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Comforta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D0BAD50-2E98-4B31-AB9A-1A13E53DB7A1}">
  <a:tblStyle styleId="{2D0BAD50-2E98-4B31-AB9A-1A13E53DB7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db, show dbs, show collections, db.stats()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Getting help = tab twice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Check implementation of any built-in function using db.collection.save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db, show dbs, show collections, db.stats()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Getting help = tab twice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Check implementation of any built-in function using db.collection.save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db, show dbs, show collections, db.stats()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Getting help = tab twice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Check implementation of any built-in function using db.collection.save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db, show dbs, show collections, db.stats()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Getting help = tab twice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Check implementation of any built-in function using db.collection.save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db, show dbs, show collections, db.stats()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Getting help = tab twice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Check implementation of any built-in function using db.collection.save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6000">
                <a:latin typeface="Comfortaa"/>
                <a:ea typeface="Comfortaa"/>
                <a:cs typeface="Comfortaa"/>
                <a:sym typeface="Comfortaa"/>
              </a:rPr>
              <a:t>m</a:t>
            </a:r>
            <a:r>
              <a:rPr b="1" lang="en" sz="6000">
                <a:latin typeface="Comfortaa"/>
                <a:ea typeface="Comfortaa"/>
                <a:cs typeface="Comfortaa"/>
                <a:sym typeface="Comfortaa"/>
              </a:rPr>
              <a:t>ongoDB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460950" y="275288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FOR  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GIANT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IDEAS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Comparison &amp; Logical Operators</a:t>
            </a:r>
          </a:p>
        </p:txBody>
      </p:sp>
      <p:sp>
        <p:nvSpPr>
          <p:cNvPr id="160" name="Shape 160"/>
          <p:cNvSpPr/>
          <p:nvPr/>
        </p:nvSpPr>
        <p:spPr>
          <a:xfrm>
            <a:off x="513775" y="1441450"/>
            <a:ext cx="3861000" cy="3529500"/>
          </a:xfrm>
          <a:prstGeom prst="rect">
            <a:avLst/>
          </a:prstGeom>
          <a:solidFill>
            <a:srgbClr val="ECF0F1"/>
          </a:solidFill>
          <a:ln cap="flat" cmpd="sng" w="9525">
            <a:solidFill>
              <a:srgbClr val="6C7A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mfortaa"/>
              <a:buChar char="●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$eq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mfortaa"/>
              <a:buChar char="●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$gt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mfortaa"/>
              <a:buChar char="●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$gte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mfortaa"/>
              <a:buChar char="●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$lt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mfortaa"/>
              <a:buChar char="●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$lte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mfortaa"/>
              <a:buChar char="●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$ne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mfortaa"/>
              <a:buChar char="●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$in</a:t>
            </a:r>
          </a:p>
          <a:p>
            <a:pPr indent="-355600" lvl="0" marL="457200">
              <a:lnSpc>
                <a:spcPct val="115000"/>
              </a:lnSpc>
              <a:spcBef>
                <a:spcPts val="0"/>
              </a:spcBef>
              <a:buSzPct val="100000"/>
              <a:buFont typeface="Comfortaa"/>
              <a:buChar char="●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$nin</a:t>
            </a:r>
          </a:p>
        </p:txBody>
      </p:sp>
      <p:sp>
        <p:nvSpPr>
          <p:cNvPr id="161" name="Shape 161"/>
          <p:cNvSpPr/>
          <p:nvPr/>
        </p:nvSpPr>
        <p:spPr>
          <a:xfrm>
            <a:off x="4769200" y="1441450"/>
            <a:ext cx="3861000" cy="3529500"/>
          </a:xfrm>
          <a:prstGeom prst="rect">
            <a:avLst/>
          </a:prstGeom>
          <a:solidFill>
            <a:srgbClr val="ECF0F1"/>
          </a:solidFill>
          <a:ln cap="flat" cmpd="sng" w="9525">
            <a:solidFill>
              <a:srgbClr val="6C7A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mfortaa"/>
              <a:buChar char="●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$and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mfortaa"/>
              <a:buChar char="●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$or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mfortaa"/>
              <a:buChar char="●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$not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mfortaa"/>
              <a:buChar char="●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$nor</a:t>
            </a:r>
          </a:p>
        </p:txBody>
      </p:sp>
      <p:sp>
        <p:nvSpPr>
          <p:cNvPr id="162" name="Shape 162"/>
          <p:cNvSpPr/>
          <p:nvPr/>
        </p:nvSpPr>
        <p:spPr>
          <a:xfrm>
            <a:off x="513775" y="838750"/>
            <a:ext cx="3861000" cy="602700"/>
          </a:xfrm>
          <a:prstGeom prst="rect">
            <a:avLst/>
          </a:prstGeom>
          <a:solidFill>
            <a:srgbClr val="ECF0F1"/>
          </a:solidFill>
          <a:ln cap="flat" cmpd="sng" w="9525">
            <a:solidFill>
              <a:srgbClr val="6C7A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Comparison operators</a:t>
            </a:r>
          </a:p>
        </p:txBody>
      </p:sp>
      <p:sp>
        <p:nvSpPr>
          <p:cNvPr id="163" name="Shape 163"/>
          <p:cNvSpPr/>
          <p:nvPr/>
        </p:nvSpPr>
        <p:spPr>
          <a:xfrm>
            <a:off x="4769200" y="838750"/>
            <a:ext cx="3861000" cy="602700"/>
          </a:xfrm>
          <a:prstGeom prst="rect">
            <a:avLst/>
          </a:prstGeom>
          <a:solidFill>
            <a:srgbClr val="ECF0F1"/>
          </a:solidFill>
          <a:ln cap="flat" cmpd="sng" w="9525">
            <a:solidFill>
              <a:srgbClr val="6C7A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Logical</a:t>
            </a: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 operators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Indexing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12" y="771450"/>
            <a:ext cx="8347568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Compound Index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550" y="1333500"/>
            <a:ext cx="68580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Aggregation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MongoDB provides two ways to perform aggregation :</a:t>
            </a:r>
          </a:p>
          <a:p>
            <a:pPr indent="-355600" lvl="0" marL="914400" rtl="0">
              <a:lnSpc>
                <a:spcPct val="150000"/>
              </a:lnSpc>
              <a:spcBef>
                <a:spcPts val="0"/>
              </a:spcBef>
              <a:buSzPct val="100000"/>
              <a:buFont typeface="Comfortaa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Aggregation Pipeline</a:t>
            </a:r>
          </a:p>
          <a:p>
            <a:pPr indent="-355600" lvl="0" marL="914400" rtl="0">
              <a:lnSpc>
                <a:spcPct val="150000"/>
              </a:lnSpc>
              <a:spcBef>
                <a:spcPts val="0"/>
              </a:spcBef>
              <a:buSzPct val="100000"/>
              <a:buFont typeface="Comfortaa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Map-Reduce Function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Aggregation Pipeline</a:t>
            </a:r>
          </a:p>
        </p:txBody>
      </p:sp>
      <p:sp>
        <p:nvSpPr>
          <p:cNvPr id="187" name="Shape 187"/>
          <p:cNvSpPr/>
          <p:nvPr/>
        </p:nvSpPr>
        <p:spPr>
          <a:xfrm>
            <a:off x="1636262" y="875800"/>
            <a:ext cx="2935800" cy="4045800"/>
          </a:xfrm>
          <a:prstGeom prst="rect">
            <a:avLst/>
          </a:prstGeom>
          <a:solidFill>
            <a:srgbClr val="ECF0F1"/>
          </a:solidFill>
          <a:ln cap="flat" cmpd="sng" w="9525">
            <a:solidFill>
              <a:srgbClr val="6C7A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mfortaa"/>
              <a:buChar char="●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$match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mfortaa"/>
              <a:buChar char="●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$group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mfortaa"/>
              <a:buChar char="●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$project</a:t>
            </a:r>
          </a:p>
        </p:txBody>
      </p:sp>
      <p:sp>
        <p:nvSpPr>
          <p:cNvPr id="188" name="Shape 188"/>
          <p:cNvSpPr/>
          <p:nvPr/>
        </p:nvSpPr>
        <p:spPr>
          <a:xfrm>
            <a:off x="4571925" y="875800"/>
            <a:ext cx="2935800" cy="4045800"/>
          </a:xfrm>
          <a:prstGeom prst="rect">
            <a:avLst/>
          </a:prstGeom>
          <a:solidFill>
            <a:srgbClr val="ECF0F1"/>
          </a:solidFill>
          <a:ln cap="flat" cmpd="sng" w="9525">
            <a:solidFill>
              <a:srgbClr val="6C7A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mfortaa"/>
              <a:buChar char="●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$limit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mfortaa"/>
              <a:buChar char="●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$skip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mfortaa"/>
              <a:buChar char="●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$sort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latin typeface="Comfortaa"/>
                <a:ea typeface="Comfortaa"/>
                <a:cs typeface="Comfortaa"/>
                <a:sym typeface="Comfortaa"/>
              </a:rPr>
              <a:t>PyMongo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MapReduce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MapReduce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112" y="759125"/>
            <a:ext cx="4912879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JSON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60950" y="1489050"/>
            <a:ext cx="8222100" cy="2165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65500" y="1718250"/>
            <a:ext cx="4045199" cy="1707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Agenda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Font typeface="Comfortaa"/>
            </a:pPr>
            <a:r>
              <a:rPr b="1" lang="en" sz="2200">
                <a:latin typeface="Comfortaa"/>
                <a:ea typeface="Comfortaa"/>
                <a:cs typeface="Comfortaa"/>
                <a:sym typeface="Comfortaa"/>
              </a:rPr>
              <a:t>JS Basics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Comfortaa"/>
            </a:pPr>
            <a:r>
              <a:rPr b="1" lang="en" sz="2200">
                <a:latin typeface="Comfortaa"/>
                <a:ea typeface="Comfortaa"/>
                <a:cs typeface="Comfortaa"/>
                <a:sym typeface="Comfortaa"/>
              </a:rPr>
              <a:t>MongoDB &amp; Hands On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Comfortaa"/>
            </a:pPr>
            <a:r>
              <a:rPr b="1" lang="en" sz="2200">
                <a:latin typeface="Comfortaa"/>
                <a:ea typeface="Comfortaa"/>
                <a:cs typeface="Comfortaa"/>
                <a:sym typeface="Comfortaa"/>
              </a:rPr>
              <a:t>PyMongo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Comfortaa"/>
            </a:pPr>
            <a:r>
              <a:rPr b="1" lang="en" sz="2200">
                <a:latin typeface="Comfortaa"/>
                <a:ea typeface="Comfortaa"/>
                <a:cs typeface="Comfortaa"/>
                <a:sym typeface="Comfortaa"/>
              </a:rPr>
              <a:t>MapReduce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wrap="square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4294967295" type="body"/>
          </p:nvPr>
        </p:nvSpPr>
        <p:spPr>
          <a:xfrm>
            <a:off x="340923" y="2336550"/>
            <a:ext cx="1455599" cy="47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</a:p>
        </p:txBody>
      </p:sp>
      <p:grpSp>
        <p:nvGrpSpPr>
          <p:cNvPr id="81" name="Shape 81"/>
          <p:cNvGrpSpPr/>
          <p:nvPr/>
        </p:nvGrpSpPr>
        <p:grpSpPr>
          <a:xfrm>
            <a:off x="969269" y="1610215"/>
            <a:ext cx="198899" cy="593656"/>
            <a:chOff x="777446" y="1610215"/>
            <a:chExt cx="198899" cy="593656"/>
          </a:xfrm>
        </p:grpSpPr>
        <p:cxnSp>
          <p:nvCxnSpPr>
            <p:cNvPr id="82" name="Shape 8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" name="Shape 83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 txBox="1"/>
          <p:nvPr>
            <p:ph idx="4294967295" type="body"/>
          </p:nvPr>
        </p:nvSpPr>
        <p:spPr>
          <a:xfrm>
            <a:off x="132575" y="374700"/>
            <a:ext cx="1872300" cy="90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/>
              <a:t>JavaScript &amp; JSON Basics</a:t>
            </a:r>
          </a:p>
        </p:txBody>
      </p:sp>
      <p:sp>
        <p:nvSpPr>
          <p:cNvPr id="85" name="Shape 85"/>
          <p:cNvSpPr/>
          <p:nvPr/>
        </p:nvSpPr>
        <p:spPr>
          <a:xfrm>
            <a:off x="181705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wrap="square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4294967295" type="body"/>
          </p:nvPr>
        </p:nvSpPr>
        <p:spPr>
          <a:xfrm>
            <a:off x="2126316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</a:p>
        </p:txBody>
      </p:sp>
      <p:grpSp>
        <p:nvGrpSpPr>
          <p:cNvPr id="87" name="Shape 87"/>
          <p:cNvGrpSpPr/>
          <p:nvPr/>
        </p:nvGrpSpPr>
        <p:grpSpPr>
          <a:xfrm>
            <a:off x="2684632" y="2938957"/>
            <a:ext cx="198899" cy="593655"/>
            <a:chOff x="2223534" y="2938957"/>
            <a:chExt cx="198899" cy="593655"/>
          </a:xfrm>
        </p:grpSpPr>
        <p:cxnSp>
          <p:nvCxnSpPr>
            <p:cNvPr id="88" name="Shape 88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" name="Shape 89"/>
            <p:cNvSpPr/>
            <p:nvPr/>
          </p:nvSpPr>
          <p:spPr>
            <a:xfrm flipH="1" rot="10800000">
              <a:off x="2223534" y="3333713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Shape 90"/>
          <p:cNvSpPr txBox="1"/>
          <p:nvPr>
            <p:ph idx="4294967295" type="body"/>
          </p:nvPr>
        </p:nvSpPr>
        <p:spPr>
          <a:xfrm>
            <a:off x="1662687" y="3757725"/>
            <a:ext cx="2242800" cy="90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/>
              <a:t>MongoDB Introduction</a:t>
            </a:r>
          </a:p>
        </p:txBody>
      </p:sp>
      <p:sp>
        <p:nvSpPr>
          <p:cNvPr id="91" name="Shape 91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wrap="square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4294967295" type="body"/>
          </p:nvPr>
        </p:nvSpPr>
        <p:spPr>
          <a:xfrm>
            <a:off x="3767754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40</a:t>
            </a:r>
            <a:r>
              <a:rPr lang="en">
                <a:solidFill>
                  <a:schemeClr val="lt1"/>
                </a:solidFill>
              </a:rPr>
              <a:t> mins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398082" y="1610215"/>
            <a:ext cx="198899" cy="593656"/>
            <a:chOff x="3918083" y="1610215"/>
            <a:chExt cx="198899" cy="593656"/>
          </a:xfrm>
        </p:grpSpPr>
        <p:cxnSp>
          <p:nvCxnSpPr>
            <p:cNvPr id="94" name="Shape 9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Shape 95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Shape 96"/>
          <p:cNvSpPr txBox="1"/>
          <p:nvPr>
            <p:ph idx="4294967295" type="body"/>
          </p:nvPr>
        </p:nvSpPr>
        <p:spPr>
          <a:xfrm>
            <a:off x="3376119" y="374700"/>
            <a:ext cx="2242800" cy="90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/>
              <a:t>MongoDB through JS shell</a:t>
            </a:r>
          </a:p>
        </p:txBody>
      </p:sp>
      <p:sp>
        <p:nvSpPr>
          <p:cNvPr id="97" name="Shape 9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wrap="square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4294967295" type="body"/>
          </p:nvPr>
        </p:nvSpPr>
        <p:spPr>
          <a:xfrm>
            <a:off x="5416699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</a:t>
            </a:r>
            <a:r>
              <a:rPr lang="en">
                <a:solidFill>
                  <a:schemeClr val="lt1"/>
                </a:solidFill>
              </a:rPr>
              <a:t> mins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5973069" y="2938957"/>
            <a:ext cx="198899" cy="593655"/>
            <a:chOff x="5958946" y="2938957"/>
            <a:chExt cx="198899" cy="593655"/>
          </a:xfrm>
        </p:grpSpPr>
        <p:cxnSp>
          <p:nvCxnSpPr>
            <p:cNvPr id="100" name="Shape 100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" name="Shape 101"/>
            <p:cNvSpPr/>
            <p:nvPr/>
          </p:nvSpPr>
          <p:spPr>
            <a:xfrm flipH="1" rot="10800000">
              <a:off x="5958946" y="3333713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 txBox="1"/>
          <p:nvPr>
            <p:ph idx="4294967295" type="body"/>
          </p:nvPr>
        </p:nvSpPr>
        <p:spPr>
          <a:xfrm>
            <a:off x="4953052" y="3757725"/>
            <a:ext cx="2242800" cy="90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000"/>
              <a:t>PyMongo</a:t>
            </a:r>
          </a:p>
        </p:txBody>
      </p:sp>
      <p:sp>
        <p:nvSpPr>
          <p:cNvPr id="103" name="Shape 103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wrap="square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4294967295" type="body"/>
          </p:nvPr>
        </p:nvSpPr>
        <p:spPr>
          <a:xfrm>
            <a:off x="7111511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7669807" y="1610215"/>
            <a:ext cx="198899" cy="593656"/>
            <a:chOff x="3918083" y="1610215"/>
            <a:chExt cx="198899" cy="593656"/>
          </a:xfrm>
        </p:grpSpPr>
        <p:cxnSp>
          <p:nvCxnSpPr>
            <p:cNvPr id="106" name="Shape 10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" name="Shape 107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Shape 108"/>
          <p:cNvSpPr txBox="1"/>
          <p:nvPr>
            <p:ph idx="4294967295" type="body"/>
          </p:nvPr>
        </p:nvSpPr>
        <p:spPr>
          <a:xfrm>
            <a:off x="6647853" y="374700"/>
            <a:ext cx="2242800" cy="90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000"/>
              <a:t>MapReduce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latin typeface="Comfortaa"/>
                <a:ea typeface="Comfortaa"/>
                <a:cs typeface="Comfortaa"/>
                <a:sym typeface="Comfortaa"/>
              </a:rPr>
              <a:t>JavaScript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JS - Datatypes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Boolean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Number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String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Null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Undefined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JS - Data Structures &amp; Functions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1536100" y="2148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{2D0BAD50-2E98-4B31-AB9A-1A13E53DB7A1}</a:tableStyleId>
              </a:tblPr>
              <a:tblGrid>
                <a:gridCol w="2183225"/>
                <a:gridCol w="1944275"/>
                <a:gridCol w="1944275"/>
              </a:tblGrid>
              <a:tr h="8137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JS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6245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Python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Java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8859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Array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list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ArrayList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7534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Object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dict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Map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MongoDB - </a:t>
            </a:r>
            <a:r>
              <a:rPr b="1" lang="en" sz="2800">
                <a:latin typeface="Comfortaa"/>
                <a:ea typeface="Comfortaa"/>
                <a:cs typeface="Comfortaa"/>
                <a:sym typeface="Comfortaa"/>
              </a:rPr>
              <a:t>A database for modern web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Document data model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Indexes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Replication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Scaling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Database structure</a:t>
            </a:r>
          </a:p>
        </p:txBody>
      </p:sp>
      <p:sp>
        <p:nvSpPr>
          <p:cNvPr id="137" name="Shape 137"/>
          <p:cNvSpPr/>
          <p:nvPr/>
        </p:nvSpPr>
        <p:spPr>
          <a:xfrm>
            <a:off x="471900" y="1825500"/>
            <a:ext cx="8222100" cy="3021900"/>
          </a:xfrm>
          <a:prstGeom prst="rect">
            <a:avLst/>
          </a:prstGeom>
          <a:solidFill>
            <a:srgbClr val="DADF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38" name="Shape 138"/>
          <p:cNvSpPr/>
          <p:nvPr/>
        </p:nvSpPr>
        <p:spPr>
          <a:xfrm>
            <a:off x="3537597" y="1985850"/>
            <a:ext cx="2090700" cy="2701200"/>
          </a:xfrm>
          <a:prstGeom prst="rect">
            <a:avLst/>
          </a:prstGeom>
          <a:solidFill>
            <a:srgbClr val="19B5F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39" name="Shape 139"/>
          <p:cNvSpPr/>
          <p:nvPr/>
        </p:nvSpPr>
        <p:spPr>
          <a:xfrm>
            <a:off x="3676350" y="4116625"/>
            <a:ext cx="1813200" cy="468000"/>
          </a:xfrm>
          <a:prstGeom prst="rect">
            <a:avLst/>
          </a:prstGeom>
          <a:solidFill>
            <a:srgbClr val="C8F7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500">
                <a:latin typeface="Comfortaa"/>
                <a:ea typeface="Comfortaa"/>
                <a:cs typeface="Comfortaa"/>
                <a:sym typeface="Comfortaa"/>
              </a:rPr>
              <a:t>Document</a:t>
            </a:r>
          </a:p>
        </p:txBody>
      </p:sp>
      <p:sp>
        <p:nvSpPr>
          <p:cNvPr id="140" name="Shape 140"/>
          <p:cNvSpPr/>
          <p:nvPr/>
        </p:nvSpPr>
        <p:spPr>
          <a:xfrm>
            <a:off x="3676350" y="3487575"/>
            <a:ext cx="1813200" cy="468000"/>
          </a:xfrm>
          <a:prstGeom prst="rect">
            <a:avLst/>
          </a:prstGeom>
          <a:solidFill>
            <a:srgbClr val="C8F7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500">
                <a:latin typeface="Comfortaa"/>
                <a:ea typeface="Comfortaa"/>
                <a:cs typeface="Comfortaa"/>
                <a:sym typeface="Comfortaa"/>
              </a:rPr>
              <a:t>Document</a:t>
            </a:r>
          </a:p>
        </p:txBody>
      </p:sp>
      <p:sp>
        <p:nvSpPr>
          <p:cNvPr id="141" name="Shape 141"/>
          <p:cNvSpPr/>
          <p:nvPr/>
        </p:nvSpPr>
        <p:spPr>
          <a:xfrm>
            <a:off x="3676350" y="2858525"/>
            <a:ext cx="1813200" cy="468000"/>
          </a:xfrm>
          <a:prstGeom prst="rect">
            <a:avLst/>
          </a:prstGeom>
          <a:solidFill>
            <a:srgbClr val="C8F7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500">
                <a:latin typeface="Comfortaa"/>
                <a:ea typeface="Comfortaa"/>
                <a:cs typeface="Comfortaa"/>
                <a:sym typeface="Comfortaa"/>
              </a:rPr>
              <a:t>Document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71900" y="3077400"/>
            <a:ext cx="25167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Database</a:t>
            </a:r>
          </a:p>
        </p:txBody>
      </p:sp>
      <p:sp>
        <p:nvSpPr>
          <p:cNvPr id="143" name="Shape 143"/>
          <p:cNvSpPr/>
          <p:nvPr/>
        </p:nvSpPr>
        <p:spPr>
          <a:xfrm>
            <a:off x="3676350" y="2229475"/>
            <a:ext cx="1813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Collection</a:t>
            </a:r>
          </a:p>
        </p:txBody>
      </p:sp>
      <p:sp>
        <p:nvSpPr>
          <p:cNvPr id="144" name="Shape 144"/>
          <p:cNvSpPr/>
          <p:nvPr/>
        </p:nvSpPr>
        <p:spPr>
          <a:xfrm>
            <a:off x="6177197" y="1985850"/>
            <a:ext cx="2090700" cy="2701200"/>
          </a:xfrm>
          <a:prstGeom prst="rect">
            <a:avLst/>
          </a:prstGeom>
          <a:solidFill>
            <a:srgbClr val="19B5F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45" name="Shape 145"/>
          <p:cNvSpPr/>
          <p:nvPr/>
        </p:nvSpPr>
        <p:spPr>
          <a:xfrm>
            <a:off x="6315950" y="4116625"/>
            <a:ext cx="1813200" cy="468000"/>
          </a:xfrm>
          <a:prstGeom prst="rect">
            <a:avLst/>
          </a:prstGeom>
          <a:solidFill>
            <a:srgbClr val="C8F7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500">
                <a:latin typeface="Comfortaa"/>
                <a:ea typeface="Comfortaa"/>
                <a:cs typeface="Comfortaa"/>
                <a:sym typeface="Comfortaa"/>
              </a:rPr>
              <a:t>Document</a:t>
            </a:r>
          </a:p>
        </p:txBody>
      </p:sp>
      <p:sp>
        <p:nvSpPr>
          <p:cNvPr id="146" name="Shape 146"/>
          <p:cNvSpPr/>
          <p:nvPr/>
        </p:nvSpPr>
        <p:spPr>
          <a:xfrm>
            <a:off x="6315950" y="3487575"/>
            <a:ext cx="1813200" cy="468000"/>
          </a:xfrm>
          <a:prstGeom prst="rect">
            <a:avLst/>
          </a:prstGeom>
          <a:solidFill>
            <a:srgbClr val="C8F7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500">
                <a:latin typeface="Comfortaa"/>
                <a:ea typeface="Comfortaa"/>
                <a:cs typeface="Comfortaa"/>
                <a:sym typeface="Comfortaa"/>
              </a:rPr>
              <a:t>Document</a:t>
            </a:r>
          </a:p>
        </p:txBody>
      </p:sp>
      <p:sp>
        <p:nvSpPr>
          <p:cNvPr id="147" name="Shape 147"/>
          <p:cNvSpPr/>
          <p:nvPr/>
        </p:nvSpPr>
        <p:spPr>
          <a:xfrm>
            <a:off x="6315950" y="2858525"/>
            <a:ext cx="1813200" cy="468000"/>
          </a:xfrm>
          <a:prstGeom prst="rect">
            <a:avLst/>
          </a:prstGeom>
          <a:solidFill>
            <a:srgbClr val="C8F7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500">
                <a:latin typeface="Comfortaa"/>
                <a:ea typeface="Comfortaa"/>
                <a:cs typeface="Comfortaa"/>
                <a:sym typeface="Comfortaa"/>
              </a:rPr>
              <a:t>Document</a:t>
            </a:r>
          </a:p>
        </p:txBody>
      </p:sp>
      <p:sp>
        <p:nvSpPr>
          <p:cNvPr id="148" name="Shape 148"/>
          <p:cNvSpPr/>
          <p:nvPr/>
        </p:nvSpPr>
        <p:spPr>
          <a:xfrm>
            <a:off x="6315950" y="2229475"/>
            <a:ext cx="1813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Collection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Mongo shell</a:t>
            </a:r>
          </a:p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4976500" y="497700"/>
            <a:ext cx="3837000" cy="41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Comfortaa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CRUD operations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omfortaa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Comparison &amp; Logical operators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omfortaa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More functions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omfortaa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Indexing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mfortaa"/>
            </a:pPr>
            <a:r>
              <a:rPr b="1"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Aggregation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omfortaa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Help in shell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