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"/>
  </p:sldMasterIdLst>
  <p:notesMasterIdLst>
    <p:notesMasterId r:id="rId48"/>
  </p:notesMasterIdLst>
  <p:sldIdLst>
    <p:sldId id="290" r:id="rId30"/>
    <p:sldId id="265" r:id="rId31"/>
    <p:sldId id="300" r:id="rId32"/>
    <p:sldId id="318" r:id="rId33"/>
    <p:sldId id="302" r:id="rId34"/>
    <p:sldId id="319" r:id="rId35"/>
    <p:sldId id="301" r:id="rId36"/>
    <p:sldId id="323" r:id="rId37"/>
    <p:sldId id="321" r:id="rId38"/>
    <p:sldId id="303" r:id="rId39"/>
    <p:sldId id="326" r:id="rId40"/>
    <p:sldId id="325" r:id="rId41"/>
    <p:sldId id="327" r:id="rId42"/>
    <p:sldId id="328" r:id="rId43"/>
    <p:sldId id="329" r:id="rId44"/>
    <p:sldId id="330" r:id="rId45"/>
    <p:sldId id="331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4E4BC6-5998-4E7F-8926-6FAAE6A2E476}">
          <p14:sldIdLst>
            <p14:sldId id="290"/>
            <p14:sldId id="265"/>
            <p14:sldId id="300"/>
            <p14:sldId id="318"/>
            <p14:sldId id="302"/>
            <p14:sldId id="319"/>
            <p14:sldId id="301"/>
            <p14:sldId id="323"/>
            <p14:sldId id="321"/>
            <p14:sldId id="303"/>
            <p14:sldId id="326"/>
            <p14:sldId id="325"/>
            <p14:sldId id="327"/>
            <p14:sldId id="328"/>
            <p14:sldId id="329"/>
            <p14:sldId id="330"/>
            <p14:sldId id="331"/>
            <p14:sldId id="297"/>
          </p14:sldIdLst>
        </p14:section>
        <p14:section name="Untitled Section" id="{425D0D74-F3AB-4793-8655-1B74689D6A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1595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9A9"/>
    <a:srgbClr val="C55A11"/>
    <a:srgbClr val="CA451C"/>
    <a:srgbClr val="E56D47"/>
    <a:srgbClr val="CB390B"/>
    <a:srgbClr val="E4F1FE"/>
    <a:srgbClr val="C2FEF4"/>
    <a:srgbClr val="98FEED"/>
    <a:srgbClr val="F8D7CD"/>
    <a:srgbClr val="E98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60" y="60"/>
      </p:cViewPr>
      <p:guideLst>
        <p:guide orient="horz" pos="2568"/>
        <p:guide pos="1595"/>
        <p:guide orient="horz" pos="164"/>
        <p:guide pos="7469"/>
        <p:guide orient="horz" pos="3974"/>
      </p:guideLst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10.xml"/><Relationship Id="rId21" Type="http://schemas.openxmlformats.org/officeDocument/2006/relationships/customXml" Target="../customXml/item21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slide" Target="slides/slide18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Master" Target="slideMasters/slideMaster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7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20" Type="http://schemas.openxmlformats.org/officeDocument/2006/relationships/customXml" Target="../customXml/item20.xml"/><Relationship Id="rId41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C77E-4912-4D53-BF32-1800F2D18203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0FC0C-CDBB-4776-AD54-FD26DB28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6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0FC0C-CDBB-4776-AD54-FD26DB2876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0FC0C-CDBB-4776-AD54-FD26DB2876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0FC0C-CDBB-4776-AD54-FD26DB2876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8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0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8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3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0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7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8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96E4-4467-47DE-8085-F3975C5475F0}" type="datetimeFigureOut">
              <a:rPr lang="en-IN" smtClean="0"/>
              <a:t>29-07-2016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3FCC-96AE-4A1D-B5B6-407C2B804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3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9139"/>
            <a:ext cx="12192000" cy="2879724"/>
          </a:xfrm>
          <a:prstGeom prst="rect">
            <a:avLst/>
          </a:prstGeom>
          <a:solidFill>
            <a:srgbClr val="F5D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4825" y="2565399"/>
            <a:ext cx="9361488" cy="2061191"/>
          </a:xfrm>
          <a:noFill/>
        </p:spPr>
        <p:txBody>
          <a:bodyPr>
            <a:normAutofit/>
          </a:bodyPr>
          <a:lstStyle/>
          <a:p>
            <a:r>
              <a:rPr lang="en-IN" sz="4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48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BIG DATA </a:t>
            </a:r>
            <a:r>
              <a:rPr lang="en-IN" sz="4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Analytics Using</a:t>
            </a:r>
            <a:br>
              <a:rPr lang="en-IN" sz="4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</a:br>
            <a:r>
              <a:rPr lang="en-IN" sz="4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4800" b="1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Apache Hadoop</a:t>
            </a:r>
            <a:endParaRPr lang="en-IN" sz="20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1774820" y="2774949"/>
            <a:ext cx="53980" cy="1717675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95678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Hadoop In Action (MapReduce)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24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325" y="4089400"/>
            <a:ext cx="11001375" cy="276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695324" y="3408456"/>
            <a:ext cx="1346200" cy="1333500"/>
          </a:xfrm>
          <a:prstGeom prst="can">
            <a:avLst/>
          </a:prstGeom>
          <a:solidFill>
            <a:srgbClr val="F470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7" idx="4"/>
            <a:endCxn id="55" idx="1"/>
          </p:cNvCxnSpPr>
          <p:nvPr/>
        </p:nvCxnSpPr>
        <p:spPr>
          <a:xfrm flipV="1">
            <a:off x="2041524" y="3110006"/>
            <a:ext cx="1550592" cy="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6" idx="1"/>
          </p:cNvCxnSpPr>
          <p:nvPr/>
        </p:nvCxnSpPr>
        <p:spPr>
          <a:xfrm flipV="1">
            <a:off x="2041524" y="3684680"/>
            <a:ext cx="1566467" cy="3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4"/>
            <a:endCxn id="57" idx="1"/>
          </p:cNvCxnSpPr>
          <p:nvPr/>
        </p:nvCxnSpPr>
        <p:spPr>
          <a:xfrm>
            <a:off x="2041524" y="4075206"/>
            <a:ext cx="1566467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4"/>
            <a:endCxn id="58" idx="1"/>
          </p:cNvCxnSpPr>
          <p:nvPr/>
        </p:nvCxnSpPr>
        <p:spPr>
          <a:xfrm>
            <a:off x="2041524" y="4075206"/>
            <a:ext cx="1566467" cy="8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592116" y="2894106"/>
            <a:ext cx="1599008" cy="431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1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3607991" y="3468780"/>
            <a:ext cx="1599008" cy="431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607991" y="4075206"/>
            <a:ext cx="1599008" cy="431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3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607991" y="4709412"/>
            <a:ext cx="1599008" cy="431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6706791" y="3273518"/>
            <a:ext cx="1599008" cy="431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722666" y="3848192"/>
            <a:ext cx="1599008" cy="431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REDUCER 2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22666" y="4454618"/>
            <a:ext cx="1599008" cy="431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REDUCER 3</a:t>
            </a:r>
          </a:p>
        </p:txBody>
      </p:sp>
      <p:cxnSp>
        <p:nvCxnSpPr>
          <p:cNvPr id="62" name="Straight Arrow Connector 61"/>
          <p:cNvCxnSpPr>
            <a:stCxn id="55" idx="3"/>
            <a:endCxn id="59" idx="1"/>
          </p:cNvCxnSpPr>
          <p:nvPr/>
        </p:nvCxnSpPr>
        <p:spPr>
          <a:xfrm>
            <a:off x="5191124" y="3110006"/>
            <a:ext cx="1515667" cy="3794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60" idx="1"/>
          </p:cNvCxnSpPr>
          <p:nvPr/>
        </p:nvCxnSpPr>
        <p:spPr>
          <a:xfrm>
            <a:off x="5191124" y="3110006"/>
            <a:ext cx="1531542" cy="9540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  <a:endCxn id="61" idx="1"/>
          </p:cNvCxnSpPr>
          <p:nvPr/>
        </p:nvCxnSpPr>
        <p:spPr>
          <a:xfrm>
            <a:off x="5191124" y="3110006"/>
            <a:ext cx="1531542" cy="15605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59" idx="1"/>
          </p:cNvCxnSpPr>
          <p:nvPr/>
        </p:nvCxnSpPr>
        <p:spPr>
          <a:xfrm flipV="1">
            <a:off x="5206999" y="3489418"/>
            <a:ext cx="1499792" cy="1952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60" idx="1"/>
          </p:cNvCxnSpPr>
          <p:nvPr/>
        </p:nvCxnSpPr>
        <p:spPr>
          <a:xfrm>
            <a:off x="5206999" y="3684680"/>
            <a:ext cx="1515667" cy="3794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3"/>
            <a:endCxn id="61" idx="1"/>
          </p:cNvCxnSpPr>
          <p:nvPr/>
        </p:nvCxnSpPr>
        <p:spPr>
          <a:xfrm>
            <a:off x="5206999" y="3684680"/>
            <a:ext cx="1515667" cy="9858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3"/>
            <a:endCxn id="59" idx="1"/>
          </p:cNvCxnSpPr>
          <p:nvPr/>
        </p:nvCxnSpPr>
        <p:spPr>
          <a:xfrm flipV="1">
            <a:off x="5206999" y="3489418"/>
            <a:ext cx="1499792" cy="80168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7" idx="3"/>
            <a:endCxn id="61" idx="1"/>
          </p:cNvCxnSpPr>
          <p:nvPr/>
        </p:nvCxnSpPr>
        <p:spPr>
          <a:xfrm>
            <a:off x="5206999" y="4291106"/>
            <a:ext cx="1515667" cy="37941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0" idx="1"/>
          </p:cNvCxnSpPr>
          <p:nvPr/>
        </p:nvCxnSpPr>
        <p:spPr>
          <a:xfrm flipV="1">
            <a:off x="5206999" y="4064092"/>
            <a:ext cx="1515667" cy="22701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3"/>
            <a:endCxn id="59" idx="1"/>
          </p:cNvCxnSpPr>
          <p:nvPr/>
        </p:nvCxnSpPr>
        <p:spPr>
          <a:xfrm flipV="1">
            <a:off x="5206999" y="3489418"/>
            <a:ext cx="1499792" cy="14358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1" idx="1"/>
          </p:cNvCxnSpPr>
          <p:nvPr/>
        </p:nvCxnSpPr>
        <p:spPr>
          <a:xfrm flipV="1">
            <a:off x="5206999" y="4670518"/>
            <a:ext cx="1515667" cy="25479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8" idx="3"/>
            <a:endCxn id="60" idx="1"/>
          </p:cNvCxnSpPr>
          <p:nvPr/>
        </p:nvCxnSpPr>
        <p:spPr>
          <a:xfrm flipV="1">
            <a:off x="5206999" y="4064092"/>
            <a:ext cx="1515667" cy="86122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9622530" y="3720399"/>
            <a:ext cx="1549995" cy="7096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/>
          <p:cNvCxnSpPr>
            <a:stCxn id="59" idx="3"/>
            <a:endCxn id="77" idx="1"/>
          </p:cNvCxnSpPr>
          <p:nvPr/>
        </p:nvCxnSpPr>
        <p:spPr>
          <a:xfrm>
            <a:off x="8305799" y="3489418"/>
            <a:ext cx="1316731" cy="5857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0" idx="3"/>
            <a:endCxn id="77" idx="1"/>
          </p:cNvCxnSpPr>
          <p:nvPr/>
        </p:nvCxnSpPr>
        <p:spPr>
          <a:xfrm>
            <a:off x="8321674" y="4064092"/>
            <a:ext cx="1300856" cy="111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77" idx="1"/>
          </p:cNvCxnSpPr>
          <p:nvPr/>
        </p:nvCxnSpPr>
        <p:spPr>
          <a:xfrm flipV="1">
            <a:off x="8321674" y="4075206"/>
            <a:ext cx="1300856" cy="5953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4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Executing MapReduce Job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32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42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10556" y="1267932"/>
            <a:ext cx="2640620" cy="13110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IN" sz="2400" dirty="0" smtClean="0"/>
              <a:t>Deer Bear River</a:t>
            </a:r>
          </a:p>
          <a:p>
            <a:r>
              <a:rPr lang="en-IN" sz="2400" dirty="0" smtClean="0"/>
              <a:t>Car </a:t>
            </a:r>
            <a:r>
              <a:rPr lang="en-IN" sz="2400" dirty="0" err="1" smtClean="0"/>
              <a:t>Car</a:t>
            </a:r>
            <a:r>
              <a:rPr lang="en-IN" sz="2400" dirty="0" smtClean="0"/>
              <a:t> River</a:t>
            </a:r>
          </a:p>
          <a:p>
            <a:r>
              <a:rPr lang="en-IN" sz="2400" dirty="0" smtClean="0"/>
              <a:t>Deer Car Bear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4203510" y="3207224"/>
            <a:ext cx="2647666" cy="14739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HADOOP</a:t>
            </a:r>
            <a:endParaRPr lang="en-IN" sz="4800" dirty="0"/>
          </a:p>
        </p:txBody>
      </p:sp>
      <p:sp>
        <p:nvSpPr>
          <p:cNvPr id="45" name="Rectangle 44"/>
          <p:cNvSpPr/>
          <p:nvPr/>
        </p:nvSpPr>
        <p:spPr>
          <a:xfrm>
            <a:off x="8518614" y="2917317"/>
            <a:ext cx="2040773" cy="2053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IN" sz="2400" dirty="0" smtClean="0"/>
              <a:t>Bear, 2</a:t>
            </a:r>
          </a:p>
          <a:p>
            <a:r>
              <a:rPr lang="en-IN" sz="2400" dirty="0" smtClean="0"/>
              <a:t>Car, 3</a:t>
            </a:r>
          </a:p>
          <a:p>
            <a:r>
              <a:rPr lang="en-IN" sz="2400" dirty="0" smtClean="0"/>
              <a:t>Deer, 2</a:t>
            </a:r>
          </a:p>
          <a:p>
            <a:r>
              <a:rPr lang="en-IN" sz="2400" dirty="0" smtClean="0"/>
              <a:t>River, 2</a:t>
            </a:r>
            <a:endParaRPr lang="en-IN" sz="2400" dirty="0"/>
          </a:p>
        </p:txBody>
      </p:sp>
      <p:sp>
        <p:nvSpPr>
          <p:cNvPr id="49" name="Rectangle 48"/>
          <p:cNvSpPr/>
          <p:nvPr/>
        </p:nvSpPr>
        <p:spPr>
          <a:xfrm>
            <a:off x="495298" y="3585721"/>
            <a:ext cx="2036765" cy="95497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2800" dirty="0" smtClean="0"/>
              <a:t>MapReduce Job</a:t>
            </a:r>
            <a:endParaRPr lang="en-IN" sz="2800" dirty="0"/>
          </a:p>
        </p:txBody>
      </p:sp>
      <p:sp>
        <p:nvSpPr>
          <p:cNvPr id="8" name="Right Arrow 7"/>
          <p:cNvSpPr/>
          <p:nvPr/>
        </p:nvSpPr>
        <p:spPr>
          <a:xfrm>
            <a:off x="2532063" y="3871984"/>
            <a:ext cx="1667438" cy="3557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-Right Arrow 8"/>
          <p:cNvSpPr/>
          <p:nvPr/>
        </p:nvSpPr>
        <p:spPr>
          <a:xfrm rot="5400000">
            <a:off x="5213203" y="2649755"/>
            <a:ext cx="628280" cy="4866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Arrow 49"/>
          <p:cNvSpPr/>
          <p:nvPr/>
        </p:nvSpPr>
        <p:spPr>
          <a:xfrm>
            <a:off x="6851176" y="3855252"/>
            <a:ext cx="1667436" cy="35573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15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051077"/>
            <a:ext cx="2120619" cy="6049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Deer Bear </a:t>
            </a:r>
            <a:r>
              <a:rPr lang="en-IN" sz="2400" dirty="0" smtClean="0"/>
              <a:t>River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-2" y="3925906"/>
            <a:ext cx="2120619" cy="588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Car </a:t>
            </a:r>
            <a:r>
              <a:rPr lang="en-IN" sz="2400" dirty="0" err="1"/>
              <a:t>Car</a:t>
            </a:r>
            <a:r>
              <a:rPr lang="en-IN" sz="2400" dirty="0"/>
              <a:t> </a:t>
            </a:r>
            <a:r>
              <a:rPr lang="en-IN" sz="2400" dirty="0" smtClean="0"/>
              <a:t>River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-1" y="4784545"/>
            <a:ext cx="2120619" cy="588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Deer Car </a:t>
            </a:r>
            <a:r>
              <a:rPr lang="en-IN" sz="2400" dirty="0" smtClean="0"/>
              <a:t>Bear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3005518" y="3568236"/>
            <a:ext cx="1173707" cy="1304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Car,1</a:t>
            </a:r>
          </a:p>
          <a:p>
            <a:r>
              <a:rPr lang="en-IN" sz="2800" dirty="0" smtClean="0"/>
              <a:t>Car,1</a:t>
            </a:r>
          </a:p>
          <a:p>
            <a:r>
              <a:rPr lang="en-IN" sz="2800" dirty="0" smtClean="0"/>
              <a:t>River,1</a:t>
            </a:r>
            <a:endParaRPr lang="en-IN" sz="2800" dirty="0"/>
          </a:p>
        </p:txBody>
      </p:sp>
      <p:sp>
        <p:nvSpPr>
          <p:cNvPr id="14" name="Rectangle 13"/>
          <p:cNvSpPr/>
          <p:nvPr/>
        </p:nvSpPr>
        <p:spPr>
          <a:xfrm>
            <a:off x="3005515" y="1756442"/>
            <a:ext cx="1173709" cy="1304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Deer,1</a:t>
            </a:r>
          </a:p>
          <a:p>
            <a:r>
              <a:rPr lang="en-IN" sz="2800" dirty="0" smtClean="0"/>
              <a:t>Bear,1</a:t>
            </a:r>
          </a:p>
          <a:p>
            <a:r>
              <a:rPr lang="en-IN" sz="2800" dirty="0" smtClean="0"/>
              <a:t>River,1</a:t>
            </a:r>
            <a:endParaRPr lang="en-IN" sz="2800" dirty="0"/>
          </a:p>
        </p:txBody>
      </p:sp>
      <p:sp>
        <p:nvSpPr>
          <p:cNvPr id="15" name="Rectangle 14"/>
          <p:cNvSpPr/>
          <p:nvPr/>
        </p:nvSpPr>
        <p:spPr>
          <a:xfrm>
            <a:off x="3005516" y="5380030"/>
            <a:ext cx="1173709" cy="13040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Deer,1</a:t>
            </a:r>
          </a:p>
          <a:p>
            <a:r>
              <a:rPr lang="en-IN" sz="2800" dirty="0" smtClean="0"/>
              <a:t>Car,1</a:t>
            </a:r>
          </a:p>
          <a:p>
            <a:r>
              <a:rPr lang="en-IN" sz="2800" dirty="0" smtClean="0"/>
              <a:t>Bear,1</a:t>
            </a:r>
            <a:endParaRPr lang="en-IN" sz="2800" dirty="0"/>
          </a:p>
        </p:txBody>
      </p:sp>
      <p:sp>
        <p:nvSpPr>
          <p:cNvPr id="16" name="Rectangle 15"/>
          <p:cNvSpPr/>
          <p:nvPr/>
        </p:nvSpPr>
        <p:spPr>
          <a:xfrm>
            <a:off x="5308979" y="2097059"/>
            <a:ext cx="1875766" cy="617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Bear, (1,1)</a:t>
            </a:r>
            <a:endParaRPr lang="en-IN" sz="2800" dirty="0"/>
          </a:p>
        </p:txBody>
      </p:sp>
      <p:sp>
        <p:nvSpPr>
          <p:cNvPr id="17" name="Rectangle 16"/>
          <p:cNvSpPr/>
          <p:nvPr/>
        </p:nvSpPr>
        <p:spPr>
          <a:xfrm>
            <a:off x="5308979" y="3305845"/>
            <a:ext cx="1875766" cy="617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Car, (1,1,1)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5308979" y="4514631"/>
            <a:ext cx="1875766" cy="617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Deer, (1,1)</a:t>
            </a:r>
            <a:endParaRPr lang="en-IN" sz="2800" dirty="0"/>
          </a:p>
        </p:txBody>
      </p:sp>
      <p:sp>
        <p:nvSpPr>
          <p:cNvPr id="19" name="Rectangle 18"/>
          <p:cNvSpPr/>
          <p:nvPr/>
        </p:nvSpPr>
        <p:spPr>
          <a:xfrm>
            <a:off x="5308979" y="5723417"/>
            <a:ext cx="1875766" cy="617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River, (1,1)</a:t>
            </a:r>
            <a:endParaRPr lang="en-IN" sz="2800" dirty="0"/>
          </a:p>
        </p:txBody>
      </p:sp>
      <p:sp>
        <p:nvSpPr>
          <p:cNvPr id="20" name="Rectangle 19"/>
          <p:cNvSpPr/>
          <p:nvPr/>
        </p:nvSpPr>
        <p:spPr>
          <a:xfrm>
            <a:off x="10879676" y="3422091"/>
            <a:ext cx="1312326" cy="1596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IN" sz="2400" dirty="0" smtClean="0"/>
              <a:t>Bear, 2</a:t>
            </a:r>
          </a:p>
          <a:p>
            <a:r>
              <a:rPr lang="en-IN" sz="2400" dirty="0" smtClean="0"/>
              <a:t>Car, 3</a:t>
            </a:r>
          </a:p>
          <a:p>
            <a:r>
              <a:rPr lang="en-IN" sz="2400" dirty="0" smtClean="0"/>
              <a:t>Deer, 2</a:t>
            </a:r>
          </a:p>
          <a:p>
            <a:r>
              <a:rPr lang="en-IN" sz="2400" dirty="0" smtClean="0"/>
              <a:t>River, 2</a:t>
            </a:r>
            <a:endParaRPr lang="en-IN" sz="2400" dirty="0"/>
          </a:p>
        </p:txBody>
      </p:sp>
      <p:sp>
        <p:nvSpPr>
          <p:cNvPr id="21" name="Rectangle 20"/>
          <p:cNvSpPr/>
          <p:nvPr/>
        </p:nvSpPr>
        <p:spPr>
          <a:xfrm>
            <a:off x="-2" y="260350"/>
            <a:ext cx="2120617" cy="54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Splitting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32063" y="260350"/>
            <a:ext cx="2120617" cy="54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Mapping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6161" y="260350"/>
            <a:ext cx="2120617" cy="54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Shuffling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60259" y="260350"/>
            <a:ext cx="2120617" cy="54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Reducing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14499" y="2097060"/>
            <a:ext cx="1412138" cy="61729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Bear, 2</a:t>
            </a:r>
            <a:endParaRPr lang="en-IN" sz="2800" dirty="0"/>
          </a:p>
        </p:txBody>
      </p:sp>
      <p:sp>
        <p:nvSpPr>
          <p:cNvPr id="29" name="Rectangle 28"/>
          <p:cNvSpPr/>
          <p:nvPr/>
        </p:nvSpPr>
        <p:spPr>
          <a:xfrm>
            <a:off x="8314499" y="3305845"/>
            <a:ext cx="1412138" cy="61729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Car, 3</a:t>
            </a:r>
            <a:endParaRPr lang="en-IN" sz="2800" dirty="0"/>
          </a:p>
        </p:txBody>
      </p:sp>
      <p:sp>
        <p:nvSpPr>
          <p:cNvPr id="30" name="Rectangle 29"/>
          <p:cNvSpPr/>
          <p:nvPr/>
        </p:nvSpPr>
        <p:spPr>
          <a:xfrm>
            <a:off x="8314499" y="4514630"/>
            <a:ext cx="1412138" cy="61729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Deer, 2</a:t>
            </a:r>
            <a:endParaRPr lang="en-IN" sz="2800" dirty="0"/>
          </a:p>
        </p:txBody>
      </p:sp>
      <p:sp>
        <p:nvSpPr>
          <p:cNvPr id="31" name="Rectangle 30"/>
          <p:cNvSpPr/>
          <p:nvPr/>
        </p:nvSpPr>
        <p:spPr>
          <a:xfrm>
            <a:off x="8314499" y="5723418"/>
            <a:ext cx="1412138" cy="61729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dirty="0" smtClean="0"/>
              <a:t>River, 2</a:t>
            </a:r>
            <a:endParaRPr lang="en-IN" sz="2800" dirty="0"/>
          </a:p>
        </p:txBody>
      </p:sp>
      <p:cxnSp>
        <p:nvCxnSpPr>
          <p:cNvPr id="33" name="Straight Arrow Connector 32"/>
          <p:cNvCxnSpPr>
            <a:stCxn id="6" idx="3"/>
            <a:endCxn id="14" idx="1"/>
          </p:cNvCxnSpPr>
          <p:nvPr/>
        </p:nvCxnSpPr>
        <p:spPr>
          <a:xfrm flipV="1">
            <a:off x="2120619" y="2408474"/>
            <a:ext cx="884896" cy="945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1"/>
          </p:cNvCxnSpPr>
          <p:nvPr/>
        </p:nvCxnSpPr>
        <p:spPr>
          <a:xfrm>
            <a:off x="2120615" y="4208845"/>
            <a:ext cx="884903" cy="1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15" idx="1"/>
          </p:cNvCxnSpPr>
          <p:nvPr/>
        </p:nvCxnSpPr>
        <p:spPr>
          <a:xfrm>
            <a:off x="2120618" y="5078908"/>
            <a:ext cx="884898" cy="95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6" idx="1"/>
          </p:cNvCxnSpPr>
          <p:nvPr/>
        </p:nvCxnSpPr>
        <p:spPr>
          <a:xfrm flipV="1">
            <a:off x="4179224" y="2405705"/>
            <a:ext cx="1129755" cy="2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8" idx="1"/>
          </p:cNvCxnSpPr>
          <p:nvPr/>
        </p:nvCxnSpPr>
        <p:spPr>
          <a:xfrm>
            <a:off x="4179224" y="2408474"/>
            <a:ext cx="1129755" cy="2414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9" idx="1"/>
          </p:cNvCxnSpPr>
          <p:nvPr/>
        </p:nvCxnSpPr>
        <p:spPr>
          <a:xfrm>
            <a:off x="4179224" y="2408474"/>
            <a:ext cx="1129755" cy="3623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3"/>
            <a:endCxn id="17" idx="1"/>
          </p:cNvCxnSpPr>
          <p:nvPr/>
        </p:nvCxnSpPr>
        <p:spPr>
          <a:xfrm flipV="1">
            <a:off x="4179225" y="3614491"/>
            <a:ext cx="1129754" cy="605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3"/>
            <a:endCxn id="19" idx="1"/>
          </p:cNvCxnSpPr>
          <p:nvPr/>
        </p:nvCxnSpPr>
        <p:spPr>
          <a:xfrm>
            <a:off x="4179225" y="4220268"/>
            <a:ext cx="1129754" cy="181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18" idx="1"/>
          </p:cNvCxnSpPr>
          <p:nvPr/>
        </p:nvCxnSpPr>
        <p:spPr>
          <a:xfrm flipV="1">
            <a:off x="4179225" y="4823277"/>
            <a:ext cx="1129754" cy="120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  <a:endCxn id="17" idx="1"/>
          </p:cNvCxnSpPr>
          <p:nvPr/>
        </p:nvCxnSpPr>
        <p:spPr>
          <a:xfrm flipV="1">
            <a:off x="4179225" y="3614491"/>
            <a:ext cx="1129754" cy="2417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3"/>
            <a:endCxn id="16" idx="1"/>
          </p:cNvCxnSpPr>
          <p:nvPr/>
        </p:nvCxnSpPr>
        <p:spPr>
          <a:xfrm flipV="1">
            <a:off x="4179225" y="2405705"/>
            <a:ext cx="1129754" cy="3626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3"/>
            <a:endCxn id="28" idx="1"/>
          </p:cNvCxnSpPr>
          <p:nvPr/>
        </p:nvCxnSpPr>
        <p:spPr>
          <a:xfrm>
            <a:off x="7184745" y="2405705"/>
            <a:ext cx="11297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184745" y="3618188"/>
            <a:ext cx="11297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84745" y="4872300"/>
            <a:ext cx="11297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84745" y="6017777"/>
            <a:ext cx="11297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8" idx="3"/>
            <a:endCxn id="20" idx="1"/>
          </p:cNvCxnSpPr>
          <p:nvPr/>
        </p:nvCxnSpPr>
        <p:spPr>
          <a:xfrm>
            <a:off x="9726637" y="2405706"/>
            <a:ext cx="1153039" cy="181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3"/>
            <a:endCxn id="20" idx="1"/>
          </p:cNvCxnSpPr>
          <p:nvPr/>
        </p:nvCxnSpPr>
        <p:spPr>
          <a:xfrm>
            <a:off x="9726637" y="3614491"/>
            <a:ext cx="1153039" cy="60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3"/>
            <a:endCxn id="20" idx="1"/>
          </p:cNvCxnSpPr>
          <p:nvPr/>
        </p:nvCxnSpPr>
        <p:spPr>
          <a:xfrm flipV="1">
            <a:off x="9726637" y="4220270"/>
            <a:ext cx="1153039" cy="60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1" idx="3"/>
            <a:endCxn id="20" idx="1"/>
          </p:cNvCxnSpPr>
          <p:nvPr/>
        </p:nvCxnSpPr>
        <p:spPr>
          <a:xfrm flipV="1">
            <a:off x="9726637" y="4220270"/>
            <a:ext cx="1153039" cy="181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32063" y="1104411"/>
            <a:ext cx="2120617" cy="5561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List(K1, V1)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246161" y="1107040"/>
            <a:ext cx="2120617" cy="5561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K2, List(V2)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1498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Mapper for word count program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3200" dirty="0">
              <a:solidFill>
                <a:schemeClr val="tx1"/>
              </a:solidFill>
              <a:latin typeface="Consolas" panose="020B0609020204030204" pitchFamily="49" charset="0"/>
              <a:ea typeface="Microsoft JhengHei Light" panose="020B0304030504040204" pitchFamily="34" charset="-128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public static void map(key, value,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outputCollector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String line =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value.toString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StringTokenizer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 = new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StringTokenizer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(line);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while(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st.hasNext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()){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outputCollector.collect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st.nextToken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(), 1);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}</a:t>
            </a:r>
            <a:endParaRPr lang="en-IN" sz="3200" dirty="0" smtClean="0">
              <a:solidFill>
                <a:schemeClr val="tx1"/>
              </a:solidFill>
              <a:latin typeface="Consolas" panose="020B0609020204030204" pitchFamily="49" charset="0"/>
              <a:ea typeface="Microsoft JhengHei Light" panose="020B0304030504040204" pitchFamily="34" charset="-128"/>
              <a:cs typeface="Consolas" panose="020B0609020204030204" pitchFamily="49" charset="0"/>
            </a:endParaRPr>
          </a:p>
        </p:txBody>
      </p:sp>
      <p:sp>
        <p:nvSpPr>
          <p:cNvPr id="9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4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Reducer for word count program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3200" dirty="0">
              <a:solidFill>
                <a:schemeClr val="tx1"/>
              </a:solidFill>
              <a:latin typeface="Consolas" panose="020B0609020204030204" pitchFamily="49" charset="0"/>
              <a:ea typeface="Microsoft JhengHei Light" panose="020B0304030504040204" pitchFamily="34" charset="-128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public static void reduce(key, values,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outColl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1000"/>
              </a:spcAft>
            </a:pP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int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 sum=0;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while(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values.hasNext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()){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sum += 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values.next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outColl.collect</a:t>
            </a: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(key, sum);</a:t>
            </a:r>
          </a:p>
          <a:p>
            <a:pPr>
              <a:spcAft>
                <a:spcPts val="1000"/>
              </a:spcAft>
            </a:pPr>
            <a:r>
              <a:rPr lang="en-IN" sz="3200" dirty="0" smtClean="0">
                <a:solidFill>
                  <a:schemeClr val="tx1"/>
                </a:solidFill>
                <a:latin typeface="Consolas" panose="020B0609020204030204" pitchFamily="49" charset="0"/>
                <a:ea typeface="Microsoft JhengHei Light" panose="020B030403050404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3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9139"/>
            <a:ext cx="12192000" cy="2879724"/>
          </a:xfrm>
          <a:prstGeom prst="rect">
            <a:avLst/>
          </a:prstGeom>
          <a:solidFill>
            <a:srgbClr val="F5D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4825" y="2565399"/>
            <a:ext cx="9361488" cy="2061191"/>
          </a:xfrm>
          <a:noFill/>
        </p:spPr>
        <p:txBody>
          <a:bodyPr>
            <a:normAutofit/>
          </a:bodyPr>
          <a:lstStyle/>
          <a:p>
            <a:r>
              <a:rPr lang="en-IN" sz="66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Apache </a:t>
            </a:r>
            <a:r>
              <a:rPr lang="en-IN" sz="66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Sqoop</a:t>
            </a:r>
            <a:r>
              <a:rPr lang="en-IN" sz="66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/>
            </a:r>
            <a:br>
              <a:rPr lang="en-IN" sz="66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</a:br>
            <a:r>
              <a:rPr lang="en-IN" sz="32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unlocking Hadoop for RDBMS</a:t>
            </a:r>
            <a:endParaRPr lang="en-IN" sz="32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1774820" y="2774949"/>
            <a:ext cx="53980" cy="1717675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429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9139"/>
            <a:ext cx="12192000" cy="2879724"/>
          </a:xfrm>
          <a:prstGeom prst="rect">
            <a:avLst/>
          </a:prstGeom>
          <a:solidFill>
            <a:srgbClr val="F5D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4825" y="2565399"/>
            <a:ext cx="9361488" cy="2061191"/>
          </a:xfrm>
          <a:noFill/>
        </p:spPr>
        <p:txBody>
          <a:bodyPr>
            <a:normAutofit/>
          </a:bodyPr>
          <a:lstStyle/>
          <a:p>
            <a:r>
              <a:rPr lang="en-IN" sz="66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Apache Hive</a:t>
            </a:r>
            <a:br>
              <a:rPr lang="en-IN" sz="66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</a:br>
            <a:r>
              <a:rPr lang="en-IN" sz="32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 warehouse &amp; Query Language for </a:t>
            </a:r>
            <a:r>
              <a:rPr lang="en-IN" sz="32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hadoop</a:t>
            </a:r>
            <a:endParaRPr lang="en-IN" sz="3200" b="1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1774820" y="2774949"/>
            <a:ext cx="53980" cy="1717675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87895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References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‘Hadoop In Action’, by Chuck Lam, </a:t>
            </a:r>
            <a:r>
              <a:rPr lang="en-IN" sz="32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dreamtech</a:t>
            </a: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press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Fundamentals </a:t>
            </a:r>
            <a:r>
              <a:rPr lang="en-IN" sz="3200" dirty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of Hadoop MapReduce | Understanding Hadoop MapReduce | Hadoop </a:t>
            </a: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Tutorial @</a:t>
            </a:r>
          </a:p>
          <a:p>
            <a:pPr>
              <a:spcAft>
                <a:spcPts val="1000"/>
              </a:spcAft>
            </a:pPr>
            <a:r>
              <a:rPr lang="en-IN" sz="3200" dirty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  </a:t>
            </a:r>
            <a:r>
              <a:rPr lang="en-IN" sz="24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https</a:t>
            </a:r>
            <a:r>
              <a:rPr lang="en-IN" sz="2400" dirty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://youtu.be/-G8N_sjJZ4g?list=PL9ooVrP1hQOFrYxqxb0NJCdCABPZNo0pD</a:t>
            </a:r>
          </a:p>
        </p:txBody>
      </p:sp>
      <p:sp>
        <p:nvSpPr>
          <p:cNvPr id="9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1989137"/>
            <a:ext cx="7200900" cy="287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Thank You !</a:t>
            </a:r>
          </a:p>
          <a:p>
            <a:pPr algn="ctr"/>
            <a:r>
              <a:rPr lang="en-IN" sz="80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  <a:sym typeface="Wingdings" panose="05000000000000000000" pitchFamily="2" charset="2"/>
              </a:rPr>
              <a:t></a:t>
            </a:r>
            <a:endParaRPr lang="en-IN" sz="80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5734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260350"/>
            <a:ext cx="2036763" cy="568325"/>
          </a:xfrm>
          <a:prstGeom prst="rect">
            <a:avLst/>
          </a:prstGeom>
          <a:solidFill>
            <a:srgbClr val="EB7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Agenda</a:t>
            </a:r>
            <a:endParaRPr lang="en-IN" sz="28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95299" y="1520824"/>
            <a:ext cx="11696699" cy="5337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Introducion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to Hadoop &amp; Configuration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Assign 1. MapReduce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Introduction to </a:t>
            </a:r>
            <a:r>
              <a:rPr lang="en-IN" sz="28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Sqoop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&amp; Configuration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Assign 2. </a:t>
            </a:r>
            <a:r>
              <a:rPr lang="en-IN" sz="28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Sqoop</a:t>
            </a:r>
            <a:endParaRPr lang="en-IN" sz="28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Introduction to Hive &amp; Configuration</a:t>
            </a:r>
          </a:p>
          <a:p>
            <a:pPr marL="914400" lvl="1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Assign 3. Hive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3488" y="2686073"/>
            <a:ext cx="45719" cy="3515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entagon 11"/>
          <p:cNvSpPr/>
          <p:nvPr/>
        </p:nvSpPr>
        <p:spPr>
          <a:xfrm rot="10800000">
            <a:off x="7781559" y="2688371"/>
            <a:ext cx="2341928" cy="562708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IN" dirty="0"/>
          </a:p>
        </p:txBody>
      </p:sp>
      <p:sp>
        <p:nvSpPr>
          <p:cNvPr id="13" name="Pentagon 12"/>
          <p:cNvSpPr/>
          <p:nvPr/>
        </p:nvSpPr>
        <p:spPr>
          <a:xfrm rot="10800000">
            <a:off x="8242299" y="3977822"/>
            <a:ext cx="1881189" cy="562708"/>
          </a:xfrm>
          <a:prstGeom prst="homePlate">
            <a:avLst/>
          </a:prstGeom>
          <a:solidFill>
            <a:srgbClr val="00A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Pentagon 13"/>
          <p:cNvSpPr/>
          <p:nvPr/>
        </p:nvSpPr>
        <p:spPr>
          <a:xfrm>
            <a:off x="10169207" y="3331963"/>
            <a:ext cx="2022793" cy="562708"/>
          </a:xfrm>
          <a:prstGeom prst="homePlat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SQOOP</a:t>
            </a:r>
            <a:endParaRPr lang="en-IN" sz="2000" b="1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13396" y="2686073"/>
            <a:ext cx="2010091" cy="565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HADOOP</a:t>
            </a:r>
            <a:endParaRPr lang="en-US" sz="2000" b="1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4399" y="3975524"/>
            <a:ext cx="1589089" cy="563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HIVE</a:t>
            </a:r>
            <a:endParaRPr lang="en-US" sz="2000" b="1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853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Apache Hadoop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What is Hadoop ?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Formally speaking, Hadoop is an open source framework for writing and running distributed applications that process large amounts of data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Offline Line Batch processing.</a:t>
            </a:r>
            <a:endParaRPr lang="en-IN" sz="36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062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4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Hadoop </a:t>
            </a:r>
            <a:r>
              <a:rPr lang="en-IN" sz="32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vs</a:t>
            </a:r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RDBMS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Scale-Out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		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instead of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	</a:t>
            </a: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Scale-Up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Key-Value pairs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	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instead of		</a:t>
            </a: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Tables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MapReduce Jobs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instead of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	</a:t>
            </a: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SQL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Offline batch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		</a:t>
            </a:r>
            <a:r>
              <a:rPr lang="en-IN" sz="28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instead of		</a:t>
            </a: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Online Transactions</a:t>
            </a:r>
          </a:p>
          <a:p>
            <a:pPr>
              <a:spcAft>
                <a:spcPts val="1000"/>
              </a:spcAft>
            </a:pPr>
            <a:r>
              <a:rPr lang="en-IN" sz="3600" dirty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  </a:t>
            </a:r>
            <a:r>
              <a:rPr lang="en-IN" sz="3600" dirty="0" smtClean="0">
                <a:solidFill>
                  <a:srgbClr val="CB390B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Processing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0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Hadoop Cluster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5299" y="1562100"/>
            <a:ext cx="11696699" cy="5295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013" y="3845860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1162471" y="3704666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279013" y="4550468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162471" y="4409274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69497" y="3845860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452955" y="3704666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69497" y="4549868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52955" y="4408674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1279013" y="3207960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62471" y="3066766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547084" y="3207960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430542" y="3066766"/>
            <a:ext cx="2057400" cy="389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Cloud 79"/>
          <p:cNvSpPr/>
          <p:nvPr/>
        </p:nvSpPr>
        <p:spPr>
          <a:xfrm>
            <a:off x="334565" y="2099936"/>
            <a:ext cx="6683188" cy="3926541"/>
          </a:xfrm>
          <a:prstGeom prst="cloud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/>
          <p:cNvSpPr/>
          <p:nvPr/>
        </p:nvSpPr>
        <p:spPr>
          <a:xfrm>
            <a:off x="8779875" y="1562100"/>
            <a:ext cx="1600200" cy="1381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CLIENT 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804775" y="4992370"/>
            <a:ext cx="1600200" cy="1381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CLIENT 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804775" y="3277235"/>
            <a:ext cx="1600200" cy="1381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CLIENT 2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687403" y="2099936"/>
            <a:ext cx="2117372" cy="69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017752" y="4056465"/>
            <a:ext cx="1787022" cy="38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343648" y="4798638"/>
            <a:ext cx="2436226" cy="863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6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7055130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Components Of Hadoop (Daemons)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3273" y="1281907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36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Secondary </a:t>
            </a: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JobTracker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/ </a:t>
            </a: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ResourceManager</a:t>
            </a: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36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/ </a:t>
            </a:r>
            <a:r>
              <a:rPr lang="en-IN" sz="3600" dirty="0" err="1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NodeManager</a:t>
            </a:r>
            <a:endParaRPr lang="en-IN" sz="36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8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3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HDFS Daemons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24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6285" y="1555641"/>
            <a:ext cx="2757267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2800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(Metadata)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6948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1</a:t>
            </a: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(Data)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7362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2</a:t>
            </a: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(Data)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57776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3</a:t>
            </a: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(Data)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cxnSp>
        <p:nvCxnSpPr>
          <p:cNvPr id="11" name="Straight Arrow Connector 10"/>
          <p:cNvCxnSpPr>
            <a:stCxn id="8" idx="0"/>
            <a:endCxn id="2" idx="2"/>
          </p:cNvCxnSpPr>
          <p:nvPr/>
        </p:nvCxnSpPr>
        <p:spPr>
          <a:xfrm flipV="1">
            <a:off x="1364506" y="2835801"/>
            <a:ext cx="2830413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0"/>
            <a:endCxn id="2" idx="2"/>
          </p:cNvCxnSpPr>
          <p:nvPr/>
        </p:nvCxnSpPr>
        <p:spPr>
          <a:xfrm flipH="1" flipV="1">
            <a:off x="4194919" y="2835801"/>
            <a:ext cx="1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2" idx="2"/>
          </p:cNvCxnSpPr>
          <p:nvPr/>
        </p:nvCxnSpPr>
        <p:spPr>
          <a:xfrm flipH="1" flipV="1">
            <a:off x="4194919" y="2835801"/>
            <a:ext cx="2830415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894538" y="1555641"/>
            <a:ext cx="2757267" cy="12801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Sec </a:t>
            </a:r>
            <a:r>
              <a:rPr lang="en-IN" sz="2800" dirty="0" err="1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2800" dirty="0" smtClean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</a:t>
            </a:r>
            <a:r>
              <a:rPr lang="en-IN" sz="2000" dirty="0" err="1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BackUp</a:t>
            </a:r>
            <a:r>
              <a:rPr lang="en-IN" sz="20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)</a:t>
            </a:r>
            <a:endParaRPr lang="en-IN" sz="2000" dirty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cxnSp>
        <p:nvCxnSpPr>
          <p:cNvPr id="27" name="Straight Arrow Connector 26"/>
          <p:cNvCxnSpPr>
            <a:stCxn id="26" idx="1"/>
            <a:endCxn id="2" idx="3"/>
          </p:cNvCxnSpPr>
          <p:nvPr/>
        </p:nvCxnSpPr>
        <p:spPr>
          <a:xfrm flipH="1">
            <a:off x="5573552" y="2195721"/>
            <a:ext cx="2320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2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MapReduce Daemons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24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6285" y="1555641"/>
            <a:ext cx="2757267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JobTracker</a:t>
            </a:r>
            <a:endParaRPr lang="en-IN" sz="2800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(master)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948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1</a:t>
            </a:r>
          </a:p>
          <a:p>
            <a:pPr algn="ctr"/>
            <a:r>
              <a:rPr lang="en-IN" sz="20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(slaves)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27362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2</a:t>
            </a:r>
            <a:endParaRPr lang="en-IN" sz="28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(slaves)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57776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3</a:t>
            </a:r>
            <a:endParaRPr lang="en-IN" sz="28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(slaves)</a:t>
            </a:r>
          </a:p>
        </p:txBody>
      </p:sp>
      <p:cxnSp>
        <p:nvCxnSpPr>
          <p:cNvPr id="29" name="Straight Arrow Connector 28"/>
          <p:cNvCxnSpPr>
            <a:stCxn id="24" idx="0"/>
            <a:endCxn id="23" idx="2"/>
          </p:cNvCxnSpPr>
          <p:nvPr/>
        </p:nvCxnSpPr>
        <p:spPr>
          <a:xfrm flipV="1">
            <a:off x="1364506" y="2835801"/>
            <a:ext cx="2830413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23" idx="2"/>
          </p:cNvCxnSpPr>
          <p:nvPr/>
        </p:nvCxnSpPr>
        <p:spPr>
          <a:xfrm flipH="1" flipV="1">
            <a:off x="4194919" y="2835801"/>
            <a:ext cx="1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3" idx="2"/>
          </p:cNvCxnSpPr>
          <p:nvPr/>
        </p:nvCxnSpPr>
        <p:spPr>
          <a:xfrm flipH="1" flipV="1">
            <a:off x="4194919" y="2835801"/>
            <a:ext cx="2830415" cy="156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6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5" y="908051"/>
            <a:ext cx="11496675" cy="45719"/>
          </a:xfrm>
          <a:prstGeom prst="rect">
            <a:avLst/>
          </a:prstGeom>
          <a:solidFill>
            <a:srgbClr val="F4D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908051"/>
            <a:ext cx="669131" cy="45719"/>
          </a:xfrm>
          <a:prstGeom prst="rect">
            <a:avLst/>
          </a:prstGeom>
          <a:solidFill>
            <a:srgbClr val="03C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7695" y="241300"/>
            <a:ext cx="6477794" cy="630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r>
              <a:rPr lang="en-IN" sz="3200" dirty="0" smtClean="0">
                <a:solidFill>
                  <a:schemeClr val="tx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Real Cluster Scenario</a:t>
            </a:r>
            <a:endParaRPr lang="en-IN" sz="3200" dirty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68414"/>
            <a:ext cx="121919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95299" y="1268414"/>
            <a:ext cx="11696699" cy="5589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>
              <a:spcAft>
                <a:spcPts val="1000"/>
              </a:spcAft>
            </a:pPr>
            <a:endParaRPr lang="en-IN" sz="2400" dirty="0" smtClean="0">
              <a:solidFill>
                <a:schemeClr val="tx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0699" y="1350646"/>
            <a:ext cx="2757267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2800" dirty="0" smtClean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JobTracker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948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1</a:t>
            </a:r>
          </a:p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1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1776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2</a:t>
            </a:r>
          </a:p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2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06604" y="4403188"/>
            <a:ext cx="2335115" cy="1519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Datanode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3</a:t>
            </a:r>
          </a:p>
          <a:p>
            <a:pPr algn="ctr"/>
            <a:r>
              <a:rPr lang="en-IN" sz="2800" dirty="0" err="1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TaskTracker</a:t>
            </a:r>
            <a:r>
              <a:rPr lang="en-IN" sz="2800" dirty="0" smtClean="0"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 3</a:t>
            </a:r>
            <a:endParaRPr lang="en-IN" sz="2000" dirty="0"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>
          <a:xfrm flipV="1">
            <a:off x="1364506" y="2630806"/>
            <a:ext cx="3204827" cy="177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9" idx="2"/>
          </p:cNvCxnSpPr>
          <p:nvPr/>
        </p:nvCxnSpPr>
        <p:spPr>
          <a:xfrm flipH="1" flipV="1">
            <a:off x="4569333" y="2630806"/>
            <a:ext cx="1" cy="177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9" idx="2"/>
          </p:cNvCxnSpPr>
          <p:nvPr/>
        </p:nvCxnSpPr>
        <p:spPr>
          <a:xfrm flipH="1" flipV="1">
            <a:off x="4569333" y="2630806"/>
            <a:ext cx="3204829" cy="177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89420" y="1350646"/>
            <a:ext cx="2757267" cy="12801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Sec </a:t>
            </a:r>
            <a:r>
              <a:rPr lang="en-IN" sz="2800" dirty="0" err="1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Namenode</a:t>
            </a:r>
            <a:endParaRPr lang="en-IN" sz="2800" dirty="0" smtClean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(</a:t>
            </a:r>
            <a:r>
              <a:rPr lang="en-IN" sz="2000" dirty="0" err="1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BackUp</a:t>
            </a:r>
            <a:r>
              <a:rPr lang="en-IN" sz="2000" dirty="0" smtClean="0">
                <a:solidFill>
                  <a:schemeClr val="bg1"/>
                </a:solidFill>
                <a:latin typeface="Microsoft JhengHei Light" panose="020B0304030504040204" pitchFamily="34" charset="-128"/>
                <a:ea typeface="Microsoft JhengHei Light" panose="020B0304030504040204" pitchFamily="34" charset="-128"/>
                <a:cs typeface="Microsoft JhengHei Light" panose="020B0304030504040204" pitchFamily="34" charset="-128"/>
              </a:rPr>
              <a:t>)</a:t>
            </a:r>
            <a:endParaRPr lang="en-IN" sz="2000" dirty="0">
              <a:solidFill>
                <a:schemeClr val="bg1"/>
              </a:solidFill>
              <a:latin typeface="Microsoft JhengHei Light" panose="020B0304030504040204" pitchFamily="34" charset="-128"/>
              <a:ea typeface="Microsoft JhengHei Light" panose="020B0304030504040204" pitchFamily="34" charset="-128"/>
              <a:cs typeface="Microsoft JhengHei Light" panose="020B0304030504040204" pitchFamily="34" charset="-128"/>
            </a:endParaRPr>
          </a:p>
        </p:txBody>
      </p:sp>
      <p:cxnSp>
        <p:nvCxnSpPr>
          <p:cNvPr id="22" name="Straight Arrow Connector 21"/>
          <p:cNvCxnSpPr>
            <a:stCxn id="21" idx="1"/>
            <a:endCxn id="9" idx="3"/>
          </p:cNvCxnSpPr>
          <p:nvPr/>
        </p:nvCxnSpPr>
        <p:spPr>
          <a:xfrm flipH="1">
            <a:off x="5947966" y="1990726"/>
            <a:ext cx="20414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95373" y="392890"/>
            <a:ext cx="479006" cy="478648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6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5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5F934DBD-96F7-4E87-8C43-C95B7EB4F29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7284EF3-E9DF-47A2-BAE7-F1D9A497741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8F963FD-414E-4801-A9C0-AC2D7686A19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4FC947B-7468-42A5-8B30-313508522F6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49A225-3D32-41BC-932D-A128BC2642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4435857-26D4-4467-9EE6-3A51ED1DFD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70805AC-9E80-4DE2-8F71-3AB58C9FD4D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A111AAF-E436-46E6-BEEE-CE3785B0843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25E27D-07D7-491D-9385-37301BF557A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4FA3F22-503E-4BC2-B7F8-D9045F6BFE1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E3B1016-D65D-4EB0-90FE-DC9E0D153AA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6F215F-AF67-450E-A3FF-9EE812EB482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AB80AD0-DA73-4C89-BFD2-15A6473EED4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C8F3B75-9EE5-4BAA-9543-2187BAEF4BF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8CC95F8-4C62-4064-8A11-C66B2DEEA2A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B0E2BA-BCAA-4A37-B2C2-49D18DF2E6E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59968FF-469A-4028-A87A-AA9DED070B1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78C0D4E-8E34-4C8F-81BD-05476F6B661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E1B9C6C-832E-48BC-BA8A-7AFA4E3410E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62A947-0DBA-40F2-AB3E-202C28681C5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BD223B0-A827-4312-9520-1C2743452F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A35C26D-191D-485D-B793-78828512EE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8FB5AAD-746E-41A6-9BE6-EE4ED13E6D3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B69E34F-5BB4-4776-B9A6-65168C4AEC0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8EFA7D-40C6-4D2D-995B-46B16A40819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8C379DC-9186-41AF-96E5-E0BCDC023B1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023905-5D3D-4C88-B6FA-9456513CEFD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D2F1374-0B21-4273-8D11-660D8638E5B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1459</TotalTime>
  <Words>359</Words>
  <Application>Microsoft Office PowerPoint</Application>
  <PresentationFormat>Widescreen</PresentationFormat>
  <Paragraphs>153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JhengHei Light</vt:lpstr>
      <vt:lpstr>Arial</vt:lpstr>
      <vt:lpstr>Calibri</vt:lpstr>
      <vt:lpstr>Calibri Light</vt:lpstr>
      <vt:lpstr>Consolas</vt:lpstr>
      <vt:lpstr>Wingdings</vt:lpstr>
      <vt:lpstr>Office Theme</vt:lpstr>
      <vt:lpstr> BIG DATA Analytics Using  Apache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Apache Sqoop unlocking Hadoop for RDBMS</vt:lpstr>
      <vt:lpstr>Apache Hive Data warehouse &amp; Query Language for hadoop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Abhishek Mane</cp:lastModifiedBy>
  <cp:revision>134</cp:revision>
  <dcterms:created xsi:type="dcterms:W3CDTF">2015-09-27T15:35:38Z</dcterms:created>
  <dcterms:modified xsi:type="dcterms:W3CDTF">2016-07-29T11:25:33Z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_MarkAsFinal">
    <vt:bool>true</vt:bool>
  </property>
</Properties>
</file>