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Lobster"/>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obster-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blog.golang.org/defer-panic-and-recover" TargetMode="External"/><Relationship Id="rId4" Type="http://schemas.openxmlformats.org/officeDocument/2006/relationships/hyperlink" Target="https://www.golang-book.com/" TargetMode="External"/><Relationship Id="rId5" Type="http://schemas.openxmlformats.org/officeDocument/2006/relationships/hyperlink" Target="https://medium.com/@gianbiondi/interfaces-in-go-59c3dc9c2d9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1074300" y="1352550"/>
            <a:ext cx="2438400" cy="2438400"/>
          </a:xfrm>
          <a:prstGeom prst="rect">
            <a:avLst/>
          </a:prstGeom>
          <a:noFill/>
          <a:ln>
            <a:noFill/>
          </a:ln>
        </p:spPr>
      </p:pic>
      <p:sp>
        <p:nvSpPr>
          <p:cNvPr id="68" name="Shape 68"/>
          <p:cNvSpPr/>
          <p:nvPr/>
        </p:nvSpPr>
        <p:spPr>
          <a:xfrm>
            <a:off x="0" y="0"/>
            <a:ext cx="4587000" cy="51435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4587000" y="1533150"/>
            <a:ext cx="4557000" cy="2077200"/>
          </a:xfrm>
          <a:prstGeom prst="rect">
            <a:avLst/>
          </a:prstGeom>
          <a:noFill/>
          <a:ln>
            <a:noFill/>
          </a:ln>
        </p:spPr>
        <p:txBody>
          <a:bodyPr anchorCtr="0" anchor="ctr" bIns="91425" lIns="91425" rIns="91425" wrap="square" tIns="91425">
            <a:noAutofit/>
          </a:bodyPr>
          <a:lstStyle/>
          <a:p>
            <a:pPr indent="0" lvl="0" marL="0" algn="ctr">
              <a:spcBef>
                <a:spcPts val="0"/>
              </a:spcBef>
              <a:buNone/>
            </a:pPr>
            <a:r>
              <a:rPr b="1" lang="en" sz="6000">
                <a:solidFill>
                  <a:srgbClr val="FFFFFF"/>
                </a:solidFill>
                <a:latin typeface="Roboto Mono"/>
                <a:ea typeface="Roboto Mono"/>
                <a:cs typeface="Roboto Mono"/>
                <a:sym typeface="Roboto Mono"/>
              </a:rPr>
              <a:t>Golang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Functions</a:t>
            </a:r>
          </a:p>
        </p:txBody>
      </p:sp>
      <p:sp>
        <p:nvSpPr>
          <p:cNvPr id="150" name="Shape 150"/>
          <p:cNvSpPr/>
          <p:nvPr/>
        </p:nvSpPr>
        <p:spPr>
          <a:xfrm>
            <a:off x="4982700" y="0"/>
            <a:ext cx="4161300" cy="5143500"/>
          </a:xfrm>
          <a:prstGeom prst="rect">
            <a:avLst/>
          </a:prstGeom>
          <a:noFill/>
          <a:ln>
            <a:noFill/>
          </a:ln>
        </p:spPr>
        <p:txBody>
          <a:bodyPr anchorCtr="0" anchor="ctr" bIns="91425" lIns="91425" rIns="91425" wrap="square" tIns="91425">
            <a:noAutofit/>
          </a:bodyPr>
          <a:lstStyle/>
          <a:p>
            <a:pPr indent="0" lvl="0" marL="0">
              <a:spcBef>
                <a:spcPts val="0"/>
              </a:spcBef>
              <a:buNone/>
            </a:pPr>
            <a:r>
              <a:rPr lang="en" sz="2600">
                <a:solidFill>
                  <a:srgbClr val="434343"/>
                </a:solidFill>
                <a:latin typeface="Lobster"/>
                <a:ea typeface="Lobster"/>
                <a:cs typeface="Lobster"/>
                <a:sym typeface="Lobster"/>
              </a:rPr>
              <a:t>o</a:t>
            </a:r>
            <a:r>
              <a:rPr lang="en" sz="2600">
                <a:solidFill>
                  <a:srgbClr val="FFFFFF"/>
                </a:solidFill>
                <a:latin typeface="Lobster"/>
                <a:ea typeface="Lobster"/>
                <a:cs typeface="Lobster"/>
                <a:sym typeface="Lobster"/>
              </a:rPr>
              <a:t>	Returning multiple values</a:t>
            </a:r>
          </a:p>
          <a:p>
            <a:pPr indent="0" lvl="0" marL="0">
              <a:spcBef>
                <a:spcPts val="0"/>
              </a:spcBef>
              <a:buNone/>
            </a:pPr>
            <a:r>
              <a:t/>
            </a:r>
            <a:endParaRPr sz="2600">
              <a:solidFill>
                <a:srgbClr val="FFFFFF"/>
              </a:solidFill>
              <a:latin typeface="Lobster"/>
              <a:ea typeface="Lobster"/>
              <a:cs typeface="Lobster"/>
              <a:sym typeface="Lobster"/>
            </a:endParaRPr>
          </a:p>
          <a:p>
            <a:pPr indent="0" lvl="0" marL="0">
              <a:spcBef>
                <a:spcPts val="0"/>
              </a:spcBef>
              <a:buNone/>
            </a:pPr>
            <a:r>
              <a:rPr lang="en" sz="2600">
                <a:solidFill>
                  <a:srgbClr val="434343"/>
                </a:solidFill>
                <a:latin typeface="Lobster"/>
                <a:ea typeface="Lobster"/>
                <a:cs typeface="Lobster"/>
                <a:sym typeface="Lobster"/>
              </a:rPr>
              <a:t>o</a:t>
            </a:r>
            <a:r>
              <a:rPr lang="en" sz="2600">
                <a:solidFill>
                  <a:srgbClr val="FFFFFF"/>
                </a:solidFill>
                <a:latin typeface="Lobster"/>
                <a:ea typeface="Lobster"/>
                <a:cs typeface="Lobster"/>
                <a:sym typeface="Lobster"/>
              </a:rPr>
              <a:t>	Named returns</a:t>
            </a:r>
          </a:p>
          <a:p>
            <a:pPr indent="0" lvl="0" marL="0">
              <a:spcBef>
                <a:spcPts val="0"/>
              </a:spcBef>
              <a:buNone/>
            </a:pPr>
            <a:r>
              <a:t/>
            </a:r>
            <a:endParaRPr sz="2600">
              <a:solidFill>
                <a:srgbClr val="FFFFFF"/>
              </a:solidFill>
              <a:latin typeface="Lobster"/>
              <a:ea typeface="Lobster"/>
              <a:cs typeface="Lobster"/>
              <a:sym typeface="Lobster"/>
            </a:endParaRPr>
          </a:p>
          <a:p>
            <a:pPr indent="0" lvl="0" marL="0">
              <a:spcBef>
                <a:spcPts val="0"/>
              </a:spcBef>
              <a:buNone/>
            </a:pPr>
            <a:r>
              <a:rPr lang="en" sz="2600">
                <a:solidFill>
                  <a:srgbClr val="434343"/>
                </a:solidFill>
                <a:latin typeface="Lobster"/>
                <a:ea typeface="Lobster"/>
                <a:cs typeface="Lobster"/>
                <a:sym typeface="Lobster"/>
              </a:rPr>
              <a:t>o</a:t>
            </a:r>
            <a:r>
              <a:rPr lang="en" sz="2600">
                <a:solidFill>
                  <a:srgbClr val="FFFFFF"/>
                </a:solidFill>
                <a:latin typeface="Lobster"/>
                <a:ea typeface="Lobster"/>
                <a:cs typeface="Lobster"/>
                <a:sym typeface="Lobster"/>
              </a:rPr>
              <a:t>	Variadic functions</a:t>
            </a:r>
          </a:p>
          <a:p>
            <a:pPr indent="0" lvl="0" marL="0">
              <a:spcBef>
                <a:spcPts val="0"/>
              </a:spcBef>
              <a:buNone/>
            </a:pPr>
            <a:r>
              <a:t/>
            </a:r>
            <a:endParaRPr sz="2600">
              <a:solidFill>
                <a:srgbClr val="FFFFFF"/>
              </a:solidFill>
              <a:latin typeface="Lobster"/>
              <a:ea typeface="Lobster"/>
              <a:cs typeface="Lobster"/>
              <a:sym typeface="Lobster"/>
            </a:endParaRPr>
          </a:p>
          <a:p>
            <a:pPr indent="0" lvl="0" marL="0">
              <a:spcBef>
                <a:spcPts val="0"/>
              </a:spcBef>
              <a:buNone/>
            </a:pPr>
            <a:r>
              <a:rPr lang="en" sz="2600">
                <a:solidFill>
                  <a:srgbClr val="434343"/>
                </a:solidFill>
                <a:latin typeface="Lobster"/>
                <a:ea typeface="Lobster"/>
                <a:cs typeface="Lobster"/>
                <a:sym typeface="Lobster"/>
              </a:rPr>
              <a:t>o</a:t>
            </a:r>
            <a:r>
              <a:rPr lang="en" sz="2600">
                <a:solidFill>
                  <a:srgbClr val="FFFFFF"/>
                </a:solidFill>
                <a:latin typeface="Lobster"/>
                <a:ea typeface="Lobster"/>
                <a:cs typeface="Lobster"/>
                <a:sym typeface="Lobster"/>
              </a:rPr>
              <a:t>	functions are values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Packages</a:t>
            </a:r>
          </a:p>
        </p:txBody>
      </p:sp>
      <p:sp>
        <p:nvSpPr>
          <p:cNvPr id="156" name="Shape 156"/>
          <p:cNvSpPr/>
          <p:nvPr/>
        </p:nvSpPr>
        <p:spPr>
          <a:xfrm>
            <a:off x="4982700" y="0"/>
            <a:ext cx="4161300" cy="5143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2500">
                <a:solidFill>
                  <a:srgbClr val="434343"/>
                </a:solidFill>
                <a:latin typeface="Lobster"/>
                <a:ea typeface="Lobster"/>
                <a:cs typeface="Lobster"/>
                <a:sym typeface="Lobster"/>
              </a:rPr>
              <a:t>o</a:t>
            </a:r>
            <a:r>
              <a:rPr lang="en" sz="2500">
                <a:solidFill>
                  <a:srgbClr val="FFFFFF"/>
                </a:solidFill>
                <a:latin typeface="Lobster"/>
                <a:ea typeface="Lobster"/>
                <a:cs typeface="Lobster"/>
                <a:sym typeface="Lobster"/>
              </a:rPr>
              <a:t>	Imports, GOPATH ?</a:t>
            </a:r>
          </a:p>
          <a:p>
            <a:pPr indent="0" lvl="0" marL="0" rtl="0">
              <a:spcBef>
                <a:spcPts val="0"/>
              </a:spcBef>
              <a:buNone/>
            </a:pPr>
            <a:r>
              <a:t/>
            </a:r>
            <a:endParaRPr sz="2500">
              <a:solidFill>
                <a:srgbClr val="FFFFFF"/>
              </a:solidFill>
              <a:latin typeface="Lobster"/>
              <a:ea typeface="Lobster"/>
              <a:cs typeface="Lobster"/>
              <a:sym typeface="Lobster"/>
            </a:endParaRPr>
          </a:p>
          <a:p>
            <a:pPr indent="0" lvl="0" marL="0" rtl="0">
              <a:spcBef>
                <a:spcPts val="0"/>
              </a:spcBef>
              <a:buNone/>
            </a:pPr>
            <a:r>
              <a:rPr lang="en" sz="2500">
                <a:solidFill>
                  <a:srgbClr val="434343"/>
                </a:solidFill>
                <a:latin typeface="Lobster"/>
                <a:ea typeface="Lobster"/>
                <a:cs typeface="Lobster"/>
                <a:sym typeface="Lobster"/>
              </a:rPr>
              <a:t>o</a:t>
            </a:r>
            <a:r>
              <a:rPr lang="en" sz="2500">
                <a:solidFill>
                  <a:srgbClr val="FFFFFF"/>
                </a:solidFill>
                <a:latin typeface="Lobster"/>
                <a:ea typeface="Lobster"/>
                <a:cs typeface="Lobster"/>
                <a:sym typeface="Lobster"/>
              </a:rPr>
              <a:t>	exporting indentifiers</a:t>
            </a:r>
          </a:p>
          <a:p>
            <a:pPr indent="0" lvl="0" marL="0" rtl="0">
              <a:spcBef>
                <a:spcPts val="0"/>
              </a:spcBef>
              <a:buNone/>
            </a:pPr>
            <a:r>
              <a:t/>
            </a:r>
            <a:endParaRPr sz="2500">
              <a:solidFill>
                <a:srgbClr val="FFFFFF"/>
              </a:solidFill>
              <a:latin typeface="Lobster"/>
              <a:ea typeface="Lobster"/>
              <a:cs typeface="Lobster"/>
              <a:sym typeface="Lobster"/>
            </a:endParaRPr>
          </a:p>
          <a:p>
            <a:pPr indent="0" lvl="0" marL="0">
              <a:spcBef>
                <a:spcPts val="0"/>
              </a:spcBef>
              <a:buNone/>
            </a:pPr>
            <a:r>
              <a:rPr lang="en" sz="2500">
                <a:solidFill>
                  <a:srgbClr val="434343"/>
                </a:solidFill>
                <a:latin typeface="Lobster"/>
                <a:ea typeface="Lobster"/>
                <a:cs typeface="Lobster"/>
                <a:sym typeface="Lobster"/>
              </a:rPr>
              <a:t>o</a:t>
            </a:r>
            <a:r>
              <a:rPr lang="en" sz="2500">
                <a:solidFill>
                  <a:srgbClr val="FFFFFF"/>
                </a:solidFill>
                <a:latin typeface="Lobster"/>
                <a:ea typeface="Lobster"/>
                <a:cs typeface="Lobster"/>
                <a:sym typeface="Lobster"/>
              </a:rPr>
              <a:t>	unused imports - required ?</a:t>
            </a:r>
          </a:p>
          <a:p>
            <a:pPr indent="0" lvl="0" marL="0">
              <a:spcBef>
                <a:spcPts val="0"/>
              </a:spcBef>
              <a:buNone/>
            </a:pPr>
            <a:r>
              <a:t/>
            </a:r>
            <a:endParaRPr sz="2500">
              <a:solidFill>
                <a:srgbClr val="FFFFFF"/>
              </a:solidFill>
              <a:latin typeface="Lobster"/>
              <a:ea typeface="Lobster"/>
              <a:cs typeface="Lobster"/>
              <a:sym typeface="Lobster"/>
            </a:endParaRPr>
          </a:p>
          <a:p>
            <a:pPr indent="0" lvl="0" marL="0" rtl="0">
              <a:spcBef>
                <a:spcPts val="0"/>
              </a:spcBef>
              <a:buNone/>
            </a:pPr>
            <a:r>
              <a:rPr lang="en" sz="2500">
                <a:solidFill>
                  <a:srgbClr val="434343"/>
                </a:solidFill>
                <a:latin typeface="Lobster"/>
                <a:ea typeface="Lobster"/>
                <a:cs typeface="Lobster"/>
                <a:sym typeface="Lobster"/>
              </a:rPr>
              <a:t>o</a:t>
            </a:r>
            <a:r>
              <a:rPr lang="en" sz="2500">
                <a:solidFill>
                  <a:srgbClr val="FFFFFF"/>
                </a:solidFill>
                <a:latin typeface="Lobster"/>
                <a:ea typeface="Lobster"/>
                <a:cs typeface="Lobster"/>
                <a:sym typeface="Lobster"/>
              </a:rPr>
              <a:t>	init functions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Data Structures</a:t>
            </a:r>
          </a:p>
        </p:txBody>
      </p:sp>
      <p:sp>
        <p:nvSpPr>
          <p:cNvPr id="162" name="Shape 162"/>
          <p:cNvSpPr/>
          <p:nvPr/>
        </p:nvSpPr>
        <p:spPr>
          <a:xfrm>
            <a:off x="6528300" y="-150"/>
            <a:ext cx="2615700" cy="5143500"/>
          </a:xfrm>
          <a:prstGeom prst="rect">
            <a:avLst/>
          </a:prstGeom>
          <a:noFill/>
          <a:ln>
            <a:noFill/>
          </a:ln>
        </p:spPr>
        <p:txBody>
          <a:bodyPr anchorCtr="0" anchor="ctr" bIns="91425" lIns="91425" rIns="91425" wrap="square" tIns="91425">
            <a:noAutofit/>
          </a:bodyPr>
          <a:lstStyle/>
          <a:p>
            <a:pPr indent="0" lvl="0" mar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Arrays</a:t>
            </a:r>
          </a:p>
          <a:p>
            <a:pPr indent="0" lvl="0" marL="0">
              <a:spcBef>
                <a:spcPts val="0"/>
              </a:spcBef>
              <a:buNone/>
            </a:pPr>
            <a:r>
              <a:t/>
            </a:r>
            <a:endParaRPr sz="3000">
              <a:solidFill>
                <a:srgbClr val="FFFFFF"/>
              </a:solidFill>
              <a:latin typeface="Lobster"/>
              <a:ea typeface="Lobster"/>
              <a:cs typeface="Lobster"/>
              <a:sym typeface="Lobster"/>
            </a:endParaRPr>
          </a:p>
          <a:p>
            <a:pPr indent="0" lvl="0" mar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Slices</a:t>
            </a:r>
          </a:p>
          <a:p>
            <a:pPr indent="0" lvl="0" marL="0">
              <a:spcBef>
                <a:spcPts val="0"/>
              </a:spcBef>
              <a:buNone/>
            </a:pPr>
            <a:r>
              <a:t/>
            </a:r>
            <a:endParaRPr sz="3000">
              <a:solidFill>
                <a:srgbClr val="FFFFFF"/>
              </a:solidFill>
              <a:latin typeface="Lobster"/>
              <a:ea typeface="Lobster"/>
              <a:cs typeface="Lobster"/>
              <a:sym typeface="Lobster"/>
            </a:endParaRPr>
          </a:p>
          <a:p>
            <a:pPr indent="0" lvl="0" marL="0" rt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Maps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60950" y="2065350"/>
            <a:ext cx="4385700" cy="1012800"/>
          </a:xfrm>
          <a:prstGeom prst="rect">
            <a:avLst/>
          </a:prstGeom>
        </p:spPr>
        <p:txBody>
          <a:bodyPr anchorCtr="0" anchor="ctr" bIns="91425" lIns="91425" rIns="91425" wrap="square" tIns="91425">
            <a:noAutofit/>
          </a:bodyPr>
          <a:lstStyle/>
          <a:p>
            <a:pPr indent="0" lvl="0" marL="0">
              <a:spcBef>
                <a:spcPts val="0"/>
              </a:spcBef>
              <a:buNone/>
            </a:pPr>
            <a:r>
              <a:rPr lang="en" sz="6000">
                <a:latin typeface="Lobster"/>
                <a:ea typeface="Lobster"/>
                <a:cs typeface="Lobster"/>
                <a:sym typeface="Lobster"/>
              </a:rPr>
              <a:t>Handling</a:t>
            </a:r>
          </a:p>
          <a:p>
            <a:pPr indent="0" lvl="0" marL="0" rtl="0">
              <a:spcBef>
                <a:spcPts val="0"/>
              </a:spcBef>
              <a:buNone/>
            </a:pPr>
            <a:r>
              <a:rPr lang="en" sz="6000">
                <a:latin typeface="Lobster"/>
                <a:ea typeface="Lobster"/>
                <a:cs typeface="Lobster"/>
                <a:sym typeface="Lobster"/>
              </a:rPr>
              <a:t>Errors</a:t>
            </a:r>
          </a:p>
        </p:txBody>
      </p:sp>
      <p:sp>
        <p:nvSpPr>
          <p:cNvPr id="168" name="Shape 168"/>
          <p:cNvSpPr/>
          <p:nvPr/>
        </p:nvSpPr>
        <p:spPr>
          <a:xfrm>
            <a:off x="4758300" y="-150"/>
            <a:ext cx="4385700" cy="5143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a:t>
            </a:r>
            <a:r>
              <a:rPr lang="en" sz="2000">
                <a:solidFill>
                  <a:srgbClr val="FFFFFF"/>
                </a:solidFill>
                <a:latin typeface="Lobster"/>
                <a:ea typeface="Lobster"/>
                <a:cs typeface="Lobster"/>
                <a:sym typeface="Lobster"/>
              </a:rPr>
              <a:t>No try catch anymore ?</a:t>
            </a:r>
          </a:p>
          <a:p>
            <a:pPr indent="0" lvl="0" marL="0" rtl="0">
              <a:spcBef>
                <a:spcPts val="0"/>
              </a:spcBef>
              <a:buNone/>
            </a:pPr>
            <a:r>
              <a:t/>
            </a:r>
            <a:endParaRPr sz="3000">
              <a:solidFill>
                <a:srgbClr val="FFFFFF"/>
              </a:solidFill>
              <a:latin typeface="Lobster"/>
              <a:ea typeface="Lobster"/>
              <a:cs typeface="Lobster"/>
              <a:sym typeface="Lobster"/>
            </a:endParaRPr>
          </a:p>
          <a:p>
            <a:pPr indent="0" lvl="0" marL="0" rt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defer, </a:t>
            </a:r>
            <a:r>
              <a:rPr lang="en" sz="2000">
                <a:solidFill>
                  <a:srgbClr val="FFFFFF"/>
                </a:solidFill>
                <a:latin typeface="Lobster"/>
                <a:ea typeface="Lobster"/>
                <a:cs typeface="Lobster"/>
                <a:sym typeface="Lobster"/>
              </a:rPr>
              <a:t>say bye </a:t>
            </a:r>
            <a:r>
              <a:rPr lang="en" sz="2000">
                <a:solidFill>
                  <a:srgbClr val="FFFFFF"/>
                </a:solidFill>
                <a:latin typeface="Lobster"/>
                <a:ea typeface="Lobster"/>
                <a:cs typeface="Lobster"/>
                <a:sym typeface="Lobster"/>
              </a:rPr>
              <a:t>before returning</a:t>
            </a:r>
          </a:p>
          <a:p>
            <a:pPr indent="0" lvl="0" marL="0" rtl="0">
              <a:spcBef>
                <a:spcPts val="0"/>
              </a:spcBef>
              <a:buNone/>
            </a:pPr>
            <a:r>
              <a:t/>
            </a:r>
            <a:endParaRPr sz="3000">
              <a:solidFill>
                <a:srgbClr val="FFFFFF"/>
              </a:solidFill>
              <a:latin typeface="Lobster"/>
              <a:ea typeface="Lobster"/>
              <a:cs typeface="Lobster"/>
              <a:sym typeface="Lobster"/>
            </a:endParaRPr>
          </a:p>
          <a:p>
            <a:pPr indent="0" lvl="0" mar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panic, </a:t>
            </a:r>
            <a:r>
              <a:rPr lang="en" sz="2000">
                <a:solidFill>
                  <a:srgbClr val="FFFFFF"/>
                </a:solidFill>
                <a:latin typeface="Lobster"/>
                <a:ea typeface="Lobster"/>
                <a:cs typeface="Lobster"/>
                <a:sym typeface="Lobster"/>
              </a:rPr>
              <a:t>ohh no ! something went wrong</a:t>
            </a:r>
          </a:p>
          <a:p>
            <a:pPr indent="0" lvl="0" marL="0">
              <a:spcBef>
                <a:spcPts val="0"/>
              </a:spcBef>
              <a:buNone/>
            </a:pPr>
            <a:r>
              <a:t/>
            </a:r>
            <a:endParaRPr sz="3000">
              <a:solidFill>
                <a:srgbClr val="FFFFFF"/>
              </a:solidFill>
              <a:latin typeface="Lobster"/>
              <a:ea typeface="Lobster"/>
              <a:cs typeface="Lobster"/>
              <a:sym typeface="Lobster"/>
            </a:endParaRPr>
          </a:p>
          <a:p>
            <a:pPr indent="0" lvl="0" marL="0" rt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recover,</a:t>
            </a:r>
            <a:r>
              <a:rPr lang="en" sz="2000">
                <a:solidFill>
                  <a:srgbClr val="FFFFFF"/>
                </a:solidFill>
                <a:latin typeface="Lobster"/>
                <a:ea typeface="Lobster"/>
                <a:cs typeface="Lobster"/>
                <a:sym typeface="Lobster"/>
              </a:rPr>
              <a:t> thank god ! you saved 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60950" y="2065350"/>
            <a:ext cx="4287000" cy="1012800"/>
          </a:xfrm>
          <a:prstGeom prst="rect">
            <a:avLst/>
          </a:prstGeom>
        </p:spPr>
        <p:txBody>
          <a:bodyPr anchorCtr="0" anchor="ctr" bIns="91425" lIns="91425" rIns="91425" wrap="square" tIns="91425">
            <a:noAutofit/>
          </a:bodyPr>
          <a:lstStyle/>
          <a:p>
            <a:pPr indent="0" lvl="0" marL="0">
              <a:spcBef>
                <a:spcPts val="0"/>
              </a:spcBef>
              <a:buNone/>
            </a:pPr>
            <a:r>
              <a:rPr lang="en" sz="6000">
                <a:latin typeface="Lobster"/>
                <a:ea typeface="Lobster"/>
                <a:cs typeface="Lobster"/>
                <a:sym typeface="Lobster"/>
              </a:rPr>
              <a:t>User-defined</a:t>
            </a:r>
          </a:p>
          <a:p>
            <a:pPr indent="0" lvl="0" marL="0" rtl="0">
              <a:spcBef>
                <a:spcPts val="0"/>
              </a:spcBef>
              <a:buNone/>
            </a:pPr>
            <a:r>
              <a:rPr lang="en" sz="6000">
                <a:latin typeface="Lobster"/>
                <a:ea typeface="Lobster"/>
                <a:cs typeface="Lobster"/>
                <a:sym typeface="Lobster"/>
              </a:rPr>
              <a:t>Types</a:t>
            </a:r>
          </a:p>
        </p:txBody>
      </p:sp>
      <p:sp>
        <p:nvSpPr>
          <p:cNvPr id="174" name="Shape 174"/>
          <p:cNvSpPr/>
          <p:nvPr/>
        </p:nvSpPr>
        <p:spPr>
          <a:xfrm>
            <a:off x="4512925" y="-150"/>
            <a:ext cx="4631100" cy="5143500"/>
          </a:xfrm>
          <a:prstGeom prst="rect">
            <a:avLst/>
          </a:prstGeom>
          <a:noFill/>
          <a:ln>
            <a:noFill/>
          </a:ln>
        </p:spPr>
        <p:txBody>
          <a:bodyPr anchorCtr="0" anchor="b" bIns="91425" lIns="91425" rIns="91425" wrap="square" tIns="91425">
            <a:noAutofit/>
          </a:bodyPr>
          <a:lstStyle/>
          <a:p>
            <a:pPr indent="0" lvl="0" mar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Structs</a:t>
            </a:r>
          </a:p>
          <a:p>
            <a:pPr indent="0" lvl="0" marL="0">
              <a:spcBef>
                <a:spcPts val="0"/>
              </a:spcBef>
              <a:buNone/>
            </a:pPr>
            <a:r>
              <a:rPr lang="en" sz="3000">
                <a:solidFill>
                  <a:srgbClr val="434343"/>
                </a:solidFill>
                <a:latin typeface="Lobster"/>
                <a:ea typeface="Lobster"/>
                <a:cs typeface="Lobster"/>
                <a:sym typeface="Lobster"/>
              </a:rPr>
              <a:t>o</a:t>
            </a:r>
            <a:r>
              <a:rPr lang="en" sz="3000">
                <a:solidFill>
                  <a:srgbClr val="434343"/>
                </a:solidFill>
                <a:latin typeface="Lobster"/>
                <a:ea typeface="Lobster"/>
                <a:cs typeface="Lobster"/>
                <a:sym typeface="Lobster"/>
              </a:rPr>
              <a:t>	</a:t>
            </a:r>
            <a:r>
              <a:rPr lang="en" sz="3000">
                <a:solidFill>
                  <a:srgbClr val="FFFFFF"/>
                </a:solidFill>
                <a:latin typeface="Lobster"/>
                <a:ea typeface="Lobster"/>
                <a:cs typeface="Lobster"/>
                <a:sym typeface="Lobster"/>
              </a:rPr>
              <a:t>Methods vs functions</a:t>
            </a:r>
          </a:p>
          <a:p>
            <a:pPr indent="0" lvl="0" marL="0" rtl="0">
              <a:spcBef>
                <a:spcPts val="0"/>
              </a:spcBef>
              <a:buNone/>
            </a:pPr>
            <a:r>
              <a:rPr lang="en" sz="3000">
                <a:solidFill>
                  <a:srgbClr val="434343"/>
                </a:solidFill>
                <a:latin typeface="Lobster"/>
                <a:ea typeface="Lobster"/>
                <a:cs typeface="Lobster"/>
                <a:sym typeface="Lobster"/>
              </a:rPr>
              <a:t>o</a:t>
            </a:r>
            <a:r>
              <a:rPr lang="en" sz="3000">
                <a:solidFill>
                  <a:srgbClr val="FFFFFF"/>
                </a:solidFill>
                <a:latin typeface="Lobster"/>
                <a:ea typeface="Lobster"/>
                <a:cs typeface="Lobster"/>
                <a:sym typeface="Lobster"/>
              </a:rPr>
              <a:t>	Existing types as new types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60950" y="2065350"/>
            <a:ext cx="38046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Object Oriented Go</a:t>
            </a:r>
          </a:p>
        </p:txBody>
      </p:sp>
      <p:sp>
        <p:nvSpPr>
          <p:cNvPr id="180" name="Shape 180"/>
          <p:cNvSpPr/>
          <p:nvPr/>
        </p:nvSpPr>
        <p:spPr>
          <a:xfrm>
            <a:off x="5217675" y="-150"/>
            <a:ext cx="3926400" cy="5143500"/>
          </a:xfrm>
          <a:prstGeom prst="rect">
            <a:avLst/>
          </a:prstGeom>
          <a:noFill/>
          <a:ln>
            <a:noFill/>
          </a:ln>
        </p:spPr>
        <p:txBody>
          <a:bodyPr anchorCtr="0" anchor="ctr" bIns="91425" lIns="91425" rIns="91425" wrap="square" tIns="91425">
            <a:noAutofit/>
          </a:bodyPr>
          <a:lstStyle/>
          <a:p>
            <a:pPr indent="0" lvl="0" marL="0">
              <a:spcBef>
                <a:spcPts val="0"/>
              </a:spcBef>
              <a:buNone/>
            </a:pPr>
            <a:r>
              <a:rPr lang="en" sz="2000">
                <a:solidFill>
                  <a:srgbClr val="434343"/>
                </a:solidFill>
                <a:latin typeface="Lobster"/>
                <a:ea typeface="Lobster"/>
                <a:cs typeface="Lobster"/>
                <a:sym typeface="Lobster"/>
              </a:rPr>
              <a:t>o</a:t>
            </a:r>
            <a:r>
              <a:rPr lang="en" sz="2000">
                <a:solidFill>
                  <a:srgbClr val="FFFFFF"/>
                </a:solidFill>
                <a:latin typeface="Lobster"/>
                <a:ea typeface="Lobster"/>
                <a:cs typeface="Lobster"/>
                <a:sym typeface="Lobster"/>
              </a:rPr>
              <a:t>	No function overloading ?</a:t>
            </a:r>
          </a:p>
          <a:p>
            <a:pPr indent="0" lvl="0" marL="0">
              <a:spcBef>
                <a:spcPts val="0"/>
              </a:spcBef>
              <a:buNone/>
            </a:pPr>
            <a:r>
              <a:t/>
            </a:r>
            <a:endParaRPr sz="2000">
              <a:solidFill>
                <a:srgbClr val="FFFFFF"/>
              </a:solidFill>
              <a:latin typeface="Lobster"/>
              <a:ea typeface="Lobster"/>
              <a:cs typeface="Lobster"/>
              <a:sym typeface="Lobster"/>
            </a:endParaRPr>
          </a:p>
          <a:p>
            <a:pPr indent="0" lvl="0" marL="0">
              <a:spcBef>
                <a:spcPts val="0"/>
              </a:spcBef>
              <a:buNone/>
            </a:pPr>
            <a:r>
              <a:rPr lang="en" sz="2000">
                <a:solidFill>
                  <a:srgbClr val="434343"/>
                </a:solidFill>
                <a:latin typeface="Lobster"/>
                <a:ea typeface="Lobster"/>
                <a:cs typeface="Lobster"/>
                <a:sym typeface="Lobster"/>
              </a:rPr>
              <a:t>o</a:t>
            </a:r>
            <a:r>
              <a:rPr lang="en" sz="2000">
                <a:solidFill>
                  <a:srgbClr val="FFFFFF"/>
                </a:solidFill>
                <a:latin typeface="Lobster"/>
                <a:ea typeface="Lobster"/>
                <a:cs typeface="Lobster"/>
                <a:sym typeface="Lobster"/>
              </a:rPr>
              <a:t>	</a:t>
            </a:r>
            <a:r>
              <a:rPr lang="en" sz="3000">
                <a:solidFill>
                  <a:srgbClr val="FFFFFF"/>
                </a:solidFill>
                <a:latin typeface="Lobster"/>
                <a:ea typeface="Lobster"/>
                <a:cs typeface="Lobster"/>
                <a:sym typeface="Lobster"/>
              </a:rPr>
              <a:t>Composition/Type Embedding </a:t>
            </a:r>
            <a:r>
              <a:rPr lang="en" sz="2000">
                <a:solidFill>
                  <a:srgbClr val="FFFFFF"/>
                </a:solidFill>
                <a:latin typeface="Lobster"/>
                <a:ea typeface="Lobster"/>
                <a:cs typeface="Lobster"/>
                <a:sym typeface="Lobster"/>
              </a:rPr>
              <a:t>instead of</a:t>
            </a:r>
            <a:r>
              <a:rPr lang="en" sz="2000">
                <a:solidFill>
                  <a:srgbClr val="FFFFFF"/>
                </a:solidFill>
                <a:latin typeface="Lobster"/>
                <a:ea typeface="Lobster"/>
                <a:cs typeface="Lobster"/>
                <a:sym typeface="Lobster"/>
              </a:rPr>
              <a:t> </a:t>
            </a:r>
            <a:r>
              <a:rPr lang="en" sz="3000">
                <a:solidFill>
                  <a:srgbClr val="FFFFFF"/>
                </a:solidFill>
                <a:latin typeface="Lobster"/>
                <a:ea typeface="Lobster"/>
                <a:cs typeface="Lobster"/>
                <a:sym typeface="Lobster"/>
              </a:rPr>
              <a:t>inheritance</a:t>
            </a:r>
            <a:r>
              <a:rPr lang="en" sz="2000">
                <a:solidFill>
                  <a:srgbClr val="FFFFFF"/>
                </a:solidFill>
                <a:latin typeface="Lobster"/>
                <a:ea typeface="Lobster"/>
                <a:cs typeface="Lobster"/>
                <a:sym typeface="Lobster"/>
              </a:rPr>
              <a:t>.</a:t>
            </a:r>
          </a:p>
          <a:p>
            <a:pPr indent="0" lvl="0" marL="0">
              <a:spcBef>
                <a:spcPts val="0"/>
              </a:spcBef>
              <a:buNone/>
            </a:pPr>
            <a:r>
              <a:t/>
            </a:r>
            <a:endParaRPr sz="2000">
              <a:solidFill>
                <a:srgbClr val="FFFFFF"/>
              </a:solidFill>
              <a:latin typeface="Lobster"/>
              <a:ea typeface="Lobster"/>
              <a:cs typeface="Lobster"/>
              <a:sym typeface="Lobster"/>
            </a:endParaRPr>
          </a:p>
          <a:p>
            <a:pPr indent="0" lvl="0" marL="0" rtl="0">
              <a:spcBef>
                <a:spcPts val="0"/>
              </a:spcBef>
              <a:buNone/>
            </a:pPr>
            <a:r>
              <a:rPr lang="en" sz="2000">
                <a:solidFill>
                  <a:srgbClr val="434343"/>
                </a:solidFill>
                <a:latin typeface="Lobster"/>
                <a:ea typeface="Lobster"/>
                <a:cs typeface="Lobster"/>
                <a:sym typeface="Lobster"/>
              </a:rPr>
              <a:t>o</a:t>
            </a:r>
            <a:r>
              <a:rPr lang="en" sz="2000">
                <a:solidFill>
                  <a:srgbClr val="FFFFFF"/>
                </a:solidFill>
                <a:latin typeface="Lobster"/>
                <a:ea typeface="Lobster"/>
                <a:cs typeface="Lobster"/>
                <a:sym typeface="Lobster"/>
              </a:rPr>
              <a:t>	</a:t>
            </a:r>
            <a:r>
              <a:rPr lang="en" sz="3000">
                <a:solidFill>
                  <a:srgbClr val="FFFFFF"/>
                </a:solidFill>
                <a:latin typeface="Lobster"/>
                <a:ea typeface="Lobster"/>
                <a:cs typeface="Lobster"/>
                <a:sym typeface="Lobster"/>
              </a:rPr>
              <a:t>Polymorphism </a:t>
            </a:r>
            <a:r>
              <a:rPr lang="en" sz="2000">
                <a:solidFill>
                  <a:srgbClr val="FFFFFF"/>
                </a:solidFill>
                <a:latin typeface="Lobster"/>
                <a:ea typeface="Lobster"/>
                <a:cs typeface="Lobster"/>
                <a:sym typeface="Lobster"/>
              </a:rPr>
              <a:t>using </a:t>
            </a:r>
            <a:r>
              <a:rPr lang="en" sz="3000">
                <a:solidFill>
                  <a:srgbClr val="FFFFFF"/>
                </a:solidFill>
                <a:latin typeface="Lobster"/>
                <a:ea typeface="Lobster"/>
                <a:cs typeface="Lobster"/>
                <a:sym typeface="Lobster"/>
              </a:rPr>
              <a:t>Interfaces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Why does Go not have feature X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57150" y="4696825"/>
            <a:ext cx="8382000" cy="446700"/>
          </a:xfrm>
          <a:prstGeom prst="rect">
            <a:avLst/>
          </a:prstGeom>
        </p:spPr>
        <p:txBody>
          <a:bodyPr anchorCtr="0" anchor="ctr" bIns="91425" lIns="91425" rIns="91425" wrap="square" tIns="91425">
            <a:noAutofit/>
          </a:bodyPr>
          <a:lstStyle/>
          <a:p>
            <a:pPr indent="0" lvl="0" marL="0" rtl="0">
              <a:spcBef>
                <a:spcPts val="0"/>
              </a:spcBef>
              <a:buNone/>
            </a:pPr>
            <a:r>
              <a:rPr lang="en"/>
              <a:t>Golang | </a:t>
            </a:r>
            <a:r>
              <a:rPr i="1" lang="en"/>
              <a:t>Go in Action</a:t>
            </a:r>
          </a:p>
        </p:txBody>
      </p:sp>
      <p:sp>
        <p:nvSpPr>
          <p:cNvPr id="191" name="Shape 191"/>
          <p:cNvSpPr/>
          <p:nvPr/>
        </p:nvSpPr>
        <p:spPr>
          <a:xfrm>
            <a:off x="0" y="0"/>
            <a:ext cx="9144000" cy="4696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a:off x="349650" y="252600"/>
            <a:ext cx="8444700" cy="41916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rtl="0">
              <a:lnSpc>
                <a:spcPct val="150000"/>
              </a:lnSpc>
              <a:spcBef>
                <a:spcPts val="0"/>
              </a:spcBef>
              <a:spcAft>
                <a:spcPts val="1600"/>
              </a:spcAft>
              <a:buNone/>
            </a:pPr>
            <a:r>
              <a:rPr b="1" lang="en" sz="1800">
                <a:solidFill>
                  <a:schemeClr val="lt2"/>
                </a:solidFill>
                <a:latin typeface="Roboto"/>
                <a:ea typeface="Roboto"/>
                <a:cs typeface="Roboto"/>
                <a:sym typeface="Roboto"/>
              </a:rPr>
              <a:t>Go was designed with an eye on felicity of </a:t>
            </a:r>
          </a:p>
          <a:p>
            <a:pPr indent="-342900" lvl="0" marL="457200" rtl="0">
              <a:lnSpc>
                <a:spcPct val="150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programming, speed of compilation, </a:t>
            </a:r>
          </a:p>
          <a:p>
            <a:pPr indent="-342900" lvl="0" marL="457200" rtl="0">
              <a:lnSpc>
                <a:spcPct val="150000"/>
              </a:lnSpc>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orthogonality of concepts, </a:t>
            </a:r>
          </a:p>
          <a:p>
            <a:pPr indent="-342900" lvl="0" marL="457200" rtl="0">
              <a:lnSpc>
                <a:spcPct val="150000"/>
              </a:lnSpc>
              <a:spcBef>
                <a:spcPts val="0"/>
              </a:spcBef>
              <a:spcAft>
                <a:spcPts val="1600"/>
              </a:spcAft>
              <a:buClr>
                <a:schemeClr val="lt2"/>
              </a:buClr>
              <a:buSzPts val="1800"/>
              <a:buFont typeface="Roboto"/>
              <a:buChar char="●"/>
            </a:pPr>
            <a:r>
              <a:rPr b="1" lang="en" sz="1800">
                <a:solidFill>
                  <a:schemeClr val="lt2"/>
                </a:solidFill>
                <a:latin typeface="Roboto"/>
                <a:ea typeface="Roboto"/>
                <a:cs typeface="Roboto"/>
                <a:sym typeface="Roboto"/>
              </a:rPr>
              <a:t>and the need to support features such as concurrency and garbage collection.</a:t>
            </a:r>
          </a:p>
          <a:p>
            <a:pPr indent="0" lvl="0" marL="0" rtl="0">
              <a:lnSpc>
                <a:spcPct val="150000"/>
              </a:lnSpc>
              <a:spcBef>
                <a:spcPts val="0"/>
              </a:spcBef>
              <a:spcAft>
                <a:spcPts val="1600"/>
              </a:spcAft>
              <a:buNone/>
            </a:pPr>
            <a:r>
              <a:rPr b="1" lang="en" sz="1800">
                <a:solidFill>
                  <a:schemeClr val="lt2"/>
                </a:solidFill>
                <a:latin typeface="Roboto"/>
                <a:ea typeface="Roboto"/>
                <a:cs typeface="Roboto"/>
                <a:sym typeface="Roboto"/>
              </a:rPr>
              <a:t>Your favorite feature may be missing because it </a:t>
            </a:r>
            <a:r>
              <a:rPr b="1" i="1" lang="en" sz="1800">
                <a:solidFill>
                  <a:schemeClr val="accent2"/>
                </a:solidFill>
                <a:latin typeface="Roboto"/>
                <a:ea typeface="Roboto"/>
                <a:cs typeface="Roboto"/>
                <a:sym typeface="Roboto"/>
              </a:rPr>
              <a:t>doesn't fit</a:t>
            </a:r>
            <a:r>
              <a:rPr b="1" lang="en" sz="1800">
                <a:solidFill>
                  <a:schemeClr val="lt2"/>
                </a:solidFill>
                <a:latin typeface="Roboto"/>
                <a:ea typeface="Roboto"/>
                <a:cs typeface="Roboto"/>
                <a:sym typeface="Roboto"/>
              </a:rPr>
              <a:t>, because </a:t>
            </a:r>
            <a:r>
              <a:rPr b="1" i="1" lang="en" sz="1800">
                <a:solidFill>
                  <a:schemeClr val="accent2"/>
                </a:solidFill>
                <a:latin typeface="Roboto"/>
                <a:ea typeface="Roboto"/>
                <a:cs typeface="Roboto"/>
                <a:sym typeface="Roboto"/>
              </a:rPr>
              <a:t>it affects compilation speed</a:t>
            </a:r>
            <a:r>
              <a:rPr b="1" lang="en" sz="1800">
                <a:solidFill>
                  <a:schemeClr val="lt2"/>
                </a:solidFill>
                <a:latin typeface="Roboto"/>
                <a:ea typeface="Roboto"/>
                <a:cs typeface="Roboto"/>
                <a:sym typeface="Roboto"/>
              </a:rPr>
              <a:t> or </a:t>
            </a:r>
            <a:r>
              <a:rPr b="1" i="1" lang="en" sz="1800">
                <a:solidFill>
                  <a:schemeClr val="accent2"/>
                </a:solidFill>
                <a:latin typeface="Roboto"/>
                <a:ea typeface="Roboto"/>
                <a:cs typeface="Roboto"/>
                <a:sym typeface="Roboto"/>
              </a:rPr>
              <a:t>clarity of design</a:t>
            </a:r>
            <a:r>
              <a:rPr b="1" lang="en" sz="1800">
                <a:solidFill>
                  <a:schemeClr val="lt2"/>
                </a:solidFill>
                <a:latin typeface="Roboto"/>
                <a:ea typeface="Roboto"/>
                <a:cs typeface="Roboto"/>
                <a:sym typeface="Roboto"/>
              </a:rPr>
              <a:t>, or because it would make the fundamental system model too difficult.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sz="4000">
                <a:latin typeface="Lobster"/>
                <a:ea typeface="Lobster"/>
                <a:cs typeface="Lobster"/>
                <a:sym typeface="Lobster"/>
              </a:rPr>
              <a:t>References</a:t>
            </a:r>
          </a:p>
        </p:txBody>
      </p:sp>
      <p:sp>
        <p:nvSpPr>
          <p:cNvPr id="198" name="Shape 198"/>
          <p:cNvSpPr/>
          <p:nvPr/>
        </p:nvSpPr>
        <p:spPr>
          <a:xfrm>
            <a:off x="0" y="619050"/>
            <a:ext cx="9144000" cy="45243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9" name="Shape 199"/>
          <p:cNvSpPr/>
          <p:nvPr/>
        </p:nvSpPr>
        <p:spPr>
          <a:xfrm>
            <a:off x="102000" y="1026225"/>
            <a:ext cx="8940000" cy="4037400"/>
          </a:xfrm>
          <a:prstGeom prst="rect">
            <a:avLst/>
          </a:prstGeom>
          <a:noFill/>
          <a:ln>
            <a:noFill/>
          </a:ln>
        </p:spPr>
        <p:txBody>
          <a:bodyPr anchorCtr="0" anchor="t" bIns="91425" lIns="91425" rIns="91425" wrap="square" tIns="91425">
            <a:noAutofit/>
          </a:bodyPr>
          <a:lstStyle/>
          <a:p>
            <a:pPr indent="-355600" lvl="0" marL="457200" rtl="0">
              <a:spcBef>
                <a:spcPts val="0"/>
              </a:spcBef>
              <a:buSzPts val="2000"/>
              <a:buFont typeface="Roboto"/>
              <a:buChar char="●"/>
            </a:pPr>
            <a:r>
              <a:rPr b="1" lang="en" sz="2000">
                <a:latin typeface="Roboto"/>
                <a:ea typeface="Roboto"/>
                <a:cs typeface="Roboto"/>
                <a:sym typeface="Roboto"/>
              </a:rPr>
              <a:t>Go in Action</a:t>
            </a:r>
            <a:r>
              <a:rPr lang="en" sz="2000">
                <a:latin typeface="Roboto"/>
                <a:ea typeface="Roboto"/>
                <a:cs typeface="Roboto"/>
                <a:sym typeface="Roboto"/>
              </a:rPr>
              <a:t>, by </a:t>
            </a:r>
            <a:r>
              <a:rPr i="1" lang="en" sz="2000">
                <a:latin typeface="Roboto"/>
                <a:ea typeface="Roboto"/>
                <a:cs typeface="Roboto"/>
                <a:sym typeface="Roboto"/>
              </a:rPr>
              <a:t>William Kennedy</a:t>
            </a:r>
            <a:r>
              <a:rPr lang="en" sz="2000">
                <a:latin typeface="Roboto"/>
                <a:ea typeface="Roboto"/>
                <a:cs typeface="Roboto"/>
                <a:sym typeface="Roboto"/>
              </a:rPr>
              <a:t> with </a:t>
            </a:r>
            <a:r>
              <a:rPr i="1" lang="en" sz="2000">
                <a:latin typeface="Roboto"/>
                <a:ea typeface="Roboto"/>
                <a:cs typeface="Roboto"/>
                <a:sym typeface="Roboto"/>
              </a:rPr>
              <a:t>Brian Ketelsen</a:t>
            </a:r>
            <a:r>
              <a:rPr lang="en" sz="2000">
                <a:latin typeface="Roboto"/>
                <a:ea typeface="Roboto"/>
                <a:cs typeface="Roboto"/>
                <a:sym typeface="Roboto"/>
              </a:rPr>
              <a:t> and </a:t>
            </a:r>
            <a:r>
              <a:rPr i="1" lang="en" sz="2000">
                <a:latin typeface="Roboto"/>
                <a:ea typeface="Roboto"/>
                <a:cs typeface="Roboto"/>
                <a:sym typeface="Roboto"/>
              </a:rPr>
              <a:t>Erik St. Martin</a:t>
            </a:r>
            <a:r>
              <a:rPr lang="en" sz="2000">
                <a:latin typeface="Roboto"/>
                <a:ea typeface="Roboto"/>
                <a:cs typeface="Roboto"/>
                <a:sym typeface="Roboto"/>
              </a:rPr>
              <a:t> Foreword by </a:t>
            </a:r>
            <a:r>
              <a:rPr i="1" lang="en" sz="2000">
                <a:latin typeface="Roboto"/>
                <a:ea typeface="Roboto"/>
                <a:cs typeface="Roboto"/>
                <a:sym typeface="Roboto"/>
              </a:rPr>
              <a:t>Steve Francia.</a:t>
            </a:r>
          </a:p>
          <a:p>
            <a:pPr indent="-355600" lvl="0" marL="457200" rtl="0">
              <a:spcBef>
                <a:spcPts val="0"/>
              </a:spcBef>
              <a:spcAft>
                <a:spcPts val="0"/>
              </a:spcAft>
              <a:buSzPts val="2000"/>
              <a:buFont typeface="Roboto"/>
              <a:buChar char="●"/>
            </a:pPr>
            <a:r>
              <a:rPr lang="en" sz="2000" u="sng">
                <a:solidFill>
                  <a:schemeClr val="hlink"/>
                </a:solidFill>
                <a:latin typeface="Roboto"/>
                <a:ea typeface="Roboto"/>
                <a:cs typeface="Roboto"/>
                <a:sym typeface="Roboto"/>
                <a:hlinkClick r:id="rId3"/>
              </a:rPr>
              <a:t>https://blog.golang.org/defer-panic-and-recover</a:t>
            </a:r>
          </a:p>
          <a:p>
            <a:pPr indent="-355600" lvl="0" marL="457200" rtl="0">
              <a:spcBef>
                <a:spcPts val="0"/>
              </a:spcBef>
              <a:spcAft>
                <a:spcPts val="0"/>
              </a:spcAft>
              <a:buSzPts val="2000"/>
              <a:buFont typeface="Roboto"/>
              <a:buChar char="●"/>
            </a:pPr>
            <a:r>
              <a:rPr lang="en" sz="2000" u="sng">
                <a:solidFill>
                  <a:schemeClr val="hlink"/>
                </a:solidFill>
                <a:latin typeface="Roboto"/>
                <a:ea typeface="Roboto"/>
                <a:cs typeface="Roboto"/>
                <a:sym typeface="Roboto"/>
                <a:hlinkClick r:id="rId4"/>
              </a:rPr>
              <a:t>https://www.golang-book.com/</a:t>
            </a:r>
          </a:p>
          <a:p>
            <a:pPr indent="-355600" lvl="0" marL="457200" rtl="0">
              <a:spcBef>
                <a:spcPts val="0"/>
              </a:spcBef>
              <a:buSzPts val="2000"/>
              <a:buFont typeface="Roboto"/>
              <a:buChar char="●"/>
            </a:pPr>
            <a:r>
              <a:rPr lang="en" sz="2000" u="sng">
                <a:solidFill>
                  <a:schemeClr val="hlink"/>
                </a:solidFill>
                <a:latin typeface="Roboto"/>
                <a:ea typeface="Roboto"/>
                <a:cs typeface="Roboto"/>
                <a:sym typeface="Roboto"/>
                <a:hlinkClick r:id="rId5"/>
              </a:rPr>
              <a:t>https://medium.com/@gianbiondi/interfaces-in-go-59c3dc9c2d98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460950" y="1489050"/>
            <a:ext cx="8222100" cy="2165400"/>
          </a:xfrm>
          <a:prstGeom prst="rect">
            <a:avLst/>
          </a:prstGeom>
        </p:spPr>
        <p:txBody>
          <a:bodyPr anchorCtr="0" anchor="ctr" bIns="91425" lIns="91425" rIns="91425" wrap="square" tIns="91425">
            <a:noAutofit/>
          </a:bodyPr>
          <a:lstStyle/>
          <a:p>
            <a:pPr indent="0" lvl="0" marL="0" rtl="0" algn="ctr">
              <a:spcBef>
                <a:spcPts val="0"/>
              </a:spcBef>
              <a:buNone/>
            </a:pPr>
            <a:r>
              <a:rPr lang="en" sz="6000">
                <a:solidFill>
                  <a:schemeClr val="dk1"/>
                </a:solidFill>
                <a:latin typeface="Lobster"/>
                <a:ea typeface="Lobster"/>
                <a:cs typeface="Lobster"/>
                <a:sym typeface="Lobster"/>
              </a:rPr>
              <a:t>Thank You</a:t>
            </a:r>
          </a:p>
        </p:txBody>
      </p:sp>
      <p:pic>
        <p:nvPicPr>
          <p:cNvPr id="205" name="Shape 205"/>
          <p:cNvPicPr preferRelativeResize="0"/>
          <p:nvPr/>
        </p:nvPicPr>
        <p:blipFill>
          <a:blip r:embed="rId3">
            <a:alphaModFix/>
          </a:blip>
          <a:stretch>
            <a:fillRect/>
          </a:stretch>
        </p:blipFill>
        <p:spPr>
          <a:xfrm>
            <a:off x="6863763" y="4267200"/>
            <a:ext cx="1819275" cy="8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75" name="Shape 75"/>
          <p:cNvSpPr txBox="1"/>
          <p:nvPr>
            <p:ph idx="4294967295" type="body"/>
          </p:nvPr>
        </p:nvSpPr>
        <p:spPr>
          <a:xfrm>
            <a:off x="340923" y="2336550"/>
            <a:ext cx="1455600" cy="470400"/>
          </a:xfrm>
          <a:prstGeom prst="rect">
            <a:avLst/>
          </a:prstGeom>
        </p:spPr>
        <p:txBody>
          <a:bodyPr anchorCtr="0" anchor="ctr" bIns="91425" lIns="91425" rIns="91425" wrap="square" tIns="91425">
            <a:noAutofit/>
          </a:bodyPr>
          <a:lstStyle/>
          <a:p>
            <a:pPr indent="0" lvl="0" marL="0" algn="ctr">
              <a:lnSpc>
                <a:spcPct val="100000"/>
              </a:lnSpc>
              <a:spcBef>
                <a:spcPts val="0"/>
              </a:spcBef>
              <a:spcAft>
                <a:spcPts val="0"/>
              </a:spcAft>
              <a:buNone/>
            </a:pPr>
            <a:r>
              <a:rPr lang="en">
                <a:solidFill>
                  <a:schemeClr val="lt1"/>
                </a:solidFill>
              </a:rPr>
              <a:t>5</a:t>
            </a:r>
            <a:r>
              <a:rPr lang="en">
                <a:solidFill>
                  <a:schemeClr val="lt1"/>
                </a:solidFill>
              </a:rPr>
              <a:t> mins</a:t>
            </a:r>
          </a:p>
        </p:txBody>
      </p:sp>
      <p:grpSp>
        <p:nvGrpSpPr>
          <p:cNvPr id="76" name="Shape 76"/>
          <p:cNvGrpSpPr/>
          <p:nvPr/>
        </p:nvGrpSpPr>
        <p:grpSpPr>
          <a:xfrm>
            <a:off x="969270" y="1610215"/>
            <a:ext cx="198900" cy="593656"/>
            <a:chOff x="777447" y="1610215"/>
            <a:chExt cx="198900" cy="593656"/>
          </a:xfrm>
        </p:grpSpPr>
        <p:cxnSp>
          <p:nvCxnSpPr>
            <p:cNvPr id="77" name="Shape 77"/>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78" name="Shape 78"/>
            <p:cNvSpPr/>
            <p:nvPr/>
          </p:nvSpPr>
          <p:spPr>
            <a:xfrm>
              <a:off x="777447" y="1610215"/>
              <a:ext cx="198900" cy="198900"/>
            </a:xfrm>
            <a:prstGeom prst="ellips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9" name="Shape 79"/>
          <p:cNvSpPr txBox="1"/>
          <p:nvPr>
            <p:ph idx="4294967295" type="body"/>
          </p:nvPr>
        </p:nvSpPr>
        <p:spPr>
          <a:xfrm>
            <a:off x="340925" y="479475"/>
            <a:ext cx="1872300" cy="906300"/>
          </a:xfrm>
          <a:prstGeom prst="rect">
            <a:avLst/>
          </a:prstGeom>
          <a:ln>
            <a:noFill/>
          </a:ln>
        </p:spPr>
        <p:txBody>
          <a:bodyPr anchorCtr="0" anchor="t" bIns="91425" lIns="91425" rIns="91425" wrap="square" tIns="91425">
            <a:noAutofit/>
          </a:bodyPr>
          <a:lstStyle/>
          <a:p>
            <a:pPr indent="0" lvl="0" marL="0">
              <a:spcBef>
                <a:spcPts val="0"/>
              </a:spcBef>
              <a:buNone/>
            </a:pPr>
            <a:r>
              <a:rPr b="1" lang="en" sz="2000"/>
              <a:t>Introduction to Golang</a:t>
            </a:r>
          </a:p>
        </p:txBody>
      </p:sp>
      <p:sp>
        <p:nvSpPr>
          <p:cNvPr id="80" name="Shape 8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81" name="Shape 81"/>
          <p:cNvSpPr txBox="1"/>
          <p:nvPr>
            <p:ph idx="4294967295" type="body"/>
          </p:nvPr>
        </p:nvSpPr>
        <p:spPr>
          <a:xfrm>
            <a:off x="2126317" y="2336550"/>
            <a:ext cx="1315500" cy="470400"/>
          </a:xfrm>
          <a:prstGeom prst="rect">
            <a:avLst/>
          </a:prstGeom>
        </p:spPr>
        <p:txBody>
          <a:bodyPr anchorCtr="0" anchor="ctr" bIns="91425" lIns="91425" rIns="91425" wrap="square" tIns="91425">
            <a:noAutofit/>
          </a:bodyPr>
          <a:lstStyle/>
          <a:p>
            <a:pPr indent="0" lvl="0" marL="0" algn="ctr">
              <a:lnSpc>
                <a:spcPct val="100000"/>
              </a:lnSpc>
              <a:spcBef>
                <a:spcPts val="0"/>
              </a:spcBef>
              <a:spcAft>
                <a:spcPts val="0"/>
              </a:spcAft>
              <a:buNone/>
            </a:pPr>
            <a:r>
              <a:rPr lang="en">
                <a:solidFill>
                  <a:schemeClr val="lt1"/>
                </a:solidFill>
              </a:rPr>
              <a:t>15 mins</a:t>
            </a:r>
          </a:p>
        </p:txBody>
      </p:sp>
      <p:grpSp>
        <p:nvGrpSpPr>
          <p:cNvPr id="82" name="Shape 82"/>
          <p:cNvGrpSpPr/>
          <p:nvPr/>
        </p:nvGrpSpPr>
        <p:grpSpPr>
          <a:xfrm>
            <a:off x="2684632" y="2938958"/>
            <a:ext cx="198900" cy="593656"/>
            <a:chOff x="2223534" y="2938958"/>
            <a:chExt cx="198900" cy="593656"/>
          </a:xfrm>
        </p:grpSpPr>
        <p:cxnSp>
          <p:nvCxnSpPr>
            <p:cNvPr id="83" name="Shape 83"/>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84" name="Shape 84"/>
            <p:cNvSpPr/>
            <p:nvPr/>
          </p:nvSpPr>
          <p:spPr>
            <a:xfrm flipH="1" rot="10800000">
              <a:off x="2223534" y="3333714"/>
              <a:ext cx="198900" cy="198900"/>
            </a:xfrm>
            <a:prstGeom prst="ellips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5" name="Shape 85"/>
          <p:cNvSpPr txBox="1"/>
          <p:nvPr>
            <p:ph idx="4294967295" type="body"/>
          </p:nvPr>
        </p:nvSpPr>
        <p:spPr>
          <a:xfrm>
            <a:off x="1894578" y="3757725"/>
            <a:ext cx="1779000" cy="906300"/>
          </a:xfrm>
          <a:prstGeom prst="rect">
            <a:avLst/>
          </a:prstGeom>
          <a:ln>
            <a:noFill/>
          </a:ln>
        </p:spPr>
        <p:txBody>
          <a:bodyPr anchorCtr="0" anchor="t" bIns="91425" lIns="91425" rIns="91425" wrap="square" tIns="91425">
            <a:noAutofit/>
          </a:bodyPr>
          <a:lstStyle/>
          <a:p>
            <a:pPr indent="0" lvl="0" marL="0" algn="ctr">
              <a:spcBef>
                <a:spcPts val="0"/>
              </a:spcBef>
              <a:buNone/>
            </a:pPr>
            <a:r>
              <a:rPr b="1" lang="en" sz="2000"/>
              <a:t>Datatypes &amp; Pointers</a:t>
            </a:r>
          </a:p>
        </p:txBody>
      </p:sp>
      <p:sp>
        <p:nvSpPr>
          <p:cNvPr id="86" name="Shape 8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87" name="Shape 87"/>
          <p:cNvSpPr txBox="1"/>
          <p:nvPr>
            <p:ph idx="4294967295" type="body"/>
          </p:nvPr>
        </p:nvSpPr>
        <p:spPr>
          <a:xfrm>
            <a:off x="3767755" y="2336550"/>
            <a:ext cx="1315500" cy="470400"/>
          </a:xfrm>
          <a:prstGeom prst="rect">
            <a:avLst/>
          </a:prstGeom>
        </p:spPr>
        <p:txBody>
          <a:bodyPr anchorCtr="0" anchor="ctr" bIns="91425" lIns="91425" rIns="91425" wrap="square" tIns="91425">
            <a:noAutofit/>
          </a:bodyPr>
          <a:lstStyle/>
          <a:p>
            <a:pPr indent="0" lvl="0" marL="0" algn="ctr">
              <a:lnSpc>
                <a:spcPct val="100000"/>
              </a:lnSpc>
              <a:spcBef>
                <a:spcPts val="0"/>
              </a:spcBef>
              <a:spcAft>
                <a:spcPts val="0"/>
              </a:spcAft>
              <a:buNone/>
            </a:pPr>
            <a:r>
              <a:rPr lang="en">
                <a:solidFill>
                  <a:schemeClr val="lt1"/>
                </a:solidFill>
              </a:rPr>
              <a:t>20</a:t>
            </a:r>
            <a:r>
              <a:rPr lang="en">
                <a:solidFill>
                  <a:schemeClr val="lt1"/>
                </a:solidFill>
              </a:rPr>
              <a:t> mins</a:t>
            </a:r>
          </a:p>
        </p:txBody>
      </p:sp>
      <p:grpSp>
        <p:nvGrpSpPr>
          <p:cNvPr id="88" name="Shape 88"/>
          <p:cNvGrpSpPr/>
          <p:nvPr/>
        </p:nvGrpSpPr>
        <p:grpSpPr>
          <a:xfrm>
            <a:off x="4398082" y="1610215"/>
            <a:ext cx="198900" cy="593656"/>
            <a:chOff x="3918084" y="1610215"/>
            <a:chExt cx="198900" cy="593656"/>
          </a:xfrm>
        </p:grpSpPr>
        <p:cxnSp>
          <p:nvCxnSpPr>
            <p:cNvPr id="89" name="Shape 89"/>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90" name="Shape 90"/>
            <p:cNvSpPr/>
            <p:nvPr/>
          </p:nvSpPr>
          <p:spPr>
            <a:xfrm>
              <a:off x="3918084" y="1610215"/>
              <a:ext cx="198900" cy="198900"/>
            </a:xfrm>
            <a:prstGeom prst="ellips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1" name="Shape 91"/>
          <p:cNvSpPr txBox="1"/>
          <p:nvPr>
            <p:ph idx="4294967295" type="body"/>
          </p:nvPr>
        </p:nvSpPr>
        <p:spPr>
          <a:xfrm>
            <a:off x="3767744" y="479475"/>
            <a:ext cx="2242800" cy="906300"/>
          </a:xfrm>
          <a:prstGeom prst="rect">
            <a:avLst/>
          </a:prstGeom>
          <a:ln>
            <a:noFill/>
          </a:ln>
        </p:spPr>
        <p:txBody>
          <a:bodyPr anchorCtr="0" anchor="t" bIns="91425" lIns="91425" rIns="91425" wrap="square" tIns="91425">
            <a:noAutofit/>
          </a:bodyPr>
          <a:lstStyle/>
          <a:p>
            <a:pPr indent="0" lvl="0" marL="0">
              <a:spcBef>
                <a:spcPts val="0"/>
              </a:spcBef>
              <a:buNone/>
            </a:pPr>
            <a:r>
              <a:rPr b="1" lang="en" sz="2000"/>
              <a:t>Functions and packages</a:t>
            </a:r>
          </a:p>
        </p:txBody>
      </p:sp>
      <p:sp>
        <p:nvSpPr>
          <p:cNvPr id="92" name="Shape 9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93" name="Shape 93"/>
          <p:cNvSpPr txBox="1"/>
          <p:nvPr>
            <p:ph idx="4294967295" type="body"/>
          </p:nvPr>
        </p:nvSpPr>
        <p:spPr>
          <a:xfrm>
            <a:off x="5416699" y="2336550"/>
            <a:ext cx="1315500" cy="470400"/>
          </a:xfrm>
          <a:prstGeom prst="rect">
            <a:avLst/>
          </a:prstGeom>
        </p:spPr>
        <p:txBody>
          <a:bodyPr anchorCtr="0" anchor="ctr" bIns="91425" lIns="91425" rIns="91425" wrap="square" tIns="91425">
            <a:noAutofit/>
          </a:bodyPr>
          <a:lstStyle/>
          <a:p>
            <a:pPr indent="0" lvl="0" marL="0" algn="ctr">
              <a:lnSpc>
                <a:spcPct val="100000"/>
              </a:lnSpc>
              <a:spcBef>
                <a:spcPts val="0"/>
              </a:spcBef>
              <a:spcAft>
                <a:spcPts val="0"/>
              </a:spcAft>
              <a:buNone/>
            </a:pPr>
            <a:r>
              <a:rPr lang="en">
                <a:solidFill>
                  <a:schemeClr val="lt1"/>
                </a:solidFill>
              </a:rPr>
              <a:t>25</a:t>
            </a:r>
            <a:r>
              <a:rPr lang="en">
                <a:solidFill>
                  <a:schemeClr val="lt1"/>
                </a:solidFill>
              </a:rPr>
              <a:t> mins</a:t>
            </a:r>
          </a:p>
        </p:txBody>
      </p:sp>
      <p:grpSp>
        <p:nvGrpSpPr>
          <p:cNvPr id="94" name="Shape 94"/>
          <p:cNvGrpSpPr/>
          <p:nvPr/>
        </p:nvGrpSpPr>
        <p:grpSpPr>
          <a:xfrm>
            <a:off x="5973070" y="2938958"/>
            <a:ext cx="198900" cy="593656"/>
            <a:chOff x="5958946" y="2938958"/>
            <a:chExt cx="198900" cy="593656"/>
          </a:xfrm>
        </p:grpSpPr>
        <p:cxnSp>
          <p:nvCxnSpPr>
            <p:cNvPr id="95" name="Shape 95"/>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96" name="Shape 96"/>
            <p:cNvSpPr/>
            <p:nvPr/>
          </p:nvSpPr>
          <p:spPr>
            <a:xfrm flipH="1" rot="10800000">
              <a:off x="5958946" y="3333714"/>
              <a:ext cx="198900" cy="198900"/>
            </a:xfrm>
            <a:prstGeom prst="ellips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7" name="Shape 97"/>
          <p:cNvSpPr txBox="1"/>
          <p:nvPr>
            <p:ph idx="4294967295" type="body"/>
          </p:nvPr>
        </p:nvSpPr>
        <p:spPr>
          <a:xfrm>
            <a:off x="4953052" y="3757725"/>
            <a:ext cx="2242800" cy="906300"/>
          </a:xfrm>
          <a:prstGeom prst="rect">
            <a:avLst/>
          </a:prstGeom>
          <a:ln>
            <a:noFill/>
          </a:ln>
        </p:spPr>
        <p:txBody>
          <a:bodyPr anchorCtr="0" anchor="t" bIns="91425" lIns="91425" rIns="91425" wrap="square" tIns="91425">
            <a:noAutofit/>
          </a:bodyPr>
          <a:lstStyle/>
          <a:p>
            <a:pPr indent="0" lvl="0" marL="0" algn="ctr">
              <a:spcBef>
                <a:spcPts val="0"/>
              </a:spcBef>
              <a:buNone/>
            </a:pPr>
            <a:r>
              <a:rPr b="1" lang="en" sz="2000"/>
              <a:t>Data structures &amp; Error handling</a:t>
            </a:r>
          </a:p>
        </p:txBody>
      </p:sp>
      <p:sp>
        <p:nvSpPr>
          <p:cNvPr id="98" name="Shape 9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99" name="Shape 99"/>
          <p:cNvSpPr txBox="1"/>
          <p:nvPr>
            <p:ph idx="4294967295" type="body"/>
          </p:nvPr>
        </p:nvSpPr>
        <p:spPr>
          <a:xfrm>
            <a:off x="7111512" y="2336550"/>
            <a:ext cx="1315500" cy="470400"/>
          </a:xfrm>
          <a:prstGeom prst="rect">
            <a:avLst/>
          </a:prstGeom>
        </p:spPr>
        <p:txBody>
          <a:bodyPr anchorCtr="0" anchor="ctr" bIns="91425" lIns="91425" rIns="91425" wrap="square" tIns="91425">
            <a:noAutofit/>
          </a:bodyPr>
          <a:lstStyle/>
          <a:p>
            <a:pPr indent="0" lvl="0" marL="0" algn="ctr">
              <a:lnSpc>
                <a:spcPct val="100000"/>
              </a:lnSpc>
              <a:spcBef>
                <a:spcPts val="0"/>
              </a:spcBef>
              <a:spcAft>
                <a:spcPts val="0"/>
              </a:spcAft>
              <a:buNone/>
            </a:pPr>
            <a:r>
              <a:rPr lang="en">
                <a:solidFill>
                  <a:schemeClr val="lt1"/>
                </a:solidFill>
              </a:rPr>
              <a:t>25</a:t>
            </a:r>
            <a:r>
              <a:rPr lang="en">
                <a:solidFill>
                  <a:schemeClr val="lt1"/>
                </a:solidFill>
              </a:rPr>
              <a:t> mins</a:t>
            </a:r>
          </a:p>
        </p:txBody>
      </p:sp>
      <p:grpSp>
        <p:nvGrpSpPr>
          <p:cNvPr id="100" name="Shape 100"/>
          <p:cNvGrpSpPr/>
          <p:nvPr/>
        </p:nvGrpSpPr>
        <p:grpSpPr>
          <a:xfrm>
            <a:off x="7669807" y="1610215"/>
            <a:ext cx="198900" cy="593656"/>
            <a:chOff x="3918084" y="1610215"/>
            <a:chExt cx="198900" cy="593656"/>
          </a:xfrm>
        </p:grpSpPr>
        <p:cxnSp>
          <p:nvCxnSpPr>
            <p:cNvPr id="101" name="Shape 101"/>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02" name="Shape 102"/>
            <p:cNvSpPr/>
            <p:nvPr/>
          </p:nvSpPr>
          <p:spPr>
            <a:xfrm>
              <a:off x="3918084" y="1610215"/>
              <a:ext cx="198900" cy="198900"/>
            </a:xfrm>
            <a:prstGeom prst="ellips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4294967295" type="body"/>
          </p:nvPr>
        </p:nvSpPr>
        <p:spPr>
          <a:xfrm>
            <a:off x="6845704" y="479475"/>
            <a:ext cx="2242800" cy="906300"/>
          </a:xfrm>
          <a:prstGeom prst="rect">
            <a:avLst/>
          </a:prstGeom>
          <a:ln>
            <a:noFill/>
          </a:ln>
        </p:spPr>
        <p:txBody>
          <a:bodyPr anchorCtr="0" anchor="t" bIns="91425" lIns="91425" rIns="91425" wrap="square" tIns="91425">
            <a:noAutofit/>
          </a:bodyPr>
          <a:lstStyle/>
          <a:p>
            <a:pPr indent="0" lvl="0" marL="0">
              <a:spcBef>
                <a:spcPts val="0"/>
              </a:spcBef>
              <a:buNone/>
            </a:pPr>
            <a:r>
              <a:rPr b="1" lang="en" sz="2000"/>
              <a:t>Object Oriented Go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Why Go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57150" y="4696825"/>
            <a:ext cx="8382000" cy="446700"/>
          </a:xfrm>
          <a:prstGeom prst="rect">
            <a:avLst/>
          </a:prstGeom>
        </p:spPr>
        <p:txBody>
          <a:bodyPr anchorCtr="0" anchor="ctr" bIns="91425" lIns="91425" rIns="91425" wrap="square" tIns="91425">
            <a:noAutofit/>
          </a:bodyPr>
          <a:lstStyle/>
          <a:p>
            <a:pPr indent="0" lvl="0" marL="0">
              <a:spcBef>
                <a:spcPts val="0"/>
              </a:spcBef>
              <a:buNone/>
            </a:pPr>
            <a:r>
              <a:rPr lang="en"/>
              <a:t>Golang | </a:t>
            </a:r>
            <a:r>
              <a:rPr i="1" lang="en"/>
              <a:t>Go in Action</a:t>
            </a:r>
          </a:p>
        </p:txBody>
      </p:sp>
      <p:sp>
        <p:nvSpPr>
          <p:cNvPr id="114" name="Shape 114"/>
          <p:cNvSpPr/>
          <p:nvPr/>
        </p:nvSpPr>
        <p:spPr>
          <a:xfrm>
            <a:off x="0" y="0"/>
            <a:ext cx="9144000" cy="4696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a:off x="349650" y="252600"/>
            <a:ext cx="8444700" cy="41916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rtl="0">
              <a:lnSpc>
                <a:spcPct val="150000"/>
              </a:lnSpc>
              <a:spcBef>
                <a:spcPts val="0"/>
              </a:spcBef>
              <a:spcAft>
                <a:spcPts val="1600"/>
              </a:spcAft>
              <a:buNone/>
            </a:pPr>
            <a:r>
              <a:rPr b="1" lang="en" sz="2000">
                <a:solidFill>
                  <a:schemeClr val="lt2"/>
                </a:solidFill>
                <a:latin typeface="Roboto"/>
                <a:ea typeface="Roboto"/>
                <a:cs typeface="Roboto"/>
                <a:sym typeface="Roboto"/>
              </a:rPr>
              <a:t>The Go team went to great lengths to solve the problems facing software developers today. Developers have to make an uncomfortable choice between </a:t>
            </a:r>
            <a:r>
              <a:rPr b="1" i="1" lang="en" sz="2000">
                <a:solidFill>
                  <a:schemeClr val="accent2"/>
                </a:solidFill>
                <a:latin typeface="Roboto"/>
                <a:ea typeface="Roboto"/>
                <a:cs typeface="Roboto"/>
                <a:sym typeface="Roboto"/>
              </a:rPr>
              <a:t>rapid development</a:t>
            </a:r>
            <a:r>
              <a:rPr b="1" lang="en" sz="2000">
                <a:solidFill>
                  <a:schemeClr val="lt2"/>
                </a:solidFill>
                <a:latin typeface="Roboto"/>
                <a:ea typeface="Roboto"/>
                <a:cs typeface="Roboto"/>
                <a:sym typeface="Roboto"/>
              </a:rPr>
              <a:t> and </a:t>
            </a:r>
            <a:r>
              <a:rPr b="1" i="1" lang="en" sz="2000">
                <a:solidFill>
                  <a:schemeClr val="accent2"/>
                </a:solidFill>
                <a:latin typeface="Roboto"/>
                <a:ea typeface="Roboto"/>
                <a:cs typeface="Roboto"/>
                <a:sym typeface="Roboto"/>
              </a:rPr>
              <a:t>performance</a:t>
            </a:r>
            <a:r>
              <a:rPr b="1" lang="en" sz="2000">
                <a:solidFill>
                  <a:schemeClr val="lt2"/>
                </a:solidFill>
                <a:latin typeface="Roboto"/>
                <a:ea typeface="Roboto"/>
                <a:cs typeface="Roboto"/>
                <a:sym typeface="Roboto"/>
              </a:rPr>
              <a:t> when choosing a language for their projects. Languages like C and C++ offers faster execution, whereas languages like Ruby and Python offer rapid development. </a:t>
            </a:r>
            <a:r>
              <a:rPr b="1" i="1" lang="en" sz="2000">
                <a:solidFill>
                  <a:schemeClr val="accent6"/>
                </a:solidFill>
                <a:latin typeface="Roboto"/>
                <a:ea typeface="Roboto"/>
                <a:cs typeface="Roboto"/>
                <a:sym typeface="Roboto"/>
              </a:rPr>
              <a:t>Go bridges these competing worlds and offers a high-performance language with features that make development fast.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Faster Compilation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body"/>
          </p:nvPr>
        </p:nvSpPr>
        <p:spPr>
          <a:xfrm>
            <a:off x="57150" y="4696825"/>
            <a:ext cx="8382000" cy="446700"/>
          </a:xfrm>
          <a:prstGeom prst="rect">
            <a:avLst/>
          </a:prstGeom>
        </p:spPr>
        <p:txBody>
          <a:bodyPr anchorCtr="0" anchor="ctr" bIns="91425" lIns="91425" rIns="91425" wrap="square" tIns="91425">
            <a:noAutofit/>
          </a:bodyPr>
          <a:lstStyle/>
          <a:p>
            <a:pPr indent="0" lvl="0" marL="0" rtl="0">
              <a:spcBef>
                <a:spcPts val="0"/>
              </a:spcBef>
              <a:buNone/>
            </a:pPr>
            <a:r>
              <a:rPr lang="en"/>
              <a:t>Golang | </a:t>
            </a:r>
            <a:r>
              <a:rPr i="1" lang="en"/>
              <a:t>Go in Action</a:t>
            </a:r>
          </a:p>
        </p:txBody>
      </p:sp>
      <p:sp>
        <p:nvSpPr>
          <p:cNvPr id="126" name="Shape 126"/>
          <p:cNvSpPr/>
          <p:nvPr/>
        </p:nvSpPr>
        <p:spPr>
          <a:xfrm>
            <a:off x="0" y="0"/>
            <a:ext cx="9144000" cy="4696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7" name="Shape 127"/>
          <p:cNvSpPr/>
          <p:nvPr/>
        </p:nvSpPr>
        <p:spPr>
          <a:xfrm>
            <a:off x="349650" y="252600"/>
            <a:ext cx="8444700" cy="41916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rtl="0">
              <a:lnSpc>
                <a:spcPct val="150000"/>
              </a:lnSpc>
              <a:spcBef>
                <a:spcPts val="0"/>
              </a:spcBef>
              <a:spcAft>
                <a:spcPts val="1600"/>
              </a:spcAft>
              <a:buNone/>
            </a:pPr>
            <a:r>
              <a:rPr b="1" lang="en" sz="1800">
                <a:solidFill>
                  <a:schemeClr val="lt2"/>
                </a:solidFill>
                <a:latin typeface="Roboto"/>
                <a:ea typeface="Roboto"/>
                <a:cs typeface="Roboto"/>
                <a:sym typeface="Roboto"/>
              </a:rPr>
              <a:t>Compiling a large application in C or C++ takes more time than getting a cup of coffee.</a:t>
            </a:r>
          </a:p>
          <a:p>
            <a:pPr indent="0" lvl="0" marL="0" rtl="0">
              <a:lnSpc>
                <a:spcPct val="150000"/>
              </a:lnSpc>
              <a:spcBef>
                <a:spcPts val="0"/>
              </a:spcBef>
              <a:spcAft>
                <a:spcPts val="1600"/>
              </a:spcAft>
              <a:buNone/>
            </a:pPr>
            <a:r>
              <a:rPr b="1" lang="en" sz="1800">
                <a:solidFill>
                  <a:schemeClr val="lt2"/>
                </a:solidFill>
                <a:latin typeface="Roboto"/>
                <a:ea typeface="Roboto"/>
                <a:cs typeface="Roboto"/>
                <a:sym typeface="Roboto"/>
              </a:rPr>
              <a:t>Go offers </a:t>
            </a:r>
            <a:r>
              <a:rPr b="1" lang="en" sz="1800">
                <a:solidFill>
                  <a:schemeClr val="lt2"/>
                </a:solidFill>
                <a:latin typeface="Roboto"/>
                <a:ea typeface="Roboto"/>
                <a:cs typeface="Roboto"/>
                <a:sym typeface="Roboto"/>
              </a:rPr>
              <a:t>lightning</a:t>
            </a:r>
            <a:r>
              <a:rPr b="1" lang="en" sz="1800">
                <a:solidFill>
                  <a:schemeClr val="lt2"/>
                </a:solidFill>
                <a:latin typeface="Roboto"/>
                <a:ea typeface="Roboto"/>
                <a:cs typeface="Roboto"/>
                <a:sym typeface="Roboto"/>
              </a:rPr>
              <a:t>-quick by using a smart compiler and simplified dependency resolution algorithms. When you build a Go program the compiler only needs to look at the libraries that you directly include, rather than  traversing the dependencies of all the libraries that are included in the entire dependency chain like Java, C, and C++. Consequently, many Go applications compile in under a second. The entire Go source tree compiles in under 20 seconds on modern hardware.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Hello World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Datatypes &amp; Identifiers</a:t>
            </a:r>
          </a:p>
        </p:txBody>
      </p:sp>
      <p:sp>
        <p:nvSpPr>
          <p:cNvPr id="138" name="Shape 138"/>
          <p:cNvSpPr txBox="1"/>
          <p:nvPr/>
        </p:nvSpPr>
        <p:spPr>
          <a:xfrm>
            <a:off x="4933300" y="0"/>
            <a:ext cx="4210800" cy="7542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spcAft>
                <a:spcPts val="1600"/>
              </a:spcAft>
              <a:buNone/>
            </a:pPr>
            <a:r>
              <a:rPr lang="en" sz="3000">
                <a:solidFill>
                  <a:schemeClr val="lt1"/>
                </a:solidFill>
                <a:latin typeface="Lobster"/>
                <a:ea typeface="Lobster"/>
                <a:cs typeface="Lobster"/>
                <a:sym typeface="Lobster"/>
              </a:rPr>
              <a:t>Statically typed language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60950" y="2065350"/>
            <a:ext cx="8222100" cy="1012800"/>
          </a:xfrm>
          <a:prstGeom prst="rect">
            <a:avLst/>
          </a:prstGeom>
        </p:spPr>
        <p:txBody>
          <a:bodyPr anchorCtr="0" anchor="ctr" bIns="91425" lIns="91425" rIns="91425" wrap="square" tIns="91425">
            <a:noAutofit/>
          </a:bodyPr>
          <a:lstStyle/>
          <a:p>
            <a:pPr indent="0" lvl="0" marL="0" rtl="0">
              <a:spcBef>
                <a:spcPts val="0"/>
              </a:spcBef>
              <a:buNone/>
            </a:pPr>
            <a:r>
              <a:rPr lang="en" sz="6000">
                <a:latin typeface="Lobster"/>
                <a:ea typeface="Lobster"/>
                <a:cs typeface="Lobster"/>
                <a:sym typeface="Lobster"/>
              </a:rPr>
              <a:t>Pointers</a:t>
            </a:r>
          </a:p>
        </p:txBody>
      </p:sp>
      <p:sp>
        <p:nvSpPr>
          <p:cNvPr id="144" name="Shape 144"/>
          <p:cNvSpPr txBox="1"/>
          <p:nvPr/>
        </p:nvSpPr>
        <p:spPr>
          <a:xfrm>
            <a:off x="5563900" y="0"/>
            <a:ext cx="3505800" cy="51435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3000">
                <a:solidFill>
                  <a:srgbClr val="FFFFFF"/>
                </a:solidFill>
                <a:latin typeface="Lobster"/>
                <a:ea typeface="Lobster"/>
                <a:cs typeface="Lobster"/>
                <a:sym typeface="Lobster"/>
              </a:rPr>
              <a:t>&amp;		-&gt;	</a:t>
            </a:r>
            <a:r>
              <a:rPr lang="en" sz="3000">
                <a:solidFill>
                  <a:srgbClr val="EFEFEF"/>
                </a:solidFill>
                <a:latin typeface="Lobster"/>
                <a:ea typeface="Lobster"/>
                <a:cs typeface="Lobster"/>
                <a:sym typeface="Lobster"/>
              </a:rPr>
              <a:t>address of</a:t>
            </a:r>
          </a:p>
          <a:p>
            <a:pPr indent="0" lvl="0" marL="0" rtl="0">
              <a:lnSpc>
                <a:spcPct val="115000"/>
              </a:lnSpc>
              <a:spcBef>
                <a:spcPts val="0"/>
              </a:spcBef>
              <a:spcAft>
                <a:spcPts val="1600"/>
              </a:spcAft>
              <a:buNone/>
            </a:pPr>
            <a:r>
              <a:rPr lang="en" sz="3000">
                <a:solidFill>
                  <a:srgbClr val="FFFFFF"/>
                </a:solidFill>
                <a:latin typeface="Lobster"/>
                <a:ea typeface="Lobster"/>
                <a:cs typeface="Lobster"/>
                <a:sym typeface="Lobster"/>
              </a:rPr>
              <a:t>*		-&gt;	value at</a:t>
            </a:r>
          </a:p>
          <a:p>
            <a:pPr indent="0" lvl="0" marL="0" rtl="0">
              <a:lnSpc>
                <a:spcPct val="115000"/>
              </a:lnSpc>
              <a:spcBef>
                <a:spcPts val="0"/>
              </a:spcBef>
              <a:spcAft>
                <a:spcPts val="1600"/>
              </a:spcAft>
              <a:buNone/>
            </a:pPr>
            <a:r>
              <a:rPr lang="en" sz="3000">
                <a:solidFill>
                  <a:srgbClr val="FFFFFF"/>
                </a:solidFill>
                <a:latin typeface="Lobster"/>
                <a:ea typeface="Lobster"/>
                <a:cs typeface="Lobster"/>
                <a:sym typeface="Lobster"/>
              </a:rPr>
              <a:t>new	-&gt;	keyword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