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7" r:id="rId3"/>
    <p:sldId id="309" r:id="rId4"/>
    <p:sldId id="303" r:id="rId5"/>
    <p:sldId id="304" r:id="rId6"/>
    <p:sldId id="305" r:id="rId7"/>
    <p:sldId id="306" r:id="rId8"/>
    <p:sldId id="307" r:id="rId9"/>
    <p:sldId id="319" r:id="rId10"/>
    <p:sldId id="310" r:id="rId11"/>
    <p:sldId id="311" r:id="rId12"/>
    <p:sldId id="312" r:id="rId13"/>
    <p:sldId id="318" r:id="rId14"/>
    <p:sldId id="313" r:id="rId15"/>
    <p:sldId id="314" r:id="rId16"/>
    <p:sldId id="320" r:id="rId17"/>
    <p:sldId id="316" r:id="rId18"/>
  </p:sldIdLst>
  <p:sldSz cx="9144000" cy="5143500" type="screen16x9"/>
  <p:notesSz cx="6858000" cy="9144000"/>
  <p:embeddedFontLst>
    <p:embeddedFont>
      <p:font typeface="Ubuntu" charset="0"/>
      <p:regular r:id="rId20"/>
      <p:bold r:id="rId21"/>
      <p:italic r:id="rId22"/>
      <p:boldItalic r:id="rId23"/>
    </p:embeddedFont>
    <p:embeddedFont>
      <p:font typeface="Ubuntu Light" charset="0"/>
      <p:regular r:id="rId24"/>
      <p:bold r:id="rId25"/>
      <p:italic r:id="rId26"/>
      <p:boldItalic r:id="rId27"/>
    </p:embeddedFont>
    <p:embeddedFont>
      <p:font typeface="Verdana" pitchFamily="34" charset="0"/>
      <p:regular r:id="rId28"/>
      <p:bold r:id="rId29"/>
      <p:italic r:id="rId30"/>
      <p:boldItalic r:id="rId31"/>
    </p:embeddedFont>
    <p:embeddedFont>
      <p:font typeface="Arvo" charset="0"/>
      <p:regular r:id="rId32"/>
      <p:bold r:id="rId33"/>
      <p:italic r:id="rId34"/>
      <p:boldItalic r:id="rId35"/>
    </p:embeddedFont>
    <p:embeddedFont>
      <p:font typeface="Blackadder ITC" pitchFamily="82" charset="0"/>
      <p:regular r:id="rId36"/>
    </p:embeddedFont>
    <p:embeddedFont>
      <p:font typeface="Bodoni"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068754B-5F25-4001-A3F1-5D0AABF2DB97}">
  <a:tblStyle styleId="{6068754B-5F25-4001-A3F1-5D0AABF2DB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115" autoAdjust="0"/>
  </p:normalViewPr>
  <p:slideViewPr>
    <p:cSldViewPr snapToGrid="0">
      <p:cViewPr varScale="1">
        <p:scale>
          <a:sx n="90" d="100"/>
          <a:sy n="90" d="100"/>
        </p:scale>
        <p:origin x="-816" y="-90"/>
      </p:cViewPr>
      <p:guideLst>
        <p:guide orient="horz"/>
        <p:guide orient="horz" pos="3053"/>
        <p:guide orient="horz" pos="287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2eb61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2eb61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42eb61d9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42eb61d9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442eb61d9d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442eb61d9d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42eb61d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42eb61d9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442eb61d9d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442eb61d9d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secHead">
  <p:cSld name="SECTION_HEADER">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16" name="Google Shape;16;p3"/>
          <p:cNvSpPr/>
          <p:nvPr/>
        </p:nvSpPr>
        <p:spPr>
          <a:xfrm>
            <a:off x="4572000" y="429350"/>
            <a:ext cx="2772000" cy="635700"/>
          </a:xfrm>
          <a:prstGeom prst="rect">
            <a:avLst/>
          </a:prstGeom>
          <a:noFill/>
          <a:ln w="3810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22" name="Google Shape;22;p3"/>
          <p:cNvSpPr/>
          <p:nvPr/>
        </p:nvSpPr>
        <p:spPr>
          <a:xfrm>
            <a:off x="0" y="0"/>
            <a:ext cx="2855700" cy="5143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582225" y="1426175"/>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82225" y="2553400"/>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82225" y="3680625"/>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rgbClr val="FFFFFF"/>
        </a:solidFill>
        <a:effectLst/>
      </p:bgPr>
    </p:bg>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hite frame">
  <p:cSld name="BLANK_1_1">
    <p:bg>
      <p:bgPr>
        <a:solidFill>
          <a:srgbClr val="FFFFFF"/>
        </a:solidFill>
        <a:effectLst/>
      </p:bgPr>
    </p:bg>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yan frame 1">
  <p:cSld name="CUSTOM_1_1_1_1">
    <p:bg>
      <p:bgPr>
        <a:solidFill>
          <a:srgbClr val="FFFFFF"/>
        </a:solidFill>
        <a:effectLst/>
      </p:bgPr>
    </p:bg>
    <p:spTree>
      <p:nvGrpSpPr>
        <p:cNvPr id="1"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sz="1200">
                <a:latin typeface="Arvo"/>
                <a:ea typeface="Arvo"/>
                <a:cs typeface="Arvo"/>
                <a:sym typeface="Arvo"/>
              </a:rPr>
              <a:pPr marL="0" lvl="0" indent="0" algn="l" rtl="0">
                <a:spcBef>
                  <a:spcPts val="0"/>
                </a:spcBef>
                <a:spcAft>
                  <a:spcPts val="0"/>
                </a:spcAft>
                <a:buNone/>
              </a:pPr>
              <a:t>‹#›</a:t>
            </a:fld>
            <a:endParaRPr sz="1200">
              <a:latin typeface="Arvo"/>
              <a:ea typeface="Arvo"/>
              <a:cs typeface="Arvo"/>
              <a:sym typeface="Arv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 &amp; 2 columns slide">
    <p:bg>
      <p:bgPr>
        <a:solidFill>
          <a:srgbClr val="FFFFFF"/>
        </a:solidFill>
        <a:effectLst/>
      </p:bgPr>
    </p:bg>
    <p:spTree>
      <p:nvGrpSpPr>
        <p:cNvPr id="1"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w="38100" cap="flat" cmpd="sng">
            <a:solidFill>
              <a:srgbClr val="81EC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11"/>
          <p:cNvCxnSpPr/>
          <p:nvPr/>
        </p:nvCxnSpPr>
        <p:spPr>
          <a:xfrm>
            <a:off x="4550550" y="1941425"/>
            <a:ext cx="0" cy="1927500"/>
          </a:xfrm>
          <a:prstGeom prst="straightConnector1">
            <a:avLst/>
          </a:prstGeom>
          <a:noFill/>
          <a:ln w="38100" cap="flat" cmpd="sng">
            <a:solidFill>
              <a:srgbClr val="81ECEC"/>
            </a:solidFill>
            <a:prstDash val="solid"/>
            <a:round/>
            <a:headEnd type="none" w="med" len="med"/>
            <a:tailEnd type="none" w="med" len="med"/>
          </a:ln>
        </p:spPr>
      </p:cxnSp>
      <p:sp>
        <p:nvSpPr>
          <p:cNvPr id="70" name="Google Shape;70;p1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71" name="Google Shape;71;p11"/>
          <p:cNvSpPr txBox="1">
            <a:spLocks noGrp="1"/>
          </p:cNvSpPr>
          <p:nvPr>
            <p:ph type="ctrTitle"/>
          </p:nvPr>
        </p:nvSpPr>
        <p:spPr>
          <a:xfrm>
            <a:off x="111322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66666"/>
              </a:buClr>
              <a:buSzPts val="1800"/>
              <a:buNone/>
              <a:defRPr sz="1800">
                <a:solidFill>
                  <a:srgbClr val="666666"/>
                </a:solidFill>
              </a:defRPr>
            </a:lvl1pPr>
            <a:lvl2pPr lvl="1" rtl="0">
              <a:spcBef>
                <a:spcPts val="0"/>
              </a:spcBef>
              <a:spcAft>
                <a:spcPts val="0"/>
              </a:spcAft>
              <a:buClr>
                <a:srgbClr val="666666"/>
              </a:buClr>
              <a:buSzPts val="1600"/>
              <a:buNone/>
              <a:defRPr sz="1600">
                <a:solidFill>
                  <a:srgbClr val="666666"/>
                </a:solidFill>
              </a:defRPr>
            </a:lvl2pPr>
            <a:lvl3pPr lvl="2" rtl="0">
              <a:spcBef>
                <a:spcPts val="0"/>
              </a:spcBef>
              <a:spcAft>
                <a:spcPts val="0"/>
              </a:spcAft>
              <a:buClr>
                <a:srgbClr val="666666"/>
              </a:buClr>
              <a:buSzPts val="1600"/>
              <a:buNone/>
              <a:defRPr sz="1600">
                <a:solidFill>
                  <a:srgbClr val="666666"/>
                </a:solidFill>
              </a:defRPr>
            </a:lvl3pPr>
            <a:lvl4pPr lvl="3" rtl="0">
              <a:spcBef>
                <a:spcPts val="0"/>
              </a:spcBef>
              <a:spcAft>
                <a:spcPts val="0"/>
              </a:spcAft>
              <a:buClr>
                <a:srgbClr val="666666"/>
              </a:buClr>
              <a:buSzPts val="1600"/>
              <a:buNone/>
              <a:defRPr sz="1600">
                <a:solidFill>
                  <a:srgbClr val="666666"/>
                </a:solidFill>
              </a:defRPr>
            </a:lvl4pPr>
            <a:lvl5pPr lvl="4" rtl="0">
              <a:spcBef>
                <a:spcPts val="0"/>
              </a:spcBef>
              <a:spcAft>
                <a:spcPts val="0"/>
              </a:spcAft>
              <a:buClr>
                <a:srgbClr val="666666"/>
              </a:buClr>
              <a:buSzPts val="1600"/>
              <a:buNone/>
              <a:defRPr sz="1600">
                <a:solidFill>
                  <a:srgbClr val="666666"/>
                </a:solidFill>
              </a:defRPr>
            </a:lvl5pPr>
            <a:lvl6pPr lvl="5" rtl="0">
              <a:spcBef>
                <a:spcPts val="0"/>
              </a:spcBef>
              <a:spcAft>
                <a:spcPts val="0"/>
              </a:spcAft>
              <a:buClr>
                <a:srgbClr val="666666"/>
              </a:buClr>
              <a:buSzPts val="1600"/>
              <a:buNone/>
              <a:defRPr sz="1600">
                <a:solidFill>
                  <a:srgbClr val="666666"/>
                </a:solidFill>
              </a:defRPr>
            </a:lvl6pPr>
            <a:lvl7pPr lvl="6" rtl="0">
              <a:spcBef>
                <a:spcPts val="0"/>
              </a:spcBef>
              <a:spcAft>
                <a:spcPts val="0"/>
              </a:spcAft>
              <a:buClr>
                <a:srgbClr val="666666"/>
              </a:buClr>
              <a:buSzPts val="1600"/>
              <a:buNone/>
              <a:defRPr sz="1600">
                <a:solidFill>
                  <a:srgbClr val="666666"/>
                </a:solidFill>
              </a:defRPr>
            </a:lvl7pPr>
            <a:lvl8pPr lvl="7" rtl="0">
              <a:spcBef>
                <a:spcPts val="0"/>
              </a:spcBef>
              <a:spcAft>
                <a:spcPts val="0"/>
              </a:spcAft>
              <a:buClr>
                <a:srgbClr val="666666"/>
              </a:buClr>
              <a:buSzPts val="1600"/>
              <a:buNone/>
              <a:defRPr sz="1600">
                <a:solidFill>
                  <a:srgbClr val="666666"/>
                </a:solidFill>
              </a:defRPr>
            </a:lvl8pPr>
            <a:lvl9pPr lvl="8" rtl="0">
              <a:spcBef>
                <a:spcPts val="0"/>
              </a:spcBef>
              <a:spcAft>
                <a:spcPts val="0"/>
              </a:spcAft>
              <a:buClr>
                <a:srgbClr val="666666"/>
              </a:buClr>
              <a:buSzPts val="1600"/>
              <a:buNone/>
              <a:defRPr sz="1600">
                <a:solidFill>
                  <a:srgbClr val="666666"/>
                </a:solidFill>
              </a:defRPr>
            </a:lvl9pPr>
          </a:lstStyle>
          <a:p>
            <a:endParaRPr/>
          </a:p>
        </p:txBody>
      </p:sp>
      <p:sp>
        <p:nvSpPr>
          <p:cNvPr id="72" name="Google Shape;72;p11"/>
          <p:cNvSpPr txBox="1">
            <a:spLocks noGrp="1"/>
          </p:cNvSpPr>
          <p:nvPr>
            <p:ph type="subTitle" idx="1"/>
          </p:nvPr>
        </p:nvSpPr>
        <p:spPr>
          <a:xfrm>
            <a:off x="111322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3" name="Google Shape;73;p11"/>
          <p:cNvSpPr txBox="1">
            <a:spLocks noGrp="1"/>
          </p:cNvSpPr>
          <p:nvPr>
            <p:ph type="ctrTitle" idx="2"/>
          </p:nvPr>
        </p:nvSpPr>
        <p:spPr>
          <a:xfrm>
            <a:off x="481837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666666"/>
              </a:buClr>
              <a:buSzPts val="1800"/>
              <a:buNone/>
              <a:defRPr sz="1800">
                <a:solidFill>
                  <a:srgbClr val="666666"/>
                </a:solidFill>
              </a:defRPr>
            </a:lvl1pPr>
            <a:lvl2pPr lvl="1" rtl="0">
              <a:spcBef>
                <a:spcPts val="0"/>
              </a:spcBef>
              <a:spcAft>
                <a:spcPts val="0"/>
              </a:spcAft>
              <a:buClr>
                <a:srgbClr val="666666"/>
              </a:buClr>
              <a:buSzPts val="1600"/>
              <a:buNone/>
              <a:defRPr sz="1600">
                <a:solidFill>
                  <a:srgbClr val="666666"/>
                </a:solidFill>
              </a:defRPr>
            </a:lvl2pPr>
            <a:lvl3pPr lvl="2" rtl="0">
              <a:spcBef>
                <a:spcPts val="0"/>
              </a:spcBef>
              <a:spcAft>
                <a:spcPts val="0"/>
              </a:spcAft>
              <a:buClr>
                <a:srgbClr val="666666"/>
              </a:buClr>
              <a:buSzPts val="1600"/>
              <a:buNone/>
              <a:defRPr sz="1600">
                <a:solidFill>
                  <a:srgbClr val="666666"/>
                </a:solidFill>
              </a:defRPr>
            </a:lvl3pPr>
            <a:lvl4pPr lvl="3" rtl="0">
              <a:spcBef>
                <a:spcPts val="0"/>
              </a:spcBef>
              <a:spcAft>
                <a:spcPts val="0"/>
              </a:spcAft>
              <a:buClr>
                <a:srgbClr val="666666"/>
              </a:buClr>
              <a:buSzPts val="1600"/>
              <a:buNone/>
              <a:defRPr sz="1600">
                <a:solidFill>
                  <a:srgbClr val="666666"/>
                </a:solidFill>
              </a:defRPr>
            </a:lvl4pPr>
            <a:lvl5pPr lvl="4" rtl="0">
              <a:spcBef>
                <a:spcPts val="0"/>
              </a:spcBef>
              <a:spcAft>
                <a:spcPts val="0"/>
              </a:spcAft>
              <a:buClr>
                <a:srgbClr val="666666"/>
              </a:buClr>
              <a:buSzPts val="1600"/>
              <a:buNone/>
              <a:defRPr sz="1600">
                <a:solidFill>
                  <a:srgbClr val="666666"/>
                </a:solidFill>
              </a:defRPr>
            </a:lvl5pPr>
            <a:lvl6pPr lvl="5" rtl="0">
              <a:spcBef>
                <a:spcPts val="0"/>
              </a:spcBef>
              <a:spcAft>
                <a:spcPts val="0"/>
              </a:spcAft>
              <a:buClr>
                <a:srgbClr val="666666"/>
              </a:buClr>
              <a:buSzPts val="1600"/>
              <a:buNone/>
              <a:defRPr sz="1600">
                <a:solidFill>
                  <a:srgbClr val="666666"/>
                </a:solidFill>
              </a:defRPr>
            </a:lvl6pPr>
            <a:lvl7pPr lvl="6" rtl="0">
              <a:spcBef>
                <a:spcPts val="0"/>
              </a:spcBef>
              <a:spcAft>
                <a:spcPts val="0"/>
              </a:spcAft>
              <a:buClr>
                <a:srgbClr val="666666"/>
              </a:buClr>
              <a:buSzPts val="1600"/>
              <a:buNone/>
              <a:defRPr sz="1600">
                <a:solidFill>
                  <a:srgbClr val="666666"/>
                </a:solidFill>
              </a:defRPr>
            </a:lvl7pPr>
            <a:lvl8pPr lvl="7" rtl="0">
              <a:spcBef>
                <a:spcPts val="0"/>
              </a:spcBef>
              <a:spcAft>
                <a:spcPts val="0"/>
              </a:spcAft>
              <a:buClr>
                <a:srgbClr val="666666"/>
              </a:buClr>
              <a:buSzPts val="1600"/>
              <a:buNone/>
              <a:defRPr sz="1600">
                <a:solidFill>
                  <a:srgbClr val="666666"/>
                </a:solidFill>
              </a:defRPr>
            </a:lvl8pPr>
            <a:lvl9pPr lvl="8" rtl="0">
              <a:spcBef>
                <a:spcPts val="0"/>
              </a:spcBef>
              <a:spcAft>
                <a:spcPts val="0"/>
              </a:spcAft>
              <a:buClr>
                <a:srgbClr val="666666"/>
              </a:buClr>
              <a:buSzPts val="1600"/>
              <a:buNone/>
              <a:defRPr sz="1600">
                <a:solidFill>
                  <a:srgbClr val="666666"/>
                </a:solidFill>
              </a:defRPr>
            </a:lvl9pPr>
          </a:lstStyle>
          <a:p>
            <a:endParaRPr/>
          </a:p>
        </p:txBody>
      </p:sp>
      <p:sp>
        <p:nvSpPr>
          <p:cNvPr id="74" name="Google Shape;74;p11"/>
          <p:cNvSpPr txBox="1">
            <a:spLocks noGrp="1"/>
          </p:cNvSpPr>
          <p:nvPr>
            <p:ph type="subTitle" idx="3"/>
          </p:nvPr>
        </p:nvSpPr>
        <p:spPr>
          <a:xfrm>
            <a:off x="481837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5" name="Google Shape;75;p11"/>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2 columns slide 1">
  <p:cSld name="Title &amp; 2 columns slide 1">
    <p:bg>
      <p:bgPr>
        <a:solidFill>
          <a:srgbClr val="FFFFFF"/>
        </a:solidFill>
        <a:effectLst/>
      </p:bgPr>
    </p:bg>
    <p:spTree>
      <p:nvGrpSpPr>
        <p:cNvPr id="1"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w="38100" cap="flat" cmpd="sng">
            <a:solidFill>
              <a:srgbClr val="81EC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2"/>
          <p:cNvCxnSpPr/>
          <p:nvPr/>
        </p:nvCxnSpPr>
        <p:spPr>
          <a:xfrm>
            <a:off x="4550550" y="1941425"/>
            <a:ext cx="0" cy="1927500"/>
          </a:xfrm>
          <a:prstGeom prst="straightConnector1">
            <a:avLst/>
          </a:prstGeom>
          <a:noFill/>
          <a:ln w="38100" cap="flat" cmpd="sng">
            <a:solidFill>
              <a:srgbClr val="81ECEC"/>
            </a:solidFill>
            <a:prstDash val="solid"/>
            <a:round/>
            <a:headEnd type="none" w="med" len="med"/>
            <a:tailEnd type="none" w="med" len="med"/>
          </a:ln>
        </p:spPr>
      </p:cxnSp>
      <p:sp>
        <p:nvSpPr>
          <p:cNvPr id="79" name="Google Shape;79;p12"/>
          <p:cNvSpPr txBox="1">
            <a:spLocks noGrp="1"/>
          </p:cNvSpPr>
          <p:nvPr>
            <p:ph type="sldNum" idx="12"/>
          </p:nvPr>
        </p:nvSpPr>
        <p:spPr>
          <a:xfrm>
            <a:off x="8524708" y="4663192"/>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
        <p:nvSpPr>
          <p:cNvPr id="80" name="Google Shape;80;p12"/>
          <p:cNvSpPr txBox="1">
            <a:spLocks noGrp="1"/>
          </p:cNvSpPr>
          <p:nvPr>
            <p:ph type="ctrTitle"/>
          </p:nvPr>
        </p:nvSpPr>
        <p:spPr>
          <a:xfrm>
            <a:off x="111322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81" name="Google Shape;81;p12"/>
          <p:cNvSpPr txBox="1">
            <a:spLocks noGrp="1"/>
          </p:cNvSpPr>
          <p:nvPr>
            <p:ph type="subTitle" idx="1"/>
          </p:nvPr>
        </p:nvSpPr>
        <p:spPr>
          <a:xfrm>
            <a:off x="114727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2" name="Google Shape;82;p12"/>
          <p:cNvSpPr txBox="1">
            <a:spLocks noGrp="1"/>
          </p:cNvSpPr>
          <p:nvPr>
            <p:ph type="ctrTitle" idx="2"/>
          </p:nvPr>
        </p:nvSpPr>
        <p:spPr>
          <a:xfrm>
            <a:off x="481837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800"/>
              <a:buNone/>
              <a:defRPr sz="1800">
                <a:solidFill>
                  <a:srgbClr val="666666"/>
                </a:solidFill>
              </a:defRPr>
            </a:lvl1pPr>
            <a:lvl2pPr lvl="1" algn="ctr" rtl="0">
              <a:spcBef>
                <a:spcPts val="0"/>
              </a:spcBef>
              <a:spcAft>
                <a:spcPts val="0"/>
              </a:spcAft>
              <a:buClr>
                <a:srgbClr val="666666"/>
              </a:buClr>
              <a:buSzPts val="1600"/>
              <a:buNone/>
              <a:defRPr sz="1600">
                <a:solidFill>
                  <a:srgbClr val="666666"/>
                </a:solidFill>
              </a:defRPr>
            </a:lvl2pPr>
            <a:lvl3pPr lvl="2" algn="ctr" rtl="0">
              <a:spcBef>
                <a:spcPts val="0"/>
              </a:spcBef>
              <a:spcAft>
                <a:spcPts val="0"/>
              </a:spcAft>
              <a:buClr>
                <a:srgbClr val="666666"/>
              </a:buClr>
              <a:buSzPts val="1600"/>
              <a:buNone/>
              <a:defRPr sz="1600">
                <a:solidFill>
                  <a:srgbClr val="666666"/>
                </a:solidFill>
              </a:defRPr>
            </a:lvl3pPr>
            <a:lvl4pPr lvl="3" algn="ctr" rtl="0">
              <a:spcBef>
                <a:spcPts val="0"/>
              </a:spcBef>
              <a:spcAft>
                <a:spcPts val="0"/>
              </a:spcAft>
              <a:buClr>
                <a:srgbClr val="666666"/>
              </a:buClr>
              <a:buSzPts val="1600"/>
              <a:buNone/>
              <a:defRPr sz="1600">
                <a:solidFill>
                  <a:srgbClr val="666666"/>
                </a:solidFill>
              </a:defRPr>
            </a:lvl4pPr>
            <a:lvl5pPr lvl="4" algn="ctr" rtl="0">
              <a:spcBef>
                <a:spcPts val="0"/>
              </a:spcBef>
              <a:spcAft>
                <a:spcPts val="0"/>
              </a:spcAft>
              <a:buClr>
                <a:srgbClr val="666666"/>
              </a:buClr>
              <a:buSzPts val="1600"/>
              <a:buNone/>
              <a:defRPr sz="1600">
                <a:solidFill>
                  <a:srgbClr val="666666"/>
                </a:solidFill>
              </a:defRPr>
            </a:lvl5pPr>
            <a:lvl6pPr lvl="5" algn="ctr" rtl="0">
              <a:spcBef>
                <a:spcPts val="0"/>
              </a:spcBef>
              <a:spcAft>
                <a:spcPts val="0"/>
              </a:spcAft>
              <a:buClr>
                <a:srgbClr val="666666"/>
              </a:buClr>
              <a:buSzPts val="1600"/>
              <a:buNone/>
              <a:defRPr sz="1600">
                <a:solidFill>
                  <a:srgbClr val="666666"/>
                </a:solidFill>
              </a:defRPr>
            </a:lvl6pPr>
            <a:lvl7pPr lvl="6" algn="ctr" rtl="0">
              <a:spcBef>
                <a:spcPts val="0"/>
              </a:spcBef>
              <a:spcAft>
                <a:spcPts val="0"/>
              </a:spcAft>
              <a:buClr>
                <a:srgbClr val="666666"/>
              </a:buClr>
              <a:buSzPts val="1600"/>
              <a:buNone/>
              <a:defRPr sz="1600">
                <a:solidFill>
                  <a:srgbClr val="666666"/>
                </a:solidFill>
              </a:defRPr>
            </a:lvl7pPr>
            <a:lvl8pPr lvl="7" algn="ctr" rtl="0">
              <a:spcBef>
                <a:spcPts val="0"/>
              </a:spcBef>
              <a:spcAft>
                <a:spcPts val="0"/>
              </a:spcAft>
              <a:buClr>
                <a:srgbClr val="666666"/>
              </a:buClr>
              <a:buSzPts val="1600"/>
              <a:buNone/>
              <a:defRPr sz="1600">
                <a:solidFill>
                  <a:srgbClr val="666666"/>
                </a:solidFill>
              </a:defRPr>
            </a:lvl8pPr>
            <a:lvl9pPr lvl="8" algn="ctr" rtl="0">
              <a:spcBef>
                <a:spcPts val="0"/>
              </a:spcBef>
              <a:spcAft>
                <a:spcPts val="0"/>
              </a:spcAft>
              <a:buClr>
                <a:srgbClr val="666666"/>
              </a:buClr>
              <a:buSzPts val="1600"/>
              <a:buNone/>
              <a:defRPr sz="1600">
                <a:solidFill>
                  <a:srgbClr val="666666"/>
                </a:solidFill>
              </a:defRPr>
            </a:lvl9pPr>
          </a:lstStyle>
          <a:p>
            <a:endParaRPr/>
          </a:p>
        </p:txBody>
      </p:sp>
      <p:sp>
        <p:nvSpPr>
          <p:cNvPr id="83" name="Google Shape;83;p12"/>
          <p:cNvSpPr txBox="1">
            <a:spLocks noGrp="1"/>
          </p:cNvSpPr>
          <p:nvPr>
            <p:ph type="subTitle" idx="3"/>
          </p:nvPr>
        </p:nvSpPr>
        <p:spPr>
          <a:xfrm>
            <a:off x="485242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4" name="Google Shape;84;p12"/>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solidFill>
                  <a:schemeClr val="dk2"/>
                </a:solidFill>
                <a:latin typeface="Arvo"/>
                <a:ea typeface="Arvo"/>
                <a:cs typeface="Arvo"/>
                <a:sym typeface="Arvo"/>
              </a:defRPr>
            </a:lvl1pPr>
            <a:lvl2pPr lvl="1" rtl="0">
              <a:buNone/>
              <a:defRPr sz="1200">
                <a:solidFill>
                  <a:schemeClr val="dk2"/>
                </a:solidFill>
                <a:latin typeface="Arvo"/>
                <a:ea typeface="Arvo"/>
                <a:cs typeface="Arvo"/>
                <a:sym typeface="Arvo"/>
              </a:defRPr>
            </a:lvl2pPr>
            <a:lvl3pPr lvl="2" rtl="0">
              <a:buNone/>
              <a:defRPr sz="1200">
                <a:solidFill>
                  <a:schemeClr val="dk2"/>
                </a:solidFill>
                <a:latin typeface="Arvo"/>
                <a:ea typeface="Arvo"/>
                <a:cs typeface="Arvo"/>
                <a:sym typeface="Arvo"/>
              </a:defRPr>
            </a:lvl3pPr>
            <a:lvl4pPr lvl="3" rtl="0">
              <a:buNone/>
              <a:defRPr sz="1200">
                <a:solidFill>
                  <a:schemeClr val="dk2"/>
                </a:solidFill>
                <a:latin typeface="Arvo"/>
                <a:ea typeface="Arvo"/>
                <a:cs typeface="Arvo"/>
                <a:sym typeface="Arvo"/>
              </a:defRPr>
            </a:lvl4pPr>
            <a:lvl5pPr lvl="4" rtl="0">
              <a:buNone/>
              <a:defRPr sz="1200">
                <a:solidFill>
                  <a:schemeClr val="dk2"/>
                </a:solidFill>
                <a:latin typeface="Arvo"/>
                <a:ea typeface="Arvo"/>
                <a:cs typeface="Arvo"/>
                <a:sym typeface="Arvo"/>
              </a:defRPr>
            </a:lvl5pPr>
            <a:lvl6pPr lvl="5" rtl="0">
              <a:buNone/>
              <a:defRPr sz="1200">
                <a:solidFill>
                  <a:schemeClr val="dk2"/>
                </a:solidFill>
                <a:latin typeface="Arvo"/>
                <a:ea typeface="Arvo"/>
                <a:cs typeface="Arvo"/>
                <a:sym typeface="Arvo"/>
              </a:defRPr>
            </a:lvl6pPr>
            <a:lvl7pPr lvl="6" rtl="0">
              <a:buNone/>
              <a:defRPr sz="1200">
                <a:solidFill>
                  <a:schemeClr val="dk2"/>
                </a:solidFill>
                <a:latin typeface="Arvo"/>
                <a:ea typeface="Arvo"/>
                <a:cs typeface="Arvo"/>
                <a:sym typeface="Arvo"/>
              </a:defRPr>
            </a:lvl7pPr>
            <a:lvl8pPr lvl="7" rtl="0">
              <a:buNone/>
              <a:defRPr sz="1200">
                <a:solidFill>
                  <a:schemeClr val="dk2"/>
                </a:solidFill>
                <a:latin typeface="Arvo"/>
                <a:ea typeface="Arvo"/>
                <a:cs typeface="Arvo"/>
                <a:sym typeface="Arvo"/>
              </a:defRPr>
            </a:lvl8pPr>
            <a:lvl9pPr lvl="8" rtl="0">
              <a:buNone/>
              <a:defRPr sz="1200">
                <a:solidFill>
                  <a:schemeClr val="dk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62" r:id="rId4"/>
    <p:sldLayoutId id="2147483664" r:id="rId5"/>
    <p:sldLayoutId id="2147483665" r:id="rId6"/>
    <p:sldLayoutId id="2147483668"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mailto:anuppraksh467@gmail.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mailto:abhishekwithu101@gmail.com" TargetMode="External"/><Relationship Id="rId5" Type="http://schemas.openxmlformats.org/officeDocument/2006/relationships/hyperlink" Target="mailto:shrikant.datacamp@gmail.com" TargetMode="External"/><Relationship Id="rId4" Type="http://schemas.openxmlformats.org/officeDocument/2006/relationships/hyperlink" Target="mailto:gowthamthenarasu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ctrTitle"/>
          </p:nvPr>
        </p:nvSpPr>
        <p:spPr>
          <a:xfrm>
            <a:off x="1610650" y="1856275"/>
            <a:ext cx="6157800" cy="87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i="1" dirty="0" smtClean="0">
                <a:solidFill>
                  <a:srgbClr val="434343"/>
                </a:solidFill>
              </a:rPr>
              <a:t>Airfare prediction analysis</a:t>
            </a:r>
            <a:endParaRPr i="1">
              <a:solidFill>
                <a:srgbClr val="434343"/>
              </a:solidFill>
            </a:endParaRPr>
          </a:p>
        </p:txBody>
      </p:sp>
      <p:sp>
        <p:nvSpPr>
          <p:cNvPr id="190" name="Google Shape;190;p30"/>
          <p:cNvSpPr txBox="1"/>
          <p:nvPr/>
        </p:nvSpPr>
        <p:spPr>
          <a:xfrm>
            <a:off x="1610650" y="1220000"/>
            <a:ext cx="4004400"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434343"/>
              </a:solidFill>
              <a:latin typeface="Ubuntu Light"/>
              <a:ea typeface="Ubuntu Light"/>
              <a:cs typeface="Ubuntu Light"/>
              <a:sym typeface="Ubuntu Light"/>
            </a:endParaRPr>
          </a:p>
        </p:txBody>
      </p:sp>
      <p:sp>
        <p:nvSpPr>
          <p:cNvPr id="4" name="Rectangle 3"/>
          <p:cNvSpPr/>
          <p:nvPr/>
        </p:nvSpPr>
        <p:spPr>
          <a:xfrm>
            <a:off x="1634358" y="3334918"/>
            <a:ext cx="4572000" cy="523220"/>
          </a:xfrm>
          <a:prstGeom prst="rect">
            <a:avLst/>
          </a:prstGeom>
        </p:spPr>
        <p:txBody>
          <a:bodyPr>
            <a:spAutoFit/>
          </a:bodyPr>
          <a:lstStyle/>
          <a:p>
            <a:pPr lvl="0">
              <a:buClr>
                <a:srgbClr val="002776"/>
              </a:buClr>
              <a:buSzPts val="3600"/>
            </a:pPr>
            <a:r>
              <a:rPr lang="en-US" b="1" dirty="0" smtClean="0">
                <a:solidFill>
                  <a:srgbClr val="0C343D"/>
                </a:solidFill>
                <a:latin typeface="Verdana"/>
                <a:ea typeface="Verdana"/>
                <a:cs typeface="Verdana"/>
                <a:sym typeface="Verdana"/>
              </a:rPr>
              <a:t> </a:t>
            </a:r>
            <a:endParaRPr lang="en-US" b="1" dirty="0" smtClean="0">
              <a:solidFill>
                <a:srgbClr val="0C343D"/>
              </a:solidFill>
              <a:latin typeface="Verdana"/>
              <a:ea typeface="Verdana"/>
              <a:sym typeface="Verdana"/>
            </a:endParaRPr>
          </a:p>
          <a:p>
            <a:pPr lvl="0">
              <a:buClr>
                <a:srgbClr val="002776"/>
              </a:buClr>
              <a:buSzPts val="3600"/>
            </a:pPr>
            <a:endParaRPr lang="en-US" b="1" dirty="0" smtClean="0">
              <a:solidFill>
                <a:srgbClr val="0C343D"/>
              </a:solidFill>
              <a:latin typeface="Verdana"/>
              <a:ea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Model Building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Domestic flight</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11</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graphicFrame>
        <p:nvGraphicFramePr>
          <p:cNvPr id="9" name="Google Shape;344;p46"/>
          <p:cNvGraphicFramePr/>
          <p:nvPr/>
        </p:nvGraphicFramePr>
        <p:xfrm>
          <a:off x="794831" y="1505887"/>
          <a:ext cx="3009914" cy="2963500"/>
        </p:xfrm>
        <a:graphic>
          <a:graphicData uri="http://schemas.openxmlformats.org/drawingml/2006/table">
            <a:tbl>
              <a:tblPr>
                <a:noFill/>
                <a:tableStyleId>{6068754B-5F25-4001-A3F1-5D0AABF2DB97}</a:tableStyleId>
              </a:tblPr>
              <a:tblGrid>
                <a:gridCol w="1149767"/>
                <a:gridCol w="1860147"/>
              </a:tblGrid>
              <a:tr h="4568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rgbClr val="434343"/>
                          </a:solidFill>
                          <a:latin typeface="Ubuntu"/>
                          <a:ea typeface="Ubuntu"/>
                          <a:cs typeface="Ubuntu"/>
                          <a:sym typeface="Ubuntu"/>
                        </a:rPr>
                        <a:t>Models</a:t>
                      </a:r>
                    </a:p>
                    <a:p>
                      <a:pPr marL="0" lvl="0" indent="0" algn="ctr" rtl="0">
                        <a:spcBef>
                          <a:spcPts val="0"/>
                        </a:spcBef>
                        <a:spcAft>
                          <a:spcPts val="0"/>
                        </a:spcAft>
                        <a:buNone/>
                      </a:pPr>
                      <a:endParaRPr sz="900" b="1">
                        <a:solidFill>
                          <a:srgbClr val="434343"/>
                        </a:solidFill>
                        <a:latin typeface="Ubuntu"/>
                        <a:ea typeface="Ubuntu"/>
                        <a:cs typeface="Ubuntu"/>
                        <a:sym typeface="Ubuntu"/>
                      </a:endParaRPr>
                    </a:p>
                  </a:txBody>
                  <a:tcPr marL="91425" marR="91425" marT="68575" marB="68575">
                    <a:lnL w="9525" cap="flat" cmpd="sng">
                      <a:solidFill>
                        <a:srgbClr val="EFD67E">
                          <a:alpha val="0"/>
                        </a:srgbClr>
                      </a:solidFill>
                      <a:prstDash val="solid"/>
                      <a:round/>
                      <a:headEnd type="none" w="sm" len="sm"/>
                      <a:tailEnd type="none" w="sm" len="sm"/>
                    </a:lnL>
                    <a:lnR w="9525" cap="flat" cmpd="sng">
                      <a:solidFill>
                        <a:srgbClr val="EFD67E">
                          <a:alpha val="0"/>
                        </a:srgbClr>
                      </a:solidFill>
                      <a:prstDash val="solid"/>
                      <a:round/>
                      <a:headEnd type="none" w="sm" len="sm"/>
                      <a:tailEnd type="none" w="sm" len="sm"/>
                    </a:lnR>
                    <a:lnT w="38100" cap="flat" cmpd="sng">
                      <a:solidFill>
                        <a:srgbClr val="8B81D2">
                          <a:alpha val="0"/>
                        </a:srgbClr>
                      </a:solidFill>
                      <a:prstDash val="solid"/>
                      <a:round/>
                      <a:headEnd type="none" w="sm" len="sm"/>
                      <a:tailEnd type="none" w="sm" len="sm"/>
                    </a:lnT>
                    <a:lnB w="9525" cap="flat" cmpd="sng" algn="ctr">
                      <a:solidFill>
                        <a:srgbClr val="312E2F">
                          <a:alpha val="0"/>
                        </a:srgbClr>
                      </a:solidFill>
                      <a:prstDash val="solid"/>
                      <a:round/>
                      <a:headEnd type="none" w="sm" len="sm"/>
                      <a:tailEnd type="none" w="sm" len="sm"/>
                    </a:lnB>
                    <a:solidFill>
                      <a:srgbClr val="81ECEC"/>
                    </a:solidFill>
                  </a:tcPr>
                </a:tc>
                <a:tc>
                  <a:txBody>
                    <a:bodyPr/>
                    <a:lstStyle/>
                    <a:p>
                      <a:pPr marL="0" lvl="0" indent="0" algn="ctr" rtl="0">
                        <a:spcBef>
                          <a:spcPts val="0"/>
                        </a:spcBef>
                        <a:spcAft>
                          <a:spcPts val="0"/>
                        </a:spcAft>
                        <a:buNone/>
                      </a:pPr>
                      <a:r>
                        <a:rPr lang="es" b="1" dirty="0" smtClean="0">
                          <a:solidFill>
                            <a:srgbClr val="434343"/>
                          </a:solidFill>
                          <a:latin typeface="Ubuntu"/>
                          <a:ea typeface="Ubuntu"/>
                          <a:cs typeface="Ubuntu"/>
                          <a:sym typeface="Ubuntu"/>
                        </a:rPr>
                        <a:t>RMSE</a:t>
                      </a:r>
                      <a:endParaRPr b="1">
                        <a:solidFill>
                          <a:srgbClr val="434343"/>
                        </a:solidFill>
                        <a:latin typeface="Ubuntu"/>
                        <a:ea typeface="Ubuntu"/>
                        <a:cs typeface="Ubuntu"/>
                        <a:sym typeface="Ubuntu"/>
                      </a:endParaRPr>
                    </a:p>
                    <a:p>
                      <a:pPr marL="0" lvl="0" indent="0" algn="ctr" rtl="0">
                        <a:spcBef>
                          <a:spcPts val="0"/>
                        </a:spcBef>
                        <a:spcAft>
                          <a:spcPts val="0"/>
                        </a:spcAft>
                        <a:buNone/>
                      </a:pPr>
                      <a:endParaRPr sz="900" b="1">
                        <a:solidFill>
                          <a:srgbClr val="434343"/>
                        </a:solidFill>
                        <a:latin typeface="Ubuntu"/>
                        <a:ea typeface="Ubuntu"/>
                        <a:cs typeface="Ubuntu"/>
                        <a:sym typeface="Ubuntu"/>
                      </a:endParaRPr>
                    </a:p>
                  </a:txBody>
                  <a:tcPr marL="91425" marR="91425" marT="68575" marB="68575">
                    <a:lnL w="9525" cap="flat" cmpd="sng" algn="ctr">
                      <a:solidFill>
                        <a:srgbClr val="EFD67E">
                          <a:alpha val="0"/>
                        </a:srgbClr>
                      </a:solidFill>
                      <a:prstDash val="solid"/>
                      <a:round/>
                      <a:headEnd type="none" w="sm" len="sm"/>
                      <a:tailEnd type="none" w="sm" len="sm"/>
                    </a:lnL>
                    <a:lnR w="9525" cap="flat" cmpd="sng">
                      <a:solidFill>
                        <a:srgbClr val="EFD67E">
                          <a:alpha val="0"/>
                        </a:srgbClr>
                      </a:solidFill>
                      <a:prstDash val="solid"/>
                      <a:round/>
                      <a:headEnd type="none" w="sm" len="sm"/>
                      <a:tailEnd type="none" w="sm" len="sm"/>
                    </a:lnR>
                    <a:lnT w="38100" cap="flat" cmpd="sng">
                      <a:solidFill>
                        <a:srgbClr val="8B81D2">
                          <a:alpha val="0"/>
                        </a:srgbClr>
                      </a:solidFill>
                      <a:prstDash val="solid"/>
                      <a:round/>
                      <a:headEnd type="none" w="sm" len="sm"/>
                      <a:tailEnd type="none" w="sm" len="sm"/>
                    </a:lnT>
                    <a:lnB w="9525" cap="flat" cmpd="sng" algn="ctr">
                      <a:solidFill>
                        <a:srgbClr val="312E2F">
                          <a:alpha val="0"/>
                        </a:srgbClr>
                      </a:solidFill>
                      <a:prstDash val="solid"/>
                      <a:round/>
                      <a:headEnd type="none" w="sm" len="sm"/>
                      <a:tailEnd type="none" w="sm" len="sm"/>
                    </a:lnB>
                    <a:solidFill>
                      <a:srgbClr val="81ECEC"/>
                    </a:solidFill>
                  </a:tcPr>
                </a:tc>
              </a:tr>
              <a:tr h="461254">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ARIMA</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312E2F">
                          <a:alpha val="0"/>
                        </a:srgbClr>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s" dirty="0" smtClean="0">
                          <a:solidFill>
                            <a:srgbClr val="666666"/>
                          </a:solidFill>
                          <a:latin typeface="Ubuntu Light"/>
                          <a:ea typeface="Ubuntu Light"/>
                          <a:cs typeface="Ubuntu Light"/>
                          <a:sym typeface="Ubuntu Light"/>
                        </a:rPr>
                        <a:t>243.9</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312E2F">
                          <a:alpha val="0"/>
                        </a:srgbClr>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461254">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SARIMAX</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s" dirty="0" smtClean="0">
                          <a:solidFill>
                            <a:srgbClr val="666666"/>
                          </a:solidFill>
                          <a:latin typeface="Ubuntu Light"/>
                          <a:ea typeface="Ubuntu Light"/>
                          <a:cs typeface="Ubuntu Light"/>
                          <a:sym typeface="Ubuntu Light"/>
                        </a:rPr>
                        <a:t>137.1</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528198">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AUTO ARIMA</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s" dirty="0" smtClean="0">
                          <a:solidFill>
                            <a:srgbClr val="666666"/>
                          </a:solidFill>
                          <a:latin typeface="Ubuntu Light"/>
                          <a:ea typeface="Ubuntu Light"/>
                          <a:cs typeface="Ubuntu Light"/>
                          <a:sym typeface="Ubuntu Light"/>
                        </a:rPr>
                        <a:t>386.5</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461254">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LSTM</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lgn="ctr">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218.4</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528198">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FB Prophet</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lgn="ctr">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solidFill>
                        <a:srgbClr val="312E2F">
                          <a:alpha val="0"/>
                        </a:srgbClr>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258.59</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solidFill>
                        <a:srgbClr val="312E2F">
                          <a:alpha val="0"/>
                        </a:srgbClr>
                      </a:solidFill>
                      <a:prstDash val="solid"/>
                      <a:round/>
                      <a:headEnd type="none" w="sm" len="sm"/>
                      <a:tailEnd type="none" w="sm" len="sm"/>
                    </a:lnB>
                    <a:solidFill>
                      <a:srgbClr val="81ECEC">
                        <a:alpha val="27930"/>
                      </a:srgbClr>
                    </a:solidFill>
                  </a:tcPr>
                </a:tc>
              </a:tr>
            </a:tbl>
          </a:graphicData>
        </a:graphic>
      </p:graphicFrame>
      <p:pic>
        <p:nvPicPr>
          <p:cNvPr id="7" name="Picture 6" descr="rmse fo dom.png"/>
          <p:cNvPicPr>
            <a:picLocks noChangeAspect="1"/>
          </p:cNvPicPr>
          <p:nvPr/>
        </p:nvPicPr>
        <p:blipFill>
          <a:blip r:embed="rId3"/>
          <a:stretch>
            <a:fillRect/>
          </a:stretch>
        </p:blipFill>
        <p:spPr>
          <a:xfrm>
            <a:off x="3827721" y="1499191"/>
            <a:ext cx="4827181" cy="30090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International flight.</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12</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977462" y="1527722"/>
          <a:ext cx="2932386" cy="2963500"/>
        </p:xfrm>
        <a:graphic>
          <a:graphicData uri="http://schemas.openxmlformats.org/drawingml/2006/table">
            <a:tbl>
              <a:tblPr>
                <a:noFill/>
                <a:tableStyleId>{6068754B-5F25-4001-A3F1-5D0AABF2DB97}</a:tableStyleId>
              </a:tblPr>
              <a:tblGrid>
                <a:gridCol w="1120152"/>
                <a:gridCol w="1812234"/>
              </a:tblGrid>
              <a:tr h="4568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rgbClr val="434343"/>
                          </a:solidFill>
                          <a:latin typeface="Ubuntu"/>
                          <a:ea typeface="Ubuntu"/>
                          <a:cs typeface="Ubuntu"/>
                          <a:sym typeface="Ubuntu"/>
                        </a:rPr>
                        <a:t>Models</a:t>
                      </a:r>
                    </a:p>
                    <a:p>
                      <a:pPr marL="0" lvl="0" indent="0" algn="ctr" rtl="0">
                        <a:spcBef>
                          <a:spcPts val="0"/>
                        </a:spcBef>
                        <a:spcAft>
                          <a:spcPts val="0"/>
                        </a:spcAft>
                        <a:buNone/>
                      </a:pPr>
                      <a:endParaRPr sz="900" b="1">
                        <a:solidFill>
                          <a:srgbClr val="434343"/>
                        </a:solidFill>
                        <a:latin typeface="Ubuntu"/>
                        <a:ea typeface="Ubuntu"/>
                        <a:cs typeface="Ubuntu"/>
                        <a:sym typeface="Ubuntu"/>
                      </a:endParaRPr>
                    </a:p>
                  </a:txBody>
                  <a:tcPr marL="91425" marR="91425" marT="68575" marB="68575">
                    <a:lnL w="9525" cap="flat" cmpd="sng">
                      <a:solidFill>
                        <a:srgbClr val="EFD67E">
                          <a:alpha val="0"/>
                        </a:srgbClr>
                      </a:solidFill>
                      <a:prstDash val="solid"/>
                      <a:round/>
                      <a:headEnd type="none" w="sm" len="sm"/>
                      <a:tailEnd type="none" w="sm" len="sm"/>
                    </a:lnL>
                    <a:lnR w="9525" cap="flat" cmpd="sng">
                      <a:solidFill>
                        <a:srgbClr val="EFD67E">
                          <a:alpha val="0"/>
                        </a:srgbClr>
                      </a:solidFill>
                      <a:prstDash val="solid"/>
                      <a:round/>
                      <a:headEnd type="none" w="sm" len="sm"/>
                      <a:tailEnd type="none" w="sm" len="sm"/>
                    </a:lnR>
                    <a:lnT w="38100" cap="flat" cmpd="sng">
                      <a:solidFill>
                        <a:srgbClr val="8B81D2">
                          <a:alpha val="0"/>
                        </a:srgbClr>
                      </a:solidFill>
                      <a:prstDash val="solid"/>
                      <a:round/>
                      <a:headEnd type="none" w="sm" len="sm"/>
                      <a:tailEnd type="none" w="sm" len="sm"/>
                    </a:lnT>
                    <a:lnB w="9525" cap="flat" cmpd="sng" algn="ctr">
                      <a:solidFill>
                        <a:srgbClr val="312E2F">
                          <a:alpha val="0"/>
                        </a:srgbClr>
                      </a:solidFill>
                      <a:prstDash val="solid"/>
                      <a:round/>
                      <a:headEnd type="none" w="sm" len="sm"/>
                      <a:tailEnd type="none" w="sm" len="sm"/>
                    </a:lnB>
                    <a:solidFill>
                      <a:srgbClr val="81ECEC"/>
                    </a:solidFill>
                  </a:tcPr>
                </a:tc>
                <a:tc>
                  <a:txBody>
                    <a:bodyPr/>
                    <a:lstStyle/>
                    <a:p>
                      <a:pPr marL="0" lvl="0" indent="0" algn="ctr" rtl="0">
                        <a:spcBef>
                          <a:spcPts val="0"/>
                        </a:spcBef>
                        <a:spcAft>
                          <a:spcPts val="0"/>
                        </a:spcAft>
                        <a:buNone/>
                      </a:pPr>
                      <a:r>
                        <a:rPr lang="es" b="1" dirty="0" smtClean="0">
                          <a:solidFill>
                            <a:srgbClr val="434343"/>
                          </a:solidFill>
                          <a:latin typeface="Ubuntu"/>
                          <a:ea typeface="Ubuntu"/>
                          <a:cs typeface="Ubuntu"/>
                          <a:sym typeface="Ubuntu"/>
                        </a:rPr>
                        <a:t>RMSE</a:t>
                      </a:r>
                      <a:endParaRPr b="1">
                        <a:solidFill>
                          <a:srgbClr val="434343"/>
                        </a:solidFill>
                        <a:latin typeface="Ubuntu"/>
                        <a:ea typeface="Ubuntu"/>
                        <a:cs typeface="Ubuntu"/>
                        <a:sym typeface="Ubuntu"/>
                      </a:endParaRPr>
                    </a:p>
                    <a:p>
                      <a:pPr marL="0" lvl="0" indent="0" algn="ctr" rtl="0">
                        <a:spcBef>
                          <a:spcPts val="0"/>
                        </a:spcBef>
                        <a:spcAft>
                          <a:spcPts val="0"/>
                        </a:spcAft>
                        <a:buNone/>
                      </a:pPr>
                      <a:endParaRPr sz="900" b="1">
                        <a:solidFill>
                          <a:srgbClr val="434343"/>
                        </a:solidFill>
                        <a:latin typeface="Ubuntu"/>
                        <a:ea typeface="Ubuntu"/>
                        <a:cs typeface="Ubuntu"/>
                        <a:sym typeface="Ubuntu"/>
                      </a:endParaRPr>
                    </a:p>
                  </a:txBody>
                  <a:tcPr marL="91425" marR="91425" marT="68575" marB="68575">
                    <a:lnL w="9525" cap="flat" cmpd="sng" algn="ctr">
                      <a:solidFill>
                        <a:srgbClr val="EFD67E">
                          <a:alpha val="0"/>
                        </a:srgbClr>
                      </a:solidFill>
                      <a:prstDash val="solid"/>
                      <a:round/>
                      <a:headEnd type="none" w="sm" len="sm"/>
                      <a:tailEnd type="none" w="sm" len="sm"/>
                    </a:lnL>
                    <a:lnR w="9525" cap="flat" cmpd="sng">
                      <a:solidFill>
                        <a:srgbClr val="EFD67E">
                          <a:alpha val="0"/>
                        </a:srgbClr>
                      </a:solidFill>
                      <a:prstDash val="solid"/>
                      <a:round/>
                      <a:headEnd type="none" w="sm" len="sm"/>
                      <a:tailEnd type="none" w="sm" len="sm"/>
                    </a:lnR>
                    <a:lnT w="38100" cap="flat" cmpd="sng">
                      <a:solidFill>
                        <a:srgbClr val="8B81D2">
                          <a:alpha val="0"/>
                        </a:srgbClr>
                      </a:solidFill>
                      <a:prstDash val="solid"/>
                      <a:round/>
                      <a:headEnd type="none" w="sm" len="sm"/>
                      <a:tailEnd type="none" w="sm" len="sm"/>
                    </a:lnT>
                    <a:lnB w="9525" cap="flat" cmpd="sng" algn="ctr">
                      <a:solidFill>
                        <a:srgbClr val="312E2F">
                          <a:alpha val="0"/>
                        </a:srgbClr>
                      </a:solidFill>
                      <a:prstDash val="solid"/>
                      <a:round/>
                      <a:headEnd type="none" w="sm" len="sm"/>
                      <a:tailEnd type="none" w="sm" len="sm"/>
                    </a:lnB>
                    <a:solidFill>
                      <a:srgbClr val="81ECEC"/>
                    </a:solidFill>
                  </a:tcPr>
                </a:tc>
              </a:tr>
              <a:tr h="461254">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ARIMA</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312E2F">
                          <a:alpha val="0"/>
                        </a:srgbClr>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s" dirty="0" smtClean="0">
                          <a:solidFill>
                            <a:srgbClr val="666666"/>
                          </a:solidFill>
                          <a:latin typeface="Ubuntu Light"/>
                          <a:ea typeface="Ubuntu Light"/>
                          <a:cs typeface="Ubuntu Light"/>
                          <a:sym typeface="Ubuntu Light"/>
                        </a:rPr>
                        <a:t>2611.3</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312E2F">
                          <a:alpha val="0"/>
                        </a:srgbClr>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461254">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SARIMAX</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s" dirty="0" smtClean="0">
                          <a:solidFill>
                            <a:srgbClr val="666666"/>
                          </a:solidFill>
                          <a:latin typeface="Ubuntu Light"/>
                          <a:ea typeface="Ubuntu Light"/>
                          <a:cs typeface="Ubuntu Light"/>
                          <a:sym typeface="Ubuntu Light"/>
                        </a:rPr>
                        <a:t>3772.2</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528198">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AUTO ARIMA</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s" dirty="0" smtClean="0">
                          <a:solidFill>
                            <a:srgbClr val="666666"/>
                          </a:solidFill>
                          <a:latin typeface="Ubuntu Light"/>
                          <a:ea typeface="Ubuntu Light"/>
                          <a:cs typeface="Ubuntu Light"/>
                          <a:sym typeface="Ubuntu Light"/>
                        </a:rPr>
                        <a:t>2736.6</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461254">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Neural</a:t>
                      </a:r>
                      <a:r>
                        <a:rPr lang="en-US" baseline="0" dirty="0" smtClean="0">
                          <a:solidFill>
                            <a:srgbClr val="666666"/>
                          </a:solidFill>
                          <a:latin typeface="Ubuntu Light"/>
                          <a:ea typeface="Ubuntu Light"/>
                          <a:cs typeface="Ubuntu Light"/>
                          <a:sym typeface="Ubuntu Light"/>
                        </a:rPr>
                        <a:t> Net</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lgn="ctr">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2350.3</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lgn="ctr">
                      <a:solidFill>
                        <a:srgbClr val="81ECEC"/>
                      </a:solidFill>
                      <a:prstDash val="solid"/>
                      <a:round/>
                      <a:headEnd type="none" w="sm" len="sm"/>
                      <a:tailEnd type="none" w="sm" len="sm"/>
                    </a:lnB>
                    <a:solidFill>
                      <a:srgbClr val="81ECEC">
                        <a:alpha val="27930"/>
                      </a:srgbClr>
                    </a:solidFill>
                  </a:tcPr>
                </a:tc>
              </a:tr>
              <a:tr h="528198">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FB Prophet</a:t>
                      </a:r>
                      <a:endParaRPr>
                        <a:solidFill>
                          <a:srgbClr val="666666"/>
                        </a:solidFill>
                        <a:latin typeface="Ubuntu Light"/>
                        <a:ea typeface="Ubuntu Light"/>
                        <a:cs typeface="Ubuntu Light"/>
                        <a:sym typeface="Ubuntu Light"/>
                      </a:endParaRPr>
                    </a:p>
                  </a:txBody>
                  <a:tcPr marL="91425" marR="91425" marT="68575" marB="68575" anchor="ctr">
                    <a:lnL w="9525" cap="flat" cmpd="sng">
                      <a:solidFill>
                        <a:srgbClr val="312E2F">
                          <a:alpha val="0"/>
                        </a:srgbClr>
                      </a:solidFill>
                      <a:prstDash val="solid"/>
                      <a:round/>
                      <a:headEnd type="none" w="sm" len="sm"/>
                      <a:tailEnd type="none" w="sm" len="sm"/>
                    </a:lnL>
                    <a:lnR w="9525" cap="flat" cmpd="sng" algn="ctr">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solidFill>
                        <a:srgbClr val="312E2F">
                          <a:alpha val="0"/>
                        </a:srgbClr>
                      </a:solidFill>
                      <a:prstDash val="solid"/>
                      <a:round/>
                      <a:headEnd type="none" w="sm" len="sm"/>
                      <a:tailEnd type="none" w="sm" len="sm"/>
                    </a:lnB>
                    <a:solidFill>
                      <a:srgbClr val="81ECEC">
                        <a:alpha val="27930"/>
                      </a:srgbClr>
                    </a:solidFill>
                  </a:tcPr>
                </a:tc>
                <a:tc>
                  <a:txBody>
                    <a:bodyPr/>
                    <a:lstStyle/>
                    <a:p>
                      <a:pPr marL="0" lvl="0" indent="0" algn="ctr" rtl="0">
                        <a:spcBef>
                          <a:spcPts val="0"/>
                        </a:spcBef>
                        <a:spcAft>
                          <a:spcPts val="0"/>
                        </a:spcAft>
                        <a:buNone/>
                      </a:pPr>
                      <a:r>
                        <a:rPr lang="en-US" dirty="0" smtClean="0">
                          <a:solidFill>
                            <a:srgbClr val="666666"/>
                          </a:solidFill>
                          <a:latin typeface="Ubuntu Light"/>
                          <a:ea typeface="Ubuntu Light"/>
                          <a:cs typeface="Ubuntu Light"/>
                          <a:sym typeface="Ubuntu Light"/>
                        </a:rPr>
                        <a:t>2301.4</a:t>
                      </a:r>
                      <a:endParaRPr>
                        <a:solidFill>
                          <a:srgbClr val="666666"/>
                        </a:solidFill>
                        <a:latin typeface="Ubuntu Light"/>
                        <a:ea typeface="Ubuntu Light"/>
                        <a:cs typeface="Ubuntu Light"/>
                        <a:sym typeface="Ubuntu Light"/>
                      </a:endParaRPr>
                    </a:p>
                  </a:txBody>
                  <a:tcPr marL="91425" marR="91425" marT="68575" marB="68575" anchor="ctr">
                    <a:lnL w="9525" cap="flat" cmpd="sng" algn="ctr">
                      <a:solidFill>
                        <a:srgbClr val="312E2F">
                          <a:alpha val="0"/>
                        </a:srgbClr>
                      </a:solidFill>
                      <a:prstDash val="solid"/>
                      <a:round/>
                      <a:headEnd type="none" w="sm" len="sm"/>
                      <a:tailEnd type="none" w="sm" len="sm"/>
                    </a:lnL>
                    <a:lnR w="9525" cap="flat" cmpd="sng">
                      <a:solidFill>
                        <a:srgbClr val="312E2F">
                          <a:alpha val="0"/>
                        </a:srgbClr>
                      </a:solidFill>
                      <a:prstDash val="solid"/>
                      <a:round/>
                      <a:headEnd type="none" w="sm" len="sm"/>
                      <a:tailEnd type="none" w="sm" len="sm"/>
                    </a:lnR>
                    <a:lnT w="9525" cap="flat" cmpd="sng" algn="ctr">
                      <a:solidFill>
                        <a:srgbClr val="81ECEC"/>
                      </a:solidFill>
                      <a:prstDash val="solid"/>
                      <a:round/>
                      <a:headEnd type="none" w="sm" len="sm"/>
                      <a:tailEnd type="none" w="sm" len="sm"/>
                    </a:lnT>
                    <a:lnB w="9525" cap="flat" cmpd="sng">
                      <a:solidFill>
                        <a:srgbClr val="312E2F">
                          <a:alpha val="0"/>
                        </a:srgbClr>
                      </a:solidFill>
                      <a:prstDash val="solid"/>
                      <a:round/>
                      <a:headEnd type="none" w="sm" len="sm"/>
                      <a:tailEnd type="none" w="sm" len="sm"/>
                    </a:lnB>
                    <a:solidFill>
                      <a:srgbClr val="81ECEC">
                        <a:alpha val="27930"/>
                      </a:srgbClr>
                    </a:solidFill>
                  </a:tcPr>
                </a:tc>
              </a:tr>
            </a:tbl>
          </a:graphicData>
        </a:graphic>
      </p:graphicFrame>
      <p:pic>
        <p:nvPicPr>
          <p:cNvPr id="7" name="Picture 6" descr="rmse for int.png"/>
          <p:cNvPicPr>
            <a:picLocks noChangeAspect="1"/>
          </p:cNvPicPr>
          <p:nvPr/>
        </p:nvPicPr>
        <p:blipFill>
          <a:blip r:embed="rId3"/>
          <a:stretch>
            <a:fillRect/>
          </a:stretch>
        </p:blipFill>
        <p:spPr>
          <a:xfrm>
            <a:off x="3976577" y="1584251"/>
            <a:ext cx="4657061" cy="296648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idx="4"/>
          </p:nvPr>
        </p:nvSpPr>
        <p:spPr>
          <a:xfrm>
            <a:off x="0" y="527682"/>
            <a:ext cx="91440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dirty="0" smtClean="0">
                <a:solidFill>
                  <a:srgbClr val="434343"/>
                </a:solidFill>
              </a:rPr>
              <a:t>Forecasting</a:t>
            </a:r>
            <a:endParaRPr sz="2400">
              <a:solidFill>
                <a:srgbClr val="434343"/>
              </a:solidFill>
            </a:endParaRPr>
          </a:p>
        </p:txBody>
      </p:sp>
      <p:sp>
        <p:nvSpPr>
          <p:cNvPr id="247" name="Google Shape;247;p3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sz="1200">
                <a:solidFill>
                  <a:srgbClr val="CCCCCC"/>
                </a:solidFill>
                <a:latin typeface="Arvo"/>
                <a:ea typeface="Arvo"/>
                <a:cs typeface="Arvo"/>
                <a:sym typeface="Arvo"/>
              </a:rPr>
              <a:pPr marL="0" lvl="0" indent="0" algn="l" rtl="0">
                <a:spcBef>
                  <a:spcPts val="0"/>
                </a:spcBef>
                <a:spcAft>
                  <a:spcPts val="0"/>
                </a:spcAft>
                <a:buNone/>
              </a:pPr>
              <a:t>13</a:t>
            </a:fld>
            <a:endParaRPr sz="1200">
              <a:solidFill>
                <a:srgbClr val="CCCCCC"/>
              </a:solidFill>
              <a:latin typeface="Arvo"/>
              <a:ea typeface="Arvo"/>
              <a:cs typeface="Arvo"/>
              <a:sym typeface="Arvo"/>
            </a:endParaRPr>
          </a:p>
        </p:txBody>
      </p:sp>
      <p:cxnSp>
        <p:nvCxnSpPr>
          <p:cNvPr id="248" name="Google Shape;248;p37"/>
          <p:cNvCxnSpPr/>
          <p:nvPr/>
        </p:nvCxnSpPr>
        <p:spPr>
          <a:xfrm>
            <a:off x="4550550" y="1941425"/>
            <a:ext cx="0" cy="1927500"/>
          </a:xfrm>
          <a:prstGeom prst="straightConnector1">
            <a:avLst/>
          </a:prstGeom>
          <a:noFill/>
          <a:ln w="38100" cap="flat" cmpd="sng">
            <a:solidFill>
              <a:srgbClr val="81ECEC"/>
            </a:solidFill>
            <a:prstDash val="solid"/>
            <a:round/>
            <a:headEnd type="none" w="med" len="med"/>
            <a:tailEnd type="none" w="med" len="med"/>
          </a:ln>
        </p:spPr>
      </p:cxnSp>
      <p:sp>
        <p:nvSpPr>
          <p:cNvPr id="251" name="Google Shape;251;p37"/>
          <p:cNvSpPr txBox="1">
            <a:spLocks noGrp="1"/>
          </p:cNvSpPr>
          <p:nvPr>
            <p:ph type="ctrTitle" idx="2"/>
          </p:nvPr>
        </p:nvSpPr>
        <p:spPr>
          <a:xfrm>
            <a:off x="4797357" y="961950"/>
            <a:ext cx="31695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              International</a:t>
            </a:r>
            <a:endParaRPr/>
          </a:p>
        </p:txBody>
      </p:sp>
      <p:sp>
        <p:nvSpPr>
          <p:cNvPr id="9" name="Title 8"/>
          <p:cNvSpPr>
            <a:spLocks noGrp="1"/>
          </p:cNvSpPr>
          <p:nvPr>
            <p:ph type="ctrTitle"/>
          </p:nvPr>
        </p:nvSpPr>
        <p:spPr>
          <a:xfrm>
            <a:off x="1218331" y="1014501"/>
            <a:ext cx="3169500" cy="644700"/>
          </a:xfrm>
        </p:spPr>
        <p:txBody>
          <a:bodyPr/>
          <a:lstStyle/>
          <a:p>
            <a:r>
              <a:rPr lang="en-US" dirty="0" smtClean="0"/>
              <a:t>          Domestic</a:t>
            </a:r>
            <a:endParaRPr lang="en-US" dirty="0"/>
          </a:p>
        </p:txBody>
      </p:sp>
      <p:pic>
        <p:nvPicPr>
          <p:cNvPr id="13" name="Picture 12" descr="IMG-20200621-WA0001.jpg"/>
          <p:cNvPicPr>
            <a:picLocks noChangeAspect="1"/>
          </p:cNvPicPr>
          <p:nvPr/>
        </p:nvPicPr>
        <p:blipFill>
          <a:blip r:embed="rId3"/>
          <a:stretch>
            <a:fillRect/>
          </a:stretch>
        </p:blipFill>
        <p:spPr>
          <a:xfrm>
            <a:off x="4598918" y="1733107"/>
            <a:ext cx="4119780" cy="2838893"/>
          </a:xfrm>
          <a:prstGeom prst="rect">
            <a:avLst/>
          </a:prstGeom>
        </p:spPr>
      </p:pic>
      <p:pic>
        <p:nvPicPr>
          <p:cNvPr id="1028" name="Picture 4"/>
          <p:cNvPicPr>
            <a:picLocks noChangeAspect="1" noChangeArrowheads="1"/>
          </p:cNvPicPr>
          <p:nvPr/>
        </p:nvPicPr>
        <p:blipFill>
          <a:blip r:embed="rId4"/>
          <a:srcRect/>
          <a:stretch>
            <a:fillRect/>
          </a:stretch>
        </p:blipFill>
        <p:spPr bwMode="auto">
          <a:xfrm>
            <a:off x="446567" y="1710371"/>
            <a:ext cx="4029740" cy="2872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Deployment using flask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Deployment</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15</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2044750" y="1652725"/>
            <a:ext cx="6152952" cy="2031325"/>
          </a:xfrm>
          <a:prstGeom prst="rect">
            <a:avLst/>
          </a:prstGeom>
        </p:spPr>
        <p:txBody>
          <a:bodyPr wrap="square">
            <a:spAutoFit/>
          </a:bodyPr>
          <a:lstStyle/>
          <a:p>
            <a:pPr marL="342900" indent="-342900" algn="just">
              <a:buFont typeface="Wingdings" panose="05000000000000000000" pitchFamily="2" charset="2"/>
              <a:buChar char="Ø"/>
            </a:pPr>
            <a:endParaRPr lang="en-IN" b="1" i="1" dirty="0" smtClean="0">
              <a:latin typeface="Times New Roman" panose="02020603050405020304" pitchFamily="18" charset="0"/>
              <a:cs typeface="Times New Roman" panose="02020603050405020304" pitchFamily="18" charset="0"/>
              <a:sym typeface="Times New Roman"/>
            </a:endParaRPr>
          </a:p>
          <a:p>
            <a:pPr marL="342900" indent="-34290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sym typeface="Times New Roman"/>
              </a:rPr>
              <a:t>We used Flask framework for the deployment</a:t>
            </a:r>
          </a:p>
          <a:p>
            <a:pPr algn="just"/>
            <a:endParaRPr lang="en-IN" dirty="0" smtClean="0">
              <a:latin typeface="Times New Roman" panose="02020603050405020304" pitchFamily="18" charset="0"/>
              <a:cs typeface="Times New Roman" panose="02020603050405020304" pitchFamily="18" charset="0"/>
              <a:sym typeface="Times New Roman"/>
            </a:endParaRPr>
          </a:p>
          <a:p>
            <a:pPr marL="342900" indent="-34290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sym typeface="Times New Roman"/>
              </a:rPr>
              <a:t>Using Html &amp; CSS &amp; Bootstrap we  created  the front page </a:t>
            </a:r>
          </a:p>
          <a:p>
            <a:pPr algn="just"/>
            <a:r>
              <a:rPr lang="en-IN" dirty="0" smtClean="0">
                <a:latin typeface="Times New Roman" panose="02020603050405020304" pitchFamily="18" charset="0"/>
                <a:cs typeface="Times New Roman" panose="02020603050405020304" pitchFamily="18" charset="0"/>
                <a:sym typeface="Times New Roman"/>
              </a:rPr>
              <a:t>        where user can interface  airfare for domestic  and international itinerarytype</a:t>
            </a:r>
          </a:p>
          <a:p>
            <a:pPr algn="just"/>
            <a:endParaRPr lang="en-IN" dirty="0" smtClean="0">
              <a:latin typeface="Times New Roman" panose="02020603050405020304" pitchFamily="18" charset="0"/>
              <a:cs typeface="Times New Roman" panose="02020603050405020304" pitchFamily="18" charset="0"/>
              <a:sym typeface="Times New Roman"/>
            </a:endParaRPr>
          </a:p>
          <a:p>
            <a:pPr algn="just">
              <a:buFont typeface="Wingdings" pitchFamily="2" charset="2"/>
              <a:buChar char="Ø"/>
            </a:pPr>
            <a:r>
              <a:rPr lang="en-IN" dirty="0" smtClean="0">
                <a:latin typeface="Times New Roman" panose="02020603050405020304" pitchFamily="18" charset="0"/>
                <a:cs typeface="Times New Roman" panose="02020603050405020304" pitchFamily="18" charset="0"/>
                <a:sym typeface="Times New Roman"/>
              </a:rPr>
              <a:t>     prediction is limited to next 30 days only</a:t>
            </a:r>
          </a:p>
          <a:p>
            <a:pPr algn="just"/>
            <a:endParaRPr lang="en-IN" dirty="0" smtClean="0">
              <a:latin typeface="Times New Roman" panose="02020603050405020304" pitchFamily="18" charset="0"/>
              <a:cs typeface="Times New Roman" panose="02020603050405020304" pitchFamily="18" charset="0"/>
              <a:sym typeface="Times New Roman"/>
            </a:endParaRPr>
          </a:p>
          <a:p>
            <a:pPr algn="just"/>
            <a:endParaRPr lang="en-IN" b="1" i="1" dirty="0" smtClean="0">
              <a:latin typeface="Blackadder ITC" panose="04020505051007020D02" pitchFamily="82" charset="0"/>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Deployment</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16</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pic>
        <p:nvPicPr>
          <p:cNvPr id="6" name="Picture 5" descr="Screenshot (52).png"/>
          <p:cNvPicPr>
            <a:picLocks noChangeAspect="1"/>
          </p:cNvPicPr>
          <p:nvPr/>
        </p:nvPicPr>
        <p:blipFill>
          <a:blip r:embed="rId3"/>
          <a:stretch>
            <a:fillRect/>
          </a:stretch>
        </p:blipFill>
        <p:spPr>
          <a:xfrm>
            <a:off x="457201" y="1446028"/>
            <a:ext cx="4178594" cy="3176476"/>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pic>
        <p:nvPicPr>
          <p:cNvPr id="7" name="Picture 6" descr="Screenshot (55).png"/>
          <p:cNvPicPr>
            <a:picLocks noChangeAspect="1"/>
          </p:cNvPicPr>
          <p:nvPr/>
        </p:nvPicPr>
        <p:blipFill>
          <a:blip r:embed="rId4"/>
          <a:stretch>
            <a:fillRect/>
          </a:stretch>
        </p:blipFill>
        <p:spPr>
          <a:xfrm>
            <a:off x="4774019" y="1435395"/>
            <a:ext cx="3902148" cy="3200399"/>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59"/>
          <p:cNvSpPr/>
          <p:nvPr/>
        </p:nvSpPr>
        <p:spPr>
          <a:xfrm>
            <a:off x="676300" y="321200"/>
            <a:ext cx="7848900" cy="4447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9"/>
          <p:cNvSpPr/>
          <p:nvPr/>
        </p:nvSpPr>
        <p:spPr>
          <a:xfrm>
            <a:off x="676300" y="321200"/>
            <a:ext cx="2029200" cy="4447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9"/>
          <p:cNvSpPr txBox="1">
            <a:spLocks noGrp="1"/>
          </p:cNvSpPr>
          <p:nvPr>
            <p:ph type="body" idx="4294967295"/>
          </p:nvPr>
        </p:nvSpPr>
        <p:spPr>
          <a:xfrm>
            <a:off x="2705500" y="2953800"/>
            <a:ext cx="37905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200" dirty="0">
                <a:solidFill>
                  <a:srgbClr val="434343"/>
                </a:solidFill>
              </a:rPr>
              <a:t>Does anyone have any questions?</a:t>
            </a:r>
            <a:endParaRPr sz="1200">
              <a:solidFill>
                <a:srgbClr val="434343"/>
              </a:solidFill>
            </a:endParaRPr>
          </a:p>
          <a:p>
            <a:pPr marL="0" lvl="0" indent="0" algn="ctr" rtl="0">
              <a:spcBef>
                <a:spcPts val="0"/>
              </a:spcBef>
              <a:spcAft>
                <a:spcPts val="0"/>
              </a:spcAft>
              <a:buClr>
                <a:schemeClr val="dk1"/>
              </a:buClr>
              <a:buSzPts val="1100"/>
              <a:buFont typeface="Arial"/>
              <a:buNone/>
            </a:pPr>
            <a:endParaRPr sz="1200">
              <a:solidFill>
                <a:srgbClr val="434343"/>
              </a:solidFill>
            </a:endParaRPr>
          </a:p>
          <a:p>
            <a:pPr marL="0" lvl="0" indent="0" algn="ctr" rtl="0">
              <a:spcBef>
                <a:spcPts val="0"/>
              </a:spcBef>
              <a:spcAft>
                <a:spcPts val="0"/>
              </a:spcAft>
              <a:buClr>
                <a:schemeClr val="dk1"/>
              </a:buClr>
              <a:buSzPts val="1100"/>
              <a:buFont typeface="Arial"/>
              <a:buNone/>
            </a:pPr>
            <a:r>
              <a:rPr lang="es" sz="1200" dirty="0" smtClean="0">
                <a:solidFill>
                  <a:srgbClr val="434343"/>
                </a:solidFill>
                <a:hlinkClick r:id="rId3"/>
              </a:rPr>
              <a:t>anupprakash467@gmail.com</a:t>
            </a:r>
            <a:endParaRPr lang="es" sz="1200" dirty="0" smtClean="0">
              <a:solidFill>
                <a:srgbClr val="434343"/>
              </a:solidFill>
            </a:endParaRPr>
          </a:p>
          <a:p>
            <a:pPr marL="0" lvl="0" indent="0" algn="ctr" rtl="0">
              <a:spcBef>
                <a:spcPts val="0"/>
              </a:spcBef>
              <a:spcAft>
                <a:spcPts val="0"/>
              </a:spcAft>
              <a:buClr>
                <a:schemeClr val="dk1"/>
              </a:buClr>
              <a:buSzPts val="1100"/>
              <a:buFont typeface="Arial"/>
              <a:buNone/>
            </a:pPr>
            <a:r>
              <a:rPr lang="es" sz="1200" dirty="0" smtClean="0">
                <a:solidFill>
                  <a:srgbClr val="434343"/>
                </a:solidFill>
                <a:hlinkClick r:id="rId4"/>
              </a:rPr>
              <a:t>gowthamthenarasut@gmail.com</a:t>
            </a:r>
            <a:endParaRPr lang="es" sz="1200" dirty="0" smtClean="0">
              <a:solidFill>
                <a:srgbClr val="434343"/>
              </a:solidFill>
            </a:endParaRPr>
          </a:p>
          <a:p>
            <a:pPr marL="0" lvl="0" indent="0" algn="ctr" rtl="0">
              <a:spcBef>
                <a:spcPts val="0"/>
              </a:spcBef>
              <a:spcAft>
                <a:spcPts val="0"/>
              </a:spcAft>
              <a:buClr>
                <a:schemeClr val="dk1"/>
              </a:buClr>
              <a:buSzPts val="1100"/>
              <a:buFont typeface="Arial"/>
              <a:buNone/>
            </a:pPr>
            <a:r>
              <a:rPr lang="en-US" sz="1200" dirty="0" smtClean="0">
                <a:solidFill>
                  <a:srgbClr val="434343"/>
                </a:solidFill>
                <a:hlinkClick r:id="rId5"/>
              </a:rPr>
              <a:t>s</a:t>
            </a:r>
            <a:r>
              <a:rPr lang="es" sz="1200" dirty="0" smtClean="0">
                <a:solidFill>
                  <a:srgbClr val="434343"/>
                </a:solidFill>
                <a:hlinkClick r:id="rId5"/>
              </a:rPr>
              <a:t>hrikant.datacamp@gmail.com</a:t>
            </a:r>
            <a:endParaRPr lang="es" sz="1200" dirty="0" smtClean="0">
              <a:solidFill>
                <a:srgbClr val="434343"/>
              </a:solidFill>
            </a:endParaRPr>
          </a:p>
          <a:p>
            <a:pPr marL="0" lvl="0" indent="0" algn="ctr" rtl="0">
              <a:spcBef>
                <a:spcPts val="0"/>
              </a:spcBef>
              <a:spcAft>
                <a:spcPts val="0"/>
              </a:spcAft>
              <a:buClr>
                <a:schemeClr val="dk1"/>
              </a:buClr>
              <a:buSzPts val="1100"/>
              <a:buFont typeface="Arial"/>
              <a:buNone/>
            </a:pPr>
            <a:r>
              <a:rPr lang="es" sz="1200" dirty="0" smtClean="0">
                <a:solidFill>
                  <a:srgbClr val="434343"/>
                </a:solidFill>
                <a:hlinkClick r:id="rId6"/>
              </a:rPr>
              <a:t>abhishekwithu101@gmail.com</a:t>
            </a:r>
            <a:endParaRPr lang="es" sz="1200" dirty="0" smtClean="0">
              <a:solidFill>
                <a:srgbClr val="434343"/>
              </a:solidFill>
            </a:endParaRPr>
          </a:p>
          <a:p>
            <a:pPr marL="0" lvl="0" indent="0" algn="ctr" rtl="0">
              <a:spcBef>
                <a:spcPts val="0"/>
              </a:spcBef>
              <a:spcAft>
                <a:spcPts val="0"/>
              </a:spcAft>
              <a:buClr>
                <a:schemeClr val="dk1"/>
              </a:buClr>
              <a:buSzPts val="1100"/>
              <a:buFont typeface="Arial"/>
              <a:buNone/>
            </a:pPr>
            <a:endParaRPr lang="es" sz="1200" dirty="0" smtClean="0">
              <a:solidFill>
                <a:srgbClr val="434343"/>
              </a:solidFill>
            </a:endParaRPr>
          </a:p>
        </p:txBody>
      </p:sp>
      <p:cxnSp>
        <p:nvCxnSpPr>
          <p:cNvPr id="914" name="Google Shape;914;p59"/>
          <p:cNvCxnSpPr/>
          <p:nvPr/>
        </p:nvCxnSpPr>
        <p:spPr>
          <a:xfrm>
            <a:off x="4233850" y="3374100"/>
            <a:ext cx="676200" cy="0"/>
          </a:xfrm>
          <a:prstGeom prst="straightConnector1">
            <a:avLst/>
          </a:prstGeom>
          <a:noFill/>
          <a:ln w="76200" cap="flat" cmpd="sng">
            <a:solidFill>
              <a:srgbClr val="81ECEC"/>
            </a:solidFill>
            <a:prstDash val="solid"/>
            <a:round/>
            <a:headEnd type="none" w="med" len="med"/>
            <a:tailEnd type="none" w="med" len="med"/>
          </a:ln>
        </p:spPr>
      </p:cxnSp>
      <p:sp>
        <p:nvSpPr>
          <p:cNvPr id="915" name="Google Shape;915;p59"/>
          <p:cNvSpPr txBox="1">
            <a:spLocks noGrp="1"/>
          </p:cNvSpPr>
          <p:nvPr>
            <p:ph type="sldNum" idx="4294967295"/>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sz="1200">
                <a:solidFill>
                  <a:srgbClr val="CCCCCC"/>
                </a:solidFill>
                <a:latin typeface="Arvo"/>
                <a:ea typeface="Arvo"/>
                <a:cs typeface="Arvo"/>
                <a:sym typeface="Arvo"/>
              </a:rPr>
              <a:pPr marL="0" lvl="0" indent="0" algn="l" rtl="0">
                <a:spcBef>
                  <a:spcPts val="0"/>
                </a:spcBef>
                <a:spcAft>
                  <a:spcPts val="0"/>
                </a:spcAft>
                <a:buNone/>
              </a:pPr>
              <a:t>17</a:t>
            </a:fld>
            <a:endParaRPr sz="1200">
              <a:solidFill>
                <a:srgbClr val="CCCCCC"/>
              </a:solidFill>
              <a:latin typeface="Arvo"/>
              <a:ea typeface="Arvo"/>
              <a:cs typeface="Arvo"/>
              <a:sym typeface="Arvo"/>
            </a:endParaRPr>
          </a:p>
        </p:txBody>
      </p:sp>
      <p:sp>
        <p:nvSpPr>
          <p:cNvPr id="916" name="Google Shape;916;p59"/>
          <p:cNvSpPr txBox="1">
            <a:spLocks noGrp="1"/>
          </p:cNvSpPr>
          <p:nvPr>
            <p:ph type="ctrTitle"/>
          </p:nvPr>
        </p:nvSpPr>
        <p:spPr>
          <a:xfrm>
            <a:off x="3094000" y="1515550"/>
            <a:ext cx="2955900" cy="853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s" sz="3600">
                <a:solidFill>
                  <a:srgbClr val="434343"/>
                </a:solidFill>
              </a:rPr>
              <a:t>T</a:t>
            </a:r>
            <a:r>
              <a:rPr lang="es"/>
              <a:t>hanks</a:t>
            </a:r>
            <a:r>
              <a:rPr lang="es" sz="3600">
                <a:solidFill>
                  <a:srgbClr val="434343"/>
                </a:solidFill>
              </a:rPr>
              <a:t>!</a:t>
            </a:r>
            <a:endParaRPr i="1">
              <a:solidFill>
                <a:srgbClr val="43434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4698275" y="189950"/>
            <a:ext cx="5311200" cy="111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Contents</a:t>
            </a:r>
            <a:endParaRPr>
              <a:solidFill>
                <a:srgbClr val="434343"/>
              </a:solidFill>
            </a:endParaRPr>
          </a:p>
        </p:txBody>
      </p:sp>
      <p:sp>
        <p:nvSpPr>
          <p:cNvPr id="196" name="Google Shape;196;p3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2</a:t>
            </a:fld>
            <a:endParaRPr/>
          </a:p>
        </p:txBody>
      </p:sp>
      <p:sp>
        <p:nvSpPr>
          <p:cNvPr id="197" name="Google Shape;197;p31"/>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Data pre-processing</a:t>
            </a:r>
            <a:endParaRPr/>
          </a:p>
        </p:txBody>
      </p:sp>
      <p:sp>
        <p:nvSpPr>
          <p:cNvPr id="199" name="Google Shape;199;p31"/>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Model building</a:t>
            </a:r>
            <a:endParaRPr/>
          </a:p>
        </p:txBody>
      </p:sp>
      <p:sp>
        <p:nvSpPr>
          <p:cNvPr id="202" name="Google Shape;202;p31"/>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Deployement using flask</a:t>
            </a:r>
            <a:endParaRPr/>
          </a:p>
        </p:txBody>
      </p:sp>
      <p:sp>
        <p:nvSpPr>
          <p:cNvPr id="203" name="Google Shape;203;p31"/>
          <p:cNvSpPr txBox="1">
            <a:spLocks noGrp="1"/>
          </p:cNvSpPr>
          <p:nvPr>
            <p:ph type="title" idx="7"/>
          </p:nvPr>
        </p:nvSpPr>
        <p:spPr>
          <a:xfrm>
            <a:off x="3372225" y="1518275"/>
            <a:ext cx="1258800" cy="6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a:t>
            </a:r>
            <a:endParaRPr/>
          </a:p>
        </p:txBody>
      </p:sp>
      <p:sp>
        <p:nvSpPr>
          <p:cNvPr id="204" name="Google Shape;204;p31"/>
          <p:cNvSpPr txBox="1">
            <a:spLocks noGrp="1"/>
          </p:cNvSpPr>
          <p:nvPr>
            <p:ph type="title" idx="8"/>
          </p:nvPr>
        </p:nvSpPr>
        <p:spPr>
          <a:xfrm>
            <a:off x="3372225" y="2645500"/>
            <a:ext cx="1258800" cy="6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2</a:t>
            </a:r>
            <a:endParaRPr/>
          </a:p>
        </p:txBody>
      </p:sp>
      <p:sp>
        <p:nvSpPr>
          <p:cNvPr id="205" name="Google Shape;205;p31"/>
          <p:cNvSpPr txBox="1">
            <a:spLocks noGrp="1"/>
          </p:cNvSpPr>
          <p:nvPr>
            <p:ph type="title" idx="9"/>
          </p:nvPr>
        </p:nvSpPr>
        <p:spPr>
          <a:xfrm>
            <a:off x="3372225" y="3772725"/>
            <a:ext cx="1258800" cy="6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3</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Data pre-processing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Objective</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4</a:t>
            </a:fld>
            <a:endParaRPr/>
          </a:p>
        </p:txBody>
      </p:sp>
      <p:sp>
        <p:nvSpPr>
          <p:cNvPr id="5" name="Rectangle 4"/>
          <p:cNvSpPr/>
          <p:nvPr/>
        </p:nvSpPr>
        <p:spPr>
          <a:xfrm>
            <a:off x="1918138" y="1759588"/>
            <a:ext cx="6059214" cy="2554545"/>
          </a:xfrm>
          <a:prstGeom prst="rect">
            <a:avLst/>
          </a:prstGeom>
        </p:spPr>
        <p:txBody>
          <a:bodyPr wrap="square">
            <a:spAutoFit/>
          </a:bodyPr>
          <a:lstStyle/>
          <a:p>
            <a:pPr marL="457200" lvl="0" indent="-457200"/>
            <a:r>
              <a:rPr lang="en-IN" sz="1800" dirty="0" smtClean="0">
                <a:solidFill>
                  <a:srgbClr val="20124D"/>
                </a:solidFill>
                <a:latin typeface="Times New Roman"/>
                <a:ea typeface="Times New Roman"/>
                <a:cs typeface="Times New Roman"/>
                <a:sym typeface="Times New Roman"/>
              </a:rPr>
              <a:t>        </a:t>
            </a:r>
            <a:r>
              <a:rPr lang="en-IN" sz="1600" dirty="0" smtClean="0">
                <a:latin typeface="Times New Roman"/>
                <a:ea typeface="Times New Roman"/>
                <a:cs typeface="Times New Roman"/>
                <a:sym typeface="Times New Roman"/>
              </a:rPr>
              <a:t>The main goal of the project is to predict </a:t>
            </a:r>
            <a:r>
              <a:rPr lang="en-IN" sz="1600" dirty="0" smtClean="0">
                <a:latin typeface="Times New Roman" panose="02020603050405020304" pitchFamily="18" charset="0"/>
                <a:ea typeface="Times New Roman"/>
                <a:cs typeface="Times New Roman" panose="02020603050405020304" pitchFamily="18" charset="0"/>
                <a:sym typeface="Times New Roman"/>
              </a:rPr>
              <a:t>airfare for next 30 days (2019-06-11  to 2019-07-10)</a:t>
            </a:r>
            <a:endParaRPr lang="en-IN" sz="1200" dirty="0" smtClean="0">
              <a:latin typeface="Times New Roman" panose="02020603050405020304" pitchFamily="18" charset="0"/>
              <a:cs typeface="Times New Roman" panose="02020603050405020304" pitchFamily="18" charset="0"/>
            </a:endParaRPr>
          </a:p>
          <a:p>
            <a:pPr lvl="0"/>
            <a:endParaRPr lang="en-IN" dirty="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We have  raw data of air fare which contain 2,78,467 rows and  4 columns</a:t>
            </a:r>
          </a:p>
          <a:p>
            <a:pPr lvl="0"/>
            <a:endParaRPr lang="en-IN" dirty="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Airlines will sell there tickets on variety of fare types, but as per our</a:t>
            </a:r>
          </a:p>
          <a:p>
            <a:pPr marL="457200" lvl="0" indent="-457200"/>
            <a:r>
              <a:rPr lang="en-IN" dirty="0" smtClean="0">
                <a:latin typeface="Times New Roman" panose="02020603050405020304" pitchFamily="18" charset="0"/>
                <a:cs typeface="Times New Roman" panose="02020603050405020304" pitchFamily="18" charset="0"/>
              </a:rPr>
              <a:t>             project requirement we only have to predict consolidatory fare or NetFare</a:t>
            </a:r>
          </a:p>
          <a:p>
            <a:pPr lvl="0"/>
            <a:endParaRPr lang="en-IN" dirty="0" smtClean="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Research Topics :- (Domain knowledge, computational statistic, </a:t>
            </a:r>
          </a:p>
          <a:p>
            <a:pPr marL="457200" lvl="0" indent="-457200"/>
            <a:r>
              <a:rPr lang="en-IN" dirty="0" smtClean="0">
                <a:latin typeface="Times New Roman" panose="02020603050405020304" pitchFamily="18" charset="0"/>
                <a:cs typeface="Times New Roman" panose="02020603050405020304" pitchFamily="18" charset="0"/>
              </a:rPr>
              <a:t>            aircraft info, Airport, pre-processing, EDA, Model Building, </a:t>
            </a:r>
          </a:p>
          <a:p>
            <a:pPr lvl="0"/>
            <a:r>
              <a:rPr lang="en-IN" dirty="0" smtClean="0">
                <a:latin typeface="Times New Roman" panose="02020603050405020304" pitchFamily="18" charset="0"/>
                <a:cs typeface="Times New Roman" panose="02020603050405020304" pitchFamily="18" charset="0"/>
              </a:rPr>
              <a:t>            Deployment using flask.)</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Dataset Summary:</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5</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187668" y="1676975"/>
            <a:ext cx="7210097" cy="2677656"/>
          </a:xfrm>
          <a:prstGeom prst="rect">
            <a:avLst/>
          </a:prstGeom>
        </p:spPr>
        <p:txBody>
          <a:bodyPr wrap="square">
            <a:spAutoFit/>
          </a:bodyPr>
          <a:lstStyle/>
          <a:p>
            <a:r>
              <a:rPr lang="en-IN" dirty="0" smtClean="0">
                <a:latin typeface="Times New Roman" panose="02020603050405020304" pitchFamily="18" charset="0"/>
                <a:cs typeface="Times New Roman" panose="02020603050405020304" pitchFamily="18" charset="0"/>
              </a:rPr>
              <a:t>           Dataset: - The dataset that is received from client have the following details</a:t>
            </a: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Variables are –</a:t>
            </a:r>
          </a:p>
          <a:p>
            <a:r>
              <a:rPr lang="en-IN" dirty="0" smtClean="0">
                <a:latin typeface="Times New Roman" panose="02020603050405020304" pitchFamily="18" charset="0"/>
                <a:cs typeface="Times New Roman" panose="02020603050405020304" pitchFamily="18" charset="0"/>
              </a:rPr>
              <a:t>         </a:t>
            </a:r>
          </a:p>
          <a:p>
            <a:pPr marL="514350" lvl="0" indent="-5143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Invoice Date: -     This provide time stamp information at which a particular product is sold</a:t>
            </a:r>
          </a:p>
          <a:p>
            <a:pPr marL="514350" lvl="0" indent="-514350" algn="just"/>
            <a:endParaRPr lang="en-IN" dirty="0" smtClean="0">
              <a:latin typeface="Times New Roman" panose="02020603050405020304" pitchFamily="18" charset="0"/>
              <a:cs typeface="Times New Roman" panose="02020603050405020304" pitchFamily="18" charset="0"/>
            </a:endParaRPr>
          </a:p>
          <a:p>
            <a:pPr marL="514350" lvl="0" indent="-5143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Itinerary Type :-    It’s contain two different travel routes, i.e Domestic and International</a:t>
            </a:r>
          </a:p>
          <a:p>
            <a:pPr marL="514350" lvl="0" indent="-514350" algn="just"/>
            <a:endParaRPr lang="en-IN" dirty="0" smtClean="0">
              <a:latin typeface="Times New Roman" panose="02020603050405020304" pitchFamily="18" charset="0"/>
              <a:cs typeface="Times New Roman" panose="02020603050405020304" pitchFamily="18" charset="0"/>
            </a:endParaRPr>
          </a:p>
          <a:p>
            <a:pPr marL="514350" lvl="0" indent="-5143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Net Fare :-             Airlines do not sell there tickets directly to the customer</a:t>
            </a:r>
          </a:p>
          <a:p>
            <a:pPr marL="514350" lvl="0" indent="-514350" algn="just"/>
            <a:r>
              <a:rPr lang="en-IN" dirty="0" smtClean="0">
                <a:latin typeface="Times New Roman" panose="02020603050405020304" pitchFamily="18" charset="0"/>
                <a:cs typeface="Times New Roman" panose="02020603050405020304" pitchFamily="18" charset="0"/>
              </a:rPr>
              <a:t>                                          NetFare is the fare associated with the travel agent</a:t>
            </a:r>
          </a:p>
          <a:p>
            <a:pPr marL="514350" lvl="0" indent="-514350" algn="just"/>
            <a:endParaRPr lang="en-IN" dirty="0" smtClean="0">
              <a:latin typeface="Times New Roman" panose="02020603050405020304" pitchFamily="18" charset="0"/>
              <a:cs typeface="Times New Roman" panose="02020603050405020304" pitchFamily="18" charset="0"/>
            </a:endParaRPr>
          </a:p>
          <a:p>
            <a:pPr marL="514350" lvl="0" indent="-5143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Product Type: -     This provide information about the type of product being sold</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lvl="0"/>
            <a:r>
              <a:rPr lang="es" sz="2400" dirty="0" smtClean="0">
                <a:solidFill>
                  <a:srgbClr val="434343"/>
                </a:solidFill>
              </a:rPr>
              <a:t>Exploratory Data Analysis [EDA]:</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6</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187668" y="1676975"/>
            <a:ext cx="7210097" cy="3108543"/>
          </a:xfrm>
          <a:prstGeom prst="rect">
            <a:avLst/>
          </a:prstGeom>
        </p:spPr>
        <p:txBody>
          <a:bodyPr wrap="square">
            <a:spAutoFit/>
          </a:bodyPr>
          <a:lstStyle/>
          <a:p>
            <a:pPr marL="285750" lvl="0" indent="-28575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 InvoiceDate variable contains Two year’s of  data, namely 2018 &amp; 2019</a:t>
            </a:r>
          </a:p>
          <a:p>
            <a:pPr marL="285750" lvl="0" indent="-285750" algn="just">
              <a:buFont typeface="Wingdings" panose="05000000000000000000" pitchFamily="2" charset="2"/>
              <a:buChar char="Ø"/>
            </a:pPr>
            <a:endParaRPr lang="en-IN" dirty="0" smtClean="0">
              <a:solidFill>
                <a:srgbClr val="20124D"/>
              </a:solidFill>
              <a:latin typeface="Times New Roman"/>
              <a:ea typeface="Times New Roman"/>
              <a:cs typeface="Times New Roman"/>
              <a:sym typeface="Times New Roman"/>
            </a:endParaRPr>
          </a:p>
          <a:p>
            <a:pPr marL="285750" indent="-28575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 In InvoiceDate year  2019 holds (75.30%) more records compared to 2018 (24.70%)</a:t>
            </a:r>
          </a:p>
          <a:p>
            <a:pPr marL="285750" indent="-285750" algn="just"/>
            <a:endParaRPr lang="en-IN" dirty="0" smtClean="0">
              <a:solidFill>
                <a:srgbClr val="20124D"/>
              </a:solidFill>
              <a:latin typeface="Times New Roman"/>
              <a:ea typeface="Times New Roman"/>
              <a:cs typeface="Times New Roman"/>
              <a:sym typeface="Times New Roman"/>
            </a:endParaRPr>
          </a:p>
          <a:p>
            <a:pPr marL="285750" indent="-285750" algn="just">
              <a:buFont typeface="Wingdings" pitchFamily="2" charset="2"/>
              <a:buChar char="Ø"/>
            </a:pPr>
            <a:r>
              <a:rPr lang="en-IN" dirty="0" smtClean="0">
                <a:solidFill>
                  <a:srgbClr val="20124D"/>
                </a:solidFill>
                <a:latin typeface="Times New Roman"/>
                <a:ea typeface="Times New Roman"/>
                <a:cs typeface="Times New Roman"/>
                <a:sym typeface="Times New Roman"/>
              </a:rPr>
              <a:t> NetFare variable contains Negative , Positive and Zero records as well</a:t>
            </a:r>
          </a:p>
          <a:p>
            <a:pPr marL="285750" lvl="0" indent="-285750" algn="just"/>
            <a:endParaRPr lang="en-IN" dirty="0" smtClean="0">
              <a:solidFill>
                <a:srgbClr val="20124D"/>
              </a:solidFill>
              <a:latin typeface="Times New Roman"/>
              <a:ea typeface="Times New Roman"/>
              <a:cs typeface="Times New Roman"/>
              <a:sym typeface="Times New Roman"/>
            </a:endParaRPr>
          </a:p>
          <a:p>
            <a:pPr marL="285750" indent="-28575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 ProductType contains total 14 types of product which are related to airline</a:t>
            </a:r>
          </a:p>
          <a:p>
            <a:pPr marL="285750" lvl="0" indent="-285750" algn="just"/>
            <a:endParaRPr lang="en-IN" dirty="0" smtClean="0">
              <a:solidFill>
                <a:srgbClr val="20124D"/>
              </a:solidFill>
              <a:latin typeface="Times New Roman"/>
              <a:ea typeface="Times New Roman"/>
              <a:cs typeface="Times New Roman"/>
              <a:sym typeface="Times New Roman"/>
            </a:endParaRPr>
          </a:p>
          <a:p>
            <a:pPr marL="285750" lvl="0" indent="-28575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Product type  “Air”  have more records compared to other product and payment  combined</a:t>
            </a:r>
          </a:p>
          <a:p>
            <a:pPr marL="285750" lvl="0" indent="-285750" algn="just">
              <a:buFont typeface="Wingdings" panose="05000000000000000000" pitchFamily="2" charset="2"/>
              <a:buChar char="Ø"/>
            </a:pPr>
            <a:endParaRPr lang="en-IN" dirty="0" smtClean="0">
              <a:solidFill>
                <a:srgbClr val="20124D"/>
              </a:solidFill>
              <a:latin typeface="Times New Roman"/>
              <a:ea typeface="Times New Roman"/>
              <a:cs typeface="Times New Roman"/>
              <a:sym typeface="Times New Roman"/>
            </a:endParaRPr>
          </a:p>
          <a:p>
            <a:pPr marL="285750" lvl="0" indent="-28575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Our aim is to predict the Airfare so we choose “air” only in Product Type, and one more reason is ProductTypes are independent of each other, Egs: refund, we don’t know specifically for which plane(exactly route time and date) refund is issued</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Exploratory Data Analysis [EDA]:</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7</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187668" y="1676975"/>
            <a:ext cx="7210097" cy="2339102"/>
          </a:xfrm>
          <a:prstGeom prst="rect">
            <a:avLst/>
          </a:prstGeom>
        </p:spPr>
        <p:txBody>
          <a:bodyPr wrap="square">
            <a:spAutoFit/>
          </a:bodyPr>
          <a:lstStyle/>
          <a:p>
            <a:pPr lvl="0" algn="just"/>
            <a:endParaRPr lang="en-US" sz="2000" b="1" dirty="0" smtClean="0">
              <a:solidFill>
                <a:srgbClr val="002776"/>
              </a:solidFill>
              <a:ea typeface="Times New Roman"/>
            </a:endParaRPr>
          </a:p>
          <a:p>
            <a:pPr marL="457200" lvl="0" indent="-45720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Observation around Invoice time vs Net fare is data looks more centralized around the mean  from  2AM  to 7AM after that it picks up gradually as the hour of the day  increases</a:t>
            </a:r>
          </a:p>
          <a:p>
            <a:pPr lvl="0" algn="just"/>
            <a:endParaRPr lang="en-IN" dirty="0" smtClean="0">
              <a:solidFill>
                <a:srgbClr val="20124D"/>
              </a:solidFill>
              <a:latin typeface="Times New Roman"/>
              <a:ea typeface="Times New Roman"/>
              <a:cs typeface="Times New Roman"/>
              <a:sym typeface="Times New Roman"/>
            </a:endParaRPr>
          </a:p>
          <a:p>
            <a:pPr marL="457200" lvl="0" indent="-45720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When we plot Invoice day with Net fare Monday, Saturday &amp; Friday had high avg  NetFare compared to the remaining days. Which Re-proves domain knowledge what we have</a:t>
            </a:r>
          </a:p>
          <a:p>
            <a:pPr marL="457200" lvl="0" indent="-457200" algn="just">
              <a:buFont typeface="Wingdings" panose="05000000000000000000" pitchFamily="2" charset="2"/>
              <a:buChar char="Ø"/>
            </a:pPr>
            <a:endParaRPr lang="en-IN" dirty="0" smtClean="0">
              <a:solidFill>
                <a:srgbClr val="20124D"/>
              </a:solidFill>
              <a:latin typeface="Times New Roman"/>
              <a:ea typeface="Times New Roman"/>
              <a:cs typeface="Times New Roman"/>
              <a:sym typeface="Times New Roman"/>
            </a:endParaRPr>
          </a:p>
          <a:p>
            <a:pPr marL="457200" lvl="0" indent="-457200" algn="just">
              <a:buFont typeface="Wingdings" panose="05000000000000000000" pitchFamily="2" charset="2"/>
              <a:buChar char="Ø"/>
            </a:pPr>
            <a:r>
              <a:rPr lang="en-IN" dirty="0" smtClean="0">
                <a:solidFill>
                  <a:srgbClr val="20124D"/>
                </a:solidFill>
                <a:latin typeface="Times New Roman"/>
                <a:ea typeface="Times New Roman"/>
                <a:cs typeface="Times New Roman"/>
                <a:sym typeface="Times New Roman"/>
              </a:rPr>
              <a:t>We took avg  of each Invoice date and we filled the missing  dates with the forward fill</a:t>
            </a:r>
          </a:p>
          <a:p>
            <a:pPr marL="457200" lvl="0" indent="-457200" algn="just">
              <a:buFont typeface="Wingdings" panose="05000000000000000000" pitchFamily="2" charset="2"/>
              <a:buChar char="Ø"/>
            </a:pPr>
            <a:endParaRPr lang="en-IN" dirty="0" smtClean="0">
              <a:solidFill>
                <a:srgbClr val="20124D"/>
              </a:solidFill>
              <a:latin typeface="Times New Roman"/>
              <a:ea typeface="Times New Roman"/>
              <a:cs typeface="Times New Roman"/>
              <a:sym typeface="Times New Roman"/>
            </a:endParaRPr>
          </a:p>
          <a:p>
            <a:pPr marL="285750" lvl="0" indent="-285750" algn="just"/>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rgbClr val="434343"/>
                </a:solidFill>
              </a:rPr>
              <a:t>Exploratory Data Analysis [EDA]:</a:t>
            </a:r>
            <a:endParaRPr sz="2400">
              <a:solidFill>
                <a:srgbClr val="434343"/>
              </a:solidFill>
            </a:endParaRPr>
          </a:p>
        </p:txBody>
      </p:sp>
      <p:sp>
        <p:nvSpPr>
          <p:cNvPr id="241" name="Google Shape;241;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8</a:t>
            </a:fld>
            <a:endParaRPr/>
          </a:p>
        </p:txBody>
      </p:sp>
      <p:sp>
        <p:nvSpPr>
          <p:cNvPr id="5" name="Rectangle 4"/>
          <p:cNvSpPr/>
          <p:nvPr/>
        </p:nvSpPr>
        <p:spPr>
          <a:xfrm>
            <a:off x="1918138" y="1759588"/>
            <a:ext cx="6059214" cy="307777"/>
          </a:xfrm>
          <a:prstGeom prst="rect">
            <a:avLst/>
          </a:prstGeom>
        </p:spPr>
        <p:txBody>
          <a:bodyPr wrap="square">
            <a:spAutoFit/>
          </a:bodyPr>
          <a:lstStyle/>
          <a:p>
            <a:pPr marL="457200" lvl="0" indent="-457200"/>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187668" y="1487789"/>
            <a:ext cx="7210097" cy="738664"/>
          </a:xfrm>
          <a:prstGeom prst="rect">
            <a:avLst/>
          </a:prstGeom>
        </p:spPr>
        <p:txBody>
          <a:bodyPr wrap="square">
            <a:spAutoFit/>
          </a:bodyPr>
          <a:lstStyle/>
          <a:p>
            <a:pPr marL="285750" lvl="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ProductType contains almost 32,777 of blanks, we removed all those blanks.</a:t>
            </a:r>
          </a:p>
          <a:p>
            <a:pPr marL="342900" indent="-342900">
              <a:buFont typeface="Wingdings" pitchFamily="2" charset="2"/>
              <a:buChar char="Ø"/>
            </a:pPr>
            <a:r>
              <a:rPr lang="en-IN" dirty="0" smtClean="0">
                <a:latin typeface="Times New Roman" panose="02020603050405020304" pitchFamily="18" charset="0"/>
                <a:cs typeface="Times New Roman" panose="02020603050405020304" pitchFamily="18" charset="0"/>
              </a:rPr>
              <a:t>  We observed  presence of outliers in our data,  we used z score method to remove outliers.</a:t>
            </a:r>
          </a:p>
          <a:p>
            <a:pPr marL="285750" lvl="0" indent="-285750" algn="just"/>
            <a:endParaRPr lang="en-IN" dirty="0" smtClean="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8594FF39-6556-40A9-B01E-AD6D7598B9CD}"/>
              </a:ext>
            </a:extLst>
          </p:cNvPr>
          <p:cNvPicPr>
            <a:picLocks noChangeAspect="1"/>
          </p:cNvPicPr>
          <p:nvPr/>
        </p:nvPicPr>
        <p:blipFill>
          <a:blip r:embed="rId3"/>
          <a:stretch>
            <a:fillRect/>
          </a:stretch>
        </p:blipFill>
        <p:spPr>
          <a:xfrm>
            <a:off x="5517931" y="2322787"/>
            <a:ext cx="2975285" cy="1923392"/>
          </a:xfrm>
          <a:prstGeom prst="rect">
            <a:avLst/>
          </a:prstGeom>
        </p:spPr>
      </p:pic>
      <p:pic>
        <p:nvPicPr>
          <p:cNvPr id="8" name="Picture 7" descr="image.png"/>
          <p:cNvPicPr>
            <a:picLocks noChangeAspect="1"/>
          </p:cNvPicPr>
          <p:nvPr/>
        </p:nvPicPr>
        <p:blipFill>
          <a:blip r:embed="rId4"/>
          <a:stretch>
            <a:fillRect/>
          </a:stretch>
        </p:blipFill>
        <p:spPr>
          <a:xfrm>
            <a:off x="578069" y="2343807"/>
            <a:ext cx="3026979" cy="1891864"/>
          </a:xfrm>
          <a:prstGeom prst="rect">
            <a:avLst/>
          </a:prstGeom>
        </p:spPr>
      </p:pic>
      <p:sp>
        <p:nvSpPr>
          <p:cNvPr id="9" name="TextBox 8"/>
          <p:cNvSpPr txBox="1"/>
          <p:nvPr/>
        </p:nvSpPr>
        <p:spPr>
          <a:xfrm>
            <a:off x="578069" y="4298732"/>
            <a:ext cx="3594538" cy="230832"/>
          </a:xfrm>
          <a:prstGeom prst="rect">
            <a:avLst/>
          </a:prstGeom>
          <a:noFill/>
        </p:spPr>
        <p:txBody>
          <a:bodyPr wrap="square" rtlCol="0">
            <a:spAutoFit/>
          </a:bodyPr>
          <a:lstStyle/>
          <a:p>
            <a:r>
              <a:rPr lang="en-US" sz="900" dirty="0" smtClean="0"/>
              <a:t> Count of Product Types before doing data preprocessing</a:t>
            </a:r>
            <a:endParaRPr lang="en-US" sz="900" dirty="0"/>
          </a:p>
        </p:txBody>
      </p:sp>
      <p:sp>
        <p:nvSpPr>
          <p:cNvPr id="10" name="Rectangle 9"/>
          <p:cNvSpPr/>
          <p:nvPr/>
        </p:nvSpPr>
        <p:spPr>
          <a:xfrm>
            <a:off x="4414345" y="4330261"/>
            <a:ext cx="4572000" cy="369332"/>
          </a:xfrm>
          <a:prstGeom prst="rect">
            <a:avLst/>
          </a:prstGeom>
        </p:spPr>
        <p:txBody>
          <a:bodyPr wrap="square">
            <a:spAutoFit/>
          </a:bodyPr>
          <a:lstStyle/>
          <a:p>
            <a:r>
              <a:rPr lang="en-US" sz="900" dirty="0" smtClean="0"/>
              <a:t>                          Percentage of Product Types for both Domestic and International </a:t>
            </a:r>
          </a:p>
          <a:p>
            <a:r>
              <a:rPr lang="en-US" sz="900" dirty="0" smtClean="0"/>
              <a:t>                                         after removing blank Net Fare Values</a:t>
            </a:r>
            <a:endParaRPr lang="en-US" sz="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3"/>
          <p:cNvSpPr txBox="1">
            <a:spLocks noGrp="1"/>
          </p:cNvSpPr>
          <p:nvPr>
            <p:ph type="title" idx="4"/>
          </p:nvPr>
        </p:nvSpPr>
        <p:spPr>
          <a:xfrm>
            <a:off x="0" y="416712"/>
            <a:ext cx="91440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solidFill>
                  <a:srgbClr val="434343"/>
                </a:solidFill>
              </a:rPr>
              <a:t>Outliers</a:t>
            </a:r>
            <a:endParaRPr>
              <a:solidFill>
                <a:srgbClr val="434343"/>
              </a:solidFill>
            </a:endParaRPr>
          </a:p>
        </p:txBody>
      </p:sp>
      <p:sp>
        <p:nvSpPr>
          <p:cNvPr id="768" name="Google Shape;768;p53"/>
          <p:cNvSpPr txBox="1">
            <a:spLocks noGrp="1"/>
          </p:cNvSpPr>
          <p:nvPr>
            <p:ph type="sldNum" idx="12"/>
          </p:nvPr>
        </p:nvSpPr>
        <p:spPr>
          <a:xfrm>
            <a:off x="8524708" y="466319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pPr marL="0" lvl="0" indent="0" algn="l" rtl="0">
                <a:spcBef>
                  <a:spcPts val="0"/>
                </a:spcBef>
                <a:spcAft>
                  <a:spcPts val="0"/>
                </a:spcAft>
                <a:buClr>
                  <a:srgbClr val="000000"/>
                </a:buClr>
                <a:buSzPts val="1100"/>
                <a:buFont typeface="Arial"/>
                <a:buNone/>
              </a:pPr>
              <a:t>9</a:t>
            </a:fld>
            <a:endParaRPr/>
          </a:p>
        </p:txBody>
      </p:sp>
      <p:sp>
        <p:nvSpPr>
          <p:cNvPr id="769" name="Google Shape;769;p53"/>
          <p:cNvSpPr txBox="1">
            <a:spLocks noGrp="1"/>
          </p:cNvSpPr>
          <p:nvPr>
            <p:ph type="ctrTitle"/>
          </p:nvPr>
        </p:nvSpPr>
        <p:spPr>
          <a:xfrm>
            <a:off x="1049432" y="619987"/>
            <a:ext cx="3169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Domestic</a:t>
            </a:r>
            <a:endParaRPr/>
          </a:p>
        </p:txBody>
      </p:sp>
      <p:sp>
        <p:nvSpPr>
          <p:cNvPr id="771" name="Google Shape;771;p53"/>
          <p:cNvSpPr txBox="1">
            <a:spLocks noGrp="1"/>
          </p:cNvSpPr>
          <p:nvPr>
            <p:ph type="ctrTitle" idx="2"/>
          </p:nvPr>
        </p:nvSpPr>
        <p:spPr>
          <a:xfrm>
            <a:off x="4903438" y="651884"/>
            <a:ext cx="3169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International</a:t>
            </a:r>
            <a:endParaRPr/>
          </a:p>
        </p:txBody>
      </p:sp>
      <p:pic>
        <p:nvPicPr>
          <p:cNvPr id="25" name="Picture 24" descr="dom out.jpg"/>
          <p:cNvPicPr>
            <a:picLocks noChangeAspect="1"/>
          </p:cNvPicPr>
          <p:nvPr/>
        </p:nvPicPr>
        <p:blipFill>
          <a:blip r:embed="rId3"/>
          <a:stretch>
            <a:fillRect/>
          </a:stretch>
        </p:blipFill>
        <p:spPr>
          <a:xfrm>
            <a:off x="489098" y="1286540"/>
            <a:ext cx="3838353" cy="1605516"/>
          </a:xfrm>
          <a:prstGeom prst="rect">
            <a:avLst/>
          </a:prstGeom>
        </p:spPr>
      </p:pic>
      <p:pic>
        <p:nvPicPr>
          <p:cNvPr id="26" name="Picture 25" descr="dom aft out.jpg"/>
          <p:cNvPicPr>
            <a:picLocks noChangeAspect="1"/>
          </p:cNvPicPr>
          <p:nvPr/>
        </p:nvPicPr>
        <p:blipFill>
          <a:blip r:embed="rId4"/>
          <a:stretch>
            <a:fillRect/>
          </a:stretch>
        </p:blipFill>
        <p:spPr>
          <a:xfrm>
            <a:off x="489098" y="2977116"/>
            <a:ext cx="3838354" cy="1688841"/>
          </a:xfrm>
          <a:prstGeom prst="rect">
            <a:avLst/>
          </a:prstGeom>
        </p:spPr>
      </p:pic>
      <p:pic>
        <p:nvPicPr>
          <p:cNvPr id="27" name="Picture 26" descr="Int out.jpg"/>
          <p:cNvPicPr>
            <a:picLocks noChangeAspect="1"/>
          </p:cNvPicPr>
          <p:nvPr/>
        </p:nvPicPr>
        <p:blipFill>
          <a:blip r:embed="rId5"/>
          <a:stretch>
            <a:fillRect/>
          </a:stretch>
        </p:blipFill>
        <p:spPr>
          <a:xfrm>
            <a:off x="4688888" y="1265274"/>
            <a:ext cx="3966013" cy="1552354"/>
          </a:xfrm>
          <a:prstGeom prst="rect">
            <a:avLst/>
          </a:prstGeom>
        </p:spPr>
      </p:pic>
      <p:pic>
        <p:nvPicPr>
          <p:cNvPr id="28" name="Picture 27" descr="INt aft out.jpg"/>
          <p:cNvPicPr>
            <a:picLocks noChangeAspect="1"/>
          </p:cNvPicPr>
          <p:nvPr/>
        </p:nvPicPr>
        <p:blipFill>
          <a:blip r:embed="rId6"/>
          <a:stretch>
            <a:fillRect/>
          </a:stretch>
        </p:blipFill>
        <p:spPr>
          <a:xfrm>
            <a:off x="4710224" y="2902688"/>
            <a:ext cx="3944677" cy="164804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595</Words>
  <PresentationFormat>On-screen Show (16:9)</PresentationFormat>
  <Paragraphs>122</Paragraphs>
  <Slides>17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Ubuntu</vt:lpstr>
      <vt:lpstr>Ubuntu Light</vt:lpstr>
      <vt:lpstr>Verdana</vt:lpstr>
      <vt:lpstr>Arvo</vt:lpstr>
      <vt:lpstr>Times New Roman</vt:lpstr>
      <vt:lpstr>Wingdings</vt:lpstr>
      <vt:lpstr>Blackadder ITC</vt:lpstr>
      <vt:lpstr>Bodoni</vt:lpstr>
      <vt:lpstr>Minimal Charm</vt:lpstr>
      <vt:lpstr>Airfare prediction analysis</vt:lpstr>
      <vt:lpstr>Contents</vt:lpstr>
      <vt:lpstr>1. Data pre-processing</vt:lpstr>
      <vt:lpstr>Objective</vt:lpstr>
      <vt:lpstr>Dataset Summary:</vt:lpstr>
      <vt:lpstr>Exploratory Data Analysis [EDA]:</vt:lpstr>
      <vt:lpstr>Exploratory Data Analysis [EDA]:</vt:lpstr>
      <vt:lpstr>Exploratory Data Analysis [EDA]:</vt:lpstr>
      <vt:lpstr>Outliers</vt:lpstr>
      <vt:lpstr>2. Model Building</vt:lpstr>
      <vt:lpstr>Domestic flight</vt:lpstr>
      <vt:lpstr>International flight.</vt:lpstr>
      <vt:lpstr>Forecasting</vt:lpstr>
      <vt:lpstr>3. Deployment using flask</vt:lpstr>
      <vt:lpstr>Deployment</vt:lpstr>
      <vt:lpstr>Deployment</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Airfare prediction analysis.</dc:title>
  <dc:creator>Abhish</dc:creator>
  <cp:lastModifiedBy>hp</cp:lastModifiedBy>
  <cp:revision>43</cp:revision>
  <dcterms:modified xsi:type="dcterms:W3CDTF">2020-10-29T15:56:11Z</dcterms:modified>
</cp:coreProperties>
</file>