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0" r:id="rId1"/>
  </p:sldMasterIdLst>
  <p:sldIdLst>
    <p:sldId id="256" r:id="rId2"/>
    <p:sldId id="261" r:id="rId3"/>
    <p:sldId id="275" r:id="rId4"/>
    <p:sldId id="276" r:id="rId5"/>
    <p:sldId id="260" r:id="rId6"/>
    <p:sldId id="259" r:id="rId7"/>
    <p:sldId id="265" r:id="rId8"/>
    <p:sldId id="262" r:id="rId9"/>
    <p:sldId id="270" r:id="rId10"/>
    <p:sldId id="266" r:id="rId11"/>
    <p:sldId id="267" r:id="rId12"/>
    <p:sldId id="268" r:id="rId13"/>
    <p:sldId id="263" r:id="rId14"/>
    <p:sldId id="271" r:id="rId15"/>
    <p:sldId id="272" r:id="rId16"/>
    <p:sldId id="273" r:id="rId17"/>
    <p:sldId id="274"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6A70A"/>
    <a:srgbClr val="FFCC00"/>
    <a:srgbClr val="FB8A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00B958-DB2B-4FC4-9503-BFE814C2018C}" v="33" dt="2022-12-23T18:02:23.505"/>
    <p1510:client id="{812395A7-49A7-48A2-9ED4-0A6676886AFB}" v="89" dt="2022-12-24T03:21:54.9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66" d="100"/>
          <a:sy n="66" d="100"/>
        </p:scale>
        <p:origin x="460"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4/29/2023</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618761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F4E5243-F52A-4D37-9694-EB26C6C31910}" type="datetimeFigureOut">
              <a:rPr lang="en-US" dirty="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80277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A77B6E1-634A-48DC-9E8B-D894023267EF}" type="datetimeFigureOut">
              <a:rPr lang="en-US" dirty="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200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2D3E9E-A95C-48F2-B4BF-A71542E0BE9A}" type="datetimeFigureOut">
              <a:rPr lang="en-US" dirty="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7317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333964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2952B5-7A2F-4CC8-B7CE-9234E21C2837}" type="datetimeFigureOut">
              <a:rPr lang="en-US" dirty="0"/>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56091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E1DA07A-9201-4B4B-BAF2-015AFA30F520}" type="datetimeFigureOut">
              <a:rPr lang="en-US" dirty="0"/>
              <a:t>4/29/2023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37303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3D7E00A-486F-4252-8B1D-E32645521F49}" type="datetimeFigureOut">
              <a:rPr lang="en-US" dirty="0"/>
              <a:t>4/29/2023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31935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4/29/2023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8249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63262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4/29/2023</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6379139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4/29/2023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83440750"/>
      </p:ext>
    </p:extLst>
  </p:cSld>
  <p:clrMap bg1="lt1" tx1="dk1" bg2="lt2" tx2="dk2" accent1="accent1" accent2="accent2" accent3="accent3" accent4="accent4" accent5="accent5" accent6="accent6" hlink="hlink" folHlink="folHlink"/>
  <p:sldLayoutIdLst>
    <p:sldLayoutId id="2147484071"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0F8E-C756-2CA3-4503-9C132F1C8E93}"/>
              </a:ext>
            </a:extLst>
          </p:cNvPr>
          <p:cNvSpPr>
            <a:spLocks noGrp="1"/>
          </p:cNvSpPr>
          <p:nvPr>
            <p:ph type="ctrTitle"/>
          </p:nvPr>
        </p:nvSpPr>
        <p:spPr>
          <a:xfrm>
            <a:off x="2616205" y="2793312"/>
            <a:ext cx="6843680" cy="1234889"/>
          </a:xfrm>
        </p:spPr>
        <p:txBody>
          <a:bodyPr anchor="ctr">
            <a:normAutofit fontScale="90000"/>
          </a:bodyPr>
          <a:lstStyle/>
          <a:p>
            <a:r>
              <a:rPr lang="en-US" sz="8000" b="1" dirty="0">
                <a:ln w="19050">
                  <a:solidFill>
                    <a:schemeClr val="tx1"/>
                  </a:solidFill>
                </a:ln>
                <a:solidFill>
                  <a:srgbClr val="0070C0"/>
                </a:solidFill>
                <a:latin typeface="Arial"/>
                <a:cs typeface="Calibri Light"/>
              </a:rPr>
              <a:t>Facebook</a:t>
            </a:r>
            <a:r>
              <a:rPr lang="en-US" sz="8000" b="1" dirty="0">
                <a:solidFill>
                  <a:schemeClr val="tx1"/>
                </a:solidFill>
                <a:latin typeface="Arial"/>
                <a:cs typeface="Calibri Light"/>
              </a:rPr>
              <a:t> Ads</a:t>
            </a:r>
            <a:endParaRPr lang="en-US" sz="8000" b="1" dirty="0">
              <a:solidFill>
                <a:schemeClr val="tx1"/>
              </a:solidFill>
              <a:latin typeface="Arial"/>
            </a:endParaRPr>
          </a:p>
        </p:txBody>
      </p:sp>
      <p:sp>
        <p:nvSpPr>
          <p:cNvPr id="3" name="Subtitle 2">
            <a:extLst>
              <a:ext uri="{FF2B5EF4-FFF2-40B4-BE49-F238E27FC236}">
                <a16:creationId xmlns:a16="http://schemas.microsoft.com/office/drawing/2014/main" id="{908383B7-07A7-EDB4-3BCB-52B412B6323A}"/>
              </a:ext>
            </a:extLst>
          </p:cNvPr>
          <p:cNvSpPr>
            <a:spLocks noGrp="1"/>
          </p:cNvSpPr>
          <p:nvPr>
            <p:ph type="subTitle" idx="1"/>
          </p:nvPr>
        </p:nvSpPr>
        <p:spPr>
          <a:xfrm>
            <a:off x="4645275" y="4055412"/>
            <a:ext cx="2561860" cy="603773"/>
          </a:xfrm>
        </p:spPr>
        <p:txBody>
          <a:bodyPr vert="horz" lIns="91440" tIns="45720" rIns="91440" bIns="45720" rtlCol="0" anchor="t">
            <a:noAutofit/>
          </a:bodyPr>
          <a:lstStyle/>
          <a:p>
            <a:r>
              <a:rPr lang="en-US" sz="4000" b="1" dirty="0">
                <a:cs typeface="Calibri Light"/>
              </a:rPr>
              <a:t>Project</a:t>
            </a:r>
            <a:endParaRPr lang="en-US" sz="3600" b="1" dirty="0"/>
          </a:p>
        </p:txBody>
      </p:sp>
      <p:pic>
        <p:nvPicPr>
          <p:cNvPr id="4" name="Picture 5" descr="Logo&#10;&#10;Description automatically generated">
            <a:extLst>
              <a:ext uri="{FF2B5EF4-FFF2-40B4-BE49-F238E27FC236}">
                <a16:creationId xmlns:a16="http://schemas.microsoft.com/office/drawing/2014/main" id="{50B48EB4-6B09-69E4-A1E2-E5A32C44100B}"/>
              </a:ext>
            </a:extLst>
          </p:cNvPr>
          <p:cNvPicPr>
            <a:picLocks noChangeAspect="1"/>
          </p:cNvPicPr>
          <p:nvPr/>
        </p:nvPicPr>
        <p:blipFill>
          <a:blip r:embed="rId2"/>
          <a:stretch>
            <a:fillRect/>
          </a:stretch>
        </p:blipFill>
        <p:spPr>
          <a:xfrm>
            <a:off x="74815" y="169906"/>
            <a:ext cx="1296785" cy="321937"/>
          </a:xfrm>
          <a:prstGeom prst="rect">
            <a:avLst/>
          </a:prstGeom>
        </p:spPr>
      </p:pic>
      <p:sp>
        <p:nvSpPr>
          <p:cNvPr id="6" name="TextBox 5"/>
          <p:cNvSpPr txBox="1"/>
          <p:nvPr/>
        </p:nvSpPr>
        <p:spPr>
          <a:xfrm>
            <a:off x="1870362" y="1165095"/>
            <a:ext cx="7697585" cy="1569660"/>
          </a:xfrm>
          <a:prstGeom prst="rect">
            <a:avLst/>
          </a:prstGeom>
          <a:noFill/>
          <a:ln w="28575">
            <a:noFill/>
          </a:ln>
        </p:spPr>
        <p:txBody>
          <a:bodyPr wrap="square" rtlCol="0" anchor="ctr">
            <a:spAutoFit/>
          </a:bodyPr>
          <a:lstStyle/>
          <a:p>
            <a:pPr algn="ctr"/>
            <a:r>
              <a:rPr lang="en-US" sz="9600" b="1" dirty="0">
                <a:ln w="12700">
                  <a:solidFill>
                    <a:schemeClr val="tx1"/>
                  </a:solidFill>
                </a:ln>
                <a:solidFill>
                  <a:srgbClr val="F6A70A"/>
                </a:solidFill>
                <a:effectLst>
                  <a:innerShdw blurRad="63500" dist="50800" dir="5400000">
                    <a:prstClr val="black">
                      <a:alpha val="50000"/>
                    </a:prstClr>
                  </a:innerShdw>
                </a:effectLst>
                <a:latin typeface="Candara" pitchFamily="34" charset="0"/>
              </a:rPr>
              <a:t>Thrill</a:t>
            </a:r>
            <a:r>
              <a:rPr lang="en-US" sz="9600" b="1" dirty="0">
                <a:ln w="12700">
                  <a:solidFill>
                    <a:schemeClr val="tx1"/>
                  </a:solidFill>
                </a:ln>
                <a:solidFill>
                  <a:srgbClr val="FF3300"/>
                </a:solidFill>
                <a:effectLst>
                  <a:innerShdw blurRad="63500" dist="50800" dir="5400000">
                    <a:prstClr val="black">
                      <a:alpha val="50000"/>
                    </a:prstClr>
                  </a:innerShdw>
                </a:effectLst>
                <a:latin typeface="Candara" pitchFamily="34" charset="0"/>
              </a:rPr>
              <a:t>ophilia</a:t>
            </a:r>
          </a:p>
        </p:txBody>
      </p:sp>
      <p:sp>
        <p:nvSpPr>
          <p:cNvPr id="7" name="TextBox 6"/>
          <p:cNvSpPr txBox="1"/>
          <p:nvPr/>
        </p:nvSpPr>
        <p:spPr>
          <a:xfrm>
            <a:off x="9002685" y="5968539"/>
            <a:ext cx="3042458" cy="523220"/>
          </a:xfrm>
          <a:prstGeom prst="rect">
            <a:avLst/>
          </a:prstGeom>
          <a:noFill/>
        </p:spPr>
        <p:txBody>
          <a:bodyPr wrap="square" rtlCol="0">
            <a:spAutoFit/>
          </a:bodyPr>
          <a:lstStyle/>
          <a:p>
            <a:r>
              <a:rPr lang="en-US" sz="2800" dirty="0" err="1">
                <a:effectLst>
                  <a:outerShdw blurRad="50800" dist="38100" algn="l" rotWithShape="0">
                    <a:prstClr val="black">
                      <a:alpha val="40000"/>
                    </a:prstClr>
                  </a:outerShdw>
                </a:effectLst>
                <a:latin typeface="Arial Rounded MT Bold" pitchFamily="34" charset="0"/>
              </a:rPr>
              <a:t>Abhishek</a:t>
            </a:r>
            <a:r>
              <a:rPr lang="en-US" sz="2800" dirty="0">
                <a:effectLst>
                  <a:outerShdw blurRad="50800" dist="38100" algn="l" rotWithShape="0">
                    <a:prstClr val="black">
                      <a:alpha val="40000"/>
                    </a:prstClr>
                  </a:outerShdw>
                </a:effectLst>
                <a:latin typeface="Arial Rounded MT Bold" pitchFamily="34" charset="0"/>
              </a:rPr>
              <a:t> </a:t>
            </a:r>
            <a:r>
              <a:rPr lang="en-US" sz="2800" dirty="0" err="1">
                <a:effectLst>
                  <a:outerShdw blurRad="50800" dist="38100" algn="l" rotWithShape="0">
                    <a:prstClr val="black">
                      <a:alpha val="40000"/>
                    </a:prstClr>
                  </a:outerShdw>
                </a:effectLst>
                <a:latin typeface="Arial Rounded MT Bold" pitchFamily="34" charset="0"/>
              </a:rPr>
              <a:t>Pawar</a:t>
            </a:r>
            <a:endParaRPr lang="en-US" sz="2800" dirty="0">
              <a:effectLst>
                <a:outerShdw blurRad="50800" dist="38100" algn="l" rotWithShape="0">
                  <a:prstClr val="black">
                    <a:alpha val="40000"/>
                  </a:prstClr>
                </a:outerShdw>
              </a:effectLst>
              <a:latin typeface="Arial Rounded MT Bold" pitchFamily="34" charset="0"/>
            </a:endParaRPr>
          </a:p>
        </p:txBody>
      </p:sp>
    </p:spTree>
    <p:extLst>
      <p:ext uri="{BB962C8B-B14F-4D97-AF65-F5344CB8AC3E}">
        <p14:creationId xmlns:p14="http://schemas.microsoft.com/office/powerpoint/2010/main" val="2867263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8383B7-07A7-EDB4-3BCB-52B412B6323A}"/>
              </a:ext>
            </a:extLst>
          </p:cNvPr>
          <p:cNvSpPr>
            <a:spLocks noGrp="1"/>
          </p:cNvSpPr>
          <p:nvPr>
            <p:ph type="subTitle" idx="1"/>
          </p:nvPr>
        </p:nvSpPr>
        <p:spPr>
          <a:xfrm>
            <a:off x="1142800" y="982557"/>
            <a:ext cx="10141928" cy="921058"/>
          </a:xfrm>
          <a:ln w="38100">
            <a:solidFill>
              <a:schemeClr val="tx1"/>
            </a:solidFill>
          </a:ln>
        </p:spPr>
        <p:txBody>
          <a:bodyPr anchor="ctr">
            <a:noAutofit/>
          </a:bodyPr>
          <a:lstStyle/>
          <a:p>
            <a:pPr algn="ctr"/>
            <a:r>
              <a:rPr lang="en-US" sz="4800" b="1" dirty="0">
                <a:latin typeface="Arial Rounded MT Bold" pitchFamily="34" charset="0"/>
              </a:rPr>
              <a:t>Conversion Campaign Structure</a:t>
            </a:r>
          </a:p>
        </p:txBody>
      </p:sp>
      <p:sp>
        <p:nvSpPr>
          <p:cNvPr id="6" name="TextBox 5"/>
          <p:cNvSpPr txBox="1"/>
          <p:nvPr/>
        </p:nvSpPr>
        <p:spPr>
          <a:xfrm>
            <a:off x="498764" y="2510443"/>
            <a:ext cx="11230494" cy="3046988"/>
          </a:xfrm>
          <a:prstGeom prst="rect">
            <a:avLst/>
          </a:prstGeom>
          <a:noFill/>
          <a:ln w="38100">
            <a:solidFill>
              <a:schemeClr val="tx1"/>
            </a:solidFill>
          </a:ln>
        </p:spPr>
        <p:txBody>
          <a:bodyPr wrap="square" rtlCol="0">
            <a:spAutoFit/>
          </a:bodyPr>
          <a:lstStyle/>
          <a:p>
            <a:pPr algn="ctr"/>
            <a:r>
              <a:rPr lang="en-US" sz="3600" b="1" u="sng" dirty="0">
                <a:latin typeface="Arial Rounded MT Bold" pitchFamily="34" charset="0"/>
              </a:rPr>
              <a:t>Consideration/Conversion </a:t>
            </a:r>
          </a:p>
          <a:p>
            <a:pPr algn="ctr"/>
            <a:endParaRPr lang="en-US" sz="2400" b="1" dirty="0">
              <a:latin typeface="Arial Rounded MT Bold" pitchFamily="34" charset="0"/>
            </a:endParaRPr>
          </a:p>
          <a:p>
            <a:pPr algn="ctr"/>
            <a:r>
              <a:rPr lang="en-US" sz="2400" b="1" dirty="0">
                <a:latin typeface="Arial Rounded MT Bold" pitchFamily="34" charset="0"/>
              </a:rPr>
              <a:t>Objective :-  Lead Generation</a:t>
            </a:r>
          </a:p>
          <a:p>
            <a:pPr algn="ctr"/>
            <a:r>
              <a:rPr lang="en-US" sz="2400" b="1" dirty="0">
                <a:latin typeface="Arial Rounded MT Bold" pitchFamily="34" charset="0"/>
              </a:rPr>
              <a:t>Budget :- 2,00,000/- </a:t>
            </a:r>
          </a:p>
          <a:p>
            <a:pPr algn="ctr"/>
            <a:r>
              <a:rPr lang="en-US" sz="2400" b="1" dirty="0">
                <a:latin typeface="Arial Rounded MT Bold" pitchFamily="34" charset="0"/>
              </a:rPr>
              <a:t>Bidding Type :- Highest Volume</a:t>
            </a:r>
          </a:p>
          <a:p>
            <a:pPr algn="ctr"/>
            <a:r>
              <a:rPr lang="en-US" sz="2400" b="1" dirty="0">
                <a:solidFill>
                  <a:srgbClr val="FF3300"/>
                </a:solidFill>
                <a:latin typeface="Arial Rounded MT Bold" pitchFamily="34" charset="0"/>
              </a:rPr>
              <a:t>KPI’s :- Cost Per Lead</a:t>
            </a:r>
          </a:p>
          <a:p>
            <a:endParaRPr lang="en-US" b="1" dirty="0">
              <a:latin typeface="Arial Rounded MT Bold" pitchFamily="34" charset="0"/>
            </a:endParaRPr>
          </a:p>
          <a:p>
            <a:endParaRPr lang="en-US" b="1" dirty="0">
              <a:latin typeface="Arial Rounded MT Bold" pitchFamily="34" charset="0"/>
            </a:endParaRPr>
          </a:p>
        </p:txBody>
      </p:sp>
      <p:pic>
        <p:nvPicPr>
          <p:cNvPr id="5" name="Picture 5" descr="Logo&#10;&#10;Description automatically generated">
            <a:extLst>
              <a:ext uri="{FF2B5EF4-FFF2-40B4-BE49-F238E27FC236}">
                <a16:creationId xmlns:a16="http://schemas.microsoft.com/office/drawing/2014/main" id="{50B48EB4-6B09-69E4-A1E2-E5A32C44100B}"/>
              </a:ext>
            </a:extLst>
          </p:cNvPr>
          <p:cNvPicPr>
            <a:picLocks noChangeAspect="1"/>
          </p:cNvPicPr>
          <p:nvPr/>
        </p:nvPicPr>
        <p:blipFill>
          <a:blip r:embed="rId2"/>
          <a:stretch>
            <a:fillRect/>
          </a:stretch>
        </p:blipFill>
        <p:spPr>
          <a:xfrm>
            <a:off x="74815" y="169906"/>
            <a:ext cx="1296785" cy="321937"/>
          </a:xfrm>
          <a:prstGeom prst="rect">
            <a:avLst/>
          </a:prstGeom>
        </p:spPr>
      </p:pic>
    </p:spTree>
    <p:extLst>
      <p:ext uri="{BB962C8B-B14F-4D97-AF65-F5344CB8AC3E}">
        <p14:creationId xmlns:p14="http://schemas.microsoft.com/office/powerpoint/2010/main" val="3663008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908383B7-07A7-EDB4-3BCB-52B412B6323A}"/>
              </a:ext>
            </a:extLst>
          </p:cNvPr>
          <p:cNvSpPr txBox="1">
            <a:spLocks/>
          </p:cNvSpPr>
          <p:nvPr/>
        </p:nvSpPr>
        <p:spPr>
          <a:xfrm>
            <a:off x="1450369" y="957618"/>
            <a:ext cx="9638807" cy="921058"/>
          </a:xfrm>
          <a:prstGeom prst="rect">
            <a:avLst/>
          </a:prstGeom>
          <a:ln w="38100">
            <a:solidFill>
              <a:schemeClr val="tx1"/>
            </a:solidFill>
          </a:ln>
        </p:spPr>
        <p:txBody>
          <a:bodyPr vert="horz" lIns="91440" tIns="45720" rIns="91440" bIns="45720" rtlCol="0" anchor="ctr">
            <a:noAutofit/>
          </a:bodyPr>
          <a:lstStyle>
            <a:lvl1pPr marL="0" indent="0" algn="l" defTabSz="914400" rtl="0" eaLnBrk="1" latinLnBrk="0" hangingPunct="1">
              <a:lnSpc>
                <a:spcPct val="85000"/>
              </a:lnSpc>
              <a:spcBef>
                <a:spcPts val="1300"/>
              </a:spcBef>
              <a:buFont typeface="Arial" pitchFamily="34" charset="0"/>
              <a:buNone/>
              <a:defRPr sz="3200" kern="1200">
                <a:solidFill>
                  <a:srgbClr val="262626"/>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ctr"/>
            <a:r>
              <a:rPr lang="en-US" sz="4800" b="1" dirty="0">
                <a:latin typeface="Arial Rounded MT Bold" pitchFamily="34" charset="0"/>
              </a:rPr>
              <a:t>Conversion Ad Group Structure</a:t>
            </a:r>
          </a:p>
        </p:txBody>
      </p:sp>
      <p:sp>
        <p:nvSpPr>
          <p:cNvPr id="7" name="TextBox 6"/>
          <p:cNvSpPr txBox="1"/>
          <p:nvPr/>
        </p:nvSpPr>
        <p:spPr>
          <a:xfrm>
            <a:off x="498764" y="2510443"/>
            <a:ext cx="11230494" cy="3231654"/>
          </a:xfrm>
          <a:prstGeom prst="rect">
            <a:avLst/>
          </a:prstGeom>
          <a:noFill/>
          <a:ln w="38100">
            <a:solidFill>
              <a:schemeClr val="tx1"/>
            </a:solidFill>
          </a:ln>
        </p:spPr>
        <p:txBody>
          <a:bodyPr wrap="square" rtlCol="0">
            <a:spAutoFit/>
          </a:bodyPr>
          <a:lstStyle/>
          <a:p>
            <a:pPr algn="ctr"/>
            <a:r>
              <a:rPr lang="en-US" sz="3600" b="1" u="sng" dirty="0">
                <a:latin typeface="Arial Rounded MT Bold" pitchFamily="34" charset="0"/>
              </a:rPr>
              <a:t>Audiences :- Ad Group 1</a:t>
            </a:r>
          </a:p>
          <a:p>
            <a:pPr algn="ctr"/>
            <a:endParaRPr lang="en-US" sz="2400" b="1" dirty="0">
              <a:latin typeface="Arial Rounded MT Bold" pitchFamily="34" charset="0"/>
            </a:endParaRPr>
          </a:p>
          <a:p>
            <a:pPr algn="ctr"/>
            <a:r>
              <a:rPr lang="en-US" sz="2400" b="1" dirty="0">
                <a:latin typeface="Arial Rounded MT Bold" pitchFamily="34" charset="0"/>
              </a:rPr>
              <a:t>Optimization and Delivery :- Conversion</a:t>
            </a:r>
          </a:p>
          <a:p>
            <a:pPr algn="ctr"/>
            <a:r>
              <a:rPr lang="en-US" sz="2400" b="1" dirty="0">
                <a:latin typeface="Arial Rounded MT Bold" pitchFamily="34" charset="0"/>
              </a:rPr>
              <a:t>Custom Audience :- Retargeting Video Viewers </a:t>
            </a:r>
          </a:p>
          <a:p>
            <a:pPr algn="ctr"/>
            <a:r>
              <a:rPr lang="en-US" sz="1400" dirty="0">
                <a:latin typeface="Arial Rounded MT Bold" pitchFamily="34" charset="0"/>
              </a:rPr>
              <a:t>(From Awareness Campaign Who watched 95% video)</a:t>
            </a:r>
            <a:endParaRPr lang="en-US" sz="2800" dirty="0">
              <a:latin typeface="Arial Rounded MT Bold" pitchFamily="34" charset="0"/>
            </a:endParaRPr>
          </a:p>
          <a:p>
            <a:pPr algn="ctr"/>
            <a:r>
              <a:rPr lang="en-US" sz="2400" b="1" dirty="0">
                <a:latin typeface="Arial Rounded MT Bold" pitchFamily="34" charset="0"/>
              </a:rPr>
              <a:t>Conversion Location :- Website</a:t>
            </a:r>
          </a:p>
          <a:p>
            <a:pPr algn="ctr"/>
            <a:r>
              <a:rPr lang="en-US" sz="2400" b="1" dirty="0">
                <a:latin typeface="Arial Rounded MT Bold" pitchFamily="34" charset="0"/>
              </a:rPr>
              <a:t>Conversion Event :- Lead</a:t>
            </a:r>
          </a:p>
          <a:p>
            <a:pPr algn="ctr"/>
            <a:endParaRPr lang="en-US" b="1" dirty="0">
              <a:latin typeface="Arial Rounded MT Bold" pitchFamily="34" charset="0"/>
            </a:endParaRPr>
          </a:p>
          <a:p>
            <a:endParaRPr lang="en-US" b="1" dirty="0">
              <a:latin typeface="Arial Rounded MT Bold" pitchFamily="34" charset="0"/>
            </a:endParaRPr>
          </a:p>
        </p:txBody>
      </p:sp>
      <p:pic>
        <p:nvPicPr>
          <p:cNvPr id="5" name="Picture 5" descr="Logo&#10;&#10;Description automatically generated">
            <a:extLst>
              <a:ext uri="{FF2B5EF4-FFF2-40B4-BE49-F238E27FC236}">
                <a16:creationId xmlns:a16="http://schemas.microsoft.com/office/drawing/2014/main" id="{50B48EB4-6B09-69E4-A1E2-E5A32C44100B}"/>
              </a:ext>
            </a:extLst>
          </p:cNvPr>
          <p:cNvPicPr>
            <a:picLocks noChangeAspect="1"/>
          </p:cNvPicPr>
          <p:nvPr/>
        </p:nvPicPr>
        <p:blipFill>
          <a:blip r:embed="rId2"/>
          <a:stretch>
            <a:fillRect/>
          </a:stretch>
        </p:blipFill>
        <p:spPr>
          <a:xfrm>
            <a:off x="74815" y="169906"/>
            <a:ext cx="1296785" cy="321937"/>
          </a:xfrm>
          <a:prstGeom prst="rect">
            <a:avLst/>
          </a:prstGeom>
        </p:spPr>
      </p:pic>
    </p:spTree>
    <p:extLst>
      <p:ext uri="{BB962C8B-B14F-4D97-AF65-F5344CB8AC3E}">
        <p14:creationId xmlns:p14="http://schemas.microsoft.com/office/powerpoint/2010/main" val="3941322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08383B7-07A7-EDB4-3BCB-52B412B6323A}"/>
              </a:ext>
            </a:extLst>
          </p:cNvPr>
          <p:cNvSpPr txBox="1">
            <a:spLocks/>
          </p:cNvSpPr>
          <p:nvPr/>
        </p:nvSpPr>
        <p:spPr>
          <a:xfrm>
            <a:off x="1624938" y="957618"/>
            <a:ext cx="8795265" cy="921058"/>
          </a:xfrm>
          <a:prstGeom prst="rect">
            <a:avLst/>
          </a:prstGeom>
          <a:ln w="38100">
            <a:solidFill>
              <a:schemeClr val="tx1"/>
            </a:solidFill>
          </a:ln>
        </p:spPr>
        <p:txBody>
          <a:bodyPr vert="horz" lIns="91440" tIns="45720" rIns="91440" bIns="45720" rtlCol="0" anchor="ctr">
            <a:noAutofit/>
          </a:bodyPr>
          <a:lstStyle>
            <a:lvl1pPr marL="0" indent="0" algn="l" defTabSz="914400" rtl="0" eaLnBrk="1" latinLnBrk="0" hangingPunct="1">
              <a:lnSpc>
                <a:spcPct val="85000"/>
              </a:lnSpc>
              <a:spcBef>
                <a:spcPts val="1300"/>
              </a:spcBef>
              <a:buFont typeface="Arial" pitchFamily="34" charset="0"/>
              <a:buNone/>
              <a:defRPr sz="3200" kern="1200">
                <a:solidFill>
                  <a:srgbClr val="262626"/>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ctr"/>
            <a:r>
              <a:rPr lang="en-US" sz="4800" b="1" dirty="0">
                <a:latin typeface="Arial Rounded MT Bold" pitchFamily="34" charset="0"/>
              </a:rPr>
              <a:t>Conversion Ad Structure</a:t>
            </a:r>
          </a:p>
        </p:txBody>
      </p:sp>
      <p:sp>
        <p:nvSpPr>
          <p:cNvPr id="6" name="TextBox 5"/>
          <p:cNvSpPr txBox="1"/>
          <p:nvPr/>
        </p:nvSpPr>
        <p:spPr>
          <a:xfrm>
            <a:off x="498763" y="2601883"/>
            <a:ext cx="11230494" cy="2123658"/>
          </a:xfrm>
          <a:prstGeom prst="rect">
            <a:avLst/>
          </a:prstGeom>
          <a:noFill/>
          <a:ln w="38100">
            <a:solidFill>
              <a:schemeClr val="tx1"/>
            </a:solidFill>
          </a:ln>
        </p:spPr>
        <p:txBody>
          <a:bodyPr wrap="square" rtlCol="0">
            <a:spAutoFit/>
          </a:bodyPr>
          <a:lstStyle/>
          <a:p>
            <a:pPr algn="ctr"/>
            <a:r>
              <a:rPr lang="en-US" sz="3600" b="1" u="sng" dirty="0">
                <a:latin typeface="Arial Rounded MT Bold" pitchFamily="34" charset="0"/>
              </a:rPr>
              <a:t>Ad Creative </a:t>
            </a:r>
          </a:p>
          <a:p>
            <a:pPr algn="ctr"/>
            <a:endParaRPr lang="en-US" sz="2400" b="1" dirty="0">
              <a:latin typeface="Arial Rounded MT Bold" pitchFamily="34" charset="0"/>
            </a:endParaRPr>
          </a:p>
          <a:p>
            <a:pPr algn="ctr"/>
            <a:r>
              <a:rPr lang="en-US" sz="2400" b="1" dirty="0">
                <a:latin typeface="Arial Rounded MT Bold" pitchFamily="34" charset="0"/>
              </a:rPr>
              <a:t>Carousel Ads: These ads will be used to highlight the various Thailand tour packages that Thrillophilia is offering. It will showcase pictures of the popular destinations in Thailand and the package details. </a:t>
            </a:r>
          </a:p>
        </p:txBody>
      </p:sp>
      <p:pic>
        <p:nvPicPr>
          <p:cNvPr id="7" name="Picture 5" descr="Logo&#10;&#10;Description automatically generated">
            <a:extLst>
              <a:ext uri="{FF2B5EF4-FFF2-40B4-BE49-F238E27FC236}">
                <a16:creationId xmlns:a16="http://schemas.microsoft.com/office/drawing/2014/main" id="{50B48EB4-6B09-69E4-A1E2-E5A32C44100B}"/>
              </a:ext>
            </a:extLst>
          </p:cNvPr>
          <p:cNvPicPr>
            <a:picLocks noChangeAspect="1"/>
          </p:cNvPicPr>
          <p:nvPr/>
        </p:nvPicPr>
        <p:blipFill>
          <a:blip r:embed="rId2"/>
          <a:stretch>
            <a:fillRect/>
          </a:stretch>
        </p:blipFill>
        <p:spPr>
          <a:xfrm>
            <a:off x="74815" y="169906"/>
            <a:ext cx="1296785" cy="321937"/>
          </a:xfrm>
          <a:prstGeom prst="rect">
            <a:avLst/>
          </a:prstGeom>
        </p:spPr>
      </p:pic>
    </p:spTree>
    <p:extLst>
      <p:ext uri="{BB962C8B-B14F-4D97-AF65-F5344CB8AC3E}">
        <p14:creationId xmlns:p14="http://schemas.microsoft.com/office/powerpoint/2010/main" val="3485790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0F8E-C756-2CA3-4503-9C132F1C8E93}"/>
              </a:ext>
            </a:extLst>
          </p:cNvPr>
          <p:cNvSpPr>
            <a:spLocks noGrp="1"/>
          </p:cNvSpPr>
          <p:nvPr>
            <p:ph type="ctrTitle"/>
          </p:nvPr>
        </p:nvSpPr>
        <p:spPr>
          <a:xfrm>
            <a:off x="1583428" y="616355"/>
            <a:ext cx="8429065" cy="1234889"/>
          </a:xfrm>
          <a:ln w="38100">
            <a:solidFill>
              <a:schemeClr val="tx1"/>
            </a:solidFill>
          </a:ln>
        </p:spPr>
        <p:txBody>
          <a:bodyPr anchor="ctr">
            <a:normAutofit/>
          </a:bodyPr>
          <a:lstStyle/>
          <a:p>
            <a:pPr algn="ctr"/>
            <a:r>
              <a:rPr lang="en-US" sz="4800" b="1" dirty="0">
                <a:solidFill>
                  <a:schemeClr val="tx1"/>
                </a:solidFill>
                <a:latin typeface="Arial Rounded MT Bold" pitchFamily="34" charset="0"/>
              </a:rPr>
              <a:t>Ad</a:t>
            </a:r>
            <a:r>
              <a:rPr lang="en-US" sz="4800" dirty="0">
                <a:solidFill>
                  <a:schemeClr val="tx1"/>
                </a:solidFill>
                <a:latin typeface="Arial Rounded MT Bold" pitchFamily="34" charset="0"/>
              </a:rPr>
              <a:t> </a:t>
            </a:r>
            <a:r>
              <a:rPr lang="en-US" sz="4800" b="1" dirty="0">
                <a:solidFill>
                  <a:schemeClr val="tx1"/>
                </a:solidFill>
                <a:latin typeface="Arial Rounded MT Bold" pitchFamily="34" charset="0"/>
              </a:rPr>
              <a:t>Copy</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0744" t="15280" r="30413" b="10376"/>
          <a:stretch/>
        </p:blipFill>
        <p:spPr>
          <a:xfrm>
            <a:off x="1587730" y="2044930"/>
            <a:ext cx="3682539" cy="39646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5627715" y="2019991"/>
            <a:ext cx="5769034" cy="3293209"/>
          </a:xfrm>
          <a:prstGeom prst="rect">
            <a:avLst/>
          </a:prstGeom>
          <a:noFill/>
        </p:spPr>
        <p:txBody>
          <a:bodyPr wrap="square" rtlCol="0">
            <a:spAutoFit/>
          </a:bodyPr>
          <a:lstStyle/>
          <a:p>
            <a:pPr marL="285750" indent="-285750">
              <a:buFont typeface="Arial" pitchFamily="34" charset="0"/>
              <a:buChar char="•"/>
            </a:pPr>
            <a:r>
              <a:rPr lang="en-US" sz="1600" dirty="0">
                <a:latin typeface="Arial Rounded MT Bold" pitchFamily="34" charset="0"/>
              </a:rPr>
              <a:t>Headline:- Explore Thailand's Best Tour Packages</a:t>
            </a:r>
          </a:p>
          <a:p>
            <a:pPr marL="285750" indent="-285750">
              <a:buFont typeface="Arial" pitchFamily="34" charset="0"/>
              <a:buChar char="•"/>
            </a:pPr>
            <a:r>
              <a:rPr lang="en-US" sz="1600" dirty="0">
                <a:latin typeface="Arial Rounded MT Bold" pitchFamily="34" charset="0"/>
              </a:rPr>
              <a:t>Description:- Come explore Thailand's beautiful beaches, stunning temples, and rich culture. With Thrillophilia, you can customize your perfect vacation and make the most of this incredible destination. Experience the wonders of Thailand today!</a:t>
            </a:r>
          </a:p>
          <a:p>
            <a:pPr marL="285750" indent="-285750">
              <a:buFont typeface="Arial" pitchFamily="34" charset="0"/>
              <a:buChar char="•"/>
            </a:pPr>
            <a:r>
              <a:rPr lang="en-US" sz="1600" dirty="0">
                <a:latin typeface="Arial Rounded MT Bold" pitchFamily="34" charset="0"/>
              </a:rPr>
              <a:t>Primary Text:- Create Memorable Experiences in Thailand. Create unforgettable memories in Thailand with </a:t>
            </a:r>
            <a:r>
              <a:rPr lang="en-US" sz="1600" dirty="0" err="1">
                <a:latin typeface="Arial Rounded MT Bold" pitchFamily="34" charset="0"/>
              </a:rPr>
              <a:t>Thrillophilia's</a:t>
            </a:r>
            <a:r>
              <a:rPr lang="en-US" sz="1600" dirty="0">
                <a:latin typeface="Arial Rounded MT Bold" pitchFamily="34" charset="0"/>
              </a:rPr>
              <a:t> tour packages. Check out our amazing deals and book now!</a:t>
            </a:r>
          </a:p>
          <a:p>
            <a:pPr marL="285750" indent="-285750">
              <a:buFont typeface="Arial" pitchFamily="34" charset="0"/>
              <a:buChar char="•"/>
            </a:pPr>
            <a:r>
              <a:rPr lang="en-US" sz="1600" dirty="0">
                <a:latin typeface="Arial Rounded MT Bold" pitchFamily="34" charset="0"/>
              </a:rPr>
              <a:t>CTA:- Get Offer</a:t>
            </a:r>
          </a:p>
          <a:p>
            <a:pPr marL="285750" indent="-285750">
              <a:buFont typeface="Arial" pitchFamily="34" charset="0"/>
              <a:buChar char="•"/>
            </a:pPr>
            <a:r>
              <a:rPr lang="en-US" sz="1600" dirty="0">
                <a:latin typeface="Arial Rounded MT Bold" pitchFamily="34" charset="0"/>
              </a:rPr>
              <a:t>Destination URL:-https://www.thrillophilia.com/countries/thailand/tours/</a:t>
            </a:r>
          </a:p>
        </p:txBody>
      </p:sp>
      <p:pic>
        <p:nvPicPr>
          <p:cNvPr id="7" name="Picture 5" descr="Logo&#10;&#10;Description automatically generated">
            <a:extLst>
              <a:ext uri="{FF2B5EF4-FFF2-40B4-BE49-F238E27FC236}">
                <a16:creationId xmlns:a16="http://schemas.microsoft.com/office/drawing/2014/main" id="{50B48EB4-6B09-69E4-A1E2-E5A32C44100B}"/>
              </a:ext>
            </a:extLst>
          </p:cNvPr>
          <p:cNvPicPr>
            <a:picLocks noChangeAspect="1"/>
          </p:cNvPicPr>
          <p:nvPr/>
        </p:nvPicPr>
        <p:blipFill>
          <a:blip r:embed="rId3"/>
          <a:stretch>
            <a:fillRect/>
          </a:stretch>
        </p:blipFill>
        <p:spPr>
          <a:xfrm>
            <a:off x="74815" y="169906"/>
            <a:ext cx="1296785" cy="321937"/>
          </a:xfrm>
          <a:prstGeom prst="rect">
            <a:avLst/>
          </a:prstGeom>
        </p:spPr>
      </p:pic>
      <p:sp>
        <p:nvSpPr>
          <p:cNvPr id="8" name="TextBox 7"/>
          <p:cNvSpPr txBox="1"/>
          <p:nvPr/>
        </p:nvSpPr>
        <p:spPr>
          <a:xfrm>
            <a:off x="1587730" y="6263536"/>
            <a:ext cx="4513810" cy="307777"/>
          </a:xfrm>
          <a:prstGeom prst="rect">
            <a:avLst/>
          </a:prstGeom>
          <a:noFill/>
        </p:spPr>
        <p:txBody>
          <a:bodyPr wrap="square" rtlCol="0">
            <a:spAutoFit/>
          </a:bodyPr>
          <a:lstStyle/>
          <a:p>
            <a:r>
              <a:rPr lang="en-US" sz="1400" b="1" dirty="0">
                <a:solidFill>
                  <a:srgbClr val="FF3300"/>
                </a:solidFill>
              </a:rPr>
              <a:t>Note :- Ad Creative are randomly taken from Internet</a:t>
            </a:r>
          </a:p>
        </p:txBody>
      </p:sp>
    </p:spTree>
    <p:extLst>
      <p:ext uri="{BB962C8B-B14F-4D97-AF65-F5344CB8AC3E}">
        <p14:creationId xmlns:p14="http://schemas.microsoft.com/office/powerpoint/2010/main" val="702796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8383B7-07A7-EDB4-3BCB-52B412B6323A}"/>
              </a:ext>
            </a:extLst>
          </p:cNvPr>
          <p:cNvSpPr>
            <a:spLocks noGrp="1"/>
          </p:cNvSpPr>
          <p:nvPr>
            <p:ph type="subTitle" idx="1"/>
          </p:nvPr>
        </p:nvSpPr>
        <p:spPr>
          <a:xfrm>
            <a:off x="1142800" y="982557"/>
            <a:ext cx="10141928" cy="921058"/>
          </a:xfrm>
          <a:ln w="38100">
            <a:solidFill>
              <a:schemeClr val="tx1"/>
            </a:solidFill>
          </a:ln>
        </p:spPr>
        <p:txBody>
          <a:bodyPr anchor="ctr">
            <a:noAutofit/>
          </a:bodyPr>
          <a:lstStyle/>
          <a:p>
            <a:pPr algn="ctr"/>
            <a:r>
              <a:rPr lang="en-US" sz="4800" b="1" dirty="0">
                <a:latin typeface="Arial Rounded MT Bold" pitchFamily="34" charset="0"/>
              </a:rPr>
              <a:t>Conversion Campaign Structure</a:t>
            </a:r>
          </a:p>
        </p:txBody>
      </p:sp>
      <p:sp>
        <p:nvSpPr>
          <p:cNvPr id="6" name="TextBox 5"/>
          <p:cNvSpPr txBox="1"/>
          <p:nvPr/>
        </p:nvSpPr>
        <p:spPr>
          <a:xfrm>
            <a:off x="498764" y="2510443"/>
            <a:ext cx="11230494" cy="3046988"/>
          </a:xfrm>
          <a:prstGeom prst="rect">
            <a:avLst/>
          </a:prstGeom>
          <a:noFill/>
          <a:ln w="38100">
            <a:solidFill>
              <a:schemeClr val="tx1"/>
            </a:solidFill>
          </a:ln>
        </p:spPr>
        <p:txBody>
          <a:bodyPr wrap="square" rtlCol="0">
            <a:spAutoFit/>
          </a:bodyPr>
          <a:lstStyle/>
          <a:p>
            <a:pPr algn="ctr"/>
            <a:r>
              <a:rPr lang="en-US" sz="3600" b="1" u="sng" dirty="0">
                <a:latin typeface="Arial Rounded MT Bold" pitchFamily="34" charset="0"/>
              </a:rPr>
              <a:t>Conversion </a:t>
            </a:r>
          </a:p>
          <a:p>
            <a:pPr algn="ctr"/>
            <a:endParaRPr lang="en-US" sz="2400" b="1" dirty="0">
              <a:latin typeface="Arial Rounded MT Bold" pitchFamily="34" charset="0"/>
            </a:endParaRPr>
          </a:p>
          <a:p>
            <a:pPr algn="ctr"/>
            <a:r>
              <a:rPr lang="en-US" sz="2400" b="1" dirty="0">
                <a:latin typeface="Arial Rounded MT Bold" pitchFamily="34" charset="0"/>
              </a:rPr>
              <a:t>Objective :-  Conversion</a:t>
            </a:r>
          </a:p>
          <a:p>
            <a:pPr algn="ctr"/>
            <a:r>
              <a:rPr lang="en-US" sz="2400" b="1" dirty="0">
                <a:latin typeface="Arial Rounded MT Bold" pitchFamily="34" charset="0"/>
              </a:rPr>
              <a:t>Budget :- 2,50,000/- </a:t>
            </a:r>
          </a:p>
          <a:p>
            <a:pPr algn="ctr"/>
            <a:r>
              <a:rPr lang="en-US" sz="2400" b="1" dirty="0">
                <a:latin typeface="Arial Rounded MT Bold" pitchFamily="34" charset="0"/>
              </a:rPr>
              <a:t>Bidding Type :- Highest Volume</a:t>
            </a:r>
          </a:p>
          <a:p>
            <a:pPr algn="ctr"/>
            <a:r>
              <a:rPr lang="en-US" sz="2400" b="1" dirty="0">
                <a:solidFill>
                  <a:srgbClr val="FF3300"/>
                </a:solidFill>
                <a:latin typeface="Arial Rounded MT Bold" pitchFamily="34" charset="0"/>
              </a:rPr>
              <a:t>KPI’s :- Cost Per Conversion</a:t>
            </a:r>
          </a:p>
          <a:p>
            <a:endParaRPr lang="en-US" b="1" dirty="0">
              <a:latin typeface="Arial Rounded MT Bold" pitchFamily="34" charset="0"/>
            </a:endParaRPr>
          </a:p>
          <a:p>
            <a:endParaRPr lang="en-US" b="1" dirty="0">
              <a:latin typeface="Arial Rounded MT Bold" pitchFamily="34" charset="0"/>
            </a:endParaRPr>
          </a:p>
        </p:txBody>
      </p:sp>
      <p:pic>
        <p:nvPicPr>
          <p:cNvPr id="5" name="Picture 5" descr="Logo&#10;&#10;Description automatically generated">
            <a:extLst>
              <a:ext uri="{FF2B5EF4-FFF2-40B4-BE49-F238E27FC236}">
                <a16:creationId xmlns:a16="http://schemas.microsoft.com/office/drawing/2014/main" id="{50B48EB4-6B09-69E4-A1E2-E5A32C44100B}"/>
              </a:ext>
            </a:extLst>
          </p:cNvPr>
          <p:cNvPicPr>
            <a:picLocks noChangeAspect="1"/>
          </p:cNvPicPr>
          <p:nvPr/>
        </p:nvPicPr>
        <p:blipFill>
          <a:blip r:embed="rId2"/>
          <a:stretch>
            <a:fillRect/>
          </a:stretch>
        </p:blipFill>
        <p:spPr>
          <a:xfrm>
            <a:off x="74815" y="169906"/>
            <a:ext cx="1296785" cy="321937"/>
          </a:xfrm>
          <a:prstGeom prst="rect">
            <a:avLst/>
          </a:prstGeom>
        </p:spPr>
      </p:pic>
    </p:spTree>
    <p:extLst>
      <p:ext uri="{BB962C8B-B14F-4D97-AF65-F5344CB8AC3E}">
        <p14:creationId xmlns:p14="http://schemas.microsoft.com/office/powerpoint/2010/main" val="1551518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908383B7-07A7-EDB4-3BCB-52B412B6323A}"/>
              </a:ext>
            </a:extLst>
          </p:cNvPr>
          <p:cNvSpPr txBox="1">
            <a:spLocks/>
          </p:cNvSpPr>
          <p:nvPr/>
        </p:nvSpPr>
        <p:spPr>
          <a:xfrm>
            <a:off x="1450369" y="957618"/>
            <a:ext cx="9638807" cy="921058"/>
          </a:xfrm>
          <a:prstGeom prst="rect">
            <a:avLst/>
          </a:prstGeom>
          <a:ln w="38100">
            <a:solidFill>
              <a:schemeClr val="tx1"/>
            </a:solidFill>
          </a:ln>
        </p:spPr>
        <p:txBody>
          <a:bodyPr vert="horz" lIns="91440" tIns="45720" rIns="91440" bIns="45720" rtlCol="0" anchor="ctr">
            <a:noAutofit/>
          </a:bodyPr>
          <a:lstStyle>
            <a:lvl1pPr marL="0" indent="0" algn="l" defTabSz="914400" rtl="0" eaLnBrk="1" latinLnBrk="0" hangingPunct="1">
              <a:lnSpc>
                <a:spcPct val="85000"/>
              </a:lnSpc>
              <a:spcBef>
                <a:spcPts val="1300"/>
              </a:spcBef>
              <a:buFont typeface="Arial" pitchFamily="34" charset="0"/>
              <a:buNone/>
              <a:defRPr sz="3200" kern="1200">
                <a:solidFill>
                  <a:srgbClr val="262626"/>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ctr"/>
            <a:r>
              <a:rPr lang="en-US" sz="4800" b="1" dirty="0">
                <a:latin typeface="Arial Rounded MT Bold" pitchFamily="34" charset="0"/>
              </a:rPr>
              <a:t>Conversion Ad Group Structure</a:t>
            </a:r>
          </a:p>
        </p:txBody>
      </p:sp>
      <p:sp>
        <p:nvSpPr>
          <p:cNvPr id="7" name="TextBox 6"/>
          <p:cNvSpPr txBox="1"/>
          <p:nvPr/>
        </p:nvSpPr>
        <p:spPr>
          <a:xfrm>
            <a:off x="498764" y="2510443"/>
            <a:ext cx="11230494" cy="3231654"/>
          </a:xfrm>
          <a:prstGeom prst="rect">
            <a:avLst/>
          </a:prstGeom>
          <a:noFill/>
          <a:ln w="38100">
            <a:solidFill>
              <a:schemeClr val="tx1"/>
            </a:solidFill>
          </a:ln>
        </p:spPr>
        <p:txBody>
          <a:bodyPr wrap="square" rtlCol="0">
            <a:spAutoFit/>
          </a:bodyPr>
          <a:lstStyle/>
          <a:p>
            <a:pPr algn="ctr"/>
            <a:r>
              <a:rPr lang="en-US" sz="3600" b="1" u="sng" dirty="0">
                <a:latin typeface="Arial Rounded MT Bold" pitchFamily="34" charset="0"/>
              </a:rPr>
              <a:t>Audiences :- Ad Group 1</a:t>
            </a:r>
          </a:p>
          <a:p>
            <a:pPr algn="ctr"/>
            <a:endParaRPr lang="en-US" sz="2400" b="1" dirty="0">
              <a:latin typeface="Arial Rounded MT Bold" pitchFamily="34" charset="0"/>
            </a:endParaRPr>
          </a:p>
          <a:p>
            <a:pPr algn="ctr"/>
            <a:r>
              <a:rPr lang="en-US" sz="2400" b="1" dirty="0">
                <a:latin typeface="Arial Rounded MT Bold" pitchFamily="34" charset="0"/>
              </a:rPr>
              <a:t>Optimization and Delivery :- Conversion</a:t>
            </a:r>
          </a:p>
          <a:p>
            <a:pPr algn="ctr"/>
            <a:r>
              <a:rPr lang="en-US" sz="2400" b="1" dirty="0">
                <a:latin typeface="Arial Rounded MT Bold" pitchFamily="34" charset="0"/>
              </a:rPr>
              <a:t>Custom Audience :- Retargeting</a:t>
            </a:r>
          </a:p>
          <a:p>
            <a:pPr algn="ctr"/>
            <a:r>
              <a:rPr lang="en-US" sz="1400" dirty="0">
                <a:latin typeface="Arial Rounded MT Bold" pitchFamily="34" charset="0"/>
              </a:rPr>
              <a:t>(Audience who visited page but didn’t Convert)</a:t>
            </a:r>
            <a:endParaRPr lang="en-US" sz="2800" dirty="0">
              <a:latin typeface="Arial Rounded MT Bold" pitchFamily="34" charset="0"/>
            </a:endParaRPr>
          </a:p>
          <a:p>
            <a:pPr algn="ctr"/>
            <a:r>
              <a:rPr lang="en-US" sz="2400" b="1" dirty="0">
                <a:latin typeface="Arial Rounded MT Bold" pitchFamily="34" charset="0"/>
              </a:rPr>
              <a:t>Conversion Location :- Website</a:t>
            </a:r>
          </a:p>
          <a:p>
            <a:pPr algn="ctr"/>
            <a:r>
              <a:rPr lang="en-US" sz="2400" b="1" dirty="0">
                <a:latin typeface="Arial Rounded MT Bold" pitchFamily="34" charset="0"/>
              </a:rPr>
              <a:t>Conversion Event :- Custom Event </a:t>
            </a:r>
          </a:p>
          <a:p>
            <a:pPr algn="ctr"/>
            <a:endParaRPr lang="en-US" b="1" dirty="0">
              <a:latin typeface="Arial Rounded MT Bold" pitchFamily="34" charset="0"/>
            </a:endParaRPr>
          </a:p>
          <a:p>
            <a:endParaRPr lang="en-US" b="1" dirty="0">
              <a:latin typeface="Arial Rounded MT Bold" pitchFamily="34" charset="0"/>
            </a:endParaRPr>
          </a:p>
        </p:txBody>
      </p:sp>
      <p:pic>
        <p:nvPicPr>
          <p:cNvPr id="5" name="Picture 5" descr="Logo&#10;&#10;Description automatically generated">
            <a:extLst>
              <a:ext uri="{FF2B5EF4-FFF2-40B4-BE49-F238E27FC236}">
                <a16:creationId xmlns:a16="http://schemas.microsoft.com/office/drawing/2014/main" id="{50B48EB4-6B09-69E4-A1E2-E5A32C44100B}"/>
              </a:ext>
            </a:extLst>
          </p:cNvPr>
          <p:cNvPicPr>
            <a:picLocks noChangeAspect="1"/>
          </p:cNvPicPr>
          <p:nvPr/>
        </p:nvPicPr>
        <p:blipFill>
          <a:blip r:embed="rId2"/>
          <a:stretch>
            <a:fillRect/>
          </a:stretch>
        </p:blipFill>
        <p:spPr>
          <a:xfrm>
            <a:off x="74815" y="169906"/>
            <a:ext cx="1296785" cy="321937"/>
          </a:xfrm>
          <a:prstGeom prst="rect">
            <a:avLst/>
          </a:prstGeom>
        </p:spPr>
      </p:pic>
    </p:spTree>
    <p:extLst>
      <p:ext uri="{BB962C8B-B14F-4D97-AF65-F5344CB8AC3E}">
        <p14:creationId xmlns:p14="http://schemas.microsoft.com/office/powerpoint/2010/main" val="1646815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08383B7-07A7-EDB4-3BCB-52B412B6323A}"/>
              </a:ext>
            </a:extLst>
          </p:cNvPr>
          <p:cNvSpPr txBox="1">
            <a:spLocks/>
          </p:cNvSpPr>
          <p:nvPr/>
        </p:nvSpPr>
        <p:spPr>
          <a:xfrm>
            <a:off x="1624938" y="957618"/>
            <a:ext cx="8795265" cy="921058"/>
          </a:xfrm>
          <a:prstGeom prst="rect">
            <a:avLst/>
          </a:prstGeom>
          <a:ln w="38100">
            <a:solidFill>
              <a:schemeClr val="tx1"/>
            </a:solidFill>
          </a:ln>
        </p:spPr>
        <p:txBody>
          <a:bodyPr vert="horz" lIns="91440" tIns="45720" rIns="91440" bIns="45720" rtlCol="0" anchor="ctr">
            <a:noAutofit/>
          </a:bodyPr>
          <a:lstStyle>
            <a:lvl1pPr marL="0" indent="0" algn="l" defTabSz="914400" rtl="0" eaLnBrk="1" latinLnBrk="0" hangingPunct="1">
              <a:lnSpc>
                <a:spcPct val="85000"/>
              </a:lnSpc>
              <a:spcBef>
                <a:spcPts val="1300"/>
              </a:spcBef>
              <a:buFont typeface="Arial" pitchFamily="34" charset="0"/>
              <a:buNone/>
              <a:defRPr sz="3200" kern="1200">
                <a:solidFill>
                  <a:srgbClr val="262626"/>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ctr"/>
            <a:r>
              <a:rPr lang="en-US" sz="4800" b="1" dirty="0">
                <a:latin typeface="Arial Rounded MT Bold" pitchFamily="34" charset="0"/>
              </a:rPr>
              <a:t>Conversion Ad Structure</a:t>
            </a:r>
          </a:p>
        </p:txBody>
      </p:sp>
      <p:sp>
        <p:nvSpPr>
          <p:cNvPr id="6" name="TextBox 5"/>
          <p:cNvSpPr txBox="1"/>
          <p:nvPr/>
        </p:nvSpPr>
        <p:spPr>
          <a:xfrm>
            <a:off x="498763" y="2601883"/>
            <a:ext cx="11230494" cy="3600986"/>
          </a:xfrm>
          <a:prstGeom prst="rect">
            <a:avLst/>
          </a:prstGeom>
          <a:noFill/>
          <a:ln w="38100">
            <a:solidFill>
              <a:schemeClr val="tx1"/>
            </a:solidFill>
          </a:ln>
        </p:spPr>
        <p:txBody>
          <a:bodyPr wrap="square" rtlCol="0">
            <a:spAutoFit/>
          </a:bodyPr>
          <a:lstStyle/>
          <a:p>
            <a:pPr algn="ctr"/>
            <a:r>
              <a:rPr lang="en-US" sz="3600" b="1" u="sng" dirty="0">
                <a:latin typeface="Arial Rounded MT Bold" pitchFamily="34" charset="0"/>
              </a:rPr>
              <a:t>Ad Creative </a:t>
            </a:r>
          </a:p>
          <a:p>
            <a:pPr algn="ctr"/>
            <a:endParaRPr lang="en-US" sz="2400" b="1" dirty="0">
              <a:latin typeface="Arial Rounded MT Bold" pitchFamily="34" charset="0"/>
            </a:endParaRPr>
          </a:p>
          <a:p>
            <a:pPr algn="ctr"/>
            <a:r>
              <a:rPr lang="en-US" sz="2400" b="1" dirty="0">
                <a:latin typeface="Arial Rounded MT Bold" pitchFamily="34" charset="0"/>
              </a:rPr>
              <a:t>Video Ads: These ads will focus on showcasing the unique experiences that customers can have while exploring Thailand. These ads will combine visuals and audio to engage the audience. With some additional discount. Also These ads Can be used to tell stories of customers who have already explored Thailand.</a:t>
            </a:r>
          </a:p>
          <a:p>
            <a:br>
              <a:rPr lang="en-US" sz="2400" dirty="0"/>
            </a:br>
            <a:endParaRPr lang="en-US" sz="2400" b="1" dirty="0">
              <a:latin typeface="Arial Rounded MT Bold" pitchFamily="34" charset="0"/>
            </a:endParaRPr>
          </a:p>
        </p:txBody>
      </p:sp>
      <p:pic>
        <p:nvPicPr>
          <p:cNvPr id="7" name="Picture 5" descr="Logo&#10;&#10;Description automatically generated">
            <a:extLst>
              <a:ext uri="{FF2B5EF4-FFF2-40B4-BE49-F238E27FC236}">
                <a16:creationId xmlns:a16="http://schemas.microsoft.com/office/drawing/2014/main" id="{50B48EB4-6B09-69E4-A1E2-E5A32C44100B}"/>
              </a:ext>
            </a:extLst>
          </p:cNvPr>
          <p:cNvPicPr>
            <a:picLocks noChangeAspect="1"/>
          </p:cNvPicPr>
          <p:nvPr/>
        </p:nvPicPr>
        <p:blipFill>
          <a:blip r:embed="rId2"/>
          <a:stretch>
            <a:fillRect/>
          </a:stretch>
        </p:blipFill>
        <p:spPr>
          <a:xfrm>
            <a:off x="74815" y="169906"/>
            <a:ext cx="1296785" cy="321937"/>
          </a:xfrm>
          <a:prstGeom prst="rect">
            <a:avLst/>
          </a:prstGeom>
        </p:spPr>
      </p:pic>
    </p:spTree>
    <p:extLst>
      <p:ext uri="{BB962C8B-B14F-4D97-AF65-F5344CB8AC3E}">
        <p14:creationId xmlns:p14="http://schemas.microsoft.com/office/powerpoint/2010/main" val="3759443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0F8E-C756-2CA3-4503-9C132F1C8E93}"/>
              </a:ext>
            </a:extLst>
          </p:cNvPr>
          <p:cNvSpPr>
            <a:spLocks noGrp="1"/>
          </p:cNvSpPr>
          <p:nvPr>
            <p:ph type="ctrTitle"/>
          </p:nvPr>
        </p:nvSpPr>
        <p:spPr>
          <a:xfrm>
            <a:off x="1583428" y="616355"/>
            <a:ext cx="8429065" cy="1234889"/>
          </a:xfrm>
          <a:ln w="38100">
            <a:solidFill>
              <a:schemeClr val="tx1"/>
            </a:solidFill>
          </a:ln>
        </p:spPr>
        <p:txBody>
          <a:bodyPr anchor="ctr">
            <a:normAutofit/>
          </a:bodyPr>
          <a:lstStyle/>
          <a:p>
            <a:pPr algn="ctr"/>
            <a:r>
              <a:rPr lang="en-US" sz="4800" b="1" dirty="0">
                <a:solidFill>
                  <a:schemeClr val="tx1"/>
                </a:solidFill>
                <a:latin typeface="Arial Rounded MT Bold" pitchFamily="34" charset="0"/>
              </a:rPr>
              <a:t>Ad</a:t>
            </a:r>
            <a:r>
              <a:rPr lang="en-US" sz="4800" dirty="0">
                <a:solidFill>
                  <a:schemeClr val="tx1"/>
                </a:solidFill>
                <a:latin typeface="Arial Rounded MT Bold" pitchFamily="34" charset="0"/>
              </a:rPr>
              <a:t> </a:t>
            </a:r>
            <a:r>
              <a:rPr lang="en-US" sz="4800" b="1" dirty="0">
                <a:solidFill>
                  <a:schemeClr val="tx1"/>
                </a:solidFill>
                <a:latin typeface="Arial Rounded MT Bold" pitchFamily="34" charset="0"/>
              </a:rPr>
              <a:t>Copy</a:t>
            </a:r>
          </a:p>
        </p:txBody>
      </p:sp>
      <p:sp>
        <p:nvSpPr>
          <p:cNvPr id="6" name="TextBox 5"/>
          <p:cNvSpPr txBox="1"/>
          <p:nvPr/>
        </p:nvSpPr>
        <p:spPr>
          <a:xfrm>
            <a:off x="5627715" y="2019991"/>
            <a:ext cx="5785660" cy="3293209"/>
          </a:xfrm>
          <a:prstGeom prst="rect">
            <a:avLst/>
          </a:prstGeom>
          <a:noFill/>
        </p:spPr>
        <p:txBody>
          <a:bodyPr wrap="square" rtlCol="0">
            <a:spAutoFit/>
          </a:bodyPr>
          <a:lstStyle/>
          <a:p>
            <a:pPr marL="285750" indent="-285750">
              <a:buFont typeface="Arial" pitchFamily="34" charset="0"/>
              <a:buChar char="•"/>
            </a:pPr>
            <a:r>
              <a:rPr lang="en-US" sz="1600" dirty="0">
                <a:latin typeface="Arial Rounded MT Bold" pitchFamily="34" charset="0"/>
              </a:rPr>
              <a:t>Headline:- Get a 20% Discount on Thrilling Activities in Thailand! </a:t>
            </a:r>
          </a:p>
          <a:p>
            <a:pPr marL="285750" indent="-285750">
              <a:buFont typeface="Arial" pitchFamily="34" charset="0"/>
              <a:buChar char="•"/>
            </a:pPr>
            <a:r>
              <a:rPr lang="en-US" sz="1600" dirty="0">
                <a:latin typeface="Arial Rounded MT Bold" pitchFamily="34" charset="0"/>
              </a:rPr>
              <a:t>Description:- Unlock exclusive discounts on adventure activities in Thailand with Thrillophilia!</a:t>
            </a:r>
          </a:p>
          <a:p>
            <a:pPr marL="285750" indent="-285750">
              <a:buFont typeface="Arial" pitchFamily="34" charset="0"/>
              <a:buChar char="•"/>
            </a:pPr>
            <a:r>
              <a:rPr lang="en-US" sz="1600" dirty="0">
                <a:latin typeface="Arial Rounded MT Bold" pitchFamily="34" charset="0"/>
              </a:rPr>
              <a:t>Primary Text:- Are you ready to explore the beauty of Thailand? Thrillophilia is offering a 20% discount on all activities in Thailand. So what are you waiting for? Book now and get ready for a thrilling experience in Thailand!</a:t>
            </a:r>
          </a:p>
          <a:p>
            <a:pPr marL="285750" indent="-285750">
              <a:buFont typeface="Arial" pitchFamily="34" charset="0"/>
              <a:buChar char="•"/>
            </a:pPr>
            <a:r>
              <a:rPr lang="en-US" sz="1600" dirty="0">
                <a:latin typeface="Arial Rounded MT Bold" pitchFamily="34" charset="0"/>
              </a:rPr>
              <a:t>CTA:- Book Now</a:t>
            </a:r>
          </a:p>
          <a:p>
            <a:pPr marL="285750" indent="-285750">
              <a:buFont typeface="Arial" pitchFamily="34" charset="0"/>
              <a:buChar char="•"/>
            </a:pPr>
            <a:r>
              <a:rPr lang="en-US" sz="1600" dirty="0">
                <a:latin typeface="Arial Rounded MT Bold" pitchFamily="34" charset="0"/>
              </a:rPr>
              <a:t>Display URL:- thrillophilia.com</a:t>
            </a:r>
          </a:p>
          <a:p>
            <a:pPr marL="285750" indent="-285750">
              <a:buFont typeface="Arial" pitchFamily="34" charset="0"/>
              <a:buChar char="•"/>
            </a:pPr>
            <a:r>
              <a:rPr lang="en-US" sz="1600" dirty="0">
                <a:latin typeface="Arial Rounded MT Bold" pitchFamily="34" charset="0"/>
              </a:rPr>
              <a:t>Destination URL:-https://www.thrillophilia.com/countries/thailand/tours/</a:t>
            </a:r>
          </a:p>
        </p:txBody>
      </p:sp>
      <p:pic>
        <p:nvPicPr>
          <p:cNvPr id="7" name="Picture 5" descr="Logo&#10;&#10;Description automatically generated">
            <a:extLst>
              <a:ext uri="{FF2B5EF4-FFF2-40B4-BE49-F238E27FC236}">
                <a16:creationId xmlns:a16="http://schemas.microsoft.com/office/drawing/2014/main" id="{50B48EB4-6B09-69E4-A1E2-E5A32C44100B}"/>
              </a:ext>
            </a:extLst>
          </p:cNvPr>
          <p:cNvPicPr>
            <a:picLocks noChangeAspect="1"/>
          </p:cNvPicPr>
          <p:nvPr/>
        </p:nvPicPr>
        <p:blipFill>
          <a:blip r:embed="rId2"/>
          <a:stretch>
            <a:fillRect/>
          </a:stretch>
        </p:blipFill>
        <p:spPr>
          <a:xfrm>
            <a:off x="74815" y="169906"/>
            <a:ext cx="1296785" cy="321937"/>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0414" t="14986" r="30496" b="10083"/>
          <a:stretch/>
        </p:blipFill>
        <p:spPr>
          <a:xfrm>
            <a:off x="1612669" y="1953488"/>
            <a:ext cx="3931920" cy="4239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1612669" y="6350923"/>
            <a:ext cx="4513810" cy="307777"/>
          </a:xfrm>
          <a:prstGeom prst="rect">
            <a:avLst/>
          </a:prstGeom>
          <a:noFill/>
        </p:spPr>
        <p:txBody>
          <a:bodyPr wrap="square" rtlCol="0">
            <a:spAutoFit/>
          </a:bodyPr>
          <a:lstStyle/>
          <a:p>
            <a:r>
              <a:rPr lang="en-US" sz="1400" b="1" dirty="0">
                <a:solidFill>
                  <a:srgbClr val="FF3300"/>
                </a:solidFill>
              </a:rPr>
              <a:t>Note :- Ad Creative are randomly taken from Internet</a:t>
            </a:r>
          </a:p>
        </p:txBody>
      </p:sp>
    </p:spTree>
    <p:extLst>
      <p:ext uri="{BB962C8B-B14F-4D97-AF65-F5344CB8AC3E}">
        <p14:creationId xmlns:p14="http://schemas.microsoft.com/office/powerpoint/2010/main" val="3141892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0F8E-C756-2CA3-4503-9C132F1C8E93}"/>
              </a:ext>
            </a:extLst>
          </p:cNvPr>
          <p:cNvSpPr>
            <a:spLocks noGrp="1"/>
          </p:cNvSpPr>
          <p:nvPr>
            <p:ph type="ctrTitle"/>
          </p:nvPr>
        </p:nvSpPr>
        <p:spPr>
          <a:xfrm>
            <a:off x="1666553" y="3532906"/>
            <a:ext cx="8429065" cy="1234889"/>
          </a:xfrm>
          <a:ln w="38100">
            <a:noFill/>
          </a:ln>
        </p:spPr>
        <p:txBody>
          <a:bodyPr anchor="ctr">
            <a:normAutofit/>
          </a:bodyPr>
          <a:lstStyle/>
          <a:p>
            <a:pPr algn="ctr"/>
            <a:r>
              <a:rPr lang="en-US" sz="4800" b="1" dirty="0">
                <a:solidFill>
                  <a:srgbClr val="F6A70A"/>
                </a:solidFill>
                <a:latin typeface="Candara" pitchFamily="34" charset="0"/>
              </a:rPr>
              <a:t>Shaping the future of travel</a:t>
            </a:r>
          </a:p>
        </p:txBody>
      </p:sp>
      <p:pic>
        <p:nvPicPr>
          <p:cNvPr id="6" name="Picture 5" descr="Logo&#10;&#10;Description automatically generated">
            <a:extLst>
              <a:ext uri="{FF2B5EF4-FFF2-40B4-BE49-F238E27FC236}">
                <a16:creationId xmlns:a16="http://schemas.microsoft.com/office/drawing/2014/main" id="{50B48EB4-6B09-69E4-A1E2-E5A32C44100B}"/>
              </a:ext>
            </a:extLst>
          </p:cNvPr>
          <p:cNvPicPr>
            <a:picLocks noChangeAspect="1"/>
          </p:cNvPicPr>
          <p:nvPr/>
        </p:nvPicPr>
        <p:blipFill>
          <a:blip r:embed="rId2"/>
          <a:stretch>
            <a:fillRect/>
          </a:stretch>
        </p:blipFill>
        <p:spPr>
          <a:xfrm>
            <a:off x="3499659" y="2449417"/>
            <a:ext cx="4364370" cy="1083489"/>
          </a:xfrm>
          <a:prstGeom prst="rect">
            <a:avLst/>
          </a:prstGeom>
        </p:spPr>
      </p:pic>
    </p:spTree>
    <p:extLst>
      <p:ext uri="{BB962C8B-B14F-4D97-AF65-F5344CB8AC3E}">
        <p14:creationId xmlns:p14="http://schemas.microsoft.com/office/powerpoint/2010/main" val="320846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0F8E-C756-2CA3-4503-9C132F1C8E93}"/>
              </a:ext>
            </a:extLst>
          </p:cNvPr>
          <p:cNvSpPr>
            <a:spLocks noGrp="1"/>
          </p:cNvSpPr>
          <p:nvPr>
            <p:ph type="ctrTitle"/>
          </p:nvPr>
        </p:nvSpPr>
        <p:spPr>
          <a:xfrm>
            <a:off x="1807870" y="849111"/>
            <a:ext cx="8429065" cy="1234889"/>
          </a:xfrm>
          <a:ln w="38100">
            <a:solidFill>
              <a:schemeClr val="tx1"/>
            </a:solidFill>
          </a:ln>
        </p:spPr>
        <p:txBody>
          <a:bodyPr anchor="ctr">
            <a:normAutofit/>
          </a:bodyPr>
          <a:lstStyle/>
          <a:p>
            <a:pPr algn="ctr"/>
            <a:r>
              <a:rPr lang="en-US" sz="4800" b="1" dirty="0">
                <a:solidFill>
                  <a:schemeClr val="tx1"/>
                </a:solidFill>
                <a:latin typeface="Arial Rounded MT Bold" pitchFamily="34" charset="0"/>
                <a:cs typeface="Arial" pitchFamily="34" charset="0"/>
              </a:rPr>
              <a:t>Assignment Brief</a:t>
            </a:r>
          </a:p>
        </p:txBody>
      </p:sp>
      <p:sp>
        <p:nvSpPr>
          <p:cNvPr id="3" name="Subtitle 2">
            <a:extLst>
              <a:ext uri="{FF2B5EF4-FFF2-40B4-BE49-F238E27FC236}">
                <a16:creationId xmlns:a16="http://schemas.microsoft.com/office/drawing/2014/main" id="{908383B7-07A7-EDB4-3BCB-52B412B6323A}"/>
              </a:ext>
            </a:extLst>
          </p:cNvPr>
          <p:cNvSpPr>
            <a:spLocks noGrp="1"/>
          </p:cNvSpPr>
          <p:nvPr>
            <p:ph type="subTitle" idx="1"/>
          </p:nvPr>
        </p:nvSpPr>
        <p:spPr>
          <a:xfrm>
            <a:off x="631767" y="2653413"/>
            <a:ext cx="10881360" cy="2965991"/>
          </a:xfrm>
          <a:ln w="38100">
            <a:solidFill>
              <a:schemeClr val="tx1"/>
            </a:solidFill>
          </a:ln>
        </p:spPr>
        <p:txBody>
          <a:bodyPr anchor="ctr">
            <a:normAutofit/>
          </a:bodyPr>
          <a:lstStyle/>
          <a:p>
            <a:pPr marL="457200" indent="-457200">
              <a:buFont typeface="Wingdings" pitchFamily="2" charset="2"/>
              <a:buChar char="Ø"/>
            </a:pPr>
            <a:r>
              <a:rPr lang="en-US" b="1" dirty="0"/>
              <a:t>Draft a conversion-oriented campaign structure on Thailand Tour Packages.</a:t>
            </a:r>
          </a:p>
          <a:p>
            <a:r>
              <a:rPr lang="en-US" sz="2800" b="1" dirty="0"/>
              <a:t>      (https://www.thrillophilia.com/countries/thailand/tours/). </a:t>
            </a:r>
          </a:p>
          <a:p>
            <a:pPr marL="457200" indent="-457200">
              <a:buFont typeface="Wingdings" pitchFamily="2" charset="2"/>
              <a:buChar char="Ø"/>
            </a:pPr>
            <a:r>
              <a:rPr lang="en-US" b="1" dirty="0"/>
              <a:t>You have a budget of </a:t>
            </a:r>
            <a:r>
              <a:rPr lang="en-US" b="1" dirty="0" err="1"/>
              <a:t>Rs</a:t>
            </a:r>
            <a:r>
              <a:rPr lang="en-US" b="1" dirty="0"/>
              <a:t> 5,00,000 per month for these destinations. Geo-Targeting: UAE.</a:t>
            </a:r>
          </a:p>
        </p:txBody>
      </p:sp>
      <p:pic>
        <p:nvPicPr>
          <p:cNvPr id="6" name="Picture 5" descr="Logo&#10;&#10;Description automatically generated">
            <a:extLst>
              <a:ext uri="{FF2B5EF4-FFF2-40B4-BE49-F238E27FC236}">
                <a16:creationId xmlns:a16="http://schemas.microsoft.com/office/drawing/2014/main" id="{50B48EB4-6B09-69E4-A1E2-E5A32C44100B}"/>
              </a:ext>
            </a:extLst>
          </p:cNvPr>
          <p:cNvPicPr>
            <a:picLocks noChangeAspect="1"/>
          </p:cNvPicPr>
          <p:nvPr/>
        </p:nvPicPr>
        <p:blipFill>
          <a:blip r:embed="rId2"/>
          <a:stretch>
            <a:fillRect/>
          </a:stretch>
        </p:blipFill>
        <p:spPr>
          <a:xfrm>
            <a:off x="74815" y="169906"/>
            <a:ext cx="1296785" cy="321937"/>
          </a:xfrm>
          <a:prstGeom prst="rect">
            <a:avLst/>
          </a:prstGeom>
        </p:spPr>
      </p:pic>
    </p:spTree>
    <p:extLst>
      <p:ext uri="{BB962C8B-B14F-4D97-AF65-F5344CB8AC3E}">
        <p14:creationId xmlns:p14="http://schemas.microsoft.com/office/powerpoint/2010/main" val="771009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0F8E-C756-2CA3-4503-9C132F1C8E93}"/>
              </a:ext>
            </a:extLst>
          </p:cNvPr>
          <p:cNvSpPr>
            <a:spLocks noGrp="1"/>
          </p:cNvSpPr>
          <p:nvPr>
            <p:ph type="ctrTitle"/>
          </p:nvPr>
        </p:nvSpPr>
        <p:spPr>
          <a:xfrm>
            <a:off x="1849434" y="849111"/>
            <a:ext cx="8383533" cy="1234889"/>
          </a:xfrm>
          <a:ln w="38100">
            <a:solidFill>
              <a:schemeClr val="tx1"/>
            </a:solidFill>
          </a:ln>
        </p:spPr>
        <p:txBody>
          <a:bodyPr anchor="ctr">
            <a:normAutofit/>
          </a:bodyPr>
          <a:lstStyle/>
          <a:p>
            <a:pPr algn="ctr"/>
            <a:r>
              <a:rPr lang="en-US" sz="4800" b="1" dirty="0">
                <a:solidFill>
                  <a:schemeClr val="tx1"/>
                </a:solidFill>
                <a:latin typeface="Arial Rounded MT Bold" pitchFamily="34" charset="0"/>
                <a:cs typeface="Arial" pitchFamily="34" charset="0"/>
              </a:rPr>
              <a:t>Budget Distribution</a:t>
            </a:r>
          </a:p>
        </p:txBody>
      </p:sp>
      <p:pic>
        <p:nvPicPr>
          <p:cNvPr id="6" name="Picture 5" descr="Logo&#10;&#10;Description automatically generated">
            <a:extLst>
              <a:ext uri="{FF2B5EF4-FFF2-40B4-BE49-F238E27FC236}">
                <a16:creationId xmlns:a16="http://schemas.microsoft.com/office/drawing/2014/main" id="{50B48EB4-6B09-69E4-A1E2-E5A32C44100B}"/>
              </a:ext>
            </a:extLst>
          </p:cNvPr>
          <p:cNvPicPr>
            <a:picLocks noChangeAspect="1"/>
          </p:cNvPicPr>
          <p:nvPr/>
        </p:nvPicPr>
        <p:blipFill>
          <a:blip r:embed="rId2"/>
          <a:stretch>
            <a:fillRect/>
          </a:stretch>
        </p:blipFill>
        <p:spPr>
          <a:xfrm>
            <a:off x="74815" y="169906"/>
            <a:ext cx="1296785" cy="321937"/>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2023128206"/>
              </p:ext>
            </p:extLst>
          </p:nvPr>
        </p:nvGraphicFramePr>
        <p:xfrm>
          <a:off x="1865745" y="2581717"/>
          <a:ext cx="8383848" cy="2702560"/>
        </p:xfrm>
        <a:graphic>
          <a:graphicData uri="http://schemas.openxmlformats.org/drawingml/2006/table">
            <a:tbl>
              <a:tblPr firstRow="1" bandRow="1">
                <a:tableStyleId>{D7AC3CCA-C797-4891-BE02-D94E43425B78}</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881448">
                  <a:extLst>
                    <a:ext uri="{9D8B030D-6E8A-4147-A177-3AD203B41FA5}">
                      <a16:colId xmlns:a16="http://schemas.microsoft.com/office/drawing/2014/main" val="20004"/>
                    </a:ext>
                  </a:extLst>
                </a:gridCol>
              </a:tblGrid>
              <a:tr h="370840">
                <a:tc gridSpan="4">
                  <a:txBody>
                    <a:bodyPr/>
                    <a:lstStyle/>
                    <a:p>
                      <a:pPr algn="ctr"/>
                      <a:r>
                        <a:rPr lang="en-US" dirty="0"/>
                        <a:t>Monthly Campaign Budget Distribution</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dirty="0"/>
                    </a:p>
                  </a:txBody>
                  <a:tcPr/>
                </a:tc>
                <a:extLst>
                  <a:ext uri="{0D108BD9-81ED-4DB2-BD59-A6C34878D82A}">
                    <a16:rowId xmlns:a16="http://schemas.microsoft.com/office/drawing/2014/main" val="10000"/>
                  </a:ext>
                </a:extLst>
              </a:tr>
              <a:tr h="370840">
                <a:tc>
                  <a:txBody>
                    <a:bodyPr/>
                    <a:lstStyle/>
                    <a:p>
                      <a:pPr algn="ctr"/>
                      <a:endParaRPr lang="en-US" b="1" dirty="0"/>
                    </a:p>
                  </a:txBody>
                  <a:tcPr anchor="ctr"/>
                </a:tc>
                <a:tc>
                  <a:txBody>
                    <a:bodyPr/>
                    <a:lstStyle/>
                    <a:p>
                      <a:pPr algn="ctr"/>
                      <a:r>
                        <a:rPr lang="en-US" b="1" dirty="0"/>
                        <a:t>Month 1</a:t>
                      </a:r>
                    </a:p>
                  </a:txBody>
                  <a:tcPr anchor="ctr"/>
                </a:tc>
                <a:tc>
                  <a:txBody>
                    <a:bodyPr/>
                    <a:lstStyle/>
                    <a:p>
                      <a:pPr algn="ctr"/>
                      <a:r>
                        <a:rPr lang="en-US" b="1" dirty="0"/>
                        <a:t>Month 2</a:t>
                      </a:r>
                    </a:p>
                  </a:txBody>
                  <a:tcPr anchor="ctr"/>
                </a:tc>
                <a:tc>
                  <a:txBody>
                    <a:bodyPr/>
                    <a:lstStyle/>
                    <a:p>
                      <a:pPr algn="ctr"/>
                      <a:r>
                        <a:rPr lang="en-US" b="1" dirty="0"/>
                        <a:t>Month 3</a:t>
                      </a:r>
                    </a:p>
                  </a:txBody>
                  <a:tcPr anchor="ctr"/>
                </a:tc>
                <a:tc rowSpan="5">
                  <a:txBody>
                    <a:bodyPr/>
                    <a:lstStyle/>
                    <a:p>
                      <a:pPr algn="ctr"/>
                      <a:r>
                        <a:rPr lang="en-US" b="1" dirty="0"/>
                        <a:t>Same</a:t>
                      </a:r>
                      <a:r>
                        <a:rPr lang="en-US" b="1" baseline="0" dirty="0"/>
                        <a:t> Budget distribution may continue likewise for upcoming months. Based on Campaign performance</a:t>
                      </a:r>
                      <a:endParaRPr lang="en-US" b="1" dirty="0"/>
                    </a:p>
                  </a:txBody>
                  <a:tcPr anchor="ctr"/>
                </a:tc>
                <a:extLst>
                  <a:ext uri="{0D108BD9-81ED-4DB2-BD59-A6C34878D82A}">
                    <a16:rowId xmlns:a16="http://schemas.microsoft.com/office/drawing/2014/main" val="10001"/>
                  </a:ext>
                </a:extLst>
              </a:tr>
              <a:tr h="370840">
                <a:tc>
                  <a:txBody>
                    <a:bodyPr/>
                    <a:lstStyle/>
                    <a:p>
                      <a:pPr algn="ctr"/>
                      <a:r>
                        <a:rPr lang="en-US" b="1" dirty="0"/>
                        <a:t>Awareness</a:t>
                      </a:r>
                    </a:p>
                  </a:txBody>
                  <a:tcPr anchor="ctr"/>
                </a:tc>
                <a:tc>
                  <a:txBody>
                    <a:bodyPr/>
                    <a:lstStyle/>
                    <a:p>
                      <a:pPr algn="ctr"/>
                      <a:r>
                        <a:rPr lang="en-US" b="1" dirty="0"/>
                        <a:t>1,50,000/-</a:t>
                      </a:r>
                    </a:p>
                  </a:txBody>
                  <a:tcPr anchor="ctr"/>
                </a:tc>
                <a:tc>
                  <a:txBody>
                    <a:bodyPr/>
                    <a:lstStyle/>
                    <a:p>
                      <a:pPr algn="ctr"/>
                      <a:r>
                        <a:rPr lang="en-US" b="1" dirty="0"/>
                        <a:t>1,50,000/-</a:t>
                      </a:r>
                    </a:p>
                  </a:txBody>
                  <a:tcPr anchor="ctr"/>
                </a:tc>
                <a:tc>
                  <a:txBody>
                    <a:bodyPr/>
                    <a:lstStyle/>
                    <a:p>
                      <a:pPr algn="ctr"/>
                      <a:r>
                        <a:rPr lang="en-US" b="1" dirty="0"/>
                        <a:t>---</a:t>
                      </a:r>
                    </a:p>
                  </a:txBody>
                  <a:tcPr anchor="ctr"/>
                </a:tc>
                <a:tc vMerge="1">
                  <a:txBody>
                    <a:bodyPr/>
                    <a:lstStyle/>
                    <a:p>
                      <a:pPr algn="ctr"/>
                      <a:endParaRPr lang="en-US" b="1" dirty="0"/>
                    </a:p>
                  </a:txBody>
                  <a:tcPr anchor="ctr"/>
                </a:tc>
                <a:extLst>
                  <a:ext uri="{0D108BD9-81ED-4DB2-BD59-A6C34878D82A}">
                    <a16:rowId xmlns:a16="http://schemas.microsoft.com/office/drawing/2014/main" val="10002"/>
                  </a:ext>
                </a:extLst>
              </a:tr>
              <a:tr h="370840">
                <a:tc>
                  <a:txBody>
                    <a:bodyPr/>
                    <a:lstStyle/>
                    <a:p>
                      <a:pPr algn="ctr"/>
                      <a:r>
                        <a:rPr lang="en-US" b="1" dirty="0"/>
                        <a:t>Lead Generation</a:t>
                      </a:r>
                    </a:p>
                  </a:txBody>
                  <a:tcPr anchor="ctr"/>
                </a:tc>
                <a:tc>
                  <a:txBody>
                    <a:bodyPr/>
                    <a:lstStyle/>
                    <a:p>
                      <a:pPr algn="ctr"/>
                      <a:r>
                        <a:rPr lang="en-US" b="1" dirty="0"/>
                        <a:t>---</a:t>
                      </a:r>
                    </a:p>
                  </a:txBody>
                  <a:tcPr anchor="ctr"/>
                </a:tc>
                <a:tc>
                  <a:txBody>
                    <a:bodyPr/>
                    <a:lstStyle/>
                    <a:p>
                      <a:pPr algn="ctr"/>
                      <a:r>
                        <a:rPr lang="en-US" b="1" dirty="0"/>
                        <a:t>2,00,000/-</a:t>
                      </a:r>
                    </a:p>
                  </a:txBody>
                  <a:tcPr anchor="ctr"/>
                </a:tc>
                <a:tc>
                  <a:txBody>
                    <a:bodyPr/>
                    <a:lstStyle/>
                    <a:p>
                      <a:pPr algn="ctr"/>
                      <a:r>
                        <a:rPr lang="en-US" b="1" dirty="0"/>
                        <a:t>2,00,000/-</a:t>
                      </a:r>
                    </a:p>
                  </a:txBody>
                  <a:tcPr anchor="ctr"/>
                </a:tc>
                <a:tc vMerge="1">
                  <a:txBody>
                    <a:bodyPr/>
                    <a:lstStyle/>
                    <a:p>
                      <a:pPr algn="ctr"/>
                      <a:endParaRPr lang="en-US" b="1" dirty="0"/>
                    </a:p>
                  </a:txBody>
                  <a:tcPr anchor="ctr"/>
                </a:tc>
                <a:extLst>
                  <a:ext uri="{0D108BD9-81ED-4DB2-BD59-A6C34878D82A}">
                    <a16:rowId xmlns:a16="http://schemas.microsoft.com/office/drawing/2014/main" val="10003"/>
                  </a:ext>
                </a:extLst>
              </a:tr>
              <a:tr h="370840">
                <a:tc>
                  <a:txBody>
                    <a:bodyPr/>
                    <a:lstStyle/>
                    <a:p>
                      <a:pPr algn="ctr"/>
                      <a:r>
                        <a:rPr lang="en-US" b="1" dirty="0"/>
                        <a:t>Conversion</a:t>
                      </a:r>
                    </a:p>
                  </a:txBody>
                  <a:tcPr anchor="ctr"/>
                </a:tc>
                <a:tc>
                  <a:txBody>
                    <a:bodyPr/>
                    <a:lstStyle/>
                    <a:p>
                      <a:pPr algn="ctr"/>
                      <a:r>
                        <a:rPr lang="en-US" b="1" dirty="0"/>
                        <a:t>---</a:t>
                      </a:r>
                    </a:p>
                  </a:txBody>
                  <a:tcPr anchor="ctr"/>
                </a:tc>
                <a:tc>
                  <a:txBody>
                    <a:bodyPr/>
                    <a:lstStyle/>
                    <a:p>
                      <a:pPr algn="ctr"/>
                      <a:r>
                        <a:rPr lang="en-US" b="1" dirty="0"/>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2,50,000/-</a:t>
                      </a:r>
                    </a:p>
                  </a:txBody>
                  <a:tcPr anchor="ct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nchor="ctr"/>
                </a:tc>
                <a:extLst>
                  <a:ext uri="{0D108BD9-81ED-4DB2-BD59-A6C34878D82A}">
                    <a16:rowId xmlns:a16="http://schemas.microsoft.com/office/drawing/2014/main" val="10004"/>
                  </a:ext>
                </a:extLst>
              </a:tr>
              <a:tr h="370840">
                <a:tc>
                  <a:txBody>
                    <a:bodyPr/>
                    <a:lstStyle/>
                    <a:p>
                      <a:pPr algn="ctr"/>
                      <a:r>
                        <a:rPr lang="en-US" sz="1600" b="1" dirty="0"/>
                        <a:t>Total Monthly Spending </a:t>
                      </a:r>
                    </a:p>
                  </a:txBody>
                  <a:tcPr anchor="ctr"/>
                </a:tc>
                <a:tc>
                  <a:txBody>
                    <a:bodyPr/>
                    <a:lstStyle/>
                    <a:p>
                      <a:pPr algn="ctr"/>
                      <a:r>
                        <a:rPr lang="en-US" b="1" dirty="0"/>
                        <a:t>1,50,000/-</a:t>
                      </a:r>
                    </a:p>
                  </a:txBody>
                  <a:tcPr anchor="ctr"/>
                </a:tc>
                <a:tc>
                  <a:txBody>
                    <a:bodyPr/>
                    <a:lstStyle/>
                    <a:p>
                      <a:pPr algn="ctr"/>
                      <a:r>
                        <a:rPr lang="en-US" b="1" dirty="0"/>
                        <a:t>3,50,000/-</a:t>
                      </a:r>
                    </a:p>
                  </a:txBody>
                  <a:tcPr anchor="ctr"/>
                </a:tc>
                <a:tc>
                  <a:txBody>
                    <a:bodyPr/>
                    <a:lstStyle/>
                    <a:p>
                      <a:pPr algn="ctr"/>
                      <a:r>
                        <a:rPr lang="en-US" b="1" dirty="0"/>
                        <a:t>4,50,000/-</a:t>
                      </a:r>
                    </a:p>
                  </a:txBody>
                  <a:tcPr anchor="ctr"/>
                </a:tc>
                <a:tc vMerge="1">
                  <a:txBody>
                    <a:bodyPr/>
                    <a:lstStyle/>
                    <a:p>
                      <a:pPr algn="ctr"/>
                      <a:endParaRPr lang="en-US" b="1" dirty="0"/>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55541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0F8E-C756-2CA3-4503-9C132F1C8E93}"/>
              </a:ext>
            </a:extLst>
          </p:cNvPr>
          <p:cNvSpPr>
            <a:spLocks noGrp="1"/>
          </p:cNvSpPr>
          <p:nvPr>
            <p:ph type="ctrTitle"/>
          </p:nvPr>
        </p:nvSpPr>
        <p:spPr>
          <a:xfrm>
            <a:off x="1841121" y="616355"/>
            <a:ext cx="8429065" cy="1234889"/>
          </a:xfrm>
          <a:ln w="38100">
            <a:solidFill>
              <a:schemeClr val="tx1"/>
            </a:solidFill>
          </a:ln>
        </p:spPr>
        <p:txBody>
          <a:bodyPr anchor="ctr">
            <a:normAutofit/>
          </a:bodyPr>
          <a:lstStyle/>
          <a:p>
            <a:pPr algn="ctr"/>
            <a:r>
              <a:rPr lang="en-US" sz="4800" b="1" dirty="0">
                <a:solidFill>
                  <a:schemeClr val="tx1"/>
                </a:solidFill>
                <a:latin typeface="Arial Rounded MT Bold" pitchFamily="34" charset="0"/>
                <a:cs typeface="Arial" pitchFamily="34" charset="0"/>
              </a:rPr>
              <a:t>Campaign Timeline</a:t>
            </a:r>
          </a:p>
        </p:txBody>
      </p:sp>
      <p:pic>
        <p:nvPicPr>
          <p:cNvPr id="6" name="Picture 5" descr="Logo&#10;&#10;Description automatically generated">
            <a:extLst>
              <a:ext uri="{FF2B5EF4-FFF2-40B4-BE49-F238E27FC236}">
                <a16:creationId xmlns:a16="http://schemas.microsoft.com/office/drawing/2014/main" id="{50B48EB4-6B09-69E4-A1E2-E5A32C44100B}"/>
              </a:ext>
            </a:extLst>
          </p:cNvPr>
          <p:cNvPicPr>
            <a:picLocks noChangeAspect="1"/>
          </p:cNvPicPr>
          <p:nvPr/>
        </p:nvPicPr>
        <p:blipFill>
          <a:blip r:embed="rId2"/>
          <a:stretch>
            <a:fillRect/>
          </a:stretch>
        </p:blipFill>
        <p:spPr>
          <a:xfrm>
            <a:off x="74815" y="169906"/>
            <a:ext cx="1296785" cy="321937"/>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498248751"/>
              </p:ext>
            </p:extLst>
          </p:nvPr>
        </p:nvGraphicFramePr>
        <p:xfrm>
          <a:off x="2576945" y="2390525"/>
          <a:ext cx="7063971" cy="2356044"/>
        </p:xfrm>
        <a:graphic>
          <a:graphicData uri="http://schemas.openxmlformats.org/drawingml/2006/table">
            <a:tbl>
              <a:tblPr firstRow="1" bandRow="1">
                <a:tableStyleId>{D7AC3CCA-C797-4891-BE02-D94E43425B78}</a:tableStyleId>
              </a:tblPr>
              <a:tblGrid>
                <a:gridCol w="2354657">
                  <a:extLst>
                    <a:ext uri="{9D8B030D-6E8A-4147-A177-3AD203B41FA5}">
                      <a16:colId xmlns:a16="http://schemas.microsoft.com/office/drawing/2014/main" val="20000"/>
                    </a:ext>
                  </a:extLst>
                </a:gridCol>
                <a:gridCol w="4709314">
                  <a:extLst>
                    <a:ext uri="{9D8B030D-6E8A-4147-A177-3AD203B41FA5}">
                      <a16:colId xmlns:a16="http://schemas.microsoft.com/office/drawing/2014/main" val="20001"/>
                    </a:ext>
                  </a:extLst>
                </a:gridCol>
              </a:tblGrid>
              <a:tr h="587061">
                <a:tc gridSpan="2">
                  <a:txBody>
                    <a:bodyPr/>
                    <a:lstStyle/>
                    <a:p>
                      <a:pPr algn="ctr"/>
                      <a:r>
                        <a:rPr lang="en-US" sz="2800" b="1" dirty="0"/>
                        <a:t>TIMELINE</a:t>
                      </a:r>
                    </a:p>
                  </a:txBody>
                  <a:tcPr anchor="ctr"/>
                </a:tc>
                <a:tc hMerge="1">
                  <a:txBody>
                    <a:bodyPr/>
                    <a:lstStyle/>
                    <a:p>
                      <a:endParaRPr lang="en-US" dirty="0"/>
                    </a:p>
                  </a:txBody>
                  <a:tcPr/>
                </a:tc>
                <a:extLst>
                  <a:ext uri="{0D108BD9-81ED-4DB2-BD59-A6C34878D82A}">
                    <a16:rowId xmlns:a16="http://schemas.microsoft.com/office/drawing/2014/main" val="10000"/>
                  </a:ext>
                </a:extLst>
              </a:tr>
              <a:tr h="587061">
                <a:tc>
                  <a:txBody>
                    <a:bodyPr/>
                    <a:lstStyle/>
                    <a:p>
                      <a:pPr algn="ctr"/>
                      <a:r>
                        <a:rPr lang="en-US" b="1" dirty="0"/>
                        <a:t>Awareness</a:t>
                      </a:r>
                    </a:p>
                  </a:txBody>
                  <a:tcPr anchor="ctr"/>
                </a:tc>
                <a:tc>
                  <a:txBody>
                    <a:bodyPr/>
                    <a:lstStyle/>
                    <a:p>
                      <a:pPr algn="ctr"/>
                      <a:r>
                        <a:rPr lang="en-US" b="1" dirty="0"/>
                        <a:t>2 Months from starting</a:t>
                      </a:r>
                    </a:p>
                  </a:txBody>
                  <a:tcPr anchor="ctr"/>
                </a:tc>
                <a:extLst>
                  <a:ext uri="{0D108BD9-81ED-4DB2-BD59-A6C34878D82A}">
                    <a16:rowId xmlns:a16="http://schemas.microsoft.com/office/drawing/2014/main" val="10001"/>
                  </a:ext>
                </a:extLst>
              </a:tr>
              <a:tr h="594861">
                <a:tc>
                  <a:txBody>
                    <a:bodyPr/>
                    <a:lstStyle/>
                    <a:p>
                      <a:pPr algn="ctr"/>
                      <a:r>
                        <a:rPr lang="en-US" b="1" dirty="0"/>
                        <a:t>Lead Generation</a:t>
                      </a:r>
                    </a:p>
                  </a:txBody>
                  <a:tcPr anchor="ctr"/>
                </a:tc>
                <a:tc>
                  <a:txBody>
                    <a:bodyPr/>
                    <a:lstStyle/>
                    <a:p>
                      <a:pPr algn="ctr"/>
                      <a:r>
                        <a:rPr lang="en-US" b="1" dirty="0"/>
                        <a:t>Starting From 2</a:t>
                      </a:r>
                      <a:r>
                        <a:rPr lang="en-US" b="1" baseline="30000" dirty="0"/>
                        <a:t>nd</a:t>
                      </a:r>
                      <a:r>
                        <a:rPr lang="en-US" b="1" dirty="0"/>
                        <a:t> Month</a:t>
                      </a:r>
                    </a:p>
                  </a:txBody>
                  <a:tcPr anchor="ctr"/>
                </a:tc>
                <a:extLst>
                  <a:ext uri="{0D108BD9-81ED-4DB2-BD59-A6C34878D82A}">
                    <a16:rowId xmlns:a16="http://schemas.microsoft.com/office/drawing/2014/main" val="10002"/>
                  </a:ext>
                </a:extLst>
              </a:tr>
              <a:tr h="587061">
                <a:tc>
                  <a:txBody>
                    <a:bodyPr/>
                    <a:lstStyle/>
                    <a:p>
                      <a:pPr algn="ctr"/>
                      <a:r>
                        <a:rPr lang="en-US" b="1" dirty="0"/>
                        <a:t>Conversion</a:t>
                      </a:r>
                    </a:p>
                  </a:txBody>
                  <a:tcPr anchor="ctr"/>
                </a:tc>
                <a:tc>
                  <a:txBody>
                    <a:bodyPr/>
                    <a:lstStyle/>
                    <a:p>
                      <a:pPr algn="ctr"/>
                      <a:r>
                        <a:rPr lang="en-US" b="1" dirty="0"/>
                        <a:t>Starting From 3</a:t>
                      </a:r>
                      <a:r>
                        <a:rPr lang="en-US" b="1" baseline="30000" dirty="0"/>
                        <a:t>rd</a:t>
                      </a:r>
                      <a:r>
                        <a:rPr lang="en-US" b="1" baseline="0" dirty="0"/>
                        <a:t> </a:t>
                      </a:r>
                      <a:r>
                        <a:rPr lang="en-US" b="1" dirty="0"/>
                        <a:t> Month</a:t>
                      </a:r>
                    </a:p>
                  </a:txBody>
                  <a:tcPr anchor="ctr"/>
                </a:tc>
                <a:extLst>
                  <a:ext uri="{0D108BD9-81ED-4DB2-BD59-A6C34878D82A}">
                    <a16:rowId xmlns:a16="http://schemas.microsoft.com/office/drawing/2014/main" val="10003"/>
                  </a:ext>
                </a:extLst>
              </a:tr>
            </a:tbl>
          </a:graphicData>
        </a:graphic>
      </p:graphicFrame>
      <p:sp>
        <p:nvSpPr>
          <p:cNvPr id="5" name="TextBox 4"/>
          <p:cNvSpPr txBox="1"/>
          <p:nvPr/>
        </p:nvSpPr>
        <p:spPr>
          <a:xfrm>
            <a:off x="964276" y="5128953"/>
            <a:ext cx="10266219" cy="1200329"/>
          </a:xfrm>
          <a:prstGeom prst="rect">
            <a:avLst/>
          </a:prstGeom>
          <a:noFill/>
          <a:ln w="28575">
            <a:solidFill>
              <a:schemeClr val="tx1"/>
            </a:solidFill>
          </a:ln>
        </p:spPr>
        <p:txBody>
          <a:bodyPr wrap="square" rtlCol="0">
            <a:spAutoFit/>
          </a:bodyPr>
          <a:lstStyle/>
          <a:p>
            <a:r>
              <a:rPr lang="en-US" b="1" dirty="0"/>
              <a:t>Here we are assuming that we have no previous data to run direct conversion campaign. So we are getting audience from top of the funnel. We will be starting from awareness campaign for 2 Months so we can retarget audience in upcoming campaigns which is lead generation and Conversion. By this method we will be able to pull audience at bottom of the Consumer funnel so we can achieve our conversion goal.</a:t>
            </a:r>
          </a:p>
        </p:txBody>
      </p:sp>
    </p:spTree>
    <p:extLst>
      <p:ext uri="{BB962C8B-B14F-4D97-AF65-F5344CB8AC3E}">
        <p14:creationId xmlns:p14="http://schemas.microsoft.com/office/powerpoint/2010/main" val="2122097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8383B7-07A7-EDB4-3BCB-52B412B6323A}"/>
              </a:ext>
            </a:extLst>
          </p:cNvPr>
          <p:cNvSpPr>
            <a:spLocks noGrp="1"/>
          </p:cNvSpPr>
          <p:nvPr>
            <p:ph type="subTitle" idx="1"/>
          </p:nvPr>
        </p:nvSpPr>
        <p:spPr>
          <a:xfrm>
            <a:off x="1470952" y="965930"/>
            <a:ext cx="9618226" cy="921058"/>
          </a:xfrm>
          <a:ln w="38100">
            <a:solidFill>
              <a:schemeClr val="tx1"/>
            </a:solidFill>
          </a:ln>
        </p:spPr>
        <p:txBody>
          <a:bodyPr anchor="ctr">
            <a:noAutofit/>
          </a:bodyPr>
          <a:lstStyle/>
          <a:p>
            <a:pPr algn="ctr"/>
            <a:r>
              <a:rPr lang="en-US" sz="4800" b="1" dirty="0">
                <a:latin typeface="Arial Rounded MT Bold" pitchFamily="34" charset="0"/>
              </a:rPr>
              <a:t>Awareness Campaign Structure</a:t>
            </a:r>
          </a:p>
        </p:txBody>
      </p:sp>
      <p:sp>
        <p:nvSpPr>
          <p:cNvPr id="6" name="TextBox 5"/>
          <p:cNvSpPr txBox="1"/>
          <p:nvPr/>
        </p:nvSpPr>
        <p:spPr>
          <a:xfrm>
            <a:off x="498764" y="2510443"/>
            <a:ext cx="11230494" cy="3416320"/>
          </a:xfrm>
          <a:prstGeom prst="rect">
            <a:avLst/>
          </a:prstGeom>
          <a:noFill/>
          <a:ln w="38100">
            <a:solidFill>
              <a:schemeClr val="tx1"/>
            </a:solidFill>
          </a:ln>
        </p:spPr>
        <p:txBody>
          <a:bodyPr wrap="square" rtlCol="0">
            <a:spAutoFit/>
          </a:bodyPr>
          <a:lstStyle/>
          <a:p>
            <a:pPr algn="ctr"/>
            <a:r>
              <a:rPr lang="en-US" sz="3600" b="1" u="sng" dirty="0">
                <a:latin typeface="Arial Rounded MT Bold" pitchFamily="34" charset="0"/>
              </a:rPr>
              <a:t>Awareness </a:t>
            </a:r>
          </a:p>
          <a:p>
            <a:pPr algn="ctr"/>
            <a:endParaRPr lang="en-US" sz="2400" b="1" dirty="0">
              <a:latin typeface="Arial Rounded MT Bold" pitchFamily="34" charset="0"/>
            </a:endParaRPr>
          </a:p>
          <a:p>
            <a:pPr algn="ctr"/>
            <a:r>
              <a:rPr lang="en-US" sz="2400" b="1" dirty="0">
                <a:latin typeface="Arial Rounded MT Bold" pitchFamily="34" charset="0"/>
              </a:rPr>
              <a:t>Objective :-  Brand Awareness</a:t>
            </a:r>
          </a:p>
          <a:p>
            <a:pPr algn="ctr"/>
            <a:r>
              <a:rPr lang="en-US" sz="2400" b="1" dirty="0">
                <a:latin typeface="Arial Rounded MT Bold" pitchFamily="34" charset="0"/>
              </a:rPr>
              <a:t>Optimization and Delivery :- Thru-play</a:t>
            </a:r>
          </a:p>
          <a:p>
            <a:pPr algn="ctr"/>
            <a:r>
              <a:rPr lang="en-US" sz="2400" b="1" dirty="0">
                <a:latin typeface="Arial Rounded MT Bold" pitchFamily="34" charset="0"/>
              </a:rPr>
              <a:t>Budget :- 1,50,000/-  (CBO)</a:t>
            </a:r>
          </a:p>
          <a:p>
            <a:pPr algn="ctr"/>
            <a:r>
              <a:rPr lang="en-US" sz="2400" b="1" dirty="0">
                <a:latin typeface="Arial Rounded MT Bold" pitchFamily="34" charset="0"/>
              </a:rPr>
              <a:t>Bidding Type :- Highest Volume</a:t>
            </a:r>
          </a:p>
          <a:p>
            <a:pPr algn="ctr"/>
            <a:r>
              <a:rPr lang="en-US" sz="2400" b="1" dirty="0">
                <a:solidFill>
                  <a:srgbClr val="FF3300"/>
                </a:solidFill>
                <a:latin typeface="Arial Rounded MT Bold" pitchFamily="34" charset="0"/>
              </a:rPr>
              <a:t>KPI’s :- Cost Per View</a:t>
            </a:r>
          </a:p>
          <a:p>
            <a:endParaRPr lang="en-US" b="1" dirty="0">
              <a:latin typeface="Arial Rounded MT Bold" pitchFamily="34" charset="0"/>
            </a:endParaRPr>
          </a:p>
          <a:p>
            <a:endParaRPr lang="en-US" b="1" dirty="0">
              <a:latin typeface="Arial Rounded MT Bold" pitchFamily="34" charset="0"/>
            </a:endParaRPr>
          </a:p>
        </p:txBody>
      </p:sp>
      <p:pic>
        <p:nvPicPr>
          <p:cNvPr id="7" name="Picture 5" descr="Logo&#10;&#10;Description automatically generated">
            <a:extLst>
              <a:ext uri="{FF2B5EF4-FFF2-40B4-BE49-F238E27FC236}">
                <a16:creationId xmlns:a16="http://schemas.microsoft.com/office/drawing/2014/main" id="{50B48EB4-6B09-69E4-A1E2-E5A32C44100B}"/>
              </a:ext>
            </a:extLst>
          </p:cNvPr>
          <p:cNvPicPr>
            <a:picLocks noChangeAspect="1"/>
          </p:cNvPicPr>
          <p:nvPr/>
        </p:nvPicPr>
        <p:blipFill>
          <a:blip r:embed="rId2"/>
          <a:stretch>
            <a:fillRect/>
          </a:stretch>
        </p:blipFill>
        <p:spPr>
          <a:xfrm>
            <a:off x="74815" y="169906"/>
            <a:ext cx="1296785" cy="321937"/>
          </a:xfrm>
          <a:prstGeom prst="rect">
            <a:avLst/>
          </a:prstGeom>
        </p:spPr>
      </p:pic>
    </p:spTree>
    <p:extLst>
      <p:ext uri="{BB962C8B-B14F-4D97-AF65-F5344CB8AC3E}">
        <p14:creationId xmlns:p14="http://schemas.microsoft.com/office/powerpoint/2010/main" val="1449976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908383B7-07A7-EDB4-3BCB-52B412B6323A}"/>
              </a:ext>
            </a:extLst>
          </p:cNvPr>
          <p:cNvSpPr txBox="1">
            <a:spLocks/>
          </p:cNvSpPr>
          <p:nvPr/>
        </p:nvSpPr>
        <p:spPr>
          <a:xfrm>
            <a:off x="1392181" y="967585"/>
            <a:ext cx="9746873" cy="921058"/>
          </a:xfrm>
          <a:prstGeom prst="rect">
            <a:avLst/>
          </a:prstGeom>
          <a:ln w="38100">
            <a:solidFill>
              <a:schemeClr val="tx1"/>
            </a:solidFill>
          </a:ln>
        </p:spPr>
        <p:txBody>
          <a:bodyPr vert="horz" lIns="91440" tIns="45720" rIns="91440" bIns="45720" rtlCol="0" anchor="ctr">
            <a:noAutofit/>
          </a:bodyPr>
          <a:lstStyle>
            <a:lvl1pPr marL="0" indent="0" algn="l" defTabSz="914400" rtl="0" eaLnBrk="1" latinLnBrk="0" hangingPunct="1">
              <a:lnSpc>
                <a:spcPct val="85000"/>
              </a:lnSpc>
              <a:spcBef>
                <a:spcPts val="1300"/>
              </a:spcBef>
              <a:buFont typeface="Arial" pitchFamily="34" charset="0"/>
              <a:buNone/>
              <a:defRPr sz="3200" kern="1200">
                <a:solidFill>
                  <a:srgbClr val="262626"/>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ctr"/>
            <a:r>
              <a:rPr lang="en-US" sz="4800" b="1" dirty="0">
                <a:latin typeface="Arial Rounded MT Bold" pitchFamily="34" charset="0"/>
              </a:rPr>
              <a:t>Awareness Ad Group Structure</a:t>
            </a:r>
          </a:p>
        </p:txBody>
      </p:sp>
      <p:sp>
        <p:nvSpPr>
          <p:cNvPr id="7" name="TextBox 6"/>
          <p:cNvSpPr txBox="1"/>
          <p:nvPr/>
        </p:nvSpPr>
        <p:spPr>
          <a:xfrm>
            <a:off x="498764" y="2510443"/>
            <a:ext cx="11230494" cy="4031873"/>
          </a:xfrm>
          <a:prstGeom prst="rect">
            <a:avLst/>
          </a:prstGeom>
          <a:noFill/>
          <a:ln w="38100">
            <a:solidFill>
              <a:schemeClr val="tx1"/>
            </a:solidFill>
          </a:ln>
        </p:spPr>
        <p:txBody>
          <a:bodyPr wrap="square" rtlCol="0">
            <a:spAutoFit/>
          </a:bodyPr>
          <a:lstStyle/>
          <a:p>
            <a:pPr algn="ctr"/>
            <a:r>
              <a:rPr lang="en-US" sz="3600" b="1" u="sng" dirty="0">
                <a:latin typeface="Arial Rounded MT Bold" pitchFamily="34" charset="0"/>
              </a:rPr>
              <a:t>Audiences :- Ad Group 1</a:t>
            </a:r>
          </a:p>
          <a:p>
            <a:pPr algn="ctr"/>
            <a:endParaRPr lang="en-US" sz="2400" b="1" dirty="0">
              <a:latin typeface="Arial Rounded MT Bold" pitchFamily="34" charset="0"/>
            </a:endParaRPr>
          </a:p>
          <a:p>
            <a:pPr algn="ctr"/>
            <a:r>
              <a:rPr lang="en-US" sz="2400" b="1" dirty="0">
                <a:latin typeface="Arial Rounded MT Bold" pitchFamily="34" charset="0"/>
              </a:rPr>
              <a:t>Location :-  Dubai/UAE</a:t>
            </a:r>
          </a:p>
          <a:p>
            <a:pPr algn="ctr"/>
            <a:r>
              <a:rPr lang="en-US" sz="2400" b="1" dirty="0">
                <a:latin typeface="Arial Rounded MT Bold" pitchFamily="34" charset="0"/>
              </a:rPr>
              <a:t>Age :- 20-50</a:t>
            </a:r>
          </a:p>
          <a:p>
            <a:pPr algn="ctr"/>
            <a:r>
              <a:rPr lang="en-US" sz="2400" b="1" dirty="0">
                <a:latin typeface="Arial Rounded MT Bold" pitchFamily="34" charset="0"/>
              </a:rPr>
              <a:t>Gender :- Male &amp; Female</a:t>
            </a:r>
          </a:p>
          <a:p>
            <a:pPr algn="ctr"/>
            <a:r>
              <a:rPr lang="en-US" sz="2400" b="1" dirty="0">
                <a:latin typeface="Arial Rounded MT Bold" pitchFamily="34" charset="0"/>
              </a:rPr>
              <a:t>Targeting :- Core Audience </a:t>
            </a:r>
          </a:p>
          <a:p>
            <a:pPr algn="ctr"/>
            <a:r>
              <a:rPr lang="en-US" sz="2000" b="1" dirty="0">
                <a:latin typeface="Arial Rounded MT Bold" pitchFamily="34" charset="0"/>
              </a:rPr>
              <a:t>(</a:t>
            </a:r>
            <a:r>
              <a:rPr lang="en-US" sz="2000" dirty="0">
                <a:latin typeface="Arial Rounded MT Bold" pitchFamily="34" charset="0"/>
              </a:rPr>
              <a:t>Interests: Travel Blogger, Tourism in Thailand, Travel or Package tour, </a:t>
            </a:r>
          </a:p>
          <a:p>
            <a:pPr algn="ctr"/>
            <a:r>
              <a:rPr lang="en-US" sz="2000" dirty="0">
                <a:latin typeface="Arial Rounded MT Bold" pitchFamily="34" charset="0"/>
              </a:rPr>
              <a:t>Behaviors: Frequent travellers, Commuters or Frequent international travellers)</a:t>
            </a:r>
          </a:p>
          <a:p>
            <a:pPr algn="ctr"/>
            <a:r>
              <a:rPr lang="en-US" sz="2400" b="1" dirty="0">
                <a:latin typeface="Arial Rounded MT Bold" pitchFamily="34" charset="0"/>
              </a:rPr>
              <a:t>Placements :- Automatic</a:t>
            </a:r>
          </a:p>
          <a:p>
            <a:endParaRPr lang="en-US" b="1" dirty="0">
              <a:latin typeface="Arial Rounded MT Bold" pitchFamily="34" charset="0"/>
            </a:endParaRPr>
          </a:p>
          <a:p>
            <a:endParaRPr lang="en-US" b="1" dirty="0">
              <a:latin typeface="Arial Rounded MT Bold" pitchFamily="34" charset="0"/>
            </a:endParaRPr>
          </a:p>
        </p:txBody>
      </p:sp>
      <p:pic>
        <p:nvPicPr>
          <p:cNvPr id="8" name="Picture 5" descr="Logo&#10;&#10;Description automatically generated">
            <a:extLst>
              <a:ext uri="{FF2B5EF4-FFF2-40B4-BE49-F238E27FC236}">
                <a16:creationId xmlns:a16="http://schemas.microsoft.com/office/drawing/2014/main" id="{50B48EB4-6B09-69E4-A1E2-E5A32C44100B}"/>
              </a:ext>
            </a:extLst>
          </p:cNvPr>
          <p:cNvPicPr>
            <a:picLocks noChangeAspect="1"/>
          </p:cNvPicPr>
          <p:nvPr/>
        </p:nvPicPr>
        <p:blipFill>
          <a:blip r:embed="rId2"/>
          <a:stretch>
            <a:fillRect/>
          </a:stretch>
        </p:blipFill>
        <p:spPr>
          <a:xfrm>
            <a:off x="74815" y="169906"/>
            <a:ext cx="1296785" cy="321937"/>
          </a:xfrm>
          <a:prstGeom prst="rect">
            <a:avLst/>
          </a:prstGeom>
        </p:spPr>
      </p:pic>
    </p:spTree>
    <p:extLst>
      <p:ext uri="{BB962C8B-B14F-4D97-AF65-F5344CB8AC3E}">
        <p14:creationId xmlns:p14="http://schemas.microsoft.com/office/powerpoint/2010/main" val="1603207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908383B7-07A7-EDB4-3BCB-52B412B6323A}"/>
              </a:ext>
            </a:extLst>
          </p:cNvPr>
          <p:cNvSpPr txBox="1">
            <a:spLocks/>
          </p:cNvSpPr>
          <p:nvPr/>
        </p:nvSpPr>
        <p:spPr>
          <a:xfrm>
            <a:off x="1431767" y="957618"/>
            <a:ext cx="9563993" cy="921058"/>
          </a:xfrm>
          <a:prstGeom prst="rect">
            <a:avLst/>
          </a:prstGeom>
          <a:ln w="38100">
            <a:solidFill>
              <a:schemeClr val="tx1"/>
            </a:solidFill>
          </a:ln>
        </p:spPr>
        <p:txBody>
          <a:bodyPr vert="horz" lIns="91440" tIns="45720" rIns="91440" bIns="45720" rtlCol="0" anchor="ctr">
            <a:noAutofit/>
          </a:bodyPr>
          <a:lstStyle>
            <a:lvl1pPr marL="0" indent="0" algn="l" defTabSz="914400" rtl="0" eaLnBrk="1" latinLnBrk="0" hangingPunct="1">
              <a:lnSpc>
                <a:spcPct val="85000"/>
              </a:lnSpc>
              <a:spcBef>
                <a:spcPts val="1300"/>
              </a:spcBef>
              <a:buFont typeface="Arial" pitchFamily="34" charset="0"/>
              <a:buNone/>
              <a:defRPr sz="3200" kern="1200">
                <a:solidFill>
                  <a:srgbClr val="262626"/>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ctr"/>
            <a:r>
              <a:rPr lang="en-US" sz="4800" b="1" dirty="0">
                <a:latin typeface="Arial Rounded MT Bold" pitchFamily="34" charset="0"/>
              </a:rPr>
              <a:t>Awareness Ad Group Structure</a:t>
            </a:r>
          </a:p>
        </p:txBody>
      </p:sp>
      <p:sp>
        <p:nvSpPr>
          <p:cNvPr id="7" name="TextBox 6"/>
          <p:cNvSpPr txBox="1"/>
          <p:nvPr/>
        </p:nvSpPr>
        <p:spPr>
          <a:xfrm>
            <a:off x="498764" y="2510443"/>
            <a:ext cx="11230494" cy="3447098"/>
          </a:xfrm>
          <a:prstGeom prst="rect">
            <a:avLst/>
          </a:prstGeom>
          <a:noFill/>
          <a:ln w="38100">
            <a:solidFill>
              <a:schemeClr val="tx1"/>
            </a:solidFill>
          </a:ln>
        </p:spPr>
        <p:txBody>
          <a:bodyPr wrap="square" rtlCol="0">
            <a:spAutoFit/>
          </a:bodyPr>
          <a:lstStyle/>
          <a:p>
            <a:pPr algn="ctr"/>
            <a:r>
              <a:rPr lang="en-US" sz="3600" b="1" u="sng" dirty="0">
                <a:latin typeface="Arial Rounded MT Bold" pitchFamily="34" charset="0"/>
              </a:rPr>
              <a:t>Audiences :- Ad Group 2 </a:t>
            </a:r>
          </a:p>
          <a:p>
            <a:pPr algn="ctr"/>
            <a:endParaRPr lang="en-US" sz="2400" b="1" dirty="0">
              <a:latin typeface="Arial Rounded MT Bold" pitchFamily="34" charset="0"/>
            </a:endParaRPr>
          </a:p>
          <a:p>
            <a:pPr algn="ctr"/>
            <a:r>
              <a:rPr lang="en-US" sz="2400" b="1" dirty="0">
                <a:latin typeface="Arial Rounded MT Bold" pitchFamily="34" charset="0"/>
              </a:rPr>
              <a:t>Location :-  Dubai/UAE</a:t>
            </a:r>
          </a:p>
          <a:p>
            <a:pPr algn="ctr"/>
            <a:r>
              <a:rPr lang="en-US" sz="2400" b="1" dirty="0">
                <a:latin typeface="Arial Rounded MT Bold" pitchFamily="34" charset="0"/>
              </a:rPr>
              <a:t>Age :- 20-50</a:t>
            </a:r>
          </a:p>
          <a:p>
            <a:pPr algn="ctr"/>
            <a:r>
              <a:rPr lang="en-US" sz="2400" b="1" dirty="0">
                <a:latin typeface="Arial Rounded MT Bold" pitchFamily="34" charset="0"/>
              </a:rPr>
              <a:t>Gender :- Male &amp; Female</a:t>
            </a:r>
          </a:p>
          <a:p>
            <a:pPr algn="ctr"/>
            <a:r>
              <a:rPr lang="en-US" sz="2400" b="1" dirty="0">
                <a:latin typeface="Arial Rounded MT Bold" pitchFamily="34" charset="0"/>
              </a:rPr>
              <a:t>Targeting :- Core Audience (competitor)</a:t>
            </a:r>
          </a:p>
          <a:p>
            <a:pPr algn="ctr"/>
            <a:r>
              <a:rPr lang="en-US" sz="2000" b="1" dirty="0">
                <a:latin typeface="Arial Rounded MT Bold" pitchFamily="34" charset="0"/>
              </a:rPr>
              <a:t>(</a:t>
            </a:r>
            <a:r>
              <a:rPr lang="en-US" dirty="0">
                <a:latin typeface="Arial Rounded MT Bold" pitchFamily="34" charset="0"/>
              </a:rPr>
              <a:t>Interests: Kayak.com, Virgin Holidays, </a:t>
            </a:r>
            <a:r>
              <a:rPr lang="en-US" dirty="0" err="1">
                <a:latin typeface="Arial Rounded MT Bold" pitchFamily="34" charset="0"/>
              </a:rPr>
              <a:t>Airbnb</a:t>
            </a:r>
            <a:r>
              <a:rPr lang="en-US" dirty="0">
                <a:latin typeface="Arial Rounded MT Bold" pitchFamily="34" charset="0"/>
              </a:rPr>
              <a:t>, Cheap Tickets, Thomas Cook, </a:t>
            </a:r>
            <a:r>
              <a:rPr lang="en-US" dirty="0" err="1">
                <a:latin typeface="Arial Rounded MT Bold" pitchFamily="34" charset="0"/>
              </a:rPr>
              <a:t>MakeMyTrip</a:t>
            </a:r>
            <a:r>
              <a:rPr lang="en-US" dirty="0">
                <a:latin typeface="Arial Rounded MT Bold" pitchFamily="34" charset="0"/>
              </a:rPr>
              <a:t>, Hotels.com, Yatra.com, </a:t>
            </a:r>
            <a:r>
              <a:rPr lang="en-US" dirty="0" err="1">
                <a:latin typeface="Arial Rounded MT Bold" pitchFamily="34" charset="0"/>
              </a:rPr>
              <a:t>Trivago</a:t>
            </a:r>
            <a:r>
              <a:rPr lang="en-US" dirty="0">
                <a:latin typeface="Arial Rounded MT Bold" pitchFamily="34" charset="0"/>
              </a:rPr>
              <a:t>, Booking.com or Agoda.com)</a:t>
            </a:r>
          </a:p>
          <a:p>
            <a:pPr algn="ctr"/>
            <a:r>
              <a:rPr lang="en-US" sz="2400" b="1" dirty="0">
                <a:latin typeface="Arial Rounded MT Bold" pitchFamily="34" charset="0"/>
              </a:rPr>
              <a:t>Placements :- Automatic</a:t>
            </a:r>
          </a:p>
        </p:txBody>
      </p:sp>
      <p:pic>
        <p:nvPicPr>
          <p:cNvPr id="5" name="Picture 5" descr="Logo&#10;&#10;Description automatically generated">
            <a:extLst>
              <a:ext uri="{FF2B5EF4-FFF2-40B4-BE49-F238E27FC236}">
                <a16:creationId xmlns:a16="http://schemas.microsoft.com/office/drawing/2014/main" id="{50B48EB4-6B09-69E4-A1E2-E5A32C44100B}"/>
              </a:ext>
            </a:extLst>
          </p:cNvPr>
          <p:cNvPicPr>
            <a:picLocks noChangeAspect="1"/>
          </p:cNvPicPr>
          <p:nvPr/>
        </p:nvPicPr>
        <p:blipFill>
          <a:blip r:embed="rId2"/>
          <a:stretch>
            <a:fillRect/>
          </a:stretch>
        </p:blipFill>
        <p:spPr>
          <a:xfrm>
            <a:off x="74815" y="169906"/>
            <a:ext cx="1296785" cy="321937"/>
          </a:xfrm>
          <a:prstGeom prst="rect">
            <a:avLst/>
          </a:prstGeom>
        </p:spPr>
      </p:pic>
    </p:spTree>
    <p:extLst>
      <p:ext uri="{BB962C8B-B14F-4D97-AF65-F5344CB8AC3E}">
        <p14:creationId xmlns:p14="http://schemas.microsoft.com/office/powerpoint/2010/main" val="23582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08383B7-07A7-EDB4-3BCB-52B412B6323A}"/>
              </a:ext>
            </a:extLst>
          </p:cNvPr>
          <p:cNvSpPr txBox="1">
            <a:spLocks/>
          </p:cNvSpPr>
          <p:nvPr/>
        </p:nvSpPr>
        <p:spPr>
          <a:xfrm>
            <a:off x="1716378" y="957618"/>
            <a:ext cx="8795265" cy="921058"/>
          </a:xfrm>
          <a:prstGeom prst="rect">
            <a:avLst/>
          </a:prstGeom>
          <a:ln w="38100">
            <a:solidFill>
              <a:schemeClr val="tx1"/>
            </a:solidFill>
          </a:ln>
        </p:spPr>
        <p:txBody>
          <a:bodyPr vert="horz" lIns="91440" tIns="45720" rIns="91440" bIns="45720" rtlCol="0" anchor="ctr">
            <a:noAutofit/>
          </a:bodyPr>
          <a:lstStyle>
            <a:lvl1pPr marL="0" indent="0" algn="l" defTabSz="914400" rtl="0" eaLnBrk="1" latinLnBrk="0" hangingPunct="1">
              <a:lnSpc>
                <a:spcPct val="85000"/>
              </a:lnSpc>
              <a:spcBef>
                <a:spcPts val="1300"/>
              </a:spcBef>
              <a:buFont typeface="Arial" pitchFamily="34" charset="0"/>
              <a:buNone/>
              <a:defRPr sz="3200" kern="1200">
                <a:solidFill>
                  <a:srgbClr val="262626"/>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ctr"/>
            <a:r>
              <a:rPr lang="en-US" sz="4800" b="1" dirty="0">
                <a:latin typeface="Arial Rounded MT Bold" pitchFamily="34" charset="0"/>
              </a:rPr>
              <a:t>Awareness Ad Structure</a:t>
            </a:r>
          </a:p>
        </p:txBody>
      </p:sp>
      <p:sp>
        <p:nvSpPr>
          <p:cNvPr id="6" name="TextBox 5"/>
          <p:cNvSpPr txBox="1"/>
          <p:nvPr/>
        </p:nvSpPr>
        <p:spPr>
          <a:xfrm>
            <a:off x="498764" y="2510443"/>
            <a:ext cx="11230494" cy="2492990"/>
          </a:xfrm>
          <a:prstGeom prst="rect">
            <a:avLst/>
          </a:prstGeom>
          <a:noFill/>
          <a:ln w="38100">
            <a:solidFill>
              <a:schemeClr val="tx1"/>
            </a:solidFill>
          </a:ln>
        </p:spPr>
        <p:txBody>
          <a:bodyPr wrap="square" rtlCol="0">
            <a:spAutoFit/>
          </a:bodyPr>
          <a:lstStyle/>
          <a:p>
            <a:pPr algn="ctr"/>
            <a:r>
              <a:rPr lang="en-US" sz="3600" b="1" u="sng" dirty="0">
                <a:latin typeface="Arial Rounded MT Bold" pitchFamily="34" charset="0"/>
              </a:rPr>
              <a:t>Ad Creative </a:t>
            </a:r>
          </a:p>
          <a:p>
            <a:pPr algn="ctr"/>
            <a:endParaRPr lang="en-US" sz="2400" b="1" dirty="0">
              <a:latin typeface="Arial Rounded MT Bold" pitchFamily="34" charset="0"/>
            </a:endParaRPr>
          </a:p>
          <a:p>
            <a:pPr algn="ctr"/>
            <a:r>
              <a:rPr lang="en-US" sz="2400" b="1" dirty="0">
                <a:latin typeface="Arial Rounded MT Bold" pitchFamily="34" charset="0"/>
              </a:rPr>
              <a:t>15 Sec Video Ad: These ad will feature stunning visuals of Thailand destinations like Bangkok, Phuket, Chiang Mai, etc. to create the desire to explore the country. These ads will also highlight the special deals and offers that Thrillophilia is providing on its Thailand tour packages.</a:t>
            </a:r>
          </a:p>
        </p:txBody>
      </p:sp>
      <p:pic>
        <p:nvPicPr>
          <p:cNvPr id="7" name="Picture 5" descr="Logo&#10;&#10;Description automatically generated">
            <a:extLst>
              <a:ext uri="{FF2B5EF4-FFF2-40B4-BE49-F238E27FC236}">
                <a16:creationId xmlns:a16="http://schemas.microsoft.com/office/drawing/2014/main" id="{50B48EB4-6B09-69E4-A1E2-E5A32C44100B}"/>
              </a:ext>
            </a:extLst>
          </p:cNvPr>
          <p:cNvPicPr>
            <a:picLocks noChangeAspect="1"/>
          </p:cNvPicPr>
          <p:nvPr/>
        </p:nvPicPr>
        <p:blipFill>
          <a:blip r:embed="rId2"/>
          <a:stretch>
            <a:fillRect/>
          </a:stretch>
        </p:blipFill>
        <p:spPr>
          <a:xfrm>
            <a:off x="74815" y="169906"/>
            <a:ext cx="1296785" cy="321937"/>
          </a:xfrm>
          <a:prstGeom prst="rect">
            <a:avLst/>
          </a:prstGeom>
        </p:spPr>
      </p:pic>
      <p:sp>
        <p:nvSpPr>
          <p:cNvPr id="2" name="TextBox 1"/>
          <p:cNvSpPr txBox="1"/>
          <p:nvPr/>
        </p:nvSpPr>
        <p:spPr>
          <a:xfrm>
            <a:off x="2269375" y="5228705"/>
            <a:ext cx="7539643" cy="646331"/>
          </a:xfrm>
          <a:prstGeom prst="rect">
            <a:avLst/>
          </a:prstGeom>
          <a:noFill/>
          <a:ln w="19050">
            <a:solidFill>
              <a:schemeClr val="tx1"/>
            </a:solidFill>
          </a:ln>
        </p:spPr>
        <p:txBody>
          <a:bodyPr wrap="square" rtlCol="0">
            <a:spAutoFit/>
          </a:bodyPr>
          <a:lstStyle/>
          <a:p>
            <a:r>
              <a:rPr lang="en-US" b="1" dirty="0">
                <a:solidFill>
                  <a:srgbClr val="FF3300"/>
                </a:solidFill>
              </a:rPr>
              <a:t>Note :- </a:t>
            </a:r>
            <a:r>
              <a:rPr lang="en-US" b="1" dirty="0"/>
              <a:t>Separate ad creative for both the Ad groups according to the audience we have selected. Which will deliver relevant message for selected audience.</a:t>
            </a:r>
          </a:p>
        </p:txBody>
      </p:sp>
    </p:spTree>
    <p:extLst>
      <p:ext uri="{BB962C8B-B14F-4D97-AF65-F5344CB8AC3E}">
        <p14:creationId xmlns:p14="http://schemas.microsoft.com/office/powerpoint/2010/main" val="1176803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0F8E-C756-2CA3-4503-9C132F1C8E93}"/>
              </a:ext>
            </a:extLst>
          </p:cNvPr>
          <p:cNvSpPr>
            <a:spLocks noGrp="1"/>
          </p:cNvSpPr>
          <p:nvPr>
            <p:ph type="ctrTitle"/>
          </p:nvPr>
        </p:nvSpPr>
        <p:spPr>
          <a:xfrm>
            <a:off x="1583428" y="616355"/>
            <a:ext cx="8429065" cy="1234889"/>
          </a:xfrm>
          <a:ln w="38100">
            <a:solidFill>
              <a:schemeClr val="tx1"/>
            </a:solidFill>
          </a:ln>
        </p:spPr>
        <p:txBody>
          <a:bodyPr anchor="ctr">
            <a:normAutofit/>
          </a:bodyPr>
          <a:lstStyle/>
          <a:p>
            <a:pPr algn="ctr"/>
            <a:r>
              <a:rPr lang="en-US" sz="4800" b="1" dirty="0">
                <a:solidFill>
                  <a:schemeClr val="tx1"/>
                </a:solidFill>
                <a:latin typeface="Arial Rounded MT Bold" pitchFamily="34" charset="0"/>
              </a:rPr>
              <a:t>Ad Copy</a:t>
            </a:r>
          </a:p>
        </p:txBody>
      </p:sp>
      <p:sp>
        <p:nvSpPr>
          <p:cNvPr id="6" name="TextBox 5"/>
          <p:cNvSpPr txBox="1"/>
          <p:nvPr/>
        </p:nvSpPr>
        <p:spPr>
          <a:xfrm>
            <a:off x="5627715" y="2019991"/>
            <a:ext cx="5835536" cy="3293209"/>
          </a:xfrm>
          <a:prstGeom prst="rect">
            <a:avLst/>
          </a:prstGeom>
          <a:noFill/>
        </p:spPr>
        <p:txBody>
          <a:bodyPr wrap="square" rtlCol="0">
            <a:spAutoFit/>
          </a:bodyPr>
          <a:lstStyle/>
          <a:p>
            <a:pPr marL="285750" indent="-285750">
              <a:buFont typeface="Arial" pitchFamily="34" charset="0"/>
              <a:buChar char="•"/>
            </a:pPr>
            <a:r>
              <a:rPr lang="en-US" sz="1600" dirty="0">
                <a:latin typeface="Arial Rounded MT Bold" pitchFamily="34" charset="0"/>
              </a:rPr>
              <a:t>Headline:- Discover the Magic of Thailand - Unforgettable Vacation Awaits!</a:t>
            </a:r>
          </a:p>
          <a:p>
            <a:pPr marL="285750" indent="-285750">
              <a:buFont typeface="Arial" pitchFamily="34" charset="0"/>
              <a:buChar char="•"/>
            </a:pPr>
            <a:r>
              <a:rPr lang="en-US" sz="1600" dirty="0">
                <a:latin typeface="Arial Rounded MT Bold" pitchFamily="34" charset="0"/>
              </a:rPr>
              <a:t>Description:- Come explore Thailand's beautiful beaches, stunning temples, and rich culture. With Thrillophilia, you can customize your perfect vacation and make the most of this incredible destination. Experience the wonders of Thailand today!</a:t>
            </a:r>
          </a:p>
          <a:p>
            <a:pPr marL="285750" indent="-285750">
              <a:buFont typeface="Arial" pitchFamily="34" charset="0"/>
              <a:buChar char="•"/>
            </a:pPr>
            <a:r>
              <a:rPr lang="en-US" sz="1600" dirty="0">
                <a:latin typeface="Arial Rounded MT Bold" pitchFamily="34" charset="0"/>
              </a:rPr>
              <a:t>Primary Text:- Book your trip to Thailand with us now and experience the beauty of this amazing country!</a:t>
            </a:r>
          </a:p>
          <a:p>
            <a:pPr marL="285750" indent="-285750">
              <a:buFont typeface="Arial" pitchFamily="34" charset="0"/>
              <a:buChar char="•"/>
            </a:pPr>
            <a:r>
              <a:rPr lang="en-US" sz="1600" dirty="0">
                <a:latin typeface="Arial Rounded MT Bold" pitchFamily="34" charset="0"/>
              </a:rPr>
              <a:t>CTA:- Book Now</a:t>
            </a:r>
          </a:p>
          <a:p>
            <a:pPr marL="285750" indent="-285750">
              <a:buFont typeface="Arial" pitchFamily="34" charset="0"/>
              <a:buChar char="•"/>
            </a:pPr>
            <a:r>
              <a:rPr lang="en-US" sz="1600" dirty="0">
                <a:latin typeface="Arial Rounded MT Bold" pitchFamily="34" charset="0"/>
              </a:rPr>
              <a:t>Display URL:- Thrillophila.com</a:t>
            </a:r>
          </a:p>
          <a:p>
            <a:pPr marL="285750" indent="-285750">
              <a:buFont typeface="Arial" pitchFamily="34" charset="0"/>
              <a:buChar char="•"/>
            </a:pPr>
            <a:r>
              <a:rPr lang="en-US" sz="1600" dirty="0">
                <a:latin typeface="Arial Rounded MT Bold" pitchFamily="34" charset="0"/>
              </a:rPr>
              <a:t>Destination URL:-https://www.thrillophilia.com/countries/thailand/tours/</a:t>
            </a:r>
          </a:p>
        </p:txBody>
      </p:sp>
      <p:pic>
        <p:nvPicPr>
          <p:cNvPr id="7" name="Picture 5" descr="Logo&#10;&#10;Description automatically generated">
            <a:extLst>
              <a:ext uri="{FF2B5EF4-FFF2-40B4-BE49-F238E27FC236}">
                <a16:creationId xmlns:a16="http://schemas.microsoft.com/office/drawing/2014/main" id="{50B48EB4-6B09-69E4-A1E2-E5A32C44100B}"/>
              </a:ext>
            </a:extLst>
          </p:cNvPr>
          <p:cNvPicPr>
            <a:picLocks noChangeAspect="1"/>
          </p:cNvPicPr>
          <p:nvPr/>
        </p:nvPicPr>
        <p:blipFill>
          <a:blip r:embed="rId2"/>
          <a:stretch>
            <a:fillRect/>
          </a:stretch>
        </p:blipFill>
        <p:spPr>
          <a:xfrm>
            <a:off x="74815" y="169906"/>
            <a:ext cx="1296785" cy="321937"/>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0496" t="14987" r="30579" b="9935"/>
          <a:stretch/>
        </p:blipFill>
        <p:spPr>
          <a:xfrm>
            <a:off x="1637606" y="2019989"/>
            <a:ext cx="3915295" cy="42478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1637606" y="6425738"/>
            <a:ext cx="4513810" cy="307777"/>
          </a:xfrm>
          <a:prstGeom prst="rect">
            <a:avLst/>
          </a:prstGeom>
          <a:noFill/>
        </p:spPr>
        <p:txBody>
          <a:bodyPr wrap="square" rtlCol="0">
            <a:spAutoFit/>
          </a:bodyPr>
          <a:lstStyle/>
          <a:p>
            <a:r>
              <a:rPr lang="en-US" sz="1400" b="1" dirty="0">
                <a:solidFill>
                  <a:srgbClr val="FF3300"/>
                </a:solidFill>
              </a:rPr>
              <a:t>Note :- Ad Creative are randomly taken from Internet</a:t>
            </a:r>
          </a:p>
        </p:txBody>
      </p:sp>
    </p:spTree>
    <p:extLst>
      <p:ext uri="{BB962C8B-B14F-4D97-AF65-F5344CB8AC3E}">
        <p14:creationId xmlns:p14="http://schemas.microsoft.com/office/powerpoint/2010/main" val="3660220973"/>
      </p:ext>
    </p:extLst>
  </p:cSld>
  <p:clrMapOvr>
    <a:masterClrMapping/>
  </p:clrMapOvr>
</p:sld>
</file>

<file path=ppt/theme/theme1.xml><?xml version="1.0" encoding="utf-8"?>
<a:theme xmlns:a="http://schemas.openxmlformats.org/drawingml/2006/main" name="Metropolitan">
  <a:themeElements>
    <a:clrScheme name="Custom 4">
      <a:dk1>
        <a:sysClr val="windowText" lastClr="000000"/>
      </a:dk1>
      <a:lt1>
        <a:sysClr val="window" lastClr="FFFFFF"/>
      </a:lt1>
      <a:dk2>
        <a:srgbClr val="000000"/>
      </a:dk2>
      <a:lt2>
        <a:srgbClr val="F8F8F8"/>
      </a:lt2>
      <a:accent1>
        <a:srgbClr val="FFFFFF"/>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docProps/app.xml><?xml version="1.0" encoding="utf-8"?>
<Properties xmlns="http://schemas.openxmlformats.org/officeDocument/2006/extended-properties" xmlns:vt="http://schemas.openxmlformats.org/officeDocument/2006/docPropsVTypes">
  <Template>office theme</Template>
  <TotalTime>471</TotalTime>
  <Words>989</Words>
  <Application>Microsoft Office PowerPoint</Application>
  <PresentationFormat>Widescreen</PresentationFormat>
  <Paragraphs>134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Rounded MT Bold</vt:lpstr>
      <vt:lpstr>Calibri Light</vt:lpstr>
      <vt:lpstr>Candara</vt:lpstr>
      <vt:lpstr>Wingdings</vt:lpstr>
      <vt:lpstr>Metropolitan</vt:lpstr>
      <vt:lpstr>Facebook Ads</vt:lpstr>
      <vt:lpstr>Assignment Brief</vt:lpstr>
      <vt:lpstr>Budget Distribution</vt:lpstr>
      <vt:lpstr>Campaign Timeline</vt:lpstr>
      <vt:lpstr>PowerPoint Presentation</vt:lpstr>
      <vt:lpstr>PowerPoint Presentation</vt:lpstr>
      <vt:lpstr>PowerPoint Presentation</vt:lpstr>
      <vt:lpstr>PowerPoint Presentation</vt:lpstr>
      <vt:lpstr>Ad Copy</vt:lpstr>
      <vt:lpstr>PowerPoint Presentation</vt:lpstr>
      <vt:lpstr>PowerPoint Presentation</vt:lpstr>
      <vt:lpstr>PowerPoint Presentation</vt:lpstr>
      <vt:lpstr>Ad Copy</vt:lpstr>
      <vt:lpstr>PowerPoint Presentation</vt:lpstr>
      <vt:lpstr>PowerPoint Presentation</vt:lpstr>
      <vt:lpstr>PowerPoint Presentation</vt:lpstr>
      <vt:lpstr>Ad Copy</vt:lpstr>
      <vt:lpstr>Shaping the future of travel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Pawar</dc:creator>
  <cp:lastModifiedBy>Vyshnavi Hon</cp:lastModifiedBy>
  <cp:revision>139</cp:revision>
  <dcterms:created xsi:type="dcterms:W3CDTF">2022-12-23T17:38:35Z</dcterms:created>
  <dcterms:modified xsi:type="dcterms:W3CDTF">2023-04-29T06:29:48Z</dcterms:modified>
</cp:coreProperties>
</file>