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78" r:id="rId3"/>
    <p:sldId id="258" r:id="rId4"/>
    <p:sldId id="283" r:id="rId5"/>
    <p:sldId id="264" r:id="rId6"/>
    <p:sldId id="262" r:id="rId7"/>
    <p:sldId id="269" r:id="rId8"/>
    <p:sldId id="267" r:id="rId9"/>
    <p:sldId id="279" r:id="rId10"/>
    <p:sldId id="272" r:id="rId11"/>
    <p:sldId id="273" r:id="rId12"/>
    <p:sldId id="265" r:id="rId13"/>
    <p:sldId id="271" r:id="rId14"/>
    <p:sldId id="277" r:id="rId15"/>
    <p:sldId id="261" r:id="rId16"/>
    <p:sldId id="270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23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019A4-0B96-4FF7-AB19-1DE078C0C309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5522-F867-4FB4-B238-63F567D585B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5522-F867-4FB4-B238-63F567D585B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CAF0FE9-539C-494C-9FDC-DB8C66FFAAA8}" type="datetimeFigureOut">
              <a:rPr lang="en-US" smtClean="0"/>
              <a:pPr/>
              <a:t>7/28/2016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FB6CB2-C1D5-48FA-85F6-1931816CF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Seminar on</a:t>
            </a:r>
            <a:br>
              <a:rPr lang="en-IN" dirty="0" smtClean="0"/>
            </a:br>
            <a:r>
              <a:rPr lang="en-IN" dirty="0" smtClean="0"/>
              <a:t>Quantum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357430"/>
            <a:ext cx="7429552" cy="3429024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Abhishek Pokhriyal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(140970101003)</a:t>
            </a:r>
          </a:p>
          <a:p>
            <a:pPr algn="ctr"/>
            <a:endParaRPr lang="en-IN" sz="2400" dirty="0" smtClean="0">
              <a:solidFill>
                <a:schemeClr val="tx1"/>
              </a:solidFill>
            </a:endParaRPr>
          </a:p>
          <a:p>
            <a:pPr algn="ctr"/>
            <a:r>
              <a:rPr lang="en-IN" sz="1900" i="1" dirty="0" smtClean="0">
                <a:solidFill>
                  <a:schemeClr val="tx1"/>
                </a:solidFill>
                <a:latin typeface="Arial"/>
                <a:ea typeface="Tahoma" pitchFamily="34" charset="0"/>
                <a:cs typeface="Tahoma" pitchFamily="34" charset="0"/>
              </a:rPr>
              <a:t>abhip099@gmail.com</a:t>
            </a:r>
          </a:p>
          <a:p>
            <a:pPr algn="ctr"/>
            <a:endParaRPr lang="en-IN" sz="1900" i="1" dirty="0" smtClean="0">
              <a:solidFill>
                <a:schemeClr val="tx1"/>
              </a:solidFill>
              <a:latin typeface="Arial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Computer Science and Engineering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THDC - IHET, Tehri</a:t>
            </a:r>
          </a:p>
          <a:p>
            <a:pPr algn="ctr"/>
            <a:endParaRPr lang="en-IN" sz="2400" dirty="0" smtClean="0">
              <a:solidFill>
                <a:schemeClr val="tx1"/>
              </a:solidFill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March  31,2016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Analogous to logic gates (AND, OR, NOT)</a:t>
            </a:r>
          </a:p>
          <a:p>
            <a:r>
              <a:rPr lang="en-IN" sz="25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Operates on </a:t>
            </a:r>
            <a:r>
              <a:rPr lang="en-IN" sz="2500" dirty="0" err="1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qubits</a:t>
            </a:r>
            <a:endParaRPr lang="en-IN" sz="2500" dirty="0" smtClean="0"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r>
              <a:rPr lang="en-IN" sz="25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Examples of 1-qubit gate</a:t>
            </a:r>
          </a:p>
          <a:p>
            <a:pPr lvl="1">
              <a:buFont typeface="Courier New" pitchFamily="49" charset="0"/>
              <a:buChar char="o"/>
            </a:pPr>
            <a:r>
              <a:rPr lang="en-IN" sz="2400" b="1" dirty="0" err="1" smtClean="0">
                <a:solidFill>
                  <a:srgbClr val="0066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Bitflip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gate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X 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: Swaps |0〉 and |1〉 	(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like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NOT)</a:t>
            </a:r>
            <a:endParaRPr lang="en-IN" sz="2400" i="1" dirty="0" smtClean="0"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IN" sz="2400" b="1" dirty="0" err="1" smtClean="0">
                <a:solidFill>
                  <a:srgbClr val="0066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Phaseflip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gate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Z 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: Puts a “-” in front of |1〉</a:t>
            </a:r>
            <a:endParaRPr lang="en-IN" sz="2400" i="1" dirty="0" smtClean="0"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rgbClr val="0066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Phase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gate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R</a:t>
            </a:r>
            <a:r>
              <a:rPr lang="el-GR" sz="2400" i="1" baseline="-250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Φ</a:t>
            </a:r>
            <a:r>
              <a:rPr lang="en-IN" sz="2400" i="1" baseline="-250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: Rotates the phase of |1〉 by </a:t>
            </a:r>
            <a:r>
              <a:rPr lang="el-GR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Φ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>
              <a:buNone/>
            </a:pP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		Note: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Z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is a special case of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R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: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Z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=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R</a:t>
            </a:r>
            <a:r>
              <a:rPr lang="el-GR" sz="2400" i="1" baseline="-250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π</a:t>
            </a:r>
            <a:endParaRPr lang="en-IN" sz="2400" i="1" baseline="-25000" dirty="0" smtClean="0"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IN" sz="2400" i="1" baseline="-250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2400" b="1" dirty="0" err="1" smtClean="0">
                <a:solidFill>
                  <a:srgbClr val="006600"/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t>Hadamard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 gate </a:t>
            </a:r>
            <a:r>
              <a:rPr lang="en-IN" sz="2400" i="1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H </a:t>
            </a:r>
            <a:r>
              <a:rPr lang="en-IN" sz="2400" dirty="0" smtClean="0">
                <a:latin typeface="Book Antiqua" pitchFamily="18" charset="0"/>
                <a:ea typeface="Tahoma" pitchFamily="34" charset="0"/>
                <a:cs typeface="Tahoma" pitchFamily="34" charset="0"/>
              </a:rPr>
              <a:t>: Equal probability of observing |0〉 or |1〉 after measurement.</a:t>
            </a:r>
          </a:p>
          <a:p>
            <a:pPr lvl="1">
              <a:buFont typeface="Courier New" pitchFamily="49" charset="0"/>
              <a:buChar char="o"/>
            </a:pPr>
            <a:endParaRPr lang="en-IN" sz="2500" dirty="0" smtClean="0"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n-IN" sz="2500" dirty="0" smtClean="0">
              <a:latin typeface="Book Antiqua" pitchFamily="18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IN" sz="2500" dirty="0">
              <a:latin typeface="Book Antiqua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Representation of Quantum Gates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1552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4610" y="1785926"/>
            <a:ext cx="1600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714488"/>
            <a:ext cx="183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8941" y="1714488"/>
            <a:ext cx="21050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7666" y="3071810"/>
            <a:ext cx="2895970" cy="132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786050" y="2714620"/>
            <a:ext cx="457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Applying </a:t>
            </a:r>
            <a:r>
              <a:rPr lang="en-IN" sz="2000" b="1" dirty="0" err="1" smtClean="0"/>
              <a:t>Hadamard</a:t>
            </a:r>
            <a:r>
              <a:rPr lang="en-IN" sz="2000" b="1" dirty="0" smtClean="0"/>
              <a:t> gate to </a:t>
            </a:r>
            <a:r>
              <a:rPr lang="en-IN" sz="2000" b="1" dirty="0" err="1" smtClean="0"/>
              <a:t>qubits</a:t>
            </a:r>
            <a:endParaRPr lang="en-IN" sz="2000" b="1" dirty="0" smtClean="0"/>
          </a:p>
          <a:p>
            <a:endParaRPr lang="en-IN" sz="2000" b="1" dirty="0" smtClean="0"/>
          </a:p>
          <a:p>
            <a:endParaRPr lang="en-IN" sz="2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5804" y="4589489"/>
            <a:ext cx="8229600" cy="13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If we apply </a:t>
            </a:r>
            <a:r>
              <a:rPr lang="en-IN" sz="2400" i="1" dirty="0" smtClean="0">
                <a:latin typeface="Book Antiqua" pitchFamily="18" charset="0"/>
              </a:rPr>
              <a:t>H </a:t>
            </a:r>
            <a:r>
              <a:rPr lang="en-IN" sz="2400" dirty="0" smtClean="0">
                <a:latin typeface="Book Antiqua" pitchFamily="18" charset="0"/>
              </a:rPr>
              <a:t>to </a:t>
            </a:r>
            <a:r>
              <a:rPr lang="en-IN" sz="2400" dirty="0" smtClean="0">
                <a:latin typeface="Book Antiqua" pitchFamily="18" charset="0"/>
                <a:ea typeface="Arial Unicode MS"/>
                <a:cs typeface="Arial Unicode MS"/>
              </a:rPr>
              <a:t>|0〉 and then apply another </a:t>
            </a:r>
            <a:r>
              <a:rPr lang="en-IN" sz="2400" i="1" dirty="0" smtClean="0">
                <a:latin typeface="Book Antiqua" pitchFamily="18" charset="0"/>
                <a:ea typeface="Arial Unicode MS"/>
                <a:cs typeface="Arial Unicode MS"/>
              </a:rPr>
              <a:t>H</a:t>
            </a:r>
            <a:r>
              <a:rPr lang="en-IN" sz="2400" dirty="0" smtClean="0">
                <a:latin typeface="Book Antiqua" pitchFamily="18" charset="0"/>
                <a:ea typeface="Arial Unicode MS"/>
                <a:cs typeface="Arial Unicode MS"/>
              </a:rPr>
              <a:t> to the output of first </a:t>
            </a:r>
            <a:r>
              <a:rPr lang="en-IN" sz="2400" i="1" dirty="0" smtClean="0">
                <a:latin typeface="Book Antiqua" pitchFamily="18" charset="0"/>
                <a:ea typeface="Arial Unicode MS"/>
                <a:cs typeface="Arial Unicode MS"/>
              </a:rPr>
              <a:t>H </a:t>
            </a:r>
            <a:r>
              <a:rPr lang="en-IN" sz="2400" dirty="0" smtClean="0">
                <a:latin typeface="Book Antiqua" pitchFamily="18" charset="0"/>
                <a:ea typeface="Arial Unicode MS"/>
                <a:cs typeface="Arial Unicode MS"/>
              </a:rPr>
              <a:t>we obtain a |0〉: </a:t>
            </a:r>
            <a:r>
              <a:rPr lang="en-IN" sz="2400" dirty="0" smtClean="0">
                <a:latin typeface="Book Antiqua" pitchFamily="18" charset="0"/>
              </a:rPr>
              <a:t>the positive and negative amplitudes for </a:t>
            </a:r>
            <a:r>
              <a:rPr lang="en-IN" sz="2400" dirty="0" smtClean="0">
                <a:latin typeface="Book Antiqua" pitchFamily="18" charset="0"/>
                <a:ea typeface="Arial Unicode MS"/>
                <a:cs typeface="Arial Unicode MS"/>
              </a:rPr>
              <a:t>|1〉</a:t>
            </a:r>
            <a:r>
              <a:rPr lang="en-IN" sz="2400" dirty="0" smtClean="0">
                <a:latin typeface="Book Antiqua" pitchFamily="18" charset="0"/>
              </a:rPr>
              <a:t> cancel out! This effect is called </a:t>
            </a:r>
            <a:r>
              <a:rPr lang="en-IN" sz="2400" i="1" dirty="0" smtClean="0">
                <a:latin typeface="Book Antiqua" pitchFamily="18" charset="0"/>
              </a:rPr>
              <a:t>interference.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Deutsch algorithm (1985)</a:t>
            </a:r>
          </a:p>
          <a:p>
            <a:r>
              <a:rPr lang="en-IN" dirty="0" smtClean="0"/>
              <a:t>Simon’s algorithm (1994)</a:t>
            </a:r>
          </a:p>
          <a:p>
            <a:r>
              <a:rPr lang="en-IN" dirty="0" err="1" smtClean="0"/>
              <a:t>Shor’s</a:t>
            </a:r>
            <a:r>
              <a:rPr lang="en-IN" dirty="0" smtClean="0"/>
              <a:t> algorithm (1994)</a:t>
            </a:r>
          </a:p>
          <a:p>
            <a:r>
              <a:rPr lang="en-IN" dirty="0" smtClean="0"/>
              <a:t>Grover’s algorithm (1996)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Deutsch </a:t>
            </a:r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0234"/>
            <a:ext cx="8208490" cy="4800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+mj-lt"/>
              </a:rPr>
              <a:t>Given a function</a:t>
            </a:r>
            <a:r>
              <a:rPr lang="en-IN" sz="2800" i="1" dirty="0" smtClean="0">
                <a:latin typeface="+mj-lt"/>
              </a:rPr>
              <a:t> f : {0,1} →{0,1}</a:t>
            </a:r>
          </a:p>
          <a:p>
            <a:endParaRPr lang="en-IN" sz="2800" dirty="0" smtClean="0">
              <a:latin typeface="+mj-lt"/>
            </a:endParaRPr>
          </a:p>
          <a:p>
            <a:pPr>
              <a:buNone/>
            </a:pPr>
            <a:endParaRPr lang="en-IN" sz="2800" dirty="0" smtClean="0">
              <a:latin typeface="+mj-lt"/>
            </a:endParaRPr>
          </a:p>
          <a:p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Compute </a:t>
            </a:r>
            <a:r>
              <a:rPr lang="en-IN" sz="2800" i="1" dirty="0" smtClean="0">
                <a:latin typeface="+mj-lt"/>
              </a:rPr>
              <a:t>f(0)</a:t>
            </a:r>
            <a:r>
              <a:rPr lang="en-IN" sz="2800" i="1" dirty="0" smtClean="0">
                <a:latin typeface="+mj-lt"/>
                <a:ea typeface="Arial Unicode MS"/>
                <a:cs typeface="Arial Unicode MS"/>
              </a:rPr>
              <a:t>⊕ f(1)</a:t>
            </a:r>
          </a:p>
          <a:p>
            <a:r>
              <a:rPr lang="en-IN" sz="2800" dirty="0" smtClean="0">
                <a:latin typeface="+mj-lt"/>
              </a:rPr>
              <a:t>Classical computer would require two queries to </a:t>
            </a:r>
            <a:r>
              <a:rPr lang="en-IN" sz="2800" i="1" dirty="0" smtClean="0">
                <a:latin typeface="+mj-lt"/>
              </a:rPr>
              <a:t>f</a:t>
            </a:r>
            <a:r>
              <a:rPr lang="en-IN" sz="2800" dirty="0" smtClean="0">
                <a:latin typeface="+mj-lt"/>
              </a:rPr>
              <a:t> to determine this value</a:t>
            </a:r>
          </a:p>
          <a:p>
            <a:r>
              <a:rPr lang="en-IN" sz="2800" dirty="0" smtClean="0">
                <a:latin typeface="+mj-lt"/>
              </a:rPr>
              <a:t>Informally, test whether a coin is fake or genuine</a:t>
            </a:r>
          </a:p>
        </p:txBody>
      </p:sp>
      <p:pic>
        <p:nvPicPr>
          <p:cNvPr id="1027" name="Picture 3" descr="C:\Abhishek\Studies\Seminar\deuts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284" y="2357430"/>
            <a:ext cx="5403922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Deutsch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7000924" cy="49117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Start with |0</a:t>
            </a:r>
            <a:r>
              <a:rPr lang="en-IN" sz="2200" dirty="0" smtClean="0">
                <a:latin typeface="Calibri" pitchFamily="34" charset="0"/>
                <a:ea typeface="Arial Unicode MS"/>
                <a:cs typeface="Arial Unicode MS"/>
              </a:rPr>
              <a:t>〉</a:t>
            </a:r>
            <a:endParaRPr lang="en-IN" sz="2200" dirty="0" smtClean="0">
              <a:latin typeface="Calibri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Apply </a:t>
            </a:r>
            <a:r>
              <a:rPr lang="en-IN" sz="2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Hadamard</a:t>
            </a: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transform </a:t>
            </a:r>
          </a:p>
          <a:p>
            <a:pPr marL="514350" indent="-514350">
              <a:buFont typeface="+mj-lt"/>
              <a:buAutoNum type="arabicPeriod"/>
            </a:pPr>
            <a:endParaRPr lang="en-IN" sz="2200" dirty="0" smtClean="0">
              <a:latin typeface="Calibri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200" dirty="0" smtClean="0">
              <a:latin typeface="Calibri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Apply Phase query</a:t>
            </a:r>
          </a:p>
          <a:p>
            <a:pPr marL="514350" indent="-514350">
              <a:buFont typeface="+mj-lt"/>
              <a:buAutoNum type="arabicPeriod"/>
            </a:pPr>
            <a:endParaRPr lang="en-IN" sz="2200" dirty="0" smtClean="0">
              <a:latin typeface="Calibri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200" dirty="0" smtClean="0">
              <a:latin typeface="Calibri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Apply </a:t>
            </a:r>
            <a:r>
              <a:rPr lang="en-IN" sz="2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Hadamard</a:t>
            </a: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Measure the result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If result = 0 </a:t>
            </a: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constant function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Else (result = 1)  balanced function</a:t>
            </a:r>
            <a:endParaRPr lang="en-IN" sz="2200" dirty="0" smtClean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711" y="2428868"/>
            <a:ext cx="952339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6" y="3429000"/>
            <a:ext cx="2395530" cy="5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090764"/>
            <a:ext cx="3714776" cy="63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Shor’s</a:t>
            </a:r>
            <a:r>
              <a:rPr lang="en-IN" dirty="0" smtClean="0"/>
              <a:t> Factoring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 smtClean="0">
                <a:latin typeface="Georgia" pitchFamily="18" charset="0"/>
              </a:rPr>
              <a:t>Most important quantum algorithm</a:t>
            </a:r>
          </a:p>
          <a:p>
            <a:r>
              <a:rPr lang="en-IN" sz="2500" dirty="0" smtClean="0">
                <a:latin typeface="Georgia" pitchFamily="18" charset="0"/>
              </a:rPr>
              <a:t>Factor an integer </a:t>
            </a:r>
            <a:r>
              <a:rPr lang="en-IN" sz="2500" i="1" dirty="0" smtClean="0">
                <a:latin typeface="Georgia" pitchFamily="18" charset="0"/>
              </a:rPr>
              <a:t>N </a:t>
            </a:r>
            <a:r>
              <a:rPr lang="en-IN" sz="2500" dirty="0" smtClean="0">
                <a:latin typeface="Georgia" pitchFamily="18" charset="0"/>
              </a:rPr>
              <a:t>in </a:t>
            </a:r>
            <a:r>
              <a:rPr lang="en-IN" sz="2500" i="1" dirty="0" smtClean="0">
                <a:latin typeface="Georgia" pitchFamily="18" charset="0"/>
              </a:rPr>
              <a:t>Õ</a:t>
            </a:r>
            <a:r>
              <a:rPr lang="en-IN" sz="2500" dirty="0" smtClean="0">
                <a:latin typeface="Georgia" pitchFamily="18" charset="0"/>
              </a:rPr>
              <a:t>(log</a:t>
            </a:r>
            <a:r>
              <a:rPr lang="en-IN" sz="2500" baseline="30000" dirty="0" smtClean="0">
                <a:latin typeface="Georgia" pitchFamily="18" charset="0"/>
              </a:rPr>
              <a:t>2</a:t>
            </a:r>
            <a:r>
              <a:rPr lang="en-IN" sz="2500" dirty="0" smtClean="0">
                <a:latin typeface="Georgia" pitchFamily="18" charset="0"/>
              </a:rPr>
              <a:t> </a:t>
            </a:r>
            <a:r>
              <a:rPr lang="en-IN" sz="2500" i="1" dirty="0" smtClean="0">
                <a:latin typeface="Georgia" pitchFamily="18" charset="0"/>
              </a:rPr>
              <a:t>N</a:t>
            </a:r>
            <a:r>
              <a:rPr lang="en-IN" sz="2500" dirty="0" smtClean="0">
                <a:latin typeface="Georgia" pitchFamily="18" charset="0"/>
              </a:rPr>
              <a:t>) on a quantum computer</a:t>
            </a:r>
            <a:endParaRPr lang="en-IN" sz="2500" i="1" dirty="0" smtClean="0">
              <a:latin typeface="Georgia" pitchFamily="18" charset="0"/>
            </a:endParaRPr>
          </a:p>
          <a:p>
            <a:r>
              <a:rPr lang="en-IN" sz="2500" dirty="0" smtClean="0">
                <a:latin typeface="Georgia" pitchFamily="18" charset="0"/>
              </a:rPr>
              <a:t>Idea behind Algorithm:-</a:t>
            </a:r>
          </a:p>
          <a:p>
            <a:pPr marL="925830" lvl="1" indent="-514350">
              <a:buNone/>
            </a:pPr>
            <a:r>
              <a:rPr lang="en-IN" sz="2500" dirty="0" smtClean="0">
                <a:latin typeface="Georgia" pitchFamily="18" charset="0"/>
              </a:rPr>
              <a:t>	Input: a number </a:t>
            </a:r>
            <a:r>
              <a:rPr lang="en-IN" sz="2500" i="1" dirty="0" smtClean="0">
                <a:latin typeface="Georgia" pitchFamily="18" charset="0"/>
              </a:rPr>
              <a:t>N</a:t>
            </a:r>
            <a:r>
              <a:rPr lang="en-IN" sz="2500" dirty="0" smtClean="0">
                <a:latin typeface="Georgia" pitchFamily="18" charset="0"/>
              </a:rPr>
              <a:t>	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IN" sz="2500" dirty="0" smtClean="0">
                <a:latin typeface="Georgia" pitchFamily="18" charset="0"/>
              </a:rPr>
              <a:t>Choose a random no. </a:t>
            </a:r>
            <a:r>
              <a:rPr lang="en-IN" sz="2500" i="1" dirty="0" smtClean="0">
                <a:latin typeface="Georgia" pitchFamily="18" charset="0"/>
              </a:rPr>
              <a:t>x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IN" sz="2500" b="1" dirty="0" smtClean="0">
                <a:latin typeface="Georgia" pitchFamily="18" charset="0"/>
              </a:rPr>
              <a:t>Calculate its order </a:t>
            </a:r>
            <a:r>
              <a:rPr lang="en-IN" sz="2500" b="1" i="1" dirty="0" smtClean="0">
                <a:latin typeface="Georgia" pitchFamily="18" charset="0"/>
              </a:rPr>
              <a:t>r</a:t>
            </a:r>
            <a:r>
              <a:rPr lang="en-IN" sz="2500" b="1" dirty="0" smtClean="0">
                <a:latin typeface="Georgia" pitchFamily="18" charset="0"/>
              </a:rPr>
              <a:t> modulo </a:t>
            </a:r>
            <a:r>
              <a:rPr lang="en-IN" sz="2500" b="1" i="1" dirty="0" smtClean="0">
                <a:latin typeface="Georgia" pitchFamily="18" charset="0"/>
              </a:rPr>
              <a:t>N </a:t>
            </a:r>
            <a:r>
              <a:rPr lang="en-IN" sz="2500" b="1" dirty="0" smtClean="0">
                <a:latin typeface="Georgia" pitchFamily="18" charset="0"/>
              </a:rPr>
              <a:t>i.e. find </a:t>
            </a:r>
            <a:r>
              <a:rPr lang="en-IN" sz="2500" b="1" i="1" dirty="0" smtClean="0">
                <a:latin typeface="Georgia" pitchFamily="18" charset="0"/>
              </a:rPr>
              <a:t>r </a:t>
            </a:r>
            <a:r>
              <a:rPr lang="en-IN" sz="2500" b="1" dirty="0" err="1" smtClean="0">
                <a:latin typeface="Georgia" pitchFamily="18" charset="0"/>
              </a:rPr>
              <a:t>s.t</a:t>
            </a:r>
            <a:r>
              <a:rPr lang="en-IN" sz="2500" b="1" dirty="0" smtClean="0">
                <a:latin typeface="Georgia" pitchFamily="18" charset="0"/>
              </a:rPr>
              <a:t>. </a:t>
            </a:r>
          </a:p>
          <a:p>
            <a:pPr marL="1191006" lvl="2" indent="-514350">
              <a:buNone/>
            </a:pPr>
            <a:r>
              <a:rPr lang="en-IN" sz="2500" b="1" dirty="0" smtClean="0">
                <a:latin typeface="Georgia" pitchFamily="18" charset="0"/>
              </a:rPr>
              <a:t>			</a:t>
            </a:r>
            <a:r>
              <a:rPr lang="en-IN" sz="2500" b="1" i="1" dirty="0" err="1" smtClean="0">
                <a:latin typeface="Georgia" pitchFamily="18" charset="0"/>
              </a:rPr>
              <a:t>x</a:t>
            </a:r>
            <a:r>
              <a:rPr lang="en-IN" sz="2500" b="1" i="1" baseline="30000" dirty="0" err="1" smtClean="0">
                <a:latin typeface="Georgia" pitchFamily="18" charset="0"/>
              </a:rPr>
              <a:t>r</a:t>
            </a:r>
            <a:r>
              <a:rPr lang="en-IN" sz="2500" b="1" baseline="30000" dirty="0" smtClean="0">
                <a:latin typeface="Georgia" pitchFamily="18" charset="0"/>
              </a:rPr>
              <a:t> </a:t>
            </a:r>
            <a:r>
              <a:rPr lang="en-US" sz="2500" b="1" dirty="0" smtClean="0">
                <a:latin typeface="Georgia" pitchFamily="18" charset="0"/>
              </a:rPr>
              <a:t>≡</a:t>
            </a:r>
            <a:r>
              <a:rPr lang="en-IN" sz="2500" b="1" dirty="0" smtClean="0">
                <a:latin typeface="Georgia" pitchFamily="18" charset="0"/>
              </a:rPr>
              <a:t> 1 </a:t>
            </a:r>
            <a:r>
              <a:rPr lang="en-IN" sz="2500" b="1" i="1" dirty="0" smtClean="0">
                <a:latin typeface="Georgia" pitchFamily="18" charset="0"/>
              </a:rPr>
              <a:t>mod N</a:t>
            </a:r>
            <a:endParaRPr lang="en-IN" sz="2500" b="1" dirty="0" smtClean="0">
              <a:latin typeface="Georgia" pitchFamily="18" charset="0"/>
            </a:endParaRPr>
          </a:p>
          <a:p>
            <a:pPr marL="925830" lvl="1" indent="-514350">
              <a:buFont typeface="+mj-lt"/>
              <a:buAutoNum type="arabicPeriod"/>
            </a:pPr>
            <a:r>
              <a:rPr lang="en-IN" sz="2500" dirty="0" smtClean="0">
                <a:latin typeface="Georgia" pitchFamily="18" charset="0"/>
              </a:rPr>
              <a:t>Factor </a:t>
            </a:r>
            <a:r>
              <a:rPr lang="en-IN" sz="2500" i="1" dirty="0" smtClean="0">
                <a:latin typeface="Georgia" pitchFamily="18" charset="0"/>
              </a:rPr>
              <a:t>N </a:t>
            </a:r>
            <a:r>
              <a:rPr lang="en-IN" sz="2500" dirty="0" smtClean="0">
                <a:latin typeface="Georgia" pitchFamily="18" charset="0"/>
              </a:rPr>
              <a:t>using Chinese remainder theorem</a:t>
            </a:r>
          </a:p>
          <a:p>
            <a:pPr marL="925830" lvl="1" indent="-514350">
              <a:buFont typeface="+mj-lt"/>
              <a:buAutoNum type="arabicPeriod"/>
            </a:pPr>
            <a:endParaRPr lang="en-IN" sz="2500" i="1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</a:t>
            </a:r>
            <a:r>
              <a:rPr lang="en-IN" dirty="0" err="1" smtClean="0"/>
              <a:t>Shor’s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classical algorithm can factor </a:t>
            </a:r>
            <a:r>
              <a:rPr lang="en-IN" i="1" dirty="0" smtClean="0"/>
              <a:t>N</a:t>
            </a:r>
            <a:r>
              <a:rPr lang="en-IN" dirty="0" smtClean="0"/>
              <a:t> in polynomial time</a:t>
            </a:r>
          </a:p>
          <a:p>
            <a:r>
              <a:rPr lang="en-IN" dirty="0" smtClean="0"/>
              <a:t>Factoring is considered </a:t>
            </a:r>
            <a:r>
              <a:rPr lang="en-IN" i="1" dirty="0" smtClean="0"/>
              <a:t>hard</a:t>
            </a:r>
            <a:r>
              <a:rPr lang="en-IN" dirty="0" smtClean="0"/>
              <a:t> on a classical computer.</a:t>
            </a:r>
          </a:p>
          <a:p>
            <a:r>
              <a:rPr lang="en-IN" dirty="0" smtClean="0"/>
              <a:t>Existence of SFA is surprising</a:t>
            </a:r>
          </a:p>
          <a:p>
            <a:r>
              <a:rPr lang="en-IN" b="1" dirty="0" smtClean="0"/>
              <a:t>RSA </a:t>
            </a:r>
            <a:r>
              <a:rPr lang="en-IN" dirty="0" smtClean="0"/>
              <a:t>cryptosystem in danger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most difficult obstacles appear to involve the </a:t>
            </a:r>
            <a:r>
              <a:rPr lang="en-IN" b="1" dirty="0" err="1" smtClean="0"/>
              <a:t>decoherence</a:t>
            </a:r>
            <a:r>
              <a:rPr lang="en-IN" dirty="0" smtClean="0"/>
              <a:t> of quantum </a:t>
            </a:r>
            <a:r>
              <a:rPr lang="en-IN" dirty="0" err="1" smtClean="0"/>
              <a:t>superpositions</a:t>
            </a:r>
            <a:r>
              <a:rPr lang="en-IN" dirty="0" smtClean="0"/>
              <a:t> through the interaction of the computer with the environment, and</a:t>
            </a:r>
          </a:p>
          <a:p>
            <a:r>
              <a:rPr lang="en-IN" dirty="0" smtClean="0"/>
              <a:t>the implementation of quantum state transformations with enough precision to give accurate results after many computation steps.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Linear ion trap</a:t>
            </a:r>
            <a:r>
              <a:rPr lang="en-IN" dirty="0" smtClean="0"/>
              <a:t>, one of the more promising proposals for a physically realizable quantum computer. </a:t>
            </a:r>
          </a:p>
          <a:p>
            <a:pPr marL="633222" indent="-514350">
              <a:buFont typeface="Arial"/>
              <a:buChar char="•"/>
            </a:pPr>
            <a:r>
              <a:rPr lang="en-IN" sz="2900" dirty="0" smtClean="0"/>
              <a:t>Information is stored into electronic states of ions, </a:t>
            </a:r>
          </a:p>
          <a:p>
            <a:pPr marL="633222" indent="-514350">
              <a:buFont typeface="Arial"/>
              <a:buChar char="•"/>
            </a:pPr>
            <a:r>
              <a:rPr lang="en-IN" sz="2900" dirty="0" smtClean="0"/>
              <a:t>Ions are confined to a linear trap and cooled to their ground state</a:t>
            </a:r>
          </a:p>
          <a:p>
            <a:pPr marL="633222" indent="-514350">
              <a:buFont typeface="Arial"/>
              <a:buChar char="•"/>
            </a:pPr>
            <a:r>
              <a:rPr lang="en-IN" sz="2900" dirty="0" smtClean="0"/>
              <a:t>Laser light is used to manipulate information in the form of different electronic transitions. </a:t>
            </a:r>
          </a:p>
          <a:p>
            <a:pPr marL="633222" indent="-514350">
              <a:buFont typeface="Arial"/>
              <a:buChar char="•"/>
            </a:pPr>
            <a:r>
              <a:rPr lang="en-IN" sz="2900" dirty="0" smtClean="0"/>
              <a:t>However, the uncontrollable interactions of ions with their environment induce various errors known as </a:t>
            </a:r>
            <a:r>
              <a:rPr lang="en-IN" sz="2900" dirty="0" err="1" smtClean="0"/>
              <a:t>decoherence</a:t>
            </a:r>
            <a:r>
              <a:rPr lang="en-IN" sz="2900" dirty="0" smtClean="0"/>
              <a:t> (such as e.g. spontaneous emission in ions) and thus severely limit the power of computation. </a:t>
            </a:r>
          </a:p>
          <a:p>
            <a:pPr marL="633222" indent="-514350">
              <a:buFont typeface="Arial"/>
              <a:buChar char="•"/>
            </a:pPr>
            <a:endParaRPr lang="en-IN" sz="2900" dirty="0" smtClean="0"/>
          </a:p>
          <a:p>
            <a:r>
              <a:rPr lang="en-IN" b="1" dirty="0" smtClean="0"/>
              <a:t>Quantum error correction</a:t>
            </a:r>
            <a:r>
              <a:rPr lang="en-IN" dirty="0" smtClean="0"/>
              <a:t> - </a:t>
            </a:r>
            <a:r>
              <a:rPr lang="en-IN" sz="2600" dirty="0" smtClean="0"/>
              <a:t>A method of performing reliable quantum computation using unreliable basic components (e.g. gates) providing that the error rate in this components is below a certain allowed limit. 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IN" dirty="0" smtClean="0"/>
              <a:t>Quantum computing is faster</a:t>
            </a:r>
          </a:p>
          <a:p>
            <a:r>
              <a:rPr lang="en-IN" dirty="0" smtClean="0"/>
              <a:t>Can solve </a:t>
            </a:r>
            <a:r>
              <a:rPr lang="en-IN" smtClean="0"/>
              <a:t>problems </a:t>
            </a:r>
            <a:r>
              <a:rPr lang="en-IN" smtClean="0"/>
              <a:t>that are </a:t>
            </a:r>
            <a:r>
              <a:rPr lang="en-IN" i="1" dirty="0" smtClean="0"/>
              <a:t>hard</a:t>
            </a:r>
            <a:r>
              <a:rPr lang="en-IN" dirty="0" smtClean="0"/>
              <a:t> to solve classically</a:t>
            </a:r>
          </a:p>
          <a:p>
            <a:r>
              <a:rPr lang="en-IN" dirty="0" smtClean="0"/>
              <a:t>Has serious effects on cryptography</a:t>
            </a:r>
          </a:p>
          <a:p>
            <a:r>
              <a:rPr lang="en-IN" dirty="0" smtClean="0"/>
              <a:t>Quantum computers violates </a:t>
            </a:r>
            <a:r>
              <a:rPr lang="en-IN" i="1" dirty="0" smtClean="0"/>
              <a:t>the extended Church-Turing </a:t>
            </a:r>
            <a:r>
              <a:rPr lang="en-IN" i="1" dirty="0" smtClean="0"/>
              <a:t>thesis</a:t>
            </a:r>
          </a:p>
          <a:p>
            <a:r>
              <a:rPr lang="en-IN" dirty="0" smtClean="0"/>
              <a:t>But is it physically realizable?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Introduction</a:t>
            </a:r>
          </a:p>
          <a:p>
            <a:pPr lvl="1"/>
            <a:r>
              <a:rPr lang="en-IN" dirty="0" smtClean="0"/>
              <a:t>Why Quantum Computing?</a:t>
            </a:r>
          </a:p>
          <a:p>
            <a:pPr lvl="1"/>
            <a:r>
              <a:rPr lang="en-IN" dirty="0" smtClean="0"/>
              <a:t>History &amp; Development</a:t>
            </a:r>
          </a:p>
          <a:p>
            <a:pPr lvl="1"/>
            <a:r>
              <a:rPr lang="en-IN" dirty="0" smtClean="0"/>
              <a:t>Quantum Mechanics</a:t>
            </a:r>
          </a:p>
          <a:p>
            <a:r>
              <a:rPr lang="en-IN" dirty="0" smtClean="0"/>
              <a:t>Quantum Computer</a:t>
            </a:r>
          </a:p>
          <a:p>
            <a:pPr lvl="1"/>
            <a:r>
              <a:rPr lang="en-IN" dirty="0" err="1" smtClean="0"/>
              <a:t>Qubits</a:t>
            </a:r>
            <a:r>
              <a:rPr lang="en-IN" dirty="0" smtClean="0"/>
              <a:t> and Quantum Gates</a:t>
            </a:r>
          </a:p>
          <a:p>
            <a:r>
              <a:rPr lang="en-IN" dirty="0" smtClean="0"/>
              <a:t>Quantum Algorithms</a:t>
            </a:r>
          </a:p>
          <a:p>
            <a:pPr lvl="1"/>
            <a:r>
              <a:rPr lang="en-IN" dirty="0" smtClean="0"/>
              <a:t>Deutsch and </a:t>
            </a:r>
            <a:r>
              <a:rPr lang="en-IN" dirty="0" err="1" smtClean="0"/>
              <a:t>Shor’s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Setbacks</a:t>
            </a:r>
          </a:p>
          <a:p>
            <a:r>
              <a:rPr lang="en-IN" dirty="0" smtClean="0"/>
              <a:t>Future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Quantum Computation:</a:t>
            </a:r>
          </a:p>
          <a:p>
            <a:r>
              <a:rPr lang="en-IN" dirty="0" smtClean="0"/>
              <a:t>Computation using the </a:t>
            </a:r>
            <a:r>
              <a:rPr lang="en-IN" i="1" dirty="0" smtClean="0"/>
              <a:t>quantum-mechanical </a:t>
            </a:r>
            <a:r>
              <a:rPr lang="en-IN" dirty="0" smtClean="0"/>
              <a:t>power of Nature</a:t>
            </a:r>
          </a:p>
          <a:p>
            <a:r>
              <a:rPr lang="en-IN" dirty="0" smtClean="0"/>
              <a:t>Develop fast </a:t>
            </a:r>
            <a:r>
              <a:rPr lang="en-IN" i="1" dirty="0" smtClean="0"/>
              <a:t>quantum </a:t>
            </a:r>
            <a:r>
              <a:rPr lang="en-IN" dirty="0" smtClean="0"/>
              <a:t>algorithms for problems that are </a:t>
            </a:r>
            <a:r>
              <a:rPr lang="en-IN" i="1" dirty="0" smtClean="0"/>
              <a:t>hard </a:t>
            </a:r>
            <a:r>
              <a:rPr lang="en-IN" dirty="0" smtClean="0"/>
              <a:t>to solve on a classical computer</a:t>
            </a:r>
          </a:p>
          <a:p>
            <a:r>
              <a:rPr lang="en-IN" dirty="0" smtClean="0"/>
              <a:t>Develop techniques to implement quantum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Quantum Computing?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IN" dirty="0" smtClean="0"/>
              <a:t>To reduce the complexity of certain computational tasks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To efficiently simulate other quantum systems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Moore’s law has physical </a:t>
            </a:r>
            <a:r>
              <a:rPr lang="en-IN" dirty="0" smtClean="0"/>
              <a:t>limits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To clarify mysterious nature of quantum physics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/>
              <a:t>Beginning and development...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 err="1" smtClean="0">
                <a:latin typeface="Calibri" pitchFamily="34" charset="0"/>
              </a:rPr>
              <a:t>Manin</a:t>
            </a:r>
            <a:r>
              <a:rPr lang="en-IN" sz="2600" dirty="0" smtClean="0">
                <a:latin typeface="Calibri" pitchFamily="34" charset="0"/>
              </a:rPr>
              <a:t> (1980): quantum computers might simulate quantum systems more efficiently</a:t>
            </a:r>
          </a:p>
          <a:p>
            <a:r>
              <a:rPr lang="en-IN" sz="2600" b="1" dirty="0" smtClean="0">
                <a:latin typeface="Calibri" pitchFamily="34" charset="0"/>
              </a:rPr>
              <a:t>Feynman</a:t>
            </a:r>
            <a:r>
              <a:rPr lang="en-IN" sz="2600" dirty="0" smtClean="0">
                <a:latin typeface="Calibri" pitchFamily="34" charset="0"/>
              </a:rPr>
              <a:t> (1982): Independently developed the same idea</a:t>
            </a:r>
            <a:r>
              <a:rPr lang="en-IN" sz="2600" dirty="0">
                <a:latin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</a:rPr>
              <a:t>in more detail </a:t>
            </a:r>
          </a:p>
          <a:p>
            <a:r>
              <a:rPr lang="en-IN" sz="2600" b="1" dirty="0" smtClean="0">
                <a:latin typeface="Calibri" pitchFamily="34" charset="0"/>
              </a:rPr>
              <a:t>Deutsch</a:t>
            </a:r>
            <a:r>
              <a:rPr lang="en-IN" sz="2600" dirty="0" smtClean="0">
                <a:latin typeface="Calibri" pitchFamily="34" charset="0"/>
              </a:rPr>
              <a:t> (1985): described the first universal quantum computer</a:t>
            </a:r>
          </a:p>
          <a:p>
            <a:r>
              <a:rPr lang="en-IN" sz="2600" b="1" dirty="0" err="1" smtClean="0">
                <a:latin typeface="Calibri" pitchFamily="34" charset="0"/>
              </a:rPr>
              <a:t>Shor</a:t>
            </a:r>
            <a:r>
              <a:rPr lang="en-IN" sz="2600" b="1" dirty="0" smtClean="0">
                <a:latin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</a:rPr>
              <a:t>(1994): discovered an important algorithm for factoring </a:t>
            </a:r>
          </a:p>
          <a:p>
            <a:r>
              <a:rPr lang="en-IN" sz="2600" b="1" dirty="0" err="1" smtClean="0">
                <a:latin typeface="Calibri" pitchFamily="34" charset="0"/>
              </a:rPr>
              <a:t>Cirac</a:t>
            </a:r>
            <a:r>
              <a:rPr lang="en-IN" sz="2600" b="1" dirty="0" smtClean="0">
                <a:latin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</a:rPr>
              <a:t>&amp; </a:t>
            </a:r>
            <a:r>
              <a:rPr lang="en-IN" sz="2600" b="1" dirty="0" err="1" smtClean="0">
                <a:latin typeface="Calibri" pitchFamily="34" charset="0"/>
              </a:rPr>
              <a:t>Zoller</a:t>
            </a:r>
            <a:r>
              <a:rPr lang="en-IN" sz="2600" b="1" dirty="0" smtClean="0">
                <a:latin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</a:rPr>
              <a:t>(1995): proposed trapped ion quantum computing</a:t>
            </a:r>
            <a:endParaRPr lang="en-IN" sz="26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Mechanics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Autofit/>
          </a:bodyPr>
          <a:lstStyle/>
          <a:p>
            <a:r>
              <a:rPr lang="en-IN" dirty="0" smtClean="0"/>
              <a:t>A generalization of probability theory</a:t>
            </a:r>
          </a:p>
          <a:p>
            <a:r>
              <a:rPr lang="en-IN" dirty="0" smtClean="0"/>
              <a:t>Nature is described not by </a:t>
            </a:r>
            <a:r>
              <a:rPr lang="en-IN" i="1" dirty="0" smtClean="0"/>
              <a:t>probabilities</a:t>
            </a:r>
            <a:r>
              <a:rPr lang="en-IN" dirty="0" smtClean="0"/>
              <a:t>, but by numbers called </a:t>
            </a:r>
            <a:r>
              <a:rPr lang="en-IN" i="1" dirty="0" smtClean="0"/>
              <a:t>amplitudes</a:t>
            </a:r>
            <a:r>
              <a:rPr lang="en-IN" dirty="0" smtClean="0"/>
              <a:t> that can be +</a:t>
            </a:r>
            <a:r>
              <a:rPr lang="en-IN" dirty="0" err="1" smtClean="0"/>
              <a:t>ve</a:t>
            </a:r>
            <a:r>
              <a:rPr lang="en-IN" dirty="0" smtClean="0"/>
              <a:t>, -</a:t>
            </a:r>
            <a:r>
              <a:rPr lang="en-IN" dirty="0" err="1" smtClean="0"/>
              <a:t>ve</a:t>
            </a:r>
            <a:r>
              <a:rPr lang="en-IN" dirty="0" smtClean="0"/>
              <a:t>, or even complex.</a:t>
            </a:r>
          </a:p>
          <a:p>
            <a:r>
              <a:rPr lang="en-IN" dirty="0" smtClean="0"/>
              <a:t>Two principles:</a:t>
            </a:r>
          </a:p>
          <a:p>
            <a:pPr lvl="1"/>
            <a:r>
              <a:rPr lang="en-IN" b="1" dirty="0" smtClean="0"/>
              <a:t>unitary evolution</a:t>
            </a:r>
            <a:r>
              <a:rPr lang="en-IN" dirty="0" smtClean="0"/>
              <a:t> (multiplying the quantum state by a unitary matrix) and </a:t>
            </a:r>
          </a:p>
          <a:p>
            <a:pPr lvl="1"/>
            <a:r>
              <a:rPr lang="en-IN" dirty="0" smtClean="0"/>
              <a:t>measurement in a </a:t>
            </a:r>
            <a:r>
              <a:rPr lang="en-IN" b="1" dirty="0" smtClean="0"/>
              <a:t>standard basis</a:t>
            </a:r>
            <a:r>
              <a:rPr lang="en-IN" dirty="0" smtClean="0"/>
              <a:t>, results in a collapse of the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Mechanics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 smtClean="0"/>
              <a:t>	The following are main parts of quantum mechanics that are important for quantum computing: </a:t>
            </a:r>
          </a:p>
          <a:p>
            <a:pPr>
              <a:buFont typeface="Arial"/>
              <a:buChar char="•"/>
            </a:pPr>
            <a:r>
              <a:rPr lang="en-IN" dirty="0" smtClean="0"/>
              <a:t>Superposition and interference </a:t>
            </a:r>
          </a:p>
          <a:p>
            <a:pPr>
              <a:buFont typeface="Arial"/>
              <a:buChar char="•"/>
            </a:pPr>
            <a:r>
              <a:rPr lang="en-IN" dirty="0" smtClean="0"/>
              <a:t>Uncertainty </a:t>
            </a:r>
          </a:p>
          <a:p>
            <a:pPr>
              <a:buFont typeface="Arial"/>
              <a:buChar char="•"/>
            </a:pPr>
            <a:r>
              <a:rPr lang="en-IN" dirty="0" smtClean="0"/>
              <a:t>Entanglement </a:t>
            </a:r>
          </a:p>
          <a:p>
            <a:pPr>
              <a:buFont typeface="Arial"/>
              <a:buChar char="•"/>
            </a:pPr>
            <a:r>
              <a:rPr lang="en-IN" dirty="0" smtClean="0"/>
              <a:t>Linear algebra </a:t>
            </a:r>
          </a:p>
          <a:p>
            <a:pPr>
              <a:buFont typeface="Arial"/>
              <a:buChar char="•"/>
            </a:pPr>
            <a:r>
              <a:rPr lang="en-IN" dirty="0" smtClean="0"/>
              <a:t>Dirac notation </a:t>
            </a:r>
          </a:p>
          <a:p>
            <a:pPr>
              <a:buFont typeface="Arial"/>
              <a:buChar char="•"/>
            </a:pPr>
            <a:r>
              <a:rPr lang="en-IN" dirty="0" smtClean="0"/>
              <a:t>Representing information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571612"/>
            <a:ext cx="8229600" cy="39290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Quantum-mechanical phenomena are used to perform operations on data</a:t>
            </a:r>
          </a:p>
          <a:p>
            <a:r>
              <a:rPr lang="en-IN" dirty="0" smtClean="0"/>
              <a:t>The systems that encode the individual bits must have no physical interactions</a:t>
            </a:r>
            <a:endParaRPr lang="en-IN" dirty="0" smtClean="0">
              <a:latin typeface="+mj-lt"/>
            </a:endParaRPr>
          </a:p>
          <a:p>
            <a:r>
              <a:rPr lang="en-IN" dirty="0" err="1" smtClean="0">
                <a:latin typeface="+mj-lt"/>
              </a:rPr>
              <a:t>Qubits</a:t>
            </a:r>
            <a:r>
              <a:rPr lang="en-IN" dirty="0" smtClean="0">
                <a:latin typeface="+mj-lt"/>
              </a:rPr>
              <a:t> </a:t>
            </a:r>
            <a:r>
              <a:rPr lang="en-IN" dirty="0" smtClean="0">
                <a:ea typeface="Arial Unicode MS"/>
                <a:cs typeface="Arial Unicode MS"/>
              </a:rPr>
              <a:t>– </a:t>
            </a:r>
            <a:r>
              <a:rPr lang="en-IN" dirty="0" smtClean="0">
                <a:latin typeface="+mj-lt"/>
              </a:rPr>
              <a:t>unit of information</a:t>
            </a:r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r>
              <a:rPr lang="en-IN" dirty="0" smtClean="0">
                <a:latin typeface="+mj-lt"/>
                <a:ea typeface="Arial Unicode MS"/>
                <a:cs typeface="Arial Unicode MS"/>
              </a:rPr>
              <a:t>Quantum Gates – Operations on </a:t>
            </a:r>
            <a:r>
              <a:rPr lang="en-IN" dirty="0" err="1" smtClean="0">
                <a:latin typeface="+mj-lt"/>
                <a:ea typeface="Arial Unicode MS"/>
                <a:cs typeface="Arial Unicode MS"/>
              </a:rPr>
              <a:t>qubits</a:t>
            </a:r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pPr>
              <a:buNone/>
            </a:pPr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endParaRPr lang="en-IN" dirty="0" smtClean="0">
              <a:latin typeface="+mj-lt"/>
              <a:ea typeface="Arial Unicode MS"/>
              <a:cs typeface="Arial Unicode MS"/>
            </a:endParaRPr>
          </a:p>
          <a:p>
            <a:endParaRPr lang="en-I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Qubits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Calibri" pitchFamily="34" charset="0"/>
              </a:rPr>
              <a:t>A single </a:t>
            </a:r>
            <a:r>
              <a:rPr lang="en-IN" sz="2800" dirty="0" err="1" smtClean="0">
                <a:latin typeface="Calibri" pitchFamily="34" charset="0"/>
              </a:rPr>
              <a:t>qubit</a:t>
            </a:r>
            <a:r>
              <a:rPr lang="en-IN" sz="2800" dirty="0" smtClean="0">
                <a:latin typeface="Calibri" pitchFamily="34" charset="0"/>
              </a:rPr>
              <a:t> is a vector:</a:t>
            </a:r>
          </a:p>
          <a:p>
            <a:pPr>
              <a:buNone/>
            </a:pPr>
            <a:r>
              <a:rPr lang="en-IN" sz="2800" dirty="0" smtClean="0">
                <a:latin typeface="Calibri" pitchFamily="34" charset="0"/>
              </a:rPr>
              <a:t>			</a:t>
            </a:r>
            <a:r>
              <a:rPr lang="el-GR" b="1" dirty="0" smtClean="0">
                <a:solidFill>
                  <a:srgbClr val="FF0000"/>
                </a:solidFill>
                <a:latin typeface="Calibri" pitchFamily="34" charset="0"/>
              </a:rPr>
              <a:t>|</a:t>
            </a:r>
            <a:r>
              <a:rPr lang="el-GR" b="1" i="1" dirty="0" smtClean="0">
                <a:solidFill>
                  <a:srgbClr val="FF0000"/>
                </a:solidFill>
                <a:latin typeface="Calibri" pitchFamily="34" charset="0"/>
              </a:rPr>
              <a:t>ψ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  <a:ea typeface="Arial Unicode MS"/>
                <a:cs typeface="Arial Unicode MS"/>
              </a:rPr>
              <a:t>〉 </a:t>
            </a:r>
            <a:r>
              <a:rPr lang="el-GR" b="1" dirty="0" smtClean="0">
                <a:solidFill>
                  <a:srgbClr val="FF0000"/>
                </a:solidFill>
                <a:latin typeface="Calibri" pitchFamily="34" charset="0"/>
              </a:rPr>
              <a:t>= </a:t>
            </a:r>
            <a:r>
              <a:rPr lang="en-IN" b="1" i="1" dirty="0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</a:rPr>
              <a:t>|0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  <a:ea typeface="Arial Unicode MS"/>
                <a:cs typeface="Arial Unicode MS"/>
              </a:rPr>
              <a:t>〉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</a:rPr>
              <a:t> + </a:t>
            </a:r>
            <a:r>
              <a:rPr lang="en-IN" b="1" i="1" dirty="0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</a:rPr>
              <a:t>|1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  <a:ea typeface="Arial Unicode MS"/>
                <a:cs typeface="Arial Unicode MS"/>
              </a:rPr>
              <a:t>〉</a:t>
            </a:r>
          </a:p>
          <a:p>
            <a:pPr>
              <a:buNone/>
            </a:pPr>
            <a:r>
              <a:rPr lang="en-IN" sz="2800" i="1" dirty="0" smtClean="0">
                <a:latin typeface="Calibri" pitchFamily="34" charset="0"/>
                <a:ea typeface="Arial Unicode MS"/>
                <a:cs typeface="Arial Unicode MS"/>
              </a:rPr>
              <a:t>			</a:t>
            </a:r>
            <a:r>
              <a:rPr lang="en-IN" sz="2800" i="1" dirty="0" err="1" smtClean="0">
                <a:latin typeface="Calibri" pitchFamily="34" charset="0"/>
                <a:ea typeface="Arial Unicode MS"/>
                <a:cs typeface="Arial Unicode MS"/>
              </a:rPr>
              <a:t>a</a:t>
            </a:r>
            <a:r>
              <a:rPr lang="en-IN" sz="2800" dirty="0" err="1" smtClean="0">
                <a:latin typeface="Calibri" pitchFamily="34" charset="0"/>
                <a:ea typeface="Arial Unicode MS"/>
                <a:cs typeface="Arial Unicode MS"/>
              </a:rPr>
              <a:t>,</a:t>
            </a:r>
            <a:r>
              <a:rPr lang="en-IN" sz="2800" i="1" dirty="0" err="1" smtClean="0">
                <a:latin typeface="Calibri" pitchFamily="34" charset="0"/>
                <a:ea typeface="Arial Unicode MS"/>
                <a:cs typeface="Arial Unicode MS"/>
              </a:rPr>
              <a:t>b</a:t>
            </a:r>
            <a:r>
              <a:rPr lang="en-IN" sz="2800" i="1" dirty="0" smtClean="0">
                <a:latin typeface="Calibri" pitchFamily="34" charset="0"/>
                <a:ea typeface="Arial Unicode MS"/>
                <a:cs typeface="Arial Unicode MS"/>
              </a:rPr>
              <a:t> </a:t>
            </a:r>
            <a:r>
              <a:rPr lang="en-IN" sz="2800" dirty="0" smtClean="0">
                <a:latin typeface="Arial Unicode MS"/>
                <a:ea typeface="Arial Unicode MS"/>
                <a:cs typeface="Arial Unicode MS"/>
              </a:rPr>
              <a:t>∈ </a:t>
            </a:r>
            <a:r>
              <a:rPr lang="en-IN" sz="2800" b="1" dirty="0" smtClean="0">
                <a:latin typeface="Arial Unicode MS"/>
                <a:ea typeface="Arial Unicode MS"/>
                <a:cs typeface="Arial Unicode MS"/>
              </a:rPr>
              <a:t>C</a:t>
            </a:r>
            <a:r>
              <a:rPr lang="en-IN" sz="2800" dirty="0" smtClean="0">
                <a:latin typeface="Calibri" pitchFamily="34" charset="0"/>
                <a:ea typeface="Arial Unicode MS"/>
                <a:cs typeface="Arial Unicode MS"/>
              </a:rPr>
              <a:t>  and </a:t>
            </a:r>
            <a:r>
              <a:rPr lang="en-IN" sz="2800" dirty="0" smtClean="0"/>
              <a:t>|</a:t>
            </a:r>
            <a:r>
              <a:rPr lang="en-IN" sz="2800" i="1" dirty="0" smtClean="0"/>
              <a:t>a</a:t>
            </a:r>
            <a:r>
              <a:rPr lang="en-IN" sz="2800" dirty="0" smtClean="0"/>
              <a:t>|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+ |</a:t>
            </a:r>
            <a:r>
              <a:rPr lang="en-IN" sz="2800" i="1" dirty="0" smtClean="0"/>
              <a:t>b</a:t>
            </a:r>
            <a:r>
              <a:rPr lang="en-IN" sz="2800" dirty="0" smtClean="0"/>
              <a:t>|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= 1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>
                <a:latin typeface="Calibri" pitchFamily="34" charset="0"/>
              </a:rPr>
              <a:t>		</a:t>
            </a:r>
            <a:r>
              <a:rPr lang="en-IN" sz="2600" dirty="0" smtClean="0">
                <a:latin typeface="Calibri" pitchFamily="34" charset="0"/>
              </a:rPr>
              <a:t>where</a:t>
            </a:r>
          </a:p>
          <a:p>
            <a:pPr>
              <a:buNone/>
            </a:pPr>
            <a:r>
              <a:rPr lang="en-IN" sz="2800" dirty="0" smtClean="0">
                <a:latin typeface="Calibri" pitchFamily="34" charset="0"/>
                <a:sym typeface="Wingdings" pitchFamily="2" charset="2"/>
              </a:rPr>
              <a:t>	</a:t>
            </a:r>
          </a:p>
          <a:p>
            <a:r>
              <a:rPr lang="en-IN" sz="2800" dirty="0" smtClean="0">
                <a:latin typeface="Calibri" pitchFamily="34" charset="0"/>
                <a:sym typeface="Wingdings" pitchFamily="2" charset="2"/>
              </a:rPr>
              <a:t>When </a:t>
            </a:r>
            <a:r>
              <a:rPr lang="en-IN" sz="2800" b="1" dirty="0" smtClean="0">
                <a:latin typeface="Calibri" pitchFamily="34" charset="0"/>
                <a:sym typeface="Wingdings" pitchFamily="2" charset="2"/>
              </a:rPr>
              <a:t>v </a:t>
            </a:r>
            <a:r>
              <a:rPr lang="en-IN" sz="2800" dirty="0" smtClean="0">
                <a:latin typeface="Calibri" pitchFamily="34" charset="0"/>
                <a:sym typeface="Wingdings" pitchFamily="2" charset="2"/>
              </a:rPr>
              <a:t> is measured it will</a:t>
            </a:r>
          </a:p>
          <a:p>
            <a:pPr>
              <a:buNone/>
            </a:pPr>
            <a:r>
              <a:rPr lang="en-IN" sz="2800" dirty="0" smtClean="0">
                <a:latin typeface="Calibri" pitchFamily="34" charset="0"/>
                <a:sym typeface="Wingdings" pitchFamily="2" charset="2"/>
              </a:rPr>
              <a:t>		yield 0 with probability </a:t>
            </a:r>
            <a:r>
              <a:rPr lang="en-IN" sz="2800" dirty="0" smtClean="0">
                <a:latin typeface="Calibri" pitchFamily="34" charset="0"/>
              </a:rPr>
              <a:t>cos</a:t>
            </a:r>
            <a:r>
              <a:rPr lang="en-IN" sz="2800" baseline="30000" dirty="0" smtClean="0">
                <a:latin typeface="Calibri" pitchFamily="34" charset="0"/>
              </a:rPr>
              <a:t>2 </a:t>
            </a:r>
            <a:r>
              <a:rPr lang="en-IN" sz="2800" dirty="0" smtClean="0">
                <a:latin typeface="Calibri" pitchFamily="34" charset="0"/>
              </a:rPr>
              <a:t>θ</a:t>
            </a:r>
          </a:p>
          <a:p>
            <a:pPr>
              <a:buNone/>
            </a:pPr>
            <a:r>
              <a:rPr lang="en-IN" sz="2800" dirty="0" smtClean="0">
                <a:latin typeface="Calibri" pitchFamily="34" charset="0"/>
              </a:rPr>
              <a:t>		yield 1 with probability sin</a:t>
            </a:r>
            <a:r>
              <a:rPr lang="en-IN" sz="2800" baseline="30000" dirty="0" smtClean="0">
                <a:latin typeface="Calibri" pitchFamily="34" charset="0"/>
              </a:rPr>
              <a:t>2</a:t>
            </a:r>
            <a:r>
              <a:rPr lang="en-IN" sz="2800" dirty="0" smtClean="0">
                <a:latin typeface="Calibri" pitchFamily="34" charset="0"/>
              </a:rPr>
              <a:t>θ</a:t>
            </a:r>
          </a:p>
          <a:p>
            <a:pPr>
              <a:buNone/>
            </a:pPr>
            <a:endParaRPr lang="en-IN" sz="2800" dirty="0" smtClean="0">
              <a:latin typeface="Calibri" pitchFamily="34" charset="0"/>
            </a:endParaRPr>
          </a:p>
          <a:p>
            <a:pPr>
              <a:buNone/>
            </a:pP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5104" y="2357430"/>
            <a:ext cx="333605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197" y="3476630"/>
            <a:ext cx="2798993" cy="80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2208</TotalTime>
  <Words>708</Words>
  <Application>Microsoft Office PowerPoint</Application>
  <PresentationFormat>On-screen Show (4:3)</PresentationFormat>
  <Paragraphs>140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Seminar on Quantum Computing</vt:lpstr>
      <vt:lpstr>Overview</vt:lpstr>
      <vt:lpstr>Introduction</vt:lpstr>
      <vt:lpstr>Why Quantum Computing?</vt:lpstr>
      <vt:lpstr>Beginning and development...</vt:lpstr>
      <vt:lpstr>Quantum Mechanics</vt:lpstr>
      <vt:lpstr>Quantum Mechanics</vt:lpstr>
      <vt:lpstr>Quantum Computer</vt:lpstr>
      <vt:lpstr>Qubits</vt:lpstr>
      <vt:lpstr>Quantum Gates</vt:lpstr>
      <vt:lpstr>Representation of Quantum Gates</vt:lpstr>
      <vt:lpstr>Quantum Algorithms</vt:lpstr>
      <vt:lpstr>Deutsch Algorithm</vt:lpstr>
      <vt:lpstr>Deutsch contd..</vt:lpstr>
      <vt:lpstr>Shor’s Factoring Algorithm</vt:lpstr>
      <vt:lpstr>Importance of Shor’s Algorithm</vt:lpstr>
      <vt:lpstr>Setbacks</vt:lpstr>
      <vt:lpstr>Future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Abhishek</dc:creator>
  <cp:lastModifiedBy>Abhishek</cp:lastModifiedBy>
  <cp:revision>273</cp:revision>
  <dcterms:created xsi:type="dcterms:W3CDTF">2016-02-26T19:30:07Z</dcterms:created>
  <dcterms:modified xsi:type="dcterms:W3CDTF">2016-07-28T05:45:50Z</dcterms:modified>
</cp:coreProperties>
</file>