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34" r:id="rId5"/>
    <p:sldId id="342" r:id="rId6"/>
    <p:sldId id="350" r:id="rId7"/>
    <p:sldId id="351" r:id="rId8"/>
    <p:sldId id="352" r:id="rId9"/>
    <p:sldId id="324" r:id="rId10"/>
    <p:sldId id="346" r:id="rId11"/>
    <p:sldId id="354" r:id="rId12"/>
    <p:sldId id="355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4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1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1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Lead SCORING (Case Study)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  <a:latin typeface="Georgia Pro Cond Light" panose="020F05020202040302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onversion rate is close to 37%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Most lead origin from add forms</a:t>
            </a:r>
          </a:p>
          <a:p>
            <a:r>
              <a:rPr lang="en-US" dirty="0">
                <a:latin typeface="Georgia Pro Cond Light" panose="020F0502020204030204" pitchFamily="18" charset="0"/>
              </a:rPr>
              <a:t>Most leads come from Olark </a:t>
            </a:r>
            <a:r>
              <a:rPr lang="en-US" dirty="0" err="1">
                <a:latin typeface="Georgia Pro Cond Light" panose="020F0502020204030204" pitchFamily="18" charset="0"/>
              </a:rPr>
              <a:t>Chart,Organic</a:t>
            </a:r>
            <a:r>
              <a:rPr lang="en-US" dirty="0">
                <a:latin typeface="Georgia Pro Cond Light" panose="020F0502020204030204" pitchFamily="18" charset="0"/>
              </a:rPr>
              <a:t> </a:t>
            </a:r>
            <a:r>
              <a:rPr lang="en-US" dirty="0" err="1">
                <a:latin typeface="Georgia Pro Cond Light" panose="020F0502020204030204" pitchFamily="18" charset="0"/>
              </a:rPr>
              <a:t>Search,Direct</a:t>
            </a:r>
            <a:r>
              <a:rPr lang="en-US" dirty="0">
                <a:latin typeface="Georgia Pro Cond Light" panose="020F0502020204030204" pitchFamily="18" charset="0"/>
              </a:rPr>
              <a:t> </a:t>
            </a:r>
            <a:r>
              <a:rPr lang="en-US" dirty="0" err="1">
                <a:latin typeface="Georgia Pro Cond Light" panose="020F0502020204030204" pitchFamily="18" charset="0"/>
              </a:rPr>
              <a:t>Traffic,Google</a:t>
            </a:r>
            <a:endParaRPr lang="en-US" dirty="0">
              <a:latin typeface="Georgia Pro Cond Light" panose="020F0502020204030204" pitchFamily="18" charset="0"/>
            </a:endParaRPr>
          </a:p>
          <a:p>
            <a:r>
              <a:rPr lang="en-US" dirty="0">
                <a:latin typeface="Georgia Pro Cond Light" panose="020F0502020204030204" pitchFamily="18" charset="0"/>
              </a:rPr>
              <a:t>Some leads also come from Reference and </a:t>
            </a:r>
            <a:r>
              <a:rPr lang="en-US" dirty="0" err="1">
                <a:latin typeface="Georgia Pro Cond Light" panose="020F0502020204030204" pitchFamily="18" charset="0"/>
              </a:rPr>
              <a:t>welingak</a:t>
            </a:r>
            <a:r>
              <a:rPr lang="en-US" dirty="0">
                <a:latin typeface="Georgia Pro Cond Light" panose="020F0502020204030204" pitchFamily="18" charset="0"/>
              </a:rPr>
              <a:t> Website though the lead count is low but their conversion rate is High Weave relatable stories into your presentation using narratives that make your message memorable and impactful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Email opened was the last activity performed by the most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Conversion rate is high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sms</a:t>
            </a:r>
            <a:r>
              <a:rPr lang="en-US" b="0" i="0" dirty="0">
                <a:solidFill>
                  <a:srgbClr val="000000"/>
                </a:solidFill>
                <a:effectLst/>
                <a:latin typeface="Georgia Pro Cond Light" panose="020F0502020204030204" pitchFamily="18" charset="0"/>
              </a:rPr>
              <a:t> sent.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Analysis-II</a:t>
            </a:r>
          </a:p>
        </p:txBody>
      </p:sp>
      <p:pic>
        <p:nvPicPr>
          <p:cNvPr id="4" name="Content Placeholder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0774DCF-84E7-EA14-0D0E-9518C251900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rcRect t="31358" r="-3" b="31247"/>
          <a:stretch/>
        </p:blipFill>
        <p:spPr>
          <a:xfrm>
            <a:off x="782377" y="1206499"/>
            <a:ext cx="4663440" cy="2222500"/>
          </a:xfr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DD9FF3A-7B96-861A-C607-E97C2C35F8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9526" y="3756024"/>
            <a:ext cx="4663440" cy="1190033"/>
          </a:xfrm>
        </p:spPr>
        <p:txBody>
          <a:bodyPr/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We should target people having specialization in Finance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Management,HR,Marketing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Management,Banking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 Investment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Insurance,Operation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 Management and Health care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Mangement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Georgia Pro Light" panose="020F0502020204030204" pitchFamily="18" charset="0"/>
              </a:rPr>
              <a:t> as the lead conversion rate is only slightly lesser than 50%</a:t>
            </a:r>
          </a:p>
          <a:p>
            <a:endParaRPr lang="en-US" dirty="0"/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65086" r="3" b="929"/>
          <a:stretch/>
        </p:blipFill>
        <p:spPr>
          <a:xfrm>
            <a:off x="1093729" y="5273082"/>
            <a:ext cx="4663440" cy="1584918"/>
          </a:xfrm>
          <a:noFill/>
        </p:spPr>
      </p:pic>
    </p:spTree>
    <p:extLst>
      <p:ext uri="{BB962C8B-B14F-4D97-AF65-F5344CB8AC3E}">
        <p14:creationId xmlns:p14="http://schemas.microsoft.com/office/powerpoint/2010/main" val="360223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Analysis-III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DD9FF3A-7B96-861A-C607-E97C2C35F8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0160" y="3482974"/>
            <a:ext cx="4663440" cy="119003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Working Professionals have a high conversion rate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Unemployed people are the most in number but they have a low conversion rate</a:t>
            </a:r>
          </a:p>
          <a:p>
            <a:endParaRPr lang="en-US" dirty="0"/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65086" r="3" b="929"/>
          <a:stretch/>
        </p:blipFill>
        <p:spPr>
          <a:xfrm>
            <a:off x="1093729" y="5273082"/>
            <a:ext cx="4663440" cy="1584918"/>
          </a:xfr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5F95B6-8F4D-5F6E-917F-2F9C09B1A53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1695635" y="1533525"/>
            <a:ext cx="3580794" cy="1895475"/>
          </a:xfrm>
        </p:spPr>
      </p:pic>
    </p:spTree>
    <p:extLst>
      <p:ext uri="{BB962C8B-B14F-4D97-AF65-F5344CB8AC3E}">
        <p14:creationId xmlns:p14="http://schemas.microsoft.com/office/powerpoint/2010/main" val="15624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Analysis-IV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DD9FF3A-7B96-861A-C607-E97C2C35F8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787" y="3756024"/>
            <a:ext cx="4663440" cy="119003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Most leads come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mumbai</a:t>
            </a:r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 city</a:t>
            </a:r>
            <a:endParaRPr lang="en-US" dirty="0">
              <a:latin typeface="Georgia Pro Light" panose="02040302050405020303" pitchFamily="18" charset="0"/>
            </a:endParaRP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65086" r="3" b="929"/>
          <a:stretch/>
        </p:blipFill>
        <p:spPr>
          <a:xfrm>
            <a:off x="1093729" y="5273082"/>
            <a:ext cx="4663440" cy="1584918"/>
          </a:xfr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F43E47-DA7E-5A23-FF2A-ECD377416C2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1589103" y="1533525"/>
            <a:ext cx="3932808" cy="1895475"/>
          </a:xfrm>
        </p:spPr>
      </p:pic>
    </p:spTree>
    <p:extLst>
      <p:ext uri="{BB962C8B-B14F-4D97-AF65-F5344CB8AC3E}">
        <p14:creationId xmlns:p14="http://schemas.microsoft.com/office/powerpoint/2010/main" val="124434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FINAL model Statistics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7" y="640080"/>
            <a:ext cx="5122889" cy="2103120"/>
          </a:xfrm>
        </p:spPr>
        <p:txBody>
          <a:bodyPr anchor="ctr"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XJESUD+Helvetica,Bold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 ‘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Lead 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Georgia Pro Light" panose="02040302050405020303" pitchFamily="18" charset="0"/>
              </a:rPr>
              <a:t>Source_Welingak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 Website’, ‘Lead 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Georgia Pro Light" panose="02040302050405020303" pitchFamily="18" charset="0"/>
              </a:rPr>
              <a:t>Source_Reference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’, ‘what is your current 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Georgia Pro Light" panose="02040302050405020303" pitchFamily="18" charset="0"/>
              </a:rPr>
              <a:t>occupation_Working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 Professional’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eorgia Pro Light" panose="02040302050405020303" pitchFamily="18" charset="0"/>
              </a:rPr>
              <a:t>where the variables which contributed the most of a lead getting converted. </a:t>
            </a:r>
            <a:endParaRPr lang="en-US" sz="1800" dirty="0">
              <a:latin typeface="Georgia Pro Light" panose="02040302050405020303" pitchFamily="18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87289E-2E9E-FB06-5E68-91855AB1600D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/>
          <a:stretch>
            <a:fillRect/>
          </a:stretch>
        </p:blipFill>
        <p:spPr>
          <a:xfrm>
            <a:off x="4103216" y="3017520"/>
            <a:ext cx="4728039" cy="3208866"/>
          </a:xfrm>
          <a:noFill/>
        </p:spPr>
      </p:pic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statistics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533524"/>
            <a:ext cx="4663440" cy="48228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Overall Accuracy is 81%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Sensitivity is 70%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Specificity is 88%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False positive is around 11%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Positive predicted value is 79%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Negative predicted value is 82%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Precision is 79%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Recall is 70 %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ROC curve </a:t>
            </a:r>
          </a:p>
        </p:txBody>
      </p:sp>
      <p:pic>
        <p:nvPicPr>
          <p:cNvPr id="4" name="Picture 3" descr="A graph of a positive rate&#10;&#10;Description automatically generated">
            <a:extLst>
              <a:ext uri="{FF2B5EF4-FFF2-40B4-BE49-F238E27FC236}">
                <a16:creationId xmlns:a16="http://schemas.microsoft.com/office/drawing/2014/main" id="{4B7358F6-0EB0-5E7B-F111-5BE64FC0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74" y="685800"/>
            <a:ext cx="2829096" cy="2595696"/>
          </a:xfrm>
          <a:prstGeom prst="rect">
            <a:avLst/>
          </a:prstGeom>
          <a:noFill/>
        </p:spPr>
      </p:pic>
      <p:sp>
        <p:nvSpPr>
          <p:cNvPr id="68" name="Content Placeholder 3">
            <a:extLst>
              <a:ext uri="{FF2B5EF4-FFF2-40B4-BE49-F238E27FC236}">
                <a16:creationId xmlns:a16="http://schemas.microsoft.com/office/drawing/2014/main" id="{F7535EF3-1277-1CFF-1EEB-AFCC001B9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Since our area under curve is close to 88 %. Our model is a good one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eorgia Pro Light" panose="02040302050405020303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Georgia Pro Light" panose="02040302050405020303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 Pro Light" panose="02040302050405020303" pitchFamily="18" charset="0"/>
              </a:rPr>
              <a:t>Optimal cutoff probability is that prob where we get balanced sensitivity and specificity. In our previous model we took the default cutoff of 0.5 , but we need an optimal cutoff to have the best sensitivity and specificity</a:t>
            </a:r>
          </a:p>
          <a:p>
            <a:endParaRPr lang="en-US" dirty="0">
              <a:solidFill>
                <a:srgbClr val="000000"/>
              </a:solidFill>
              <a:latin typeface="Georgia Pro Light" panose="020403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 Pro Light" panose="020403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 Pro Light" panose="02040302050405020303" pitchFamily="18" charset="0"/>
              </a:rPr>
              <a:t>Cutoff point calculated from our analysis is 0.37</a:t>
            </a:r>
            <a:endParaRPr lang="en-US" dirty="0">
              <a:latin typeface="Georgia Pro Light" panose="020403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21966-98AF-455A-4E5A-14F1AB8B5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74" y="3281496"/>
            <a:ext cx="3229697" cy="23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5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statistics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533524"/>
            <a:ext cx="4663440" cy="482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Overall Accuracy is 81%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Sensitivity is 79%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Specificity is 81%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False positive is around 18%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Positive predicted value is 70%</a:t>
            </a:r>
          </a:p>
          <a:p>
            <a:pPr marL="0" indent="0">
              <a:buNone/>
            </a:pPr>
            <a:endParaRPr lang="en-US" dirty="0">
              <a:latin typeface="Georgia Pro Light" panose="020403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 Pro Light" panose="02040302050405020303" pitchFamily="18" charset="0"/>
              </a:rPr>
              <a:t>Negative predicted value is 87%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96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{84543194-D810-48C0-A0F7-9946DEA54470}tf89338750_win32</Template>
  <TotalTime>84</TotalTime>
  <Words>357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 Pro Cond Light</vt:lpstr>
      <vt:lpstr>Georgia Pro Light</vt:lpstr>
      <vt:lpstr>Univers</vt:lpstr>
      <vt:lpstr>XJESUD+Helvetica,Bold</vt:lpstr>
      <vt:lpstr>GradientVTI</vt:lpstr>
      <vt:lpstr>Lead SCORING (Case Study)</vt:lpstr>
      <vt:lpstr>Exploratory Data Analysis</vt:lpstr>
      <vt:lpstr>Exploratory Data Analysis-II</vt:lpstr>
      <vt:lpstr>Exploratory Data Analysis-III</vt:lpstr>
      <vt:lpstr>Exploratory Data Analysis-IV</vt:lpstr>
      <vt:lpstr>FINAL model Statistics</vt:lpstr>
      <vt:lpstr>Training data statistics</vt:lpstr>
      <vt:lpstr>ROC curve </vt:lpstr>
      <vt:lpstr>Test data statistics</vt:lpstr>
      <vt:lpstr>Thank you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(Case Study)</dc:title>
  <dc:creator>Ramkumar, Abhishek</dc:creator>
  <cp:lastModifiedBy>Ramkumar, Abhishek</cp:lastModifiedBy>
  <cp:revision>12</cp:revision>
  <dcterms:created xsi:type="dcterms:W3CDTF">2024-08-18T14:11:54Z</dcterms:created>
  <dcterms:modified xsi:type="dcterms:W3CDTF">2024-08-18T15:36:45Z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