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68" r:id="rId7"/>
    <p:sldId id="270" r:id="rId8"/>
    <p:sldId id="272" r:id="rId9"/>
    <p:sldId id="285" r:id="rId10"/>
    <p:sldId id="275" r:id="rId11"/>
    <p:sldId id="274" r:id="rId12"/>
    <p:sldId id="277" r:id="rId13"/>
    <p:sldId id="278" r:id="rId14"/>
    <p:sldId id="276" r:id="rId15"/>
    <p:sldId id="283" r:id="rId16"/>
    <p:sldId id="282" r:id="rId17"/>
    <p:sldId id="279" r:id="rId18"/>
    <p:sldId id="280" r:id="rId19"/>
    <p:sldId id="284" r:id="rId20"/>
    <p:sldId id="263" r:id="rId21"/>
    <p:sldId id="264" r:id="rId22"/>
    <p:sldId id="265" r:id="rId23"/>
    <p:sldId id="266" r:id="rId24"/>
    <p:sldId id="267" r:id="rId25"/>
    <p:sldId id="271" r:id="rId26"/>
    <p:sldId id="281" r:id="rId27"/>
    <p:sldId id="287" r:id="rId28"/>
    <p:sldId id="26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94027" autoAdjust="0"/>
  </p:normalViewPr>
  <p:slideViewPr>
    <p:cSldViewPr snapToGrid="0">
      <p:cViewPr varScale="1">
        <p:scale>
          <a:sx n="65" d="100"/>
          <a:sy n="65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396DE5-7190-4404-BF49-2FCCC7FB275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1" csCatId="accent1" phldr="1"/>
      <dgm:spPr/>
    </dgm:pt>
    <dgm:pt modelId="{E791B4ED-E54C-4E42-923E-41C625CDB4B1}">
      <dgm:prSet phldrT="[Text]"/>
      <dgm:spPr/>
      <dgm:t>
        <a:bodyPr/>
        <a:lstStyle/>
        <a:p>
          <a:r>
            <a:rPr lang="en-US" dirty="0" smtClean="0"/>
            <a:t>Kafka</a:t>
          </a:r>
          <a:endParaRPr lang="en-US" dirty="0"/>
        </a:p>
      </dgm:t>
    </dgm:pt>
    <dgm:pt modelId="{E7123BF5-4A38-4721-9357-F01D5AED2C6F}" type="parTrans" cxnId="{5A81A875-C69C-4C22-8AC1-2D62E267E9F4}">
      <dgm:prSet/>
      <dgm:spPr/>
      <dgm:t>
        <a:bodyPr/>
        <a:lstStyle/>
        <a:p>
          <a:endParaRPr lang="en-US"/>
        </a:p>
      </dgm:t>
    </dgm:pt>
    <dgm:pt modelId="{C150A9C4-603B-4FB9-9D42-F06AD6CA841A}" type="sibTrans" cxnId="{5A81A875-C69C-4C22-8AC1-2D62E267E9F4}">
      <dgm:prSet/>
      <dgm:spPr/>
      <dgm:t>
        <a:bodyPr/>
        <a:lstStyle/>
        <a:p>
          <a:endParaRPr lang="en-US"/>
        </a:p>
      </dgm:t>
    </dgm:pt>
    <dgm:pt modelId="{74B2E778-9585-495A-B667-F4A3BC497A54}">
      <dgm:prSet phldrT="[Text]"/>
      <dgm:spPr/>
      <dgm:t>
        <a:bodyPr/>
        <a:lstStyle/>
        <a:p>
          <a:r>
            <a:rPr lang="en-US" dirty="0" smtClean="0"/>
            <a:t>Spark</a:t>
          </a:r>
          <a:endParaRPr lang="en-US" dirty="0"/>
        </a:p>
      </dgm:t>
    </dgm:pt>
    <dgm:pt modelId="{AAFD0B44-CA30-4EB7-96CC-DD2B09970978}" type="parTrans" cxnId="{64477990-12A5-4F39-BED8-7DE72B5D6DA6}">
      <dgm:prSet/>
      <dgm:spPr/>
      <dgm:t>
        <a:bodyPr/>
        <a:lstStyle/>
        <a:p>
          <a:endParaRPr lang="en-US"/>
        </a:p>
      </dgm:t>
    </dgm:pt>
    <dgm:pt modelId="{5E2EF3A2-1349-42CF-953C-870C3C5FD039}" type="sibTrans" cxnId="{64477990-12A5-4F39-BED8-7DE72B5D6DA6}">
      <dgm:prSet/>
      <dgm:spPr/>
      <dgm:t>
        <a:bodyPr/>
        <a:lstStyle/>
        <a:p>
          <a:endParaRPr lang="en-US"/>
        </a:p>
      </dgm:t>
    </dgm:pt>
    <dgm:pt modelId="{39653F08-4455-42F1-939B-4744AA2D2C4C}">
      <dgm:prSet phldrT="[Text]"/>
      <dgm:spPr/>
      <dgm:t>
        <a:bodyPr/>
        <a:lstStyle/>
        <a:p>
          <a:r>
            <a:rPr lang="en-US" dirty="0" smtClean="0"/>
            <a:t>Storage Systems</a:t>
          </a:r>
          <a:endParaRPr lang="en-US" dirty="0"/>
        </a:p>
      </dgm:t>
    </dgm:pt>
    <dgm:pt modelId="{57AE03B1-A8CB-4D50-A0A7-DA38EBC557BC}" type="parTrans" cxnId="{6141999C-C449-4190-9D04-56B31C3D0922}">
      <dgm:prSet/>
      <dgm:spPr/>
      <dgm:t>
        <a:bodyPr/>
        <a:lstStyle/>
        <a:p>
          <a:endParaRPr lang="en-US"/>
        </a:p>
      </dgm:t>
    </dgm:pt>
    <dgm:pt modelId="{2E067581-4881-4ADF-AC91-37FDADAA2CD5}" type="sibTrans" cxnId="{6141999C-C449-4190-9D04-56B31C3D0922}">
      <dgm:prSet/>
      <dgm:spPr/>
      <dgm:t>
        <a:bodyPr/>
        <a:lstStyle/>
        <a:p>
          <a:endParaRPr lang="en-US"/>
        </a:p>
      </dgm:t>
    </dgm:pt>
    <dgm:pt modelId="{7A8E21E7-EBB6-4EDB-A3E8-058BF3ECADA7}">
      <dgm:prSet phldrT="[Text]"/>
      <dgm:spPr/>
      <dgm:t>
        <a:bodyPr/>
        <a:lstStyle/>
        <a:p>
          <a:r>
            <a:rPr lang="en-US" dirty="0" smtClean="0"/>
            <a:t>Streaming Data</a:t>
          </a:r>
          <a:endParaRPr lang="en-US" dirty="0"/>
        </a:p>
      </dgm:t>
    </dgm:pt>
    <dgm:pt modelId="{07D5B29B-1326-4D44-8945-CDEB3319D640}" type="parTrans" cxnId="{4A4D8B05-11F5-443F-9C7B-3E196A36C7D6}">
      <dgm:prSet/>
      <dgm:spPr/>
      <dgm:t>
        <a:bodyPr/>
        <a:lstStyle/>
        <a:p>
          <a:endParaRPr lang="en-US"/>
        </a:p>
      </dgm:t>
    </dgm:pt>
    <dgm:pt modelId="{A0244120-29DB-4960-8FB6-F5602D27BCF7}" type="sibTrans" cxnId="{4A4D8B05-11F5-443F-9C7B-3E196A36C7D6}">
      <dgm:prSet/>
      <dgm:spPr/>
      <dgm:t>
        <a:bodyPr/>
        <a:lstStyle/>
        <a:p>
          <a:endParaRPr lang="en-US"/>
        </a:p>
      </dgm:t>
    </dgm:pt>
    <dgm:pt modelId="{B2F64F0F-B27F-45BE-B91E-D8D1BA87E41A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err="1" smtClean="0"/>
            <a:t>MLLib</a:t>
          </a:r>
          <a:endParaRPr lang="en-US" dirty="0"/>
        </a:p>
      </dgm:t>
    </dgm:pt>
    <dgm:pt modelId="{52758BDD-6217-4E37-9397-1E4DDD28FE2F}" type="parTrans" cxnId="{239F19F7-774B-499D-8D42-B49ADB87E1B3}">
      <dgm:prSet/>
      <dgm:spPr/>
      <dgm:t>
        <a:bodyPr/>
        <a:lstStyle/>
        <a:p>
          <a:endParaRPr lang="en-US"/>
        </a:p>
      </dgm:t>
    </dgm:pt>
    <dgm:pt modelId="{4061B292-EFB7-42F0-89BB-B7D5266BBD97}" type="sibTrans" cxnId="{239F19F7-774B-499D-8D42-B49ADB87E1B3}">
      <dgm:prSet/>
      <dgm:spPr/>
      <dgm:t>
        <a:bodyPr/>
        <a:lstStyle/>
        <a:p>
          <a:endParaRPr lang="en-US"/>
        </a:p>
      </dgm:t>
    </dgm:pt>
    <dgm:pt modelId="{3EC247E3-4D30-4E0D-818B-0B1C59421CDC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err="1" smtClean="0"/>
            <a:t>SparkSQL</a:t>
          </a:r>
          <a:endParaRPr lang="en-US" dirty="0"/>
        </a:p>
      </dgm:t>
    </dgm:pt>
    <dgm:pt modelId="{70DDF426-2681-4F92-8C11-71024DD3934F}" type="parTrans" cxnId="{0A5FFD6D-ACF4-48FB-A17F-3C5BA3B7E7CE}">
      <dgm:prSet/>
      <dgm:spPr/>
      <dgm:t>
        <a:bodyPr/>
        <a:lstStyle/>
        <a:p>
          <a:endParaRPr lang="en-US"/>
        </a:p>
      </dgm:t>
    </dgm:pt>
    <dgm:pt modelId="{FEA9C434-4950-4824-8871-D1CE88639041}" type="sibTrans" cxnId="{0A5FFD6D-ACF4-48FB-A17F-3C5BA3B7E7CE}">
      <dgm:prSet/>
      <dgm:spPr/>
      <dgm:t>
        <a:bodyPr/>
        <a:lstStyle/>
        <a:p>
          <a:endParaRPr lang="en-US"/>
        </a:p>
      </dgm:t>
    </dgm:pt>
    <dgm:pt modelId="{8E5DCDBC-B660-465E-9E41-C60B2FF0E91D}" type="pres">
      <dgm:prSet presAssocID="{D1396DE5-7190-4404-BF49-2FCCC7FB2759}" presName="rootnode" presStyleCnt="0">
        <dgm:presLayoutVars>
          <dgm:chMax/>
          <dgm:chPref/>
          <dgm:dir/>
          <dgm:animLvl val="lvl"/>
        </dgm:presLayoutVars>
      </dgm:prSet>
      <dgm:spPr/>
    </dgm:pt>
    <dgm:pt modelId="{6EFA2732-8ED7-4396-9045-1DB2591A8B0D}" type="pres">
      <dgm:prSet presAssocID="{7A8E21E7-EBB6-4EDB-A3E8-058BF3ECADA7}" presName="composite" presStyleCnt="0"/>
      <dgm:spPr/>
    </dgm:pt>
    <dgm:pt modelId="{F26AAF76-F59B-4FF2-8204-95AED4FAB7E4}" type="pres">
      <dgm:prSet presAssocID="{7A8E21E7-EBB6-4EDB-A3E8-058BF3ECADA7}" presName="bentUpArrow1" presStyleLbl="alignImgPlace1" presStyleIdx="0" presStyleCnt="3"/>
      <dgm:spPr/>
    </dgm:pt>
    <dgm:pt modelId="{0C7A5204-FF47-4AB7-8E8A-10DE9B0EC080}" type="pres">
      <dgm:prSet presAssocID="{7A8E21E7-EBB6-4EDB-A3E8-058BF3ECADA7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5D86C-F673-41BD-8398-36F03A47FF5E}" type="pres">
      <dgm:prSet presAssocID="{7A8E21E7-EBB6-4EDB-A3E8-058BF3ECADA7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55421E8-6435-43DF-86F7-CB86D3600EFC}" type="pres">
      <dgm:prSet presAssocID="{A0244120-29DB-4960-8FB6-F5602D27BCF7}" presName="sibTrans" presStyleCnt="0"/>
      <dgm:spPr/>
    </dgm:pt>
    <dgm:pt modelId="{4FF4400C-BB32-4131-BB65-ED4D2CCB6209}" type="pres">
      <dgm:prSet presAssocID="{E791B4ED-E54C-4E42-923E-41C625CDB4B1}" presName="composite" presStyleCnt="0"/>
      <dgm:spPr/>
    </dgm:pt>
    <dgm:pt modelId="{F1B44312-E311-4C9A-8D32-EA7D328EF849}" type="pres">
      <dgm:prSet presAssocID="{E791B4ED-E54C-4E42-923E-41C625CDB4B1}" presName="bentUpArrow1" presStyleLbl="alignImgPlace1" presStyleIdx="1" presStyleCnt="3"/>
      <dgm:spPr/>
    </dgm:pt>
    <dgm:pt modelId="{9D79B7F7-BDFC-488F-8FA8-A0B94741F67B}" type="pres">
      <dgm:prSet presAssocID="{E791B4ED-E54C-4E42-923E-41C625CDB4B1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4E02-9427-4AED-AA24-FD8B17AFFFED}" type="pres">
      <dgm:prSet presAssocID="{E791B4ED-E54C-4E42-923E-41C625CDB4B1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55A2D17-AC17-4A3F-B9D5-768FDCBE613B}" type="pres">
      <dgm:prSet presAssocID="{C150A9C4-603B-4FB9-9D42-F06AD6CA841A}" presName="sibTrans" presStyleCnt="0"/>
      <dgm:spPr/>
    </dgm:pt>
    <dgm:pt modelId="{A849DBBE-91AE-454E-87A0-A21B912ABD8F}" type="pres">
      <dgm:prSet presAssocID="{74B2E778-9585-495A-B667-F4A3BC497A54}" presName="composite" presStyleCnt="0"/>
      <dgm:spPr/>
    </dgm:pt>
    <dgm:pt modelId="{A53D9373-63D7-48C7-A4A9-816C8D8115A6}" type="pres">
      <dgm:prSet presAssocID="{74B2E778-9585-495A-B667-F4A3BC497A54}" presName="bentUpArrow1" presStyleLbl="alignImgPlace1" presStyleIdx="2" presStyleCnt="3"/>
      <dgm:spPr/>
    </dgm:pt>
    <dgm:pt modelId="{BB1A1F75-D81C-4B37-8368-5F550DE6147F}" type="pres">
      <dgm:prSet presAssocID="{74B2E778-9585-495A-B667-F4A3BC497A54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E7A6B1-6985-4D83-A206-AA3295303F87}" type="pres">
      <dgm:prSet presAssocID="{74B2E778-9585-495A-B667-F4A3BC497A54}" presName="ChildText" presStyleLbl="revTx" presStyleIdx="2" presStyleCnt="3" custLinFactNeighborX="723" custLinFactNeighborY="-9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0CD63C-9747-438F-8C12-139D6E1DF14B}" type="pres">
      <dgm:prSet presAssocID="{5E2EF3A2-1349-42CF-953C-870C3C5FD039}" presName="sibTrans" presStyleCnt="0"/>
      <dgm:spPr/>
    </dgm:pt>
    <dgm:pt modelId="{0AC2CA82-5836-4909-A46E-0E77EF0DE42A}" type="pres">
      <dgm:prSet presAssocID="{39653F08-4455-42F1-939B-4744AA2D2C4C}" presName="composite" presStyleCnt="0"/>
      <dgm:spPr/>
    </dgm:pt>
    <dgm:pt modelId="{6A0754EE-7CAA-418A-B16E-D7E060EF938C}" type="pres">
      <dgm:prSet presAssocID="{39653F08-4455-42F1-939B-4744AA2D2C4C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C10707-0B72-480E-A3CC-66F736917F9F}" type="presOf" srcId="{D1396DE5-7190-4404-BF49-2FCCC7FB2759}" destId="{8E5DCDBC-B660-465E-9E41-C60B2FF0E91D}" srcOrd="0" destOrd="0" presId="urn:microsoft.com/office/officeart/2005/8/layout/StepDownProcess"/>
    <dgm:cxn modelId="{FEBC8AB5-D2C4-402A-8CE7-008D46000014}" type="presOf" srcId="{7A8E21E7-EBB6-4EDB-A3E8-058BF3ECADA7}" destId="{0C7A5204-FF47-4AB7-8E8A-10DE9B0EC080}" srcOrd="0" destOrd="0" presId="urn:microsoft.com/office/officeart/2005/8/layout/StepDownProcess"/>
    <dgm:cxn modelId="{4A4D8B05-11F5-443F-9C7B-3E196A36C7D6}" srcId="{D1396DE5-7190-4404-BF49-2FCCC7FB2759}" destId="{7A8E21E7-EBB6-4EDB-A3E8-058BF3ECADA7}" srcOrd="0" destOrd="0" parTransId="{07D5B29B-1326-4D44-8945-CDEB3319D640}" sibTransId="{A0244120-29DB-4960-8FB6-F5602D27BCF7}"/>
    <dgm:cxn modelId="{5A81A875-C69C-4C22-8AC1-2D62E267E9F4}" srcId="{D1396DE5-7190-4404-BF49-2FCCC7FB2759}" destId="{E791B4ED-E54C-4E42-923E-41C625CDB4B1}" srcOrd="1" destOrd="0" parTransId="{E7123BF5-4A38-4721-9357-F01D5AED2C6F}" sibTransId="{C150A9C4-603B-4FB9-9D42-F06AD6CA841A}"/>
    <dgm:cxn modelId="{5ACA6FE5-9E06-41B3-AB56-B5527BFEA08F}" type="presOf" srcId="{74B2E778-9585-495A-B667-F4A3BC497A54}" destId="{BB1A1F75-D81C-4B37-8368-5F550DE6147F}" srcOrd="0" destOrd="0" presId="urn:microsoft.com/office/officeart/2005/8/layout/StepDownProcess"/>
    <dgm:cxn modelId="{6141999C-C449-4190-9D04-56B31C3D0922}" srcId="{D1396DE5-7190-4404-BF49-2FCCC7FB2759}" destId="{39653F08-4455-42F1-939B-4744AA2D2C4C}" srcOrd="3" destOrd="0" parTransId="{57AE03B1-A8CB-4D50-A0A7-DA38EBC557BC}" sibTransId="{2E067581-4881-4ADF-AC91-37FDADAA2CD5}"/>
    <dgm:cxn modelId="{6C094F15-9CD6-47C9-96BB-331DCC1CA4B0}" type="presOf" srcId="{39653F08-4455-42F1-939B-4744AA2D2C4C}" destId="{6A0754EE-7CAA-418A-B16E-D7E060EF938C}" srcOrd="0" destOrd="0" presId="urn:microsoft.com/office/officeart/2005/8/layout/StepDownProcess"/>
    <dgm:cxn modelId="{64477990-12A5-4F39-BED8-7DE72B5D6DA6}" srcId="{D1396DE5-7190-4404-BF49-2FCCC7FB2759}" destId="{74B2E778-9585-495A-B667-F4A3BC497A54}" srcOrd="2" destOrd="0" parTransId="{AAFD0B44-CA30-4EB7-96CC-DD2B09970978}" sibTransId="{5E2EF3A2-1349-42CF-953C-870C3C5FD039}"/>
    <dgm:cxn modelId="{0A5FFD6D-ACF4-48FB-A17F-3C5BA3B7E7CE}" srcId="{74B2E778-9585-495A-B667-F4A3BC497A54}" destId="{3EC247E3-4D30-4E0D-818B-0B1C59421CDC}" srcOrd="1" destOrd="0" parTransId="{70DDF426-2681-4F92-8C11-71024DD3934F}" sibTransId="{FEA9C434-4950-4824-8871-D1CE88639041}"/>
    <dgm:cxn modelId="{D3FE9B47-E192-4A1F-AA80-E45D2F5EE598}" type="presOf" srcId="{3EC247E3-4D30-4E0D-818B-0B1C59421CDC}" destId="{D3E7A6B1-6985-4D83-A206-AA3295303F87}" srcOrd="0" destOrd="1" presId="urn:microsoft.com/office/officeart/2005/8/layout/StepDownProcess"/>
    <dgm:cxn modelId="{99B1D3C8-B0CD-4415-A10F-38214EDCA5C7}" type="presOf" srcId="{B2F64F0F-B27F-45BE-B91E-D8D1BA87E41A}" destId="{D3E7A6B1-6985-4D83-A206-AA3295303F87}" srcOrd="0" destOrd="0" presId="urn:microsoft.com/office/officeart/2005/8/layout/StepDownProcess"/>
    <dgm:cxn modelId="{8A6EA1F8-085A-433E-A450-EF8F3F4F73F8}" type="presOf" srcId="{E791B4ED-E54C-4E42-923E-41C625CDB4B1}" destId="{9D79B7F7-BDFC-488F-8FA8-A0B94741F67B}" srcOrd="0" destOrd="0" presId="urn:microsoft.com/office/officeart/2005/8/layout/StepDownProcess"/>
    <dgm:cxn modelId="{239F19F7-774B-499D-8D42-B49ADB87E1B3}" srcId="{74B2E778-9585-495A-B667-F4A3BC497A54}" destId="{B2F64F0F-B27F-45BE-B91E-D8D1BA87E41A}" srcOrd="0" destOrd="0" parTransId="{52758BDD-6217-4E37-9397-1E4DDD28FE2F}" sibTransId="{4061B292-EFB7-42F0-89BB-B7D5266BBD97}"/>
    <dgm:cxn modelId="{2835C059-AFE9-4399-B414-6B9BDFDC6EB8}" type="presParOf" srcId="{8E5DCDBC-B660-465E-9E41-C60B2FF0E91D}" destId="{6EFA2732-8ED7-4396-9045-1DB2591A8B0D}" srcOrd="0" destOrd="0" presId="urn:microsoft.com/office/officeart/2005/8/layout/StepDownProcess"/>
    <dgm:cxn modelId="{3B564311-B71E-4195-9EB3-7D8686030124}" type="presParOf" srcId="{6EFA2732-8ED7-4396-9045-1DB2591A8B0D}" destId="{F26AAF76-F59B-4FF2-8204-95AED4FAB7E4}" srcOrd="0" destOrd="0" presId="urn:microsoft.com/office/officeart/2005/8/layout/StepDownProcess"/>
    <dgm:cxn modelId="{252BEE1F-F9A9-4ADF-A8DA-8CD703E49B78}" type="presParOf" srcId="{6EFA2732-8ED7-4396-9045-1DB2591A8B0D}" destId="{0C7A5204-FF47-4AB7-8E8A-10DE9B0EC080}" srcOrd="1" destOrd="0" presId="urn:microsoft.com/office/officeart/2005/8/layout/StepDownProcess"/>
    <dgm:cxn modelId="{A4AEDAF0-5048-44EB-99F0-3B82CC54E056}" type="presParOf" srcId="{6EFA2732-8ED7-4396-9045-1DB2591A8B0D}" destId="{1E95D86C-F673-41BD-8398-36F03A47FF5E}" srcOrd="2" destOrd="0" presId="urn:microsoft.com/office/officeart/2005/8/layout/StepDownProcess"/>
    <dgm:cxn modelId="{BE765352-41F0-4B80-B64B-2F3FE7E33002}" type="presParOf" srcId="{8E5DCDBC-B660-465E-9E41-C60B2FF0E91D}" destId="{855421E8-6435-43DF-86F7-CB86D3600EFC}" srcOrd="1" destOrd="0" presId="urn:microsoft.com/office/officeart/2005/8/layout/StepDownProcess"/>
    <dgm:cxn modelId="{B7F0EF72-1CEE-449E-99D3-F05EC69B49C3}" type="presParOf" srcId="{8E5DCDBC-B660-465E-9E41-C60B2FF0E91D}" destId="{4FF4400C-BB32-4131-BB65-ED4D2CCB6209}" srcOrd="2" destOrd="0" presId="urn:microsoft.com/office/officeart/2005/8/layout/StepDownProcess"/>
    <dgm:cxn modelId="{C6255691-3725-4E7A-907C-619D3A2489CA}" type="presParOf" srcId="{4FF4400C-BB32-4131-BB65-ED4D2CCB6209}" destId="{F1B44312-E311-4C9A-8D32-EA7D328EF849}" srcOrd="0" destOrd="0" presId="urn:microsoft.com/office/officeart/2005/8/layout/StepDownProcess"/>
    <dgm:cxn modelId="{860D91D2-B5A6-4284-9AAF-7C7EA0992725}" type="presParOf" srcId="{4FF4400C-BB32-4131-BB65-ED4D2CCB6209}" destId="{9D79B7F7-BDFC-488F-8FA8-A0B94741F67B}" srcOrd="1" destOrd="0" presId="urn:microsoft.com/office/officeart/2005/8/layout/StepDownProcess"/>
    <dgm:cxn modelId="{FB78B039-3E0D-42AF-9D44-B8AE62779D99}" type="presParOf" srcId="{4FF4400C-BB32-4131-BB65-ED4D2CCB6209}" destId="{A5B24E02-9427-4AED-AA24-FD8B17AFFFED}" srcOrd="2" destOrd="0" presId="urn:microsoft.com/office/officeart/2005/8/layout/StepDownProcess"/>
    <dgm:cxn modelId="{3A032FA6-DC3E-4382-BBB6-36E83C0D12E7}" type="presParOf" srcId="{8E5DCDBC-B660-465E-9E41-C60B2FF0E91D}" destId="{455A2D17-AC17-4A3F-B9D5-768FDCBE613B}" srcOrd="3" destOrd="0" presId="urn:microsoft.com/office/officeart/2005/8/layout/StepDownProcess"/>
    <dgm:cxn modelId="{7CE3D00D-73F7-4E91-A182-D0E00AF1B656}" type="presParOf" srcId="{8E5DCDBC-B660-465E-9E41-C60B2FF0E91D}" destId="{A849DBBE-91AE-454E-87A0-A21B912ABD8F}" srcOrd="4" destOrd="0" presId="urn:microsoft.com/office/officeart/2005/8/layout/StepDownProcess"/>
    <dgm:cxn modelId="{3A5B4B24-DD4A-4E5D-B476-80C7646B495E}" type="presParOf" srcId="{A849DBBE-91AE-454E-87A0-A21B912ABD8F}" destId="{A53D9373-63D7-48C7-A4A9-816C8D8115A6}" srcOrd="0" destOrd="0" presId="urn:microsoft.com/office/officeart/2005/8/layout/StepDownProcess"/>
    <dgm:cxn modelId="{51CF9F9E-B8EF-426D-8618-A88584D5550C}" type="presParOf" srcId="{A849DBBE-91AE-454E-87A0-A21B912ABD8F}" destId="{BB1A1F75-D81C-4B37-8368-5F550DE6147F}" srcOrd="1" destOrd="0" presId="urn:microsoft.com/office/officeart/2005/8/layout/StepDownProcess"/>
    <dgm:cxn modelId="{C686C13F-4752-4C5E-9FA8-A17C7A1AD403}" type="presParOf" srcId="{A849DBBE-91AE-454E-87A0-A21B912ABD8F}" destId="{D3E7A6B1-6985-4D83-A206-AA3295303F87}" srcOrd="2" destOrd="0" presId="urn:microsoft.com/office/officeart/2005/8/layout/StepDownProcess"/>
    <dgm:cxn modelId="{9B677CC9-68AF-4FB3-AEC3-8586D5E6FCF6}" type="presParOf" srcId="{8E5DCDBC-B660-465E-9E41-C60B2FF0E91D}" destId="{090CD63C-9747-438F-8C12-139D6E1DF14B}" srcOrd="5" destOrd="0" presId="urn:microsoft.com/office/officeart/2005/8/layout/StepDownProcess"/>
    <dgm:cxn modelId="{D2BC723E-086B-44C7-8F64-0E13005C2B7F}" type="presParOf" srcId="{8E5DCDBC-B660-465E-9E41-C60B2FF0E91D}" destId="{0AC2CA82-5836-4909-A46E-0E77EF0DE42A}" srcOrd="6" destOrd="0" presId="urn:microsoft.com/office/officeart/2005/8/layout/StepDownProcess"/>
    <dgm:cxn modelId="{B9B1FC7D-60C6-4E5E-8A44-61B5FAB2DFD5}" type="presParOf" srcId="{0AC2CA82-5836-4909-A46E-0E77EF0DE42A}" destId="{6A0754EE-7CAA-418A-B16E-D7E060EF938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AAF76-F59B-4FF2-8204-95AED4FAB7E4}">
      <dsp:nvSpPr>
        <dsp:cNvPr id="0" name=""/>
        <dsp:cNvSpPr/>
      </dsp:nvSpPr>
      <dsp:spPr>
        <a:xfrm rot="5400000">
          <a:off x="1510460" y="1188704"/>
          <a:ext cx="1043941" cy="11884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7A5204-FF47-4AB7-8E8A-10DE9B0EC080}">
      <dsp:nvSpPr>
        <dsp:cNvPr id="0" name=""/>
        <dsp:cNvSpPr/>
      </dsp:nvSpPr>
      <dsp:spPr>
        <a:xfrm>
          <a:off x="1233879" y="31475"/>
          <a:ext cx="1757382" cy="123011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Streaming Data</a:t>
          </a:r>
          <a:endParaRPr lang="en-US" sz="2500" kern="1200" dirty="0"/>
        </a:p>
      </dsp:txBody>
      <dsp:txXfrm>
        <a:off x="1293939" y="91535"/>
        <a:ext cx="1637262" cy="1109990"/>
      </dsp:txXfrm>
    </dsp:sp>
    <dsp:sp modelId="{1E95D86C-F673-41BD-8398-36F03A47FF5E}">
      <dsp:nvSpPr>
        <dsp:cNvPr id="0" name=""/>
        <dsp:cNvSpPr/>
      </dsp:nvSpPr>
      <dsp:spPr>
        <a:xfrm>
          <a:off x="2991262" y="148794"/>
          <a:ext cx="1278152" cy="994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44312-E311-4C9A-8D32-EA7D328EF849}">
      <dsp:nvSpPr>
        <dsp:cNvPr id="0" name=""/>
        <dsp:cNvSpPr/>
      </dsp:nvSpPr>
      <dsp:spPr>
        <a:xfrm rot="5400000">
          <a:off x="2967517" y="2570524"/>
          <a:ext cx="1043941" cy="11884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9B7F7-BDFC-488F-8FA8-A0B94741F67B}">
      <dsp:nvSpPr>
        <dsp:cNvPr id="0" name=""/>
        <dsp:cNvSpPr/>
      </dsp:nvSpPr>
      <dsp:spPr>
        <a:xfrm>
          <a:off x="2690936" y="1413295"/>
          <a:ext cx="1757382" cy="123011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Kafka</a:t>
          </a:r>
          <a:endParaRPr lang="en-US" sz="2500" kern="1200" dirty="0"/>
        </a:p>
      </dsp:txBody>
      <dsp:txXfrm>
        <a:off x="2750996" y="1473355"/>
        <a:ext cx="1637262" cy="1109990"/>
      </dsp:txXfrm>
    </dsp:sp>
    <dsp:sp modelId="{A5B24E02-9427-4AED-AA24-FD8B17AFFFED}">
      <dsp:nvSpPr>
        <dsp:cNvPr id="0" name=""/>
        <dsp:cNvSpPr/>
      </dsp:nvSpPr>
      <dsp:spPr>
        <a:xfrm>
          <a:off x="4448318" y="1530614"/>
          <a:ext cx="1278152" cy="994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D9373-63D7-48C7-A4A9-816C8D8115A6}">
      <dsp:nvSpPr>
        <dsp:cNvPr id="0" name=""/>
        <dsp:cNvSpPr/>
      </dsp:nvSpPr>
      <dsp:spPr>
        <a:xfrm rot="5400000">
          <a:off x="4424574" y="3952344"/>
          <a:ext cx="1043941" cy="11884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A1F75-D81C-4B37-8368-5F550DE6147F}">
      <dsp:nvSpPr>
        <dsp:cNvPr id="0" name=""/>
        <dsp:cNvSpPr/>
      </dsp:nvSpPr>
      <dsp:spPr>
        <a:xfrm>
          <a:off x="4147993" y="2795115"/>
          <a:ext cx="1757382" cy="123011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Spark</a:t>
          </a:r>
          <a:endParaRPr lang="en-US" sz="2500" kern="1200" dirty="0"/>
        </a:p>
      </dsp:txBody>
      <dsp:txXfrm>
        <a:off x="4208053" y="2855175"/>
        <a:ext cx="1637262" cy="1109990"/>
      </dsp:txXfrm>
    </dsp:sp>
    <dsp:sp modelId="{D3E7A6B1-6985-4D83-A206-AA3295303F87}">
      <dsp:nvSpPr>
        <dsp:cNvPr id="0" name=""/>
        <dsp:cNvSpPr/>
      </dsp:nvSpPr>
      <dsp:spPr>
        <a:xfrm>
          <a:off x="5914616" y="2903197"/>
          <a:ext cx="1278152" cy="994229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MLLib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SparkSQL</a:t>
          </a:r>
          <a:endParaRPr lang="en-US" sz="1700" kern="1200" dirty="0"/>
        </a:p>
      </dsp:txBody>
      <dsp:txXfrm>
        <a:off x="5914616" y="2903197"/>
        <a:ext cx="1278152" cy="994229"/>
      </dsp:txXfrm>
    </dsp:sp>
    <dsp:sp modelId="{6A0754EE-7CAA-418A-B16E-D7E060EF938C}">
      <dsp:nvSpPr>
        <dsp:cNvPr id="0" name=""/>
        <dsp:cNvSpPr/>
      </dsp:nvSpPr>
      <dsp:spPr>
        <a:xfrm>
          <a:off x="5605049" y="4176935"/>
          <a:ext cx="1757382" cy="123011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Storage Systems</a:t>
          </a:r>
          <a:endParaRPr lang="en-US" sz="2500" kern="1200" dirty="0"/>
        </a:p>
      </dsp:txBody>
      <dsp:txXfrm>
        <a:off x="5665109" y="4236995"/>
        <a:ext cx="1637262" cy="1109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7B930-E5FB-4FC2-BCA0-5D1A7D633E40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F4373-813D-4031-9D3B-20B84A8E8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94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A cluster is a type of parallel or distributed computer system which consists of a collection of inter-connected stand-alone computers working together as a single integrated computing resources</a:t>
            </a:r>
          </a:p>
          <a:p>
            <a:endParaRPr lang="en-IN" b="1" dirty="0" smtClean="0"/>
          </a:p>
          <a:p>
            <a:r>
              <a:rPr lang="en-IN" dirty="0" smtClean="0"/>
              <a:t>Cluster are typically used for high availability for greater reliability or high performance computing to provide greater computational power than a single computer can provide.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F4373-813D-4031-9D3B-20B84A8E84D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363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F4373-813D-4031-9D3B-20B84A8E84DD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17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Single environment for data manipulation, querying, and Machine Learning.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LAZY EVALUATION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Spark components are what make Apache Spark fast and reliable.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F4373-813D-4031-9D3B-20B84A8E84D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30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Stream processing of live data streams – Scalable – High-throughput – Fault-tolerant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F4373-813D-4031-9D3B-20B84A8E84D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00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Kafka Has Record Retention</a:t>
            </a:r>
          </a:p>
          <a:p>
            <a:r>
              <a:rPr lang="en-IN" dirty="0" smtClean="0"/>
              <a:t>Kafka clusters retain all published record. If you don’t set a limit, it will keep records until it runs out of disk space. You can set time-based limits (configurable retention period), size-based limits (configurable based on size), or compaction (keeps the latest version of record using key). You can, for example, set a retention policy of three days or two weeks or a month. The records in the topic log are available for consumption until discarded by time, size, or compaction. </a:t>
            </a:r>
          </a:p>
          <a:p>
            <a:endParaRPr lang="en-IN" dirty="0" smtClean="0"/>
          </a:p>
          <a:p>
            <a:r>
              <a:rPr lang="en-IN" dirty="0" smtClean="0"/>
              <a:t>It is scalable, reliable </a:t>
            </a:r>
            <a:r>
              <a:rPr lang="en-IN" dirty="0" err="1" smtClean="0"/>
              <a:t>bcs</a:t>
            </a:r>
            <a:r>
              <a:rPr lang="en-IN" dirty="0" smtClean="0"/>
              <a:t> of distributed and partitioned </a:t>
            </a:r>
            <a:r>
              <a:rPr lang="en-IN" dirty="0" err="1" smtClean="0"/>
              <a:t>nature,scalable</a:t>
            </a:r>
            <a:r>
              <a:rPr lang="en-IN" dirty="0" smtClean="0"/>
              <a:t>, and maintains stable performance even many TB of messages are stored.</a:t>
            </a:r>
          </a:p>
          <a:p>
            <a:endParaRPr lang="en-IN" dirty="0" smtClean="0"/>
          </a:p>
          <a:p>
            <a:r>
              <a:rPr lang="en-IN" dirty="0" smtClean="0"/>
              <a:t>Kafka is very fast and guarantees zero downtime and zero data loss.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F4373-813D-4031-9D3B-20B84A8E84D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140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F4373-813D-4031-9D3B-20B84A8E84D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656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F4373-813D-4031-9D3B-20B84A8E84DD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831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F4373-813D-4031-9D3B-20B84A8E84DD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267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F4373-813D-4031-9D3B-20B84A8E84DD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668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F4373-813D-4031-9D3B-20B84A8E84DD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82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BA61-6C9F-49C7-AB26-8766A007C74C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42E1-6555-434F-BC5E-6253939F0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22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BA61-6C9F-49C7-AB26-8766A007C74C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42E1-6555-434F-BC5E-6253939F0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80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BA61-6C9F-49C7-AB26-8766A007C74C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42E1-6555-434F-BC5E-6253939F00B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385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BA61-6C9F-49C7-AB26-8766A007C74C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42E1-6555-434F-BC5E-6253939F0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133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BA61-6C9F-49C7-AB26-8766A007C74C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42E1-6555-434F-BC5E-6253939F00B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2728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BA61-6C9F-49C7-AB26-8766A007C74C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42E1-6555-434F-BC5E-6253939F0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34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BA61-6C9F-49C7-AB26-8766A007C74C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42E1-6555-434F-BC5E-6253939F0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954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BA61-6C9F-49C7-AB26-8766A007C74C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42E1-6555-434F-BC5E-6253939F0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91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BA61-6C9F-49C7-AB26-8766A007C74C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42E1-6555-434F-BC5E-6253939F0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64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BA61-6C9F-49C7-AB26-8766A007C74C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42E1-6555-434F-BC5E-6253939F0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50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BA61-6C9F-49C7-AB26-8766A007C74C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42E1-6555-434F-BC5E-6253939F0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3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BA61-6C9F-49C7-AB26-8766A007C74C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42E1-6555-434F-BC5E-6253939F0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78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BA61-6C9F-49C7-AB26-8766A007C74C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42E1-6555-434F-BC5E-6253939F0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9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BA61-6C9F-49C7-AB26-8766A007C74C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42E1-6555-434F-BC5E-6253939F0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45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BA61-6C9F-49C7-AB26-8766A007C74C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42E1-6555-434F-BC5E-6253939F0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01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BA61-6C9F-49C7-AB26-8766A007C74C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42E1-6555-434F-BC5E-6253939F0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51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6BA61-6C9F-49C7-AB26-8766A007C74C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7E42E1-6555-434F-BC5E-6253939F0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29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-flair.training/blogs/apache-spark-lazy-evaluation/" TargetMode="External"/><Relationship Id="rId13" Type="http://schemas.openxmlformats.org/officeDocument/2006/relationships/hyperlink" Target="https://www.bernardmarr.com/default.asp?contentID=1525" TargetMode="External"/><Relationship Id="rId18" Type="http://schemas.openxmlformats.org/officeDocument/2006/relationships/hyperlink" Target="https://www.tutorialspoint.com/hadoop/" TargetMode="External"/><Relationship Id="rId3" Type="http://schemas.openxmlformats.org/officeDocument/2006/relationships/hyperlink" Target="https://www.tutorialspoint.com/apache_spark/apache_spark_introduction.htm" TargetMode="External"/><Relationship Id="rId7" Type="http://schemas.openxmlformats.org/officeDocument/2006/relationships/hyperlink" Target="https://jaceklaskowski.gitbooks.io/mastering-apache-spark/spark-rdd-lineage.html" TargetMode="External"/><Relationship Id="rId12" Type="http://schemas.openxmlformats.org/officeDocument/2006/relationships/hyperlink" Target="https://databricks.com/glossary/what-is-spark-streaming" TargetMode="External"/><Relationship Id="rId17" Type="http://schemas.openxmlformats.org/officeDocument/2006/relationships/hyperlink" Target="https://www.infoq.com/articles/video-stream-analytics-opencv/" TargetMode="External"/><Relationship Id="rId2" Type="http://schemas.openxmlformats.org/officeDocument/2006/relationships/hyperlink" Target="https://spark.apache.org/" TargetMode="External"/><Relationship Id="rId16" Type="http://schemas.openxmlformats.org/officeDocument/2006/relationships/hyperlink" Target="https://www.oreilly.com/ideas/questioning-the-lambda-architec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-flair.training/blogs/spark-in-memory-computing/" TargetMode="External"/><Relationship Id="rId11" Type="http://schemas.openxmlformats.org/officeDocument/2006/relationships/hyperlink" Target="https://www.quora.com/What-are-the-pros-and-cons-of-Apache-Spark" TargetMode="External"/><Relationship Id="rId5" Type="http://schemas.openxmlformats.org/officeDocument/2006/relationships/hyperlink" Target="https://www.slideshare.net/Hadoop_Summit/apache-spark-crash-course-98521732" TargetMode="External"/><Relationship Id="rId15" Type="http://schemas.openxmlformats.org/officeDocument/2006/relationships/hyperlink" Target="https://dzone.com/articles/what-is-kafka" TargetMode="External"/><Relationship Id="rId10" Type="http://schemas.openxmlformats.org/officeDocument/2006/relationships/hyperlink" Target="http://vishnuviswanath.com/spark_rdd.html" TargetMode="External"/><Relationship Id="rId4" Type="http://schemas.openxmlformats.org/officeDocument/2006/relationships/hyperlink" Target="https://cloudnesil.com/2018/12/14/apache-spark/" TargetMode="External"/><Relationship Id="rId9" Type="http://schemas.openxmlformats.org/officeDocument/2006/relationships/hyperlink" Target="https://www.quora.com/What-is-lineage-graph-in-Apache-Spark" TargetMode="External"/><Relationship Id="rId14" Type="http://schemas.openxmlformats.org/officeDocument/2006/relationships/hyperlink" Target="https://en.wikipedia.org/wiki/Apache_Kafk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552754"/>
            <a:ext cx="8825658" cy="2154951"/>
          </a:xfrm>
        </p:spPr>
        <p:txBody>
          <a:bodyPr>
            <a:noAutofit/>
          </a:bodyPr>
          <a:lstStyle/>
          <a:p>
            <a:pPr algn="ctr"/>
            <a:r>
              <a:rPr lang="en-IN" sz="8000" dirty="0" smtClean="0">
                <a:latin typeface="AR JULIAN" panose="02000000000000000000" pitchFamily="2" charset="0"/>
              </a:rPr>
              <a:t>Apache Spark &amp; Kafka</a:t>
            </a:r>
            <a:endParaRPr lang="en-IN" sz="8000" dirty="0">
              <a:latin typeface="AR JULIAN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7703" y="4406443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IN" sz="3000" dirty="0" smtClean="0"/>
              <a:t>Abhishek Rawat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2355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681007"/>
              </p:ext>
            </p:extLst>
          </p:nvPr>
        </p:nvGraphicFramePr>
        <p:xfrm>
          <a:off x="677863" y="603504"/>
          <a:ext cx="8596312" cy="5438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82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combine Kafka and Spark Streaming?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/>
              <a:t>This emphasizes </a:t>
            </a:r>
            <a:r>
              <a:rPr lang="en-IN" sz="2200" dirty="0"/>
              <a:t>retaining the input data </a:t>
            </a:r>
            <a:endParaRPr lang="en-IN" sz="2200" dirty="0" smtClean="0"/>
          </a:p>
          <a:p>
            <a:r>
              <a:rPr lang="en-IN" sz="2200" dirty="0" smtClean="0"/>
              <a:t>As your application evolves, its code changes</a:t>
            </a:r>
          </a:p>
          <a:p>
            <a:r>
              <a:rPr lang="en-IN" sz="2200" dirty="0"/>
              <a:t>If you </a:t>
            </a:r>
            <a:r>
              <a:rPr lang="en-IN" sz="2200" dirty="0" smtClean="0"/>
              <a:t>shut </a:t>
            </a:r>
            <a:r>
              <a:rPr lang="en-IN" sz="2200" dirty="0"/>
              <a:t>down your Spark jobs for an </a:t>
            </a:r>
            <a:r>
              <a:rPr lang="en-IN" sz="2200" dirty="0" smtClean="0"/>
              <a:t>hour, </a:t>
            </a:r>
            <a:r>
              <a:rPr lang="en-IN" sz="2200" dirty="0"/>
              <a:t>then you will miss </a:t>
            </a:r>
            <a:r>
              <a:rPr lang="en-IN" sz="2200" dirty="0" smtClean="0"/>
              <a:t>data </a:t>
            </a:r>
            <a:r>
              <a:rPr lang="en-IN" sz="2200" dirty="0"/>
              <a:t>from that </a:t>
            </a:r>
            <a:r>
              <a:rPr lang="en-IN" sz="2200" dirty="0" smtClean="0"/>
              <a:t>hour</a:t>
            </a:r>
          </a:p>
          <a:p>
            <a:r>
              <a:rPr lang="en-IN" sz="2200" dirty="0" smtClean="0"/>
              <a:t>Kafka </a:t>
            </a:r>
            <a:r>
              <a:rPr lang="en-IN" sz="2200" dirty="0"/>
              <a:t>persists everything to </a:t>
            </a:r>
            <a:r>
              <a:rPr lang="en-IN" sz="2200" dirty="0" smtClean="0"/>
              <a:t>disc - will help retrieve </a:t>
            </a:r>
            <a:r>
              <a:rPr lang="en-IN" sz="2200" dirty="0"/>
              <a:t>all data from the time </a:t>
            </a:r>
            <a:r>
              <a:rPr lang="en-IN" sz="2200" dirty="0" smtClean="0"/>
              <a:t>Spark jobs </a:t>
            </a:r>
            <a:r>
              <a:rPr lang="en-IN" sz="2200" dirty="0"/>
              <a:t>were offline.</a:t>
            </a:r>
          </a:p>
        </p:txBody>
      </p:sp>
    </p:spTree>
    <p:extLst>
      <p:ext uri="{BB962C8B-B14F-4D97-AF65-F5344CB8AC3E}">
        <p14:creationId xmlns:p14="http://schemas.microsoft.com/office/powerpoint/2010/main" val="179803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Fraud Detection </a:t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4335"/>
            <a:ext cx="8596668" cy="4537027"/>
          </a:xfrm>
        </p:spPr>
        <p:txBody>
          <a:bodyPr>
            <a:normAutofit/>
          </a:bodyPr>
          <a:lstStyle/>
          <a:p>
            <a:r>
              <a:rPr lang="en-IN" sz="2200" b="1" dirty="0" smtClean="0"/>
              <a:t>Step </a:t>
            </a:r>
            <a:r>
              <a:rPr lang="en-IN" sz="2200" b="1" dirty="0"/>
              <a:t>1: Machine Learning on Spark and Saved the </a:t>
            </a:r>
            <a:r>
              <a:rPr lang="en-IN" sz="2200" b="1" dirty="0" smtClean="0"/>
              <a:t>Model</a:t>
            </a:r>
          </a:p>
          <a:p>
            <a:pPr lvl="1"/>
            <a:r>
              <a:rPr lang="en-IN" sz="2200" dirty="0" smtClean="0"/>
              <a:t>A sample of using Spark SQL</a:t>
            </a:r>
          </a:p>
          <a:p>
            <a:pPr lvl="1"/>
            <a:endParaRPr lang="en-IN" sz="2200" b="1" dirty="0"/>
          </a:p>
          <a:p>
            <a:pPr lvl="1"/>
            <a:endParaRPr lang="en-IN" sz="2200" b="1" dirty="0" smtClean="0"/>
          </a:p>
          <a:p>
            <a:pPr lvl="1"/>
            <a:endParaRPr lang="en-IN" sz="2200" b="1" dirty="0"/>
          </a:p>
          <a:p>
            <a:pPr lvl="1"/>
            <a:endParaRPr lang="en-IN" sz="2200" b="1" dirty="0" smtClean="0"/>
          </a:p>
          <a:p>
            <a:pPr marL="457200" lvl="1" indent="0">
              <a:buNone/>
            </a:pPr>
            <a:endParaRPr lang="en-IN" sz="2200" b="1" dirty="0"/>
          </a:p>
          <a:p>
            <a:pPr lvl="1"/>
            <a:r>
              <a:rPr lang="en-IN" sz="2200" dirty="0" smtClean="0"/>
              <a:t>ML </a:t>
            </a:r>
            <a:r>
              <a:rPr lang="en-IN" sz="2200" dirty="0"/>
              <a:t>r</a:t>
            </a:r>
            <a:r>
              <a:rPr lang="en-IN" sz="2200" dirty="0" smtClean="0"/>
              <a:t>esults</a:t>
            </a:r>
          </a:p>
          <a:p>
            <a:pPr lvl="1"/>
            <a:endParaRPr lang="en-IN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6656"/>
          <a:stretch/>
        </p:blipFill>
        <p:spPr>
          <a:xfrm>
            <a:off x="1455037" y="2409550"/>
            <a:ext cx="6638925" cy="2222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6693" b="17650"/>
          <a:stretch/>
        </p:blipFill>
        <p:spPr>
          <a:xfrm>
            <a:off x="1501217" y="5301674"/>
            <a:ext cx="2838450" cy="54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Fraud Detection </a:t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6349"/>
            <a:ext cx="8702640" cy="4655014"/>
          </a:xfrm>
        </p:spPr>
        <p:txBody>
          <a:bodyPr>
            <a:normAutofit/>
          </a:bodyPr>
          <a:lstStyle/>
          <a:p>
            <a:r>
              <a:rPr lang="en-IN" sz="2200" b="1" dirty="0" smtClean="0"/>
              <a:t>Step 2: Starting Kafka producer (which sends in the data) and Consumer which uses Spark Streaming and the saved model to give us the output. </a:t>
            </a:r>
          </a:p>
          <a:p>
            <a:pPr lvl="1"/>
            <a:r>
              <a:rPr lang="en-IN" sz="1800" dirty="0" smtClean="0"/>
              <a:t>We input the following parameters in the correct order: step,type,amount,nameOrig,oldbalanceOrg,newbalanceOrig,nameDest,oldbalanceDest,newbalanceDest,isFlaggedFraud</a:t>
            </a:r>
          </a:p>
          <a:p>
            <a:pPr marL="457200" lvl="1" indent="0">
              <a:buNone/>
            </a:pPr>
            <a:endParaRPr lang="en-IN" sz="2200" dirty="0"/>
          </a:p>
          <a:p>
            <a:pPr lvl="1"/>
            <a:endParaRPr lang="en-IN" sz="2200" b="1" dirty="0" smtClean="0"/>
          </a:p>
          <a:p>
            <a:pPr lvl="1"/>
            <a:endParaRPr lang="en-IN" sz="2200" b="1" dirty="0"/>
          </a:p>
          <a:p>
            <a:pPr lvl="1"/>
            <a:endParaRPr lang="en-IN" sz="2200" b="1" dirty="0" smtClean="0"/>
          </a:p>
          <a:p>
            <a:pPr lvl="1"/>
            <a:endParaRPr lang="en-IN" sz="2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00" y="3560309"/>
            <a:ext cx="5635113" cy="274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Twitter Sentiment Analysis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073"/>
          <a:stretch/>
        </p:blipFill>
        <p:spPr>
          <a:xfrm>
            <a:off x="677334" y="1930400"/>
            <a:ext cx="6728835" cy="238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0377" y="2182761"/>
            <a:ext cx="92029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0" dirty="0" smtClean="0">
                <a:latin typeface="Edwardian Script ITC" panose="030303020407070D0804" pitchFamily="66" charset="0"/>
              </a:rPr>
              <a:t>Thank You</a:t>
            </a:r>
            <a:endParaRPr lang="en-IN" sz="15000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73314" y="2566219"/>
            <a:ext cx="78018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Appendix</a:t>
            </a:r>
            <a:endParaRPr lang="en-US" sz="10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27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Video Stream Analytics Using </a:t>
            </a:r>
            <a:r>
              <a:rPr lang="en-IN" b="1" dirty="0" err="1" smtClean="0"/>
              <a:t>OpenCV</a:t>
            </a:r>
            <a:r>
              <a:rPr lang="en-IN" b="1" dirty="0"/>
              <a:t>, Kafka and Spark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288" y="2057351"/>
            <a:ext cx="774603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1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Video Stream Analytics Using </a:t>
            </a:r>
            <a:r>
              <a:rPr lang="en-IN" b="1" dirty="0" err="1"/>
              <a:t>OpenCV</a:t>
            </a:r>
            <a:r>
              <a:rPr lang="en-IN" b="1" dirty="0"/>
              <a:t>, Kafka and Spark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9041853" cy="4706373"/>
          </a:xfrm>
        </p:spPr>
        <p:txBody>
          <a:bodyPr>
            <a:noAutofit/>
          </a:bodyPr>
          <a:lstStyle/>
          <a:p>
            <a:r>
              <a:rPr lang="en-IN" sz="2200" dirty="0"/>
              <a:t> Video Stream </a:t>
            </a:r>
            <a:r>
              <a:rPr lang="en-IN" sz="2200" dirty="0" smtClean="0"/>
              <a:t>Collector </a:t>
            </a:r>
          </a:p>
          <a:p>
            <a:pPr lvl="1"/>
            <a:r>
              <a:rPr lang="en-IN" sz="2200" dirty="0" err="1" smtClean="0"/>
              <a:t>OpenCV</a:t>
            </a:r>
            <a:r>
              <a:rPr lang="en-IN" sz="2200" dirty="0" smtClean="0"/>
              <a:t> video processing </a:t>
            </a:r>
            <a:r>
              <a:rPr lang="en-IN" sz="2200" dirty="0"/>
              <a:t>library to convert a video stream into </a:t>
            </a:r>
            <a:r>
              <a:rPr lang="en-IN" sz="2200" dirty="0" smtClean="0"/>
              <a:t>frames</a:t>
            </a:r>
          </a:p>
          <a:p>
            <a:pPr lvl="1"/>
            <a:r>
              <a:rPr lang="en-IN" sz="2200" dirty="0" smtClean="0"/>
              <a:t>Send data to Kafka producer in JSON format</a:t>
            </a:r>
          </a:p>
          <a:p>
            <a:r>
              <a:rPr lang="en-IN" sz="2200" dirty="0"/>
              <a:t>Stream Data </a:t>
            </a:r>
            <a:r>
              <a:rPr lang="en-IN" sz="2200" dirty="0" smtClean="0"/>
              <a:t>Buffer</a:t>
            </a:r>
          </a:p>
          <a:p>
            <a:pPr lvl="1"/>
            <a:r>
              <a:rPr lang="en-IN" sz="2200" dirty="0"/>
              <a:t>To process a huge amount of video stream data without </a:t>
            </a:r>
            <a:r>
              <a:rPr lang="en-IN" sz="2200" dirty="0" smtClean="0"/>
              <a:t>loss</a:t>
            </a:r>
          </a:p>
          <a:p>
            <a:pPr lvl="1"/>
            <a:r>
              <a:rPr lang="en-IN" sz="2200" dirty="0" smtClean="0"/>
              <a:t>Kafka works </a:t>
            </a:r>
            <a:r>
              <a:rPr lang="en-IN" sz="2200" dirty="0"/>
              <a:t>as a buffer queue for the data that the video stream collector </a:t>
            </a:r>
            <a:r>
              <a:rPr lang="en-IN" sz="2200" dirty="0" smtClean="0"/>
              <a:t>produces</a:t>
            </a:r>
            <a:endParaRPr lang="en-IN" sz="2200" dirty="0"/>
          </a:p>
          <a:p>
            <a:r>
              <a:rPr lang="en-IN" sz="2200" dirty="0"/>
              <a:t> Video Stream Processor </a:t>
            </a:r>
            <a:endParaRPr lang="en-IN" sz="2200" dirty="0" smtClean="0"/>
          </a:p>
          <a:p>
            <a:pPr lvl="1"/>
            <a:r>
              <a:rPr lang="en-IN" sz="2200" dirty="0" smtClean="0"/>
              <a:t>Built on </a:t>
            </a:r>
            <a:r>
              <a:rPr lang="en-IN" sz="2200" dirty="0"/>
              <a:t>Apache Spark provides a Spark Streaming </a:t>
            </a:r>
            <a:r>
              <a:rPr lang="en-IN" sz="2200" dirty="0" smtClean="0"/>
              <a:t>API to consume and process messages from Kafka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2783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Spark Streaming – Word Count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9"/>
          <a:stretch/>
        </p:blipFill>
        <p:spPr>
          <a:xfrm>
            <a:off x="677334" y="1726476"/>
            <a:ext cx="8586739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1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“Big Data” </a:t>
            </a:r>
            <a:r>
              <a:rPr lang="en-IN" b="1" dirty="0" smtClean="0"/>
              <a:t>Problem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2885"/>
            <a:ext cx="8923866" cy="4653167"/>
          </a:xfrm>
        </p:spPr>
        <p:txBody>
          <a:bodyPr>
            <a:noAutofit/>
          </a:bodyPr>
          <a:lstStyle/>
          <a:p>
            <a:r>
              <a:rPr lang="en-IN" sz="2200" b="1" dirty="0" smtClean="0"/>
              <a:t>Problem</a:t>
            </a:r>
          </a:p>
          <a:p>
            <a:pPr lvl="1"/>
            <a:r>
              <a:rPr lang="en-IN" sz="2200" dirty="0" smtClean="0"/>
              <a:t>A </a:t>
            </a:r>
            <a:r>
              <a:rPr lang="en-IN" sz="2200" dirty="0"/>
              <a:t>single machine cannot process or even store all the data! </a:t>
            </a:r>
          </a:p>
          <a:p>
            <a:r>
              <a:rPr lang="en-IN" sz="2200" b="1" dirty="0"/>
              <a:t>Solution </a:t>
            </a:r>
          </a:p>
          <a:p>
            <a:pPr lvl="1"/>
            <a:r>
              <a:rPr lang="en-IN" sz="2200" dirty="0" smtClean="0"/>
              <a:t>Distribute </a:t>
            </a:r>
            <a:r>
              <a:rPr lang="en-IN" sz="2200" dirty="0"/>
              <a:t>data over large clusters</a:t>
            </a:r>
          </a:p>
          <a:p>
            <a:r>
              <a:rPr lang="en-IN" sz="2200" b="1" dirty="0"/>
              <a:t>Difficulty </a:t>
            </a:r>
          </a:p>
          <a:p>
            <a:pPr lvl="1"/>
            <a:r>
              <a:rPr lang="en-IN" sz="2200" dirty="0" smtClean="0"/>
              <a:t>How </a:t>
            </a:r>
            <a:r>
              <a:rPr lang="en-IN" sz="2200" dirty="0"/>
              <a:t>to split work across machines?</a:t>
            </a:r>
          </a:p>
          <a:p>
            <a:pPr lvl="1"/>
            <a:r>
              <a:rPr lang="en-IN" sz="2200" dirty="0" smtClean="0"/>
              <a:t>How </a:t>
            </a:r>
            <a:r>
              <a:rPr lang="en-IN" sz="2200" dirty="0"/>
              <a:t>to deal with failures?</a:t>
            </a:r>
          </a:p>
          <a:p>
            <a:pPr lvl="1"/>
            <a:r>
              <a:rPr lang="en-IN" sz="2200" dirty="0" smtClean="0"/>
              <a:t>How </a:t>
            </a:r>
            <a:r>
              <a:rPr lang="en-IN" sz="2200" dirty="0"/>
              <a:t>to deal with slow nodes?</a:t>
            </a:r>
          </a:p>
        </p:txBody>
      </p:sp>
    </p:spTree>
    <p:extLst>
      <p:ext uri="{BB962C8B-B14F-4D97-AF65-F5344CB8AC3E}">
        <p14:creationId xmlns:p14="http://schemas.microsoft.com/office/powerpoint/2010/main" val="258927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53363" cy="1320800"/>
          </a:xfrm>
        </p:spPr>
        <p:txBody>
          <a:bodyPr/>
          <a:lstStyle/>
          <a:p>
            <a:r>
              <a:rPr lang="en-IN" b="1" dirty="0" smtClean="0"/>
              <a:t>What is Spark’s In Memory Computation?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30595"/>
            <a:ext cx="9100848" cy="5079934"/>
          </a:xfrm>
        </p:spPr>
        <p:txBody>
          <a:bodyPr>
            <a:noAutofit/>
          </a:bodyPr>
          <a:lstStyle/>
          <a:p>
            <a:r>
              <a:rPr lang="en-IN" sz="2200" dirty="0"/>
              <a:t>D</a:t>
            </a:r>
            <a:r>
              <a:rPr lang="en-IN" sz="2200" dirty="0" smtClean="0"/>
              <a:t>ata </a:t>
            </a:r>
            <a:r>
              <a:rPr lang="en-IN" sz="2200" dirty="0"/>
              <a:t>is kept in random access </a:t>
            </a:r>
            <a:r>
              <a:rPr lang="en-IN" sz="2200" dirty="0" smtClean="0"/>
              <a:t>memory (RAM</a:t>
            </a:r>
            <a:r>
              <a:rPr lang="en-IN" sz="2200" dirty="0"/>
              <a:t>) </a:t>
            </a:r>
          </a:p>
          <a:p>
            <a:r>
              <a:rPr lang="en-IN" sz="2200" dirty="0" smtClean="0"/>
              <a:t>Is </a:t>
            </a:r>
            <a:r>
              <a:rPr lang="en-IN" sz="2200" dirty="0"/>
              <a:t>processed in </a:t>
            </a:r>
            <a:r>
              <a:rPr lang="en-IN" sz="2200" dirty="0" smtClean="0"/>
              <a:t>parallel</a:t>
            </a:r>
          </a:p>
          <a:p>
            <a:r>
              <a:rPr lang="en-IN" sz="2200" dirty="0" smtClean="0"/>
              <a:t>Why good?</a:t>
            </a:r>
          </a:p>
          <a:p>
            <a:pPr lvl="1"/>
            <a:r>
              <a:rPr lang="en-IN" sz="2200" dirty="0"/>
              <a:t>When we need a data to </a:t>
            </a:r>
            <a:r>
              <a:rPr lang="en-IN" sz="2200" dirty="0" smtClean="0"/>
              <a:t>analyse </a:t>
            </a:r>
            <a:r>
              <a:rPr lang="en-IN" sz="2200" dirty="0"/>
              <a:t>it is already available on the go or we can retrieve it easily.</a:t>
            </a:r>
          </a:p>
          <a:p>
            <a:pPr lvl="1"/>
            <a:r>
              <a:rPr lang="en-IN" sz="2200" dirty="0"/>
              <a:t>It is good for real-time risk management and fraud detection.</a:t>
            </a:r>
          </a:p>
          <a:p>
            <a:pPr lvl="1"/>
            <a:r>
              <a:rPr lang="en-IN" sz="2200" dirty="0"/>
              <a:t>The data becomes highly accessible.</a:t>
            </a:r>
          </a:p>
          <a:p>
            <a:pPr lvl="1"/>
            <a:r>
              <a:rPr lang="en-IN" sz="2200" dirty="0"/>
              <a:t>The computation speed of the system increases.</a:t>
            </a:r>
          </a:p>
          <a:p>
            <a:pPr lvl="1"/>
            <a:r>
              <a:rPr lang="en-IN" sz="2200" dirty="0"/>
              <a:t>Improves complex event processing.</a:t>
            </a:r>
          </a:p>
          <a:p>
            <a:pPr lvl="1"/>
            <a:r>
              <a:rPr lang="en-IN" sz="2200" dirty="0" smtClean="0"/>
              <a:t>It </a:t>
            </a:r>
            <a:r>
              <a:rPr lang="en-IN" sz="2200" dirty="0"/>
              <a:t>is economic, as the cost of RAM has fallen over a period of time.</a:t>
            </a:r>
          </a:p>
          <a:p>
            <a:endParaRPr lang="en-IN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6271551"/>
            <a:ext cx="103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hlinkClick r:id="rId3" action="ppaction://hlinksldjump"/>
              </a:rPr>
              <a:t>Go Back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42031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Resilient Distributed Dataset (RDD)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9084"/>
            <a:ext cx="8864872" cy="4999703"/>
          </a:xfrm>
        </p:spPr>
        <p:txBody>
          <a:bodyPr>
            <a:noAutofit/>
          </a:bodyPr>
          <a:lstStyle/>
          <a:p>
            <a:r>
              <a:rPr lang="en-IN" sz="2200" dirty="0" smtClean="0"/>
              <a:t>RDD is a fundamental data structure of Spark</a:t>
            </a:r>
          </a:p>
          <a:p>
            <a:pPr lvl="1"/>
            <a:r>
              <a:rPr lang="en-IN" sz="2200" dirty="0" smtClean="0"/>
              <a:t>Resilient: Fault tolerant because of </a:t>
            </a:r>
            <a:r>
              <a:rPr lang="en-IN" sz="2200" dirty="0" smtClean="0">
                <a:hlinkClick r:id="rId3" action="ppaction://hlinksldjump"/>
              </a:rPr>
              <a:t>RDD lineage</a:t>
            </a:r>
            <a:r>
              <a:rPr lang="en-IN" sz="2200" dirty="0" smtClean="0"/>
              <a:t> DAG(Directed </a:t>
            </a:r>
            <a:r>
              <a:rPr lang="en-IN" sz="2200" dirty="0"/>
              <a:t>Acyclic Graph) and so able to </a:t>
            </a:r>
            <a:r>
              <a:rPr lang="en-IN" sz="2200" dirty="0" smtClean="0"/>
              <a:t>re-compute </a:t>
            </a:r>
            <a:r>
              <a:rPr lang="en-IN" sz="2200" dirty="0"/>
              <a:t>missing or damaged partitions due to node failures</a:t>
            </a:r>
            <a:r>
              <a:rPr lang="en-IN" sz="2200" dirty="0" smtClean="0"/>
              <a:t>.</a:t>
            </a:r>
          </a:p>
          <a:p>
            <a:pPr lvl="1"/>
            <a:r>
              <a:rPr lang="en-IN" sz="2200" dirty="0" smtClean="0"/>
              <a:t>Distributed: Since data is stored on many nodes</a:t>
            </a:r>
          </a:p>
          <a:p>
            <a:pPr lvl="1"/>
            <a:r>
              <a:rPr lang="en-IN" sz="2200" dirty="0" smtClean="0"/>
              <a:t>Dataset: Represents records of data we work on</a:t>
            </a:r>
          </a:p>
          <a:p>
            <a:r>
              <a:rPr lang="en-IN" sz="2200" dirty="0"/>
              <a:t>Is a </a:t>
            </a:r>
            <a:r>
              <a:rPr lang="en-IN" sz="2200" dirty="0" smtClean="0"/>
              <a:t>collection </a:t>
            </a:r>
            <a:r>
              <a:rPr lang="en-IN" sz="2200" dirty="0"/>
              <a:t>of objects spread over one or more </a:t>
            </a:r>
            <a:r>
              <a:rPr lang="en-IN" sz="2200" dirty="0" smtClean="0"/>
              <a:t>nodes</a:t>
            </a:r>
            <a:endParaRPr lang="en-IN" sz="2200" dirty="0"/>
          </a:p>
          <a:p>
            <a:r>
              <a:rPr lang="en-IN" sz="2200" dirty="0"/>
              <a:t>RDDs are automatically distributed across the network by means of </a:t>
            </a:r>
            <a:r>
              <a:rPr lang="en-IN" sz="2200" dirty="0" smtClean="0"/>
              <a:t>Partitions</a:t>
            </a:r>
          </a:p>
          <a:p>
            <a:r>
              <a:rPr lang="en-IN" sz="2200" dirty="0" smtClean="0"/>
              <a:t>When </a:t>
            </a:r>
            <a:r>
              <a:rPr lang="en-IN" sz="2200" dirty="0"/>
              <a:t>you execute some action, a task is launched per </a:t>
            </a:r>
            <a:r>
              <a:rPr lang="en-IN" sz="2200" dirty="0" smtClean="0"/>
              <a:t>partition i.e. more parallelism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334" y="6271551"/>
            <a:ext cx="103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hlinkClick r:id="rId4" action="ppaction://hlinksldjump"/>
              </a:rPr>
              <a:t>Go Back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5529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RDD Lineage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8077"/>
            <a:ext cx="8596668" cy="4463285"/>
          </a:xfrm>
        </p:spPr>
        <p:txBody>
          <a:bodyPr>
            <a:normAutofit/>
          </a:bodyPr>
          <a:lstStyle/>
          <a:p>
            <a:r>
              <a:rPr lang="en-IN" sz="2200" dirty="0" smtClean="0"/>
              <a:t>RDD Lineage is a graph of all the parent RDDs of a RDD </a:t>
            </a:r>
          </a:p>
          <a:p>
            <a:r>
              <a:rPr lang="en-IN" sz="2200" dirty="0" smtClean="0"/>
              <a:t>Built as a result of applying transformations to the RDD </a:t>
            </a:r>
          </a:p>
          <a:p>
            <a:r>
              <a:rPr lang="en-IN" sz="2200" dirty="0" smtClean="0"/>
              <a:t>Creates a logical execution plan</a:t>
            </a:r>
          </a:p>
          <a:p>
            <a:r>
              <a:rPr lang="en-IN" sz="2200" dirty="0" smtClean="0"/>
              <a:t>Achieves fault tolerance </a:t>
            </a:r>
            <a:endParaRPr lang="en-IN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6271551"/>
            <a:ext cx="103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hlinkClick r:id="rId3" action="ppaction://hlinksldjump"/>
              </a:rPr>
              <a:t>Go Back</a:t>
            </a:r>
            <a:endParaRPr lang="en-IN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70" y="3708691"/>
            <a:ext cx="4023756" cy="238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Lazy Evaluation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33833"/>
            <a:ext cx="9041853" cy="4507530"/>
          </a:xfrm>
        </p:spPr>
        <p:txBody>
          <a:bodyPr>
            <a:noAutofit/>
          </a:bodyPr>
          <a:lstStyle/>
          <a:p>
            <a:r>
              <a:rPr lang="en-IN" sz="2200" dirty="0"/>
              <a:t>Transformations are lazy in nature  </a:t>
            </a:r>
          </a:p>
          <a:p>
            <a:pPr lvl="1"/>
            <a:r>
              <a:rPr lang="en-IN" sz="2200" dirty="0"/>
              <a:t>If we call some operation in RDD, it does not execute immediately</a:t>
            </a:r>
          </a:p>
          <a:p>
            <a:pPr lvl="1"/>
            <a:r>
              <a:rPr lang="en-IN" sz="2200" dirty="0"/>
              <a:t>Spark maintains the record of which operation is being called</a:t>
            </a:r>
          </a:p>
          <a:p>
            <a:pPr lvl="1"/>
            <a:r>
              <a:rPr lang="en-IN" sz="2200" dirty="0"/>
              <a:t>We can execute operation any time by calling an action on data</a:t>
            </a:r>
            <a:endParaRPr lang="en-IN" sz="2200" b="1" dirty="0"/>
          </a:p>
          <a:p>
            <a:r>
              <a:rPr lang="en-IN" sz="2200" dirty="0" smtClean="0"/>
              <a:t>Advantages</a:t>
            </a:r>
          </a:p>
          <a:p>
            <a:pPr lvl="1"/>
            <a:r>
              <a:rPr lang="en-IN" sz="2200" dirty="0"/>
              <a:t>Saves Computation and increases Speed</a:t>
            </a:r>
          </a:p>
          <a:p>
            <a:pPr lvl="1"/>
            <a:r>
              <a:rPr lang="en-IN" sz="2200" dirty="0"/>
              <a:t>Reduces </a:t>
            </a:r>
            <a:r>
              <a:rPr lang="en-IN" sz="2200" dirty="0" smtClean="0"/>
              <a:t>Complexities – Since we do not execute every operation</a:t>
            </a:r>
          </a:p>
          <a:p>
            <a:pPr lvl="1"/>
            <a:r>
              <a:rPr lang="en-IN" sz="2200" dirty="0" smtClean="0"/>
              <a:t>Optimization - By </a:t>
            </a:r>
            <a:r>
              <a:rPr lang="en-IN" sz="2200" dirty="0"/>
              <a:t>reducing the number of queries</a:t>
            </a:r>
          </a:p>
          <a:p>
            <a:pPr lvl="1"/>
            <a:endParaRPr lang="en-IN" sz="2200" dirty="0" smtClean="0"/>
          </a:p>
          <a:p>
            <a:pPr lvl="1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570363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Caching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1097"/>
            <a:ext cx="8596668" cy="4640265"/>
          </a:xfrm>
        </p:spPr>
        <p:txBody>
          <a:bodyPr>
            <a:noAutofit/>
          </a:bodyPr>
          <a:lstStyle/>
          <a:p>
            <a:r>
              <a:rPr lang="en-IN" sz="2200" dirty="0" smtClean="0"/>
              <a:t>You can cache an RDD in memory by calling </a:t>
            </a:r>
            <a:r>
              <a:rPr lang="en-IN" sz="2200" dirty="0" err="1" smtClean="0"/>
              <a:t>rdd.cache</a:t>
            </a:r>
            <a:r>
              <a:rPr lang="en-IN" sz="2200" dirty="0" smtClean="0"/>
              <a:t>()</a:t>
            </a:r>
          </a:p>
          <a:p>
            <a:r>
              <a:rPr lang="en-IN" sz="2200" dirty="0" smtClean="0"/>
              <a:t>When you cache an RDD, it’s Partitions are loaded into memory of the nodes that hold it</a:t>
            </a:r>
          </a:p>
          <a:p>
            <a:r>
              <a:rPr lang="en-IN" sz="2200" dirty="0" smtClean="0"/>
              <a:t>Improves performance</a:t>
            </a:r>
          </a:p>
          <a:p>
            <a:pPr lvl="1"/>
            <a:r>
              <a:rPr lang="en-IN" sz="2200" dirty="0" smtClean="0"/>
              <a:t>When an action is performed on a RDD, it executes it’s entire lineage</a:t>
            </a:r>
          </a:p>
          <a:p>
            <a:pPr lvl="1"/>
            <a:r>
              <a:rPr lang="en-IN" sz="2200" dirty="0" smtClean="0"/>
              <a:t>Imagine performing an action multiple times on the same RDD with long lineage</a:t>
            </a:r>
          </a:p>
          <a:p>
            <a:pPr lvl="1"/>
            <a:r>
              <a:rPr lang="en-IN" sz="2200" dirty="0" smtClean="0"/>
              <a:t>Caching stores the computed result of the RDD in the memory </a:t>
            </a:r>
          </a:p>
          <a:p>
            <a:pPr lvl="1"/>
            <a:r>
              <a:rPr lang="en-IN" sz="2200" dirty="0" smtClean="0"/>
              <a:t>Thereby eliminating the need to re-compute it every time. </a:t>
            </a:r>
          </a:p>
        </p:txBody>
      </p:sp>
    </p:spTree>
    <p:extLst>
      <p:ext uri="{BB962C8B-B14F-4D97-AF65-F5344CB8AC3E}">
        <p14:creationId xmlns:p14="http://schemas.microsoft.com/office/powerpoint/2010/main" val="1775737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D-Streams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323"/>
            <a:ext cx="8596668" cy="4419039"/>
          </a:xfrm>
        </p:spPr>
        <p:txBody>
          <a:bodyPr>
            <a:normAutofit/>
          </a:bodyPr>
          <a:lstStyle/>
          <a:p>
            <a:r>
              <a:rPr lang="en-IN" sz="2200" dirty="0"/>
              <a:t>High-level abstraction representing continuous stream of data</a:t>
            </a:r>
          </a:p>
          <a:p>
            <a:r>
              <a:rPr lang="en-IN" sz="2200" dirty="0" smtClean="0"/>
              <a:t>Internally </a:t>
            </a:r>
            <a:r>
              <a:rPr lang="en-IN" sz="2200" dirty="0"/>
              <a:t>represented as a sequence of RDDs</a:t>
            </a:r>
          </a:p>
          <a:p>
            <a:r>
              <a:rPr lang="en-IN" sz="2200" dirty="0" smtClean="0"/>
              <a:t>Operation </a:t>
            </a:r>
            <a:r>
              <a:rPr lang="en-IN" sz="2200" dirty="0"/>
              <a:t>applied on a </a:t>
            </a:r>
            <a:r>
              <a:rPr lang="en-IN" sz="2200" dirty="0" smtClean="0"/>
              <a:t>D Stream </a:t>
            </a:r>
            <a:r>
              <a:rPr lang="en-IN" sz="2200" dirty="0"/>
              <a:t>translates to operations on the underlying RDDs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05" y="3691486"/>
            <a:ext cx="83153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60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Hadoop – HDFS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7071"/>
            <a:ext cx="8596668" cy="4404291"/>
          </a:xfrm>
        </p:spPr>
        <p:txBody>
          <a:bodyPr>
            <a:normAutofit/>
          </a:bodyPr>
          <a:lstStyle/>
          <a:p>
            <a:r>
              <a:rPr lang="en-IN" sz="2200" dirty="0"/>
              <a:t>Hadoop is an open-source framework that allows to </a:t>
            </a:r>
            <a:endParaRPr lang="en-IN" sz="2200" dirty="0" smtClean="0"/>
          </a:p>
          <a:p>
            <a:pPr lvl="1"/>
            <a:r>
              <a:rPr lang="en-IN" sz="2200" dirty="0" smtClean="0"/>
              <a:t>Store </a:t>
            </a:r>
            <a:r>
              <a:rPr lang="en-IN" sz="2200" dirty="0"/>
              <a:t>and process big data </a:t>
            </a:r>
            <a:endParaRPr lang="en-IN" sz="2200" dirty="0" smtClean="0"/>
          </a:p>
          <a:p>
            <a:pPr lvl="1"/>
            <a:r>
              <a:rPr lang="en-IN" sz="2200" dirty="0" smtClean="0"/>
              <a:t>In </a:t>
            </a:r>
            <a:r>
              <a:rPr lang="en-IN" sz="2200" dirty="0"/>
              <a:t>a distributed environment across </a:t>
            </a:r>
            <a:r>
              <a:rPr lang="en-IN" sz="2200" dirty="0" smtClean="0"/>
              <a:t>clusters </a:t>
            </a:r>
          </a:p>
          <a:p>
            <a:r>
              <a:rPr lang="en-IN" sz="2200" dirty="0" smtClean="0"/>
              <a:t>It </a:t>
            </a:r>
            <a:r>
              <a:rPr lang="en-IN" sz="2200" dirty="0"/>
              <a:t>is designed to scale up from single servers to thousands of machines, each offering local computation and storage</a:t>
            </a:r>
            <a:r>
              <a:rPr lang="en-IN" sz="2200" dirty="0" smtClean="0"/>
              <a:t>.</a:t>
            </a:r>
            <a:endParaRPr lang="en-IN" sz="2200" dirty="0"/>
          </a:p>
          <a:p>
            <a:r>
              <a:rPr lang="en-IN" sz="2200" dirty="0"/>
              <a:t>The Hadoop Distributed File System (HDFS) is the primary data storage system used by Hadoop applications</a:t>
            </a:r>
            <a:r>
              <a:rPr lang="en-IN" sz="2200" dirty="0" smtClean="0"/>
              <a:t>.</a:t>
            </a:r>
          </a:p>
          <a:p>
            <a:pPr lvl="1"/>
            <a:r>
              <a:rPr lang="en-IN" sz="2200" dirty="0" smtClean="0"/>
              <a:t>Highly efficient parallel processing</a:t>
            </a:r>
          </a:p>
          <a:p>
            <a:pPr lvl="1"/>
            <a:r>
              <a:rPr lang="en-IN" sz="2200" dirty="0" smtClean="0"/>
              <a:t>Highly fault tolerant – replication</a:t>
            </a:r>
          </a:p>
        </p:txBody>
      </p:sp>
    </p:spTree>
    <p:extLst>
      <p:ext uri="{BB962C8B-B14F-4D97-AF65-F5344CB8AC3E}">
        <p14:creationId xmlns:p14="http://schemas.microsoft.com/office/powerpoint/2010/main" val="3640672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Role of Zookeeper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7201"/>
            <a:ext cx="8596668" cy="4314162"/>
          </a:xfrm>
        </p:spPr>
        <p:txBody>
          <a:bodyPr>
            <a:normAutofit/>
          </a:bodyPr>
          <a:lstStyle/>
          <a:p>
            <a:r>
              <a:rPr lang="en-IN" sz="2200" dirty="0"/>
              <a:t>It is essentially a centralized service for distributed systems </a:t>
            </a:r>
            <a:endParaRPr lang="en-IN" sz="2200" dirty="0" smtClean="0"/>
          </a:p>
          <a:p>
            <a:r>
              <a:rPr lang="en-IN" sz="2200" dirty="0" smtClean="0"/>
              <a:t>Keeps track of </a:t>
            </a:r>
          </a:p>
          <a:p>
            <a:pPr lvl="1"/>
            <a:r>
              <a:rPr lang="en-IN" sz="2200" dirty="0" smtClean="0"/>
              <a:t>Nodes and topic registry</a:t>
            </a:r>
          </a:p>
          <a:p>
            <a:pPr lvl="1"/>
            <a:r>
              <a:rPr lang="en-IN" sz="2200" dirty="0" smtClean="0"/>
              <a:t>Node failure</a:t>
            </a:r>
          </a:p>
          <a:p>
            <a:pPr lvl="1"/>
            <a:r>
              <a:rPr lang="en-IN" sz="2200" dirty="0" smtClean="0"/>
              <a:t>Consumer offsets – information about how many messages the consumer consumes</a:t>
            </a:r>
          </a:p>
          <a:p>
            <a:pPr lvl="1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961799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Bibliography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2826"/>
            <a:ext cx="8969586" cy="4911213"/>
          </a:xfrm>
        </p:spPr>
        <p:txBody>
          <a:bodyPr>
            <a:normAutofit fontScale="70000" lnSpcReduction="20000"/>
          </a:bodyPr>
          <a:lstStyle/>
          <a:p>
            <a:r>
              <a:rPr lang="en-IN" dirty="0">
                <a:hlinkClick r:id="rId2"/>
              </a:rPr>
              <a:t>https://spark.apache.org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https://www.tutorialspoint.com/apache_spark/apache_spark_introduction.htm</a:t>
            </a:r>
            <a:endParaRPr lang="en-IN" dirty="0" smtClean="0"/>
          </a:p>
          <a:p>
            <a:r>
              <a:rPr lang="en-IN" dirty="0" smtClean="0">
                <a:hlinkClick r:id="rId4"/>
              </a:rPr>
              <a:t>https</a:t>
            </a:r>
            <a:r>
              <a:rPr lang="en-IN" dirty="0">
                <a:hlinkClick r:id="rId4"/>
              </a:rPr>
              <a:t>://cloudnesil.com/2018/12/14/apache-spark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www.slideshare.net/Hadoop_Summit/apache-spark-crash-course-98521732</a:t>
            </a:r>
            <a:endParaRPr lang="en-IN" dirty="0" smtClean="0"/>
          </a:p>
          <a:p>
            <a:r>
              <a:rPr lang="en-IN" dirty="0">
                <a:hlinkClick r:id="rId6"/>
              </a:rPr>
              <a:t>https://data-flair.training/blogs/spark-in-memory-computing</a:t>
            </a:r>
            <a:r>
              <a:rPr lang="en-IN" dirty="0" smtClean="0">
                <a:hlinkClick r:id="rId6"/>
              </a:rPr>
              <a:t>/</a:t>
            </a:r>
            <a:endParaRPr lang="en-IN" dirty="0" smtClean="0"/>
          </a:p>
          <a:p>
            <a:r>
              <a:rPr lang="en-IN" dirty="0">
                <a:hlinkClick r:id="rId7"/>
              </a:rPr>
              <a:t>https://</a:t>
            </a:r>
            <a:r>
              <a:rPr lang="en-IN" dirty="0" smtClean="0">
                <a:hlinkClick r:id="rId7"/>
              </a:rPr>
              <a:t>jaceklaskowski.gitbooks.io/mastering-apache-spark/spark-rdd-lineage.html</a:t>
            </a:r>
            <a:endParaRPr lang="en-IN" dirty="0" smtClean="0"/>
          </a:p>
          <a:p>
            <a:r>
              <a:rPr lang="en-IN" dirty="0">
                <a:hlinkClick r:id="rId8"/>
              </a:rPr>
              <a:t>https://data-flair.training/blogs/apache-spark-lazy-evaluation</a:t>
            </a:r>
            <a:r>
              <a:rPr lang="en-IN" dirty="0" smtClean="0">
                <a:hlinkClick r:id="rId8"/>
              </a:rPr>
              <a:t>/</a:t>
            </a:r>
            <a:endParaRPr lang="en-IN" dirty="0" smtClean="0"/>
          </a:p>
          <a:p>
            <a:r>
              <a:rPr lang="en-IN" dirty="0">
                <a:hlinkClick r:id="rId9"/>
              </a:rPr>
              <a:t>https://</a:t>
            </a:r>
            <a:r>
              <a:rPr lang="en-IN" dirty="0" smtClean="0">
                <a:hlinkClick r:id="rId9"/>
              </a:rPr>
              <a:t>www.quora.com/What-is-lineage-graph-in-Apache-Spark</a:t>
            </a:r>
            <a:endParaRPr lang="en-IN" dirty="0" smtClean="0"/>
          </a:p>
          <a:p>
            <a:r>
              <a:rPr lang="en-IN" dirty="0">
                <a:hlinkClick r:id="rId10"/>
              </a:rPr>
              <a:t>http://</a:t>
            </a:r>
            <a:r>
              <a:rPr lang="en-IN" dirty="0" smtClean="0">
                <a:hlinkClick r:id="rId10"/>
              </a:rPr>
              <a:t>vishnuviswanath.com/spark_rdd.html</a:t>
            </a:r>
            <a:endParaRPr lang="en-IN" dirty="0" smtClean="0"/>
          </a:p>
          <a:p>
            <a:r>
              <a:rPr lang="en-IN" dirty="0">
                <a:hlinkClick r:id="rId11"/>
              </a:rPr>
              <a:t>https://</a:t>
            </a:r>
            <a:r>
              <a:rPr lang="en-IN" dirty="0" smtClean="0">
                <a:hlinkClick r:id="rId11"/>
              </a:rPr>
              <a:t>www.quora.com/What-are-the-pros-and-cons-of-Apache-Spark</a:t>
            </a:r>
            <a:endParaRPr lang="en-IN" dirty="0" smtClean="0"/>
          </a:p>
          <a:p>
            <a:r>
              <a:rPr lang="en-IN" dirty="0">
                <a:hlinkClick r:id="rId12"/>
              </a:rPr>
              <a:t>https://</a:t>
            </a:r>
            <a:r>
              <a:rPr lang="en-IN" dirty="0" smtClean="0">
                <a:hlinkClick r:id="rId12"/>
              </a:rPr>
              <a:t>databricks.com/glossary/what-is-spark-streaming</a:t>
            </a:r>
            <a:endParaRPr lang="en-IN" dirty="0" smtClean="0"/>
          </a:p>
          <a:p>
            <a:r>
              <a:rPr lang="en-IN" dirty="0">
                <a:hlinkClick r:id="rId13"/>
              </a:rPr>
              <a:t>https://</a:t>
            </a:r>
            <a:r>
              <a:rPr lang="en-IN" dirty="0" smtClean="0">
                <a:hlinkClick r:id="rId13"/>
              </a:rPr>
              <a:t>www.bernardmarr.com/default.asp?contentID=1525</a:t>
            </a:r>
            <a:endParaRPr lang="en-IN" dirty="0" smtClean="0"/>
          </a:p>
          <a:p>
            <a:r>
              <a:rPr lang="en-IN" dirty="0">
                <a:hlinkClick r:id="rId14"/>
              </a:rPr>
              <a:t>https://</a:t>
            </a:r>
            <a:r>
              <a:rPr lang="en-IN" dirty="0" smtClean="0">
                <a:hlinkClick r:id="rId14"/>
              </a:rPr>
              <a:t>en.wikipedia.org/wiki/Apache_Kafka</a:t>
            </a:r>
            <a:endParaRPr lang="en-IN" dirty="0" smtClean="0"/>
          </a:p>
          <a:p>
            <a:r>
              <a:rPr lang="en-IN" dirty="0">
                <a:hlinkClick r:id="rId15"/>
              </a:rPr>
              <a:t>https://</a:t>
            </a:r>
            <a:r>
              <a:rPr lang="en-IN" dirty="0" smtClean="0">
                <a:hlinkClick r:id="rId15"/>
              </a:rPr>
              <a:t>dzone.com/articles/what-is-kafka</a:t>
            </a:r>
            <a:endParaRPr lang="en-IN" dirty="0" smtClean="0"/>
          </a:p>
          <a:p>
            <a:r>
              <a:rPr lang="en-IN" dirty="0">
                <a:hlinkClick r:id="rId16"/>
              </a:rPr>
              <a:t>https://</a:t>
            </a:r>
            <a:r>
              <a:rPr lang="en-IN" dirty="0" smtClean="0">
                <a:hlinkClick r:id="rId16"/>
              </a:rPr>
              <a:t>www.oreilly.com/ideas/questioning-the-lambda-architecture</a:t>
            </a:r>
            <a:endParaRPr lang="en-IN" dirty="0" smtClean="0"/>
          </a:p>
          <a:p>
            <a:r>
              <a:rPr lang="en-IN" dirty="0">
                <a:hlinkClick r:id="rId17"/>
              </a:rPr>
              <a:t>https://www.infoq.com/articles/video-stream-analytics-opencv</a:t>
            </a:r>
            <a:r>
              <a:rPr lang="en-IN" dirty="0" smtClean="0">
                <a:hlinkClick r:id="rId17"/>
              </a:rPr>
              <a:t>/</a:t>
            </a:r>
            <a:endParaRPr lang="en-IN" dirty="0" smtClean="0"/>
          </a:p>
          <a:p>
            <a:r>
              <a:rPr lang="en-IN" dirty="0">
                <a:hlinkClick r:id="rId18"/>
              </a:rPr>
              <a:t>https://www.tutorialspoint.com/hadoop</a:t>
            </a:r>
            <a:r>
              <a:rPr lang="en-IN" dirty="0" smtClean="0">
                <a:hlinkClick r:id="rId18"/>
              </a:rPr>
              <a:t>/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34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" y="801792"/>
            <a:ext cx="10760014" cy="56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What is Apache Spark?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Apache open source project originally developed at </a:t>
            </a:r>
            <a:r>
              <a:rPr lang="en-IN" sz="2200" dirty="0" smtClean="0"/>
              <a:t>AMP Lab </a:t>
            </a:r>
            <a:r>
              <a:rPr lang="en-IN" sz="2200" dirty="0"/>
              <a:t>(University of California Berkeley) </a:t>
            </a:r>
            <a:r>
              <a:rPr lang="en-IN" sz="2200" dirty="0" smtClean="0"/>
              <a:t>in 2009</a:t>
            </a:r>
          </a:p>
          <a:p>
            <a:r>
              <a:rPr lang="en-IN" sz="2200" dirty="0" smtClean="0"/>
              <a:t>Apache </a:t>
            </a:r>
            <a:r>
              <a:rPr lang="en-IN" sz="2200" dirty="0"/>
              <a:t>Spark is a fast and general-purpose cluster computing </a:t>
            </a:r>
            <a:r>
              <a:rPr lang="en-IN" sz="2200" dirty="0" smtClean="0"/>
              <a:t>system</a:t>
            </a:r>
          </a:p>
          <a:p>
            <a:r>
              <a:rPr lang="en-IN" sz="2200" dirty="0"/>
              <a:t>It provides high-level APIs in Java, Scala, Python and </a:t>
            </a:r>
            <a:r>
              <a:rPr lang="en-IN" sz="2200" dirty="0" smtClean="0"/>
              <a:t>R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35407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Apache Spark?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3933"/>
            <a:ext cx="8596668" cy="3880773"/>
          </a:xfrm>
        </p:spPr>
        <p:txBody>
          <a:bodyPr/>
          <a:lstStyle/>
          <a:p>
            <a:r>
              <a:rPr lang="en-IN" sz="2200" dirty="0" smtClean="0"/>
              <a:t>Elegant </a:t>
            </a:r>
            <a:r>
              <a:rPr lang="en-IN" sz="2200" dirty="0"/>
              <a:t>Developer APIs </a:t>
            </a:r>
          </a:p>
          <a:p>
            <a:r>
              <a:rPr lang="en-IN" sz="2200" dirty="0" smtClean="0">
                <a:hlinkClick r:id="rId3" action="ppaction://hlinksldjump"/>
              </a:rPr>
              <a:t>In-memory </a:t>
            </a:r>
            <a:r>
              <a:rPr lang="en-IN" sz="2200" dirty="0">
                <a:hlinkClick r:id="rId3" action="ppaction://hlinksldjump"/>
              </a:rPr>
              <a:t>computation</a:t>
            </a:r>
            <a:r>
              <a:rPr lang="en-IN" sz="2200" dirty="0"/>
              <a:t> model – Fast! </a:t>
            </a:r>
          </a:p>
          <a:p>
            <a:r>
              <a:rPr lang="en-IN" sz="2200" dirty="0" smtClean="0">
                <a:hlinkClick r:id="rId4" action="ppaction://hlinksldjump"/>
              </a:rPr>
              <a:t>Fault tolerance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014268"/>
            <a:ext cx="7421011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Spark Streaming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2886"/>
            <a:ext cx="8982860" cy="5073445"/>
          </a:xfrm>
        </p:spPr>
        <p:txBody>
          <a:bodyPr>
            <a:noAutofit/>
          </a:bodyPr>
          <a:lstStyle/>
          <a:p>
            <a:r>
              <a:rPr lang="en-IN" sz="1900" dirty="0"/>
              <a:t>Spark can </a:t>
            </a:r>
            <a:r>
              <a:rPr lang="en-IN" sz="1900" dirty="0" smtClean="0"/>
              <a:t>perform - </a:t>
            </a:r>
          </a:p>
          <a:p>
            <a:pPr lvl="1"/>
            <a:r>
              <a:rPr lang="en-IN" sz="1900" dirty="0" smtClean="0"/>
              <a:t>Batch </a:t>
            </a:r>
            <a:r>
              <a:rPr lang="en-IN" sz="1900" dirty="0"/>
              <a:t>Processing </a:t>
            </a:r>
            <a:r>
              <a:rPr lang="en-IN" sz="1900" dirty="0" smtClean="0"/>
              <a:t>- processing </a:t>
            </a:r>
            <a:r>
              <a:rPr lang="en-IN" sz="1900" dirty="0"/>
              <a:t>of the previously collected data in a long </a:t>
            </a:r>
            <a:r>
              <a:rPr lang="en-IN" sz="1900" dirty="0" smtClean="0"/>
              <a:t>batch </a:t>
            </a:r>
          </a:p>
          <a:p>
            <a:pPr lvl="1"/>
            <a:r>
              <a:rPr lang="en-IN" sz="1900" dirty="0"/>
              <a:t>S</a:t>
            </a:r>
            <a:r>
              <a:rPr lang="en-IN" sz="1900" dirty="0" smtClean="0"/>
              <a:t>tream </a:t>
            </a:r>
            <a:r>
              <a:rPr lang="en-IN" sz="1900" dirty="0"/>
              <a:t>processing </a:t>
            </a:r>
            <a:r>
              <a:rPr lang="en-IN" sz="1900" dirty="0" smtClean="0"/>
              <a:t>- Ability </a:t>
            </a:r>
            <a:r>
              <a:rPr lang="en-IN" sz="1900" dirty="0"/>
              <a:t>to ingest, process and </a:t>
            </a:r>
            <a:r>
              <a:rPr lang="en-IN" sz="1900" dirty="0" smtClean="0"/>
              <a:t>analyse </a:t>
            </a:r>
            <a:r>
              <a:rPr lang="en-IN" sz="1900" dirty="0"/>
              <a:t>data in-motion in real- or near-real-time </a:t>
            </a:r>
          </a:p>
          <a:p>
            <a:r>
              <a:rPr lang="en-IN" sz="1900" dirty="0" smtClean="0"/>
              <a:t>Why Spark Streaming?</a:t>
            </a:r>
          </a:p>
          <a:p>
            <a:pPr lvl="1"/>
            <a:r>
              <a:rPr lang="en-IN" sz="1900" dirty="0" smtClean="0"/>
              <a:t>Many important applications must process live streams of data and provide results in near-real-time</a:t>
            </a:r>
          </a:p>
          <a:p>
            <a:pPr lvl="2"/>
            <a:r>
              <a:rPr lang="en-IN" sz="1900" dirty="0" smtClean="0"/>
              <a:t>Social Network Trends</a:t>
            </a:r>
          </a:p>
          <a:p>
            <a:pPr lvl="2"/>
            <a:r>
              <a:rPr lang="en-IN" sz="1900" dirty="0" smtClean="0"/>
              <a:t>Fraud Detection</a:t>
            </a:r>
          </a:p>
          <a:p>
            <a:pPr lvl="1"/>
            <a:r>
              <a:rPr lang="en-IN" sz="1900" dirty="0" smtClean="0"/>
              <a:t>This requires </a:t>
            </a:r>
          </a:p>
          <a:p>
            <a:pPr lvl="2"/>
            <a:r>
              <a:rPr lang="en-IN" sz="1900" dirty="0" smtClean="0"/>
              <a:t>Large clusters to handle workload</a:t>
            </a:r>
          </a:p>
          <a:p>
            <a:pPr lvl="2"/>
            <a:r>
              <a:rPr lang="en-IN" sz="1900" dirty="0" smtClean="0"/>
              <a:t>Fast computations</a:t>
            </a:r>
          </a:p>
          <a:p>
            <a:endParaRPr lang="en-IN" sz="1900" dirty="0" smtClean="0"/>
          </a:p>
          <a:p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19854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96" y="359220"/>
            <a:ext cx="6035548" cy="6035548"/>
          </a:xfrm>
        </p:spPr>
      </p:pic>
    </p:spTree>
    <p:extLst>
      <p:ext uri="{BB962C8B-B14F-4D97-AF65-F5344CB8AC3E}">
        <p14:creationId xmlns:p14="http://schemas.microsoft.com/office/powerpoint/2010/main" val="82128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What is Apache Kafka?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/>
              <a:t>It is </a:t>
            </a:r>
            <a:r>
              <a:rPr lang="en-IN" sz="2200" dirty="0"/>
              <a:t>a scalable, fault-tolerant, publish-subscribe </a:t>
            </a:r>
            <a:r>
              <a:rPr lang="en-IN" sz="2200" dirty="0" smtClean="0"/>
              <a:t>messaging system</a:t>
            </a:r>
          </a:p>
          <a:p>
            <a:r>
              <a:rPr lang="en-IN" sz="2200" dirty="0" smtClean="0"/>
              <a:t>Provides </a:t>
            </a:r>
            <a:r>
              <a:rPr lang="en-IN" sz="2200" dirty="0"/>
              <a:t>a framework for storing, reading and analysing streaming </a:t>
            </a:r>
            <a:r>
              <a:rPr lang="en-IN" sz="2200" dirty="0" smtClean="0"/>
              <a:t>data</a:t>
            </a:r>
          </a:p>
          <a:p>
            <a:r>
              <a:rPr lang="en-IN" sz="2200" dirty="0"/>
              <a:t>Kafka is designed to be run in a </a:t>
            </a:r>
            <a:r>
              <a:rPr lang="en-IN" sz="2200" dirty="0" smtClean="0"/>
              <a:t>distributed environment</a:t>
            </a:r>
          </a:p>
          <a:p>
            <a:pPr lvl="1"/>
            <a:r>
              <a:rPr lang="en-IN" sz="2200" dirty="0" smtClean="0"/>
              <a:t>Additional </a:t>
            </a:r>
            <a:r>
              <a:rPr lang="en-IN" sz="2200" dirty="0"/>
              <a:t>processing </a:t>
            </a:r>
            <a:r>
              <a:rPr lang="en-IN" sz="2200" dirty="0" smtClean="0"/>
              <a:t>power</a:t>
            </a:r>
          </a:p>
          <a:p>
            <a:pPr lvl="1"/>
            <a:r>
              <a:rPr lang="en-IN" sz="2200" dirty="0" smtClean="0"/>
              <a:t>Additional storage capacity</a:t>
            </a:r>
            <a:endParaRPr lang="en-IN" sz="2200" dirty="0"/>
          </a:p>
          <a:p>
            <a:r>
              <a:rPr lang="en-IN" sz="2200" dirty="0" smtClean="0"/>
              <a:t>Kafka has record retention – retains all the published records</a:t>
            </a:r>
          </a:p>
        </p:txBody>
      </p:sp>
    </p:spTree>
    <p:extLst>
      <p:ext uri="{BB962C8B-B14F-4D97-AF65-F5344CB8AC3E}">
        <p14:creationId xmlns:p14="http://schemas.microsoft.com/office/powerpoint/2010/main" val="272500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Kafka Working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990" b="27186"/>
          <a:stretch/>
        </p:blipFill>
        <p:spPr>
          <a:xfrm>
            <a:off x="677335" y="1449529"/>
            <a:ext cx="8660630" cy="434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61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547</TotalTime>
  <Words>1115</Words>
  <Application>Microsoft Office PowerPoint</Application>
  <PresentationFormat>Widescreen</PresentationFormat>
  <Paragraphs>188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 JULIAN</vt:lpstr>
      <vt:lpstr>Arial</vt:lpstr>
      <vt:lpstr>Calibri</vt:lpstr>
      <vt:lpstr>Edwardian Script ITC</vt:lpstr>
      <vt:lpstr>Trebuchet MS</vt:lpstr>
      <vt:lpstr>Wingdings 3</vt:lpstr>
      <vt:lpstr>Facet</vt:lpstr>
      <vt:lpstr>Apache Spark &amp; Kafka</vt:lpstr>
      <vt:lpstr>The “Big Data” Problem</vt:lpstr>
      <vt:lpstr>PowerPoint Presentation</vt:lpstr>
      <vt:lpstr>What is Apache Spark?</vt:lpstr>
      <vt:lpstr>Why Apache Spark?</vt:lpstr>
      <vt:lpstr>Spark Streaming</vt:lpstr>
      <vt:lpstr>PowerPoint Presentation</vt:lpstr>
      <vt:lpstr>What is Apache Kafka? </vt:lpstr>
      <vt:lpstr>Kafka Working</vt:lpstr>
      <vt:lpstr>PowerPoint Presentation</vt:lpstr>
      <vt:lpstr>Why combine Kafka and Spark Streaming?</vt:lpstr>
      <vt:lpstr>Fraud Detection  </vt:lpstr>
      <vt:lpstr>Fraud Detection  </vt:lpstr>
      <vt:lpstr>Twitter Sentiment Analysis</vt:lpstr>
      <vt:lpstr>PowerPoint Presentation</vt:lpstr>
      <vt:lpstr>PowerPoint Presentation</vt:lpstr>
      <vt:lpstr>Video Stream Analytics Using OpenCV, Kafka and Spark</vt:lpstr>
      <vt:lpstr>Video Stream Analytics Using OpenCV, Kafka and Spark</vt:lpstr>
      <vt:lpstr>Spark Streaming – Word Count</vt:lpstr>
      <vt:lpstr>What is Spark’s In Memory Computation?</vt:lpstr>
      <vt:lpstr>Resilient Distributed Dataset (RDD)</vt:lpstr>
      <vt:lpstr>RDD Lineage</vt:lpstr>
      <vt:lpstr>Lazy Evaluation</vt:lpstr>
      <vt:lpstr>Caching</vt:lpstr>
      <vt:lpstr>D-Streams</vt:lpstr>
      <vt:lpstr>Hadoop – HDFS </vt:lpstr>
      <vt:lpstr>Role of Zookeeper</vt:lpstr>
      <vt:lpstr>Bibliography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 &amp; Kafka</dc:title>
  <dc:creator>Abhishek Rawat</dc:creator>
  <cp:lastModifiedBy>Abhishek Rawat</cp:lastModifiedBy>
  <cp:revision>133</cp:revision>
  <dcterms:created xsi:type="dcterms:W3CDTF">2019-06-06T08:57:51Z</dcterms:created>
  <dcterms:modified xsi:type="dcterms:W3CDTF">2019-06-14T15:32:29Z</dcterms:modified>
</cp:coreProperties>
</file>