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notesMasterIdLst>
    <p:notesMasterId r:id="rId12"/>
  </p:notesMasterIdLst>
  <p:sldSz cx="14630400" cy="8229600"/>
  <p:notesSz cx="8229600" cy="14630400"/>
  <p:embeddedFontLst>
    <p:embeddedFont>
      <p:font typeface="Tomorrow Semi Bold"/>
      <p:regular r:id="rId17"/>
    </p:embeddedFont>
    <p:embeddedFont>
      <p:font typeface="Tomorrow Semi Bold"/>
      <p:regular r:id="rId18"/>
    </p:embeddedFont>
    <p:embeddedFont>
      <p:font typeface="Tomorrow Semi Bold"/>
      <p:regular r:id="rId19"/>
    </p:embeddedFont>
    <p:embeddedFont>
      <p:font typeface="Tomorrow Semi Bold"/>
      <p:regular r:id="rId20"/>
    </p:embeddedFont>
    <p:embeddedFont>
      <p:font typeface="Tomorrow"/>
      <p:regular r:id="rId21"/>
    </p:embeddedFont>
    <p:embeddedFont>
      <p:font typeface="Tomorrow"/>
      <p:regular r:id="rId22"/>
    </p:embeddedFont>
    <p:embeddedFont>
      <p:font typeface="Tomorrow"/>
      <p:regular r:id="rId23"/>
    </p:embeddedFont>
    <p:embeddedFont>
      <p:font typeface="Tomorrow"/>
      <p:regular r:id="rId24"/>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7" Type="http://schemas.openxmlformats.org/officeDocument/2006/relationships/font" Target="fonts/font1.fntdata"/><Relationship Id="rId18" Type="http://schemas.openxmlformats.org/officeDocument/2006/relationships/font" Target="fonts/font2.fntdata"/><Relationship Id="rId19" Type="http://schemas.openxmlformats.org/officeDocument/2006/relationships/font" Target="fonts/font3.fntdata"/><Relationship Id="rId20" Type="http://schemas.openxmlformats.org/officeDocument/2006/relationships/font" Target="fonts/font4.fntdata"/><Relationship Id="rId21" Type="http://schemas.openxmlformats.org/officeDocument/2006/relationships/font" Target="fonts/font5.fntdata"/><Relationship Id="rId22" Type="http://schemas.openxmlformats.org/officeDocument/2006/relationships/font" Target="fonts/font6.fntdata"/><Relationship Id="rId23" Type="http://schemas.openxmlformats.org/officeDocument/2006/relationships/font" Target="fonts/font7.fntdata"/><Relationship Id="rId24" Type="http://schemas.openxmlformats.org/officeDocument/2006/relationships/font" Target="fonts/font8.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0-1.png"/><Relationship Id="rId3"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1-1.png"/><Relationship Id="rId3"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2.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slideLayout" Target="../slideLayouts/slideLayout11.xml"/><Relationship Id="rId3"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4.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slideLayout" Target="../slideLayouts/slideLayout6.xml"/><Relationship Id="rId5"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image" Target="../media/image-6-4.png"/><Relationship Id="rId5" Type="http://schemas.openxmlformats.org/officeDocument/2006/relationships/slideLayout" Target="../slideLayouts/slideLayout7.xml"/><Relationship Id="rId6"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8.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image" Target="../media/image-8-3.png"/><Relationship Id="rId4" Type="http://schemas.openxmlformats.org/officeDocument/2006/relationships/slideLayout" Target="../slideLayouts/slideLayout9.xml"/><Relationship Id="rId5"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80190" y="1829753"/>
            <a:ext cx="7556421" cy="2126337"/>
          </a:xfrm>
          <a:prstGeom prst="rect">
            <a:avLst/>
          </a:prstGeom>
          <a:noFill/>
          <a:ln/>
        </p:spPr>
        <p:txBody>
          <a:bodyPr wrap="square" lIns="0" tIns="0" rIns="0" bIns="0" rtlCol="0" anchor="t"/>
          <a:lstStyle/>
          <a:p>
            <a:pPr indent="0" marL="0">
              <a:lnSpc>
                <a:spcPts val="5550"/>
              </a:lnSpc>
              <a:buNone/>
            </a:pPr>
            <a:r>
              <a:rPr lang="en-US" sz="4450" dirty="0">
                <a:solidFill>
                  <a:srgbClr val="1D1D1B"/>
                </a:solidFill>
                <a:latin typeface="Tomorrow Semi Bold" pitchFamily="34" charset="0"/>
                <a:ea typeface="Tomorrow Semi Bold" pitchFamily="34" charset="-122"/>
                <a:cs typeface="Tomorrow Semi Bold" pitchFamily="34" charset="-120"/>
              </a:rPr>
              <a:t>Unleashing the Power of Node.js: A Beginner's Guide</a:t>
            </a:r>
            <a:endParaRPr lang="en-US" sz="4450" dirty="0"/>
          </a:p>
        </p:txBody>
      </p:sp>
      <p:sp>
        <p:nvSpPr>
          <p:cNvPr id="4" name="Text 1"/>
          <p:cNvSpPr/>
          <p:nvPr/>
        </p:nvSpPr>
        <p:spPr>
          <a:xfrm>
            <a:off x="6280190" y="4296251"/>
            <a:ext cx="7556421" cy="1451610"/>
          </a:xfrm>
          <a:prstGeom prst="rect">
            <a:avLst/>
          </a:prstGeom>
          <a:noFill/>
          <a:ln/>
        </p:spPr>
        <p:txBody>
          <a:bodyPr wrap="square" lIns="0" tIns="0" rIns="0" bIns="0" rtlCol="0" anchor="t"/>
          <a:lstStyle/>
          <a:p>
            <a:pPr indent="0" marL="0">
              <a:lnSpc>
                <a:spcPts val="2850"/>
              </a:lnSpc>
              <a:buNone/>
            </a:pPr>
            <a:r>
              <a:rPr lang="en-US" sz="1750" dirty="0">
                <a:solidFill>
                  <a:srgbClr val="61615C"/>
                </a:solidFill>
                <a:latin typeface="Tomorrow" pitchFamily="34" charset="0"/>
                <a:ea typeface="Tomorrow" pitchFamily="34" charset="-122"/>
                <a:cs typeface="Tomorrow" pitchFamily="34" charset="-120"/>
              </a:rPr>
              <a:t>Welcome to the world of Node.js, a powerful JavaScript runtime environment that has revolutionized web development. This guide will equip you with the fundamentals of Node.js, enabling you to build dynamic web applications and unlock its incredible capabilities.</a:t>
            </a:r>
            <a:endParaRPr lang="en-US" sz="1750" dirty="0"/>
          </a:p>
        </p:txBody>
      </p:sp>
      <p:sp>
        <p:nvSpPr>
          <p:cNvPr id="5" name="Shape 2"/>
          <p:cNvSpPr/>
          <p:nvPr/>
        </p:nvSpPr>
        <p:spPr>
          <a:xfrm>
            <a:off x="6280190" y="6019919"/>
            <a:ext cx="362903" cy="362903"/>
          </a:xfrm>
          <a:prstGeom prst="roundRect">
            <a:avLst>
              <a:gd name="adj" fmla="val 25194296"/>
            </a:avLst>
          </a:prstGeom>
          <a:noFill/>
          <a:ln w="7620">
            <a:solidFill>
              <a:srgbClr val="FFFFFF"/>
            </a:solidFill>
            <a:prstDash val="solid"/>
          </a:ln>
        </p:spPr>
      </p:sp>
      <p:pic>
        <p:nvPicPr>
          <p:cNvPr id="6" name="Image 1" descr="preencoded.png">    </p:cNvPr>
          <p:cNvPicPr>
            <a:picLocks noChangeAspect="1"/>
          </p:cNvPicPr>
          <p:nvPr/>
        </p:nvPicPr>
        <p:blipFill>
          <a:blip r:embed="rId2"/>
          <a:stretch>
            <a:fillRect/>
          </a:stretch>
        </p:blipFill>
        <p:spPr>
          <a:xfrm>
            <a:off x="6287810" y="6027539"/>
            <a:ext cx="347663" cy="347663"/>
          </a:xfrm>
          <a:prstGeom prst="rect">
            <a:avLst/>
          </a:prstGeom>
        </p:spPr>
      </p:pic>
      <p:sp>
        <p:nvSpPr>
          <p:cNvPr id="7" name="Text 3"/>
          <p:cNvSpPr/>
          <p:nvPr/>
        </p:nvSpPr>
        <p:spPr>
          <a:xfrm>
            <a:off x="6756440" y="6003012"/>
            <a:ext cx="2114550" cy="396835"/>
          </a:xfrm>
          <a:prstGeom prst="rect">
            <a:avLst/>
          </a:prstGeom>
          <a:noFill/>
          <a:ln/>
        </p:spPr>
        <p:txBody>
          <a:bodyPr wrap="none" lIns="0" tIns="0" rIns="0" bIns="0" rtlCol="0" anchor="t"/>
          <a:lstStyle/>
          <a:p>
            <a:pPr algn="l" indent="0" marL="0">
              <a:lnSpc>
                <a:spcPts val="3100"/>
              </a:lnSpc>
              <a:buNone/>
            </a:pPr>
            <a:r>
              <a:rPr lang="en-US" sz="2200" b="1" dirty="0">
                <a:solidFill>
                  <a:srgbClr val="61615C"/>
                </a:solidFill>
                <a:latin typeface="Tomorrow Bold" pitchFamily="34" charset="0"/>
                <a:ea typeface="Tomorrow Bold" pitchFamily="34" charset="-122"/>
                <a:cs typeface="Tomorrow Bold" pitchFamily="34" charset="-120"/>
              </a:rPr>
              <a:t>by Abhishek S</a:t>
            </a:r>
            <a:endParaRPr lang="en-US" sz="2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662345" y="665678"/>
            <a:ext cx="7292816" cy="591383"/>
          </a:xfrm>
          <a:prstGeom prst="rect">
            <a:avLst/>
          </a:prstGeom>
          <a:noFill/>
          <a:ln/>
        </p:spPr>
        <p:txBody>
          <a:bodyPr wrap="none" lIns="0" tIns="0" rIns="0" bIns="0" rtlCol="0" anchor="t"/>
          <a:lstStyle/>
          <a:p>
            <a:pPr indent="0" marL="0">
              <a:lnSpc>
                <a:spcPts val="4650"/>
              </a:lnSpc>
              <a:buNone/>
            </a:pPr>
            <a:r>
              <a:rPr lang="en-US" sz="3700" dirty="0">
                <a:solidFill>
                  <a:srgbClr val="1D1D1B"/>
                </a:solidFill>
                <a:latin typeface="Tomorrow Semi Bold" pitchFamily="34" charset="0"/>
                <a:ea typeface="Tomorrow Semi Bold" pitchFamily="34" charset="-122"/>
                <a:cs typeface="Tomorrow Semi Bold" pitchFamily="34" charset="-120"/>
              </a:rPr>
              <a:t>Error Handling and Debugging</a:t>
            </a:r>
            <a:endParaRPr lang="en-US" sz="3700" dirty="0"/>
          </a:p>
        </p:txBody>
      </p:sp>
      <p:sp>
        <p:nvSpPr>
          <p:cNvPr id="4" name="Text 1"/>
          <p:cNvSpPr/>
          <p:nvPr/>
        </p:nvSpPr>
        <p:spPr>
          <a:xfrm>
            <a:off x="662345" y="1635443"/>
            <a:ext cx="3767733" cy="624483"/>
          </a:xfrm>
          <a:prstGeom prst="rect">
            <a:avLst/>
          </a:prstGeom>
          <a:noFill/>
          <a:ln/>
        </p:spPr>
        <p:txBody>
          <a:bodyPr wrap="none" lIns="0" tIns="0" rIns="0" bIns="0" rtlCol="0" anchor="t"/>
          <a:lstStyle/>
          <a:p>
            <a:pPr algn="ctr" indent="0" marL="0">
              <a:lnSpc>
                <a:spcPts val="4900"/>
              </a:lnSpc>
              <a:buNone/>
            </a:pPr>
            <a:r>
              <a:rPr lang="en-US" sz="4900" dirty="0">
                <a:solidFill>
                  <a:srgbClr val="61615C"/>
                </a:solidFill>
                <a:latin typeface="Tomorrow Semi Bold" pitchFamily="34" charset="0"/>
                <a:ea typeface="Tomorrow Semi Bold" pitchFamily="34" charset="-122"/>
                <a:cs typeface="Tomorrow Semi Bold" pitchFamily="34" charset="-120"/>
              </a:rPr>
              <a:t>1</a:t>
            </a:r>
            <a:endParaRPr lang="en-US" sz="4900" dirty="0"/>
          </a:p>
        </p:txBody>
      </p:sp>
      <p:sp>
        <p:nvSpPr>
          <p:cNvPr id="5" name="Text 2"/>
          <p:cNvSpPr/>
          <p:nvPr/>
        </p:nvSpPr>
        <p:spPr>
          <a:xfrm>
            <a:off x="1363385" y="2496383"/>
            <a:ext cx="2365653" cy="295632"/>
          </a:xfrm>
          <a:prstGeom prst="rect">
            <a:avLst/>
          </a:prstGeom>
          <a:noFill/>
          <a:ln/>
        </p:spPr>
        <p:txBody>
          <a:bodyPr wrap="none" lIns="0" tIns="0" rIns="0" bIns="0" rtlCol="0" anchor="t"/>
          <a:lstStyle/>
          <a:p>
            <a:pPr algn="ctr" indent="0" marL="0">
              <a:lnSpc>
                <a:spcPts val="2300"/>
              </a:lnSpc>
              <a:buNone/>
            </a:pPr>
            <a:r>
              <a:rPr lang="en-US" sz="1850" dirty="0">
                <a:solidFill>
                  <a:srgbClr val="61615C"/>
                </a:solidFill>
                <a:latin typeface="Tomorrow Semi Bold" pitchFamily="34" charset="0"/>
                <a:ea typeface="Tomorrow Semi Bold" pitchFamily="34" charset="-122"/>
                <a:cs typeface="Tomorrow Semi Bold" pitchFamily="34" charset="-120"/>
              </a:rPr>
              <a:t>Error Handling</a:t>
            </a:r>
            <a:endParaRPr lang="en-US" sz="1850" dirty="0"/>
          </a:p>
        </p:txBody>
      </p:sp>
      <p:sp>
        <p:nvSpPr>
          <p:cNvPr id="6" name="Text 3"/>
          <p:cNvSpPr/>
          <p:nvPr/>
        </p:nvSpPr>
        <p:spPr>
          <a:xfrm>
            <a:off x="662345" y="2905482"/>
            <a:ext cx="3767733" cy="1211580"/>
          </a:xfrm>
          <a:prstGeom prst="rect">
            <a:avLst/>
          </a:prstGeom>
          <a:noFill/>
          <a:ln/>
        </p:spPr>
        <p:txBody>
          <a:bodyPr wrap="square" lIns="0" tIns="0" rIns="0" bIns="0" rtlCol="0" anchor="t"/>
          <a:lstStyle/>
          <a:p>
            <a:pPr algn="ctr" indent="0" marL="0">
              <a:lnSpc>
                <a:spcPts val="2350"/>
              </a:lnSpc>
              <a:buNone/>
            </a:pPr>
            <a:r>
              <a:rPr lang="en-US" sz="1450" dirty="0">
                <a:solidFill>
                  <a:srgbClr val="61615C"/>
                </a:solidFill>
                <a:latin typeface="Tomorrow" pitchFamily="34" charset="0"/>
                <a:ea typeface="Tomorrow" pitchFamily="34" charset="-122"/>
                <a:cs typeface="Tomorrow" pitchFamily="34" charset="-120"/>
              </a:rPr>
              <a:t>Node.js provides mechanisms to gracefully handle errors, preventing your application from crashing and ensuring a smoother user experience.</a:t>
            </a:r>
            <a:endParaRPr lang="en-US" sz="1450" dirty="0"/>
          </a:p>
        </p:txBody>
      </p:sp>
      <p:sp>
        <p:nvSpPr>
          <p:cNvPr id="7" name="Text 4"/>
          <p:cNvSpPr/>
          <p:nvPr/>
        </p:nvSpPr>
        <p:spPr>
          <a:xfrm>
            <a:off x="4713923" y="1635443"/>
            <a:ext cx="3767733" cy="624483"/>
          </a:xfrm>
          <a:prstGeom prst="rect">
            <a:avLst/>
          </a:prstGeom>
          <a:noFill/>
          <a:ln/>
        </p:spPr>
        <p:txBody>
          <a:bodyPr wrap="none" lIns="0" tIns="0" rIns="0" bIns="0" rtlCol="0" anchor="t"/>
          <a:lstStyle/>
          <a:p>
            <a:pPr algn="ctr" indent="0" marL="0">
              <a:lnSpc>
                <a:spcPts val="4900"/>
              </a:lnSpc>
              <a:buNone/>
            </a:pPr>
            <a:r>
              <a:rPr lang="en-US" sz="4900" dirty="0">
                <a:solidFill>
                  <a:srgbClr val="61615C"/>
                </a:solidFill>
                <a:latin typeface="Tomorrow Semi Bold" pitchFamily="34" charset="0"/>
                <a:ea typeface="Tomorrow Semi Bold" pitchFamily="34" charset="-122"/>
                <a:cs typeface="Tomorrow Semi Bold" pitchFamily="34" charset="-120"/>
              </a:rPr>
              <a:t>2</a:t>
            </a:r>
            <a:endParaRPr lang="en-US" sz="4900" dirty="0"/>
          </a:p>
        </p:txBody>
      </p:sp>
      <p:sp>
        <p:nvSpPr>
          <p:cNvPr id="8" name="Text 5"/>
          <p:cNvSpPr/>
          <p:nvPr/>
        </p:nvSpPr>
        <p:spPr>
          <a:xfrm>
            <a:off x="5414963" y="2496383"/>
            <a:ext cx="2365653" cy="295632"/>
          </a:xfrm>
          <a:prstGeom prst="rect">
            <a:avLst/>
          </a:prstGeom>
          <a:noFill/>
          <a:ln/>
        </p:spPr>
        <p:txBody>
          <a:bodyPr wrap="none" lIns="0" tIns="0" rIns="0" bIns="0" rtlCol="0" anchor="t"/>
          <a:lstStyle/>
          <a:p>
            <a:pPr algn="ctr" indent="0" marL="0">
              <a:lnSpc>
                <a:spcPts val="2300"/>
              </a:lnSpc>
              <a:buNone/>
            </a:pPr>
            <a:r>
              <a:rPr lang="en-US" sz="1850" dirty="0">
                <a:solidFill>
                  <a:srgbClr val="61615C"/>
                </a:solidFill>
                <a:latin typeface="Tomorrow Semi Bold" pitchFamily="34" charset="0"/>
                <a:ea typeface="Tomorrow Semi Bold" pitchFamily="34" charset="-122"/>
                <a:cs typeface="Tomorrow Semi Bold" pitchFamily="34" charset="-120"/>
              </a:rPr>
              <a:t>Debugging Tools</a:t>
            </a:r>
            <a:endParaRPr lang="en-US" sz="1850" dirty="0"/>
          </a:p>
        </p:txBody>
      </p:sp>
      <p:sp>
        <p:nvSpPr>
          <p:cNvPr id="9" name="Text 6"/>
          <p:cNvSpPr/>
          <p:nvPr/>
        </p:nvSpPr>
        <p:spPr>
          <a:xfrm>
            <a:off x="4713923" y="2905482"/>
            <a:ext cx="3767733" cy="1514475"/>
          </a:xfrm>
          <a:prstGeom prst="rect">
            <a:avLst/>
          </a:prstGeom>
          <a:noFill/>
          <a:ln/>
        </p:spPr>
        <p:txBody>
          <a:bodyPr wrap="square" lIns="0" tIns="0" rIns="0" bIns="0" rtlCol="0" anchor="t"/>
          <a:lstStyle/>
          <a:p>
            <a:pPr algn="ctr" indent="0" marL="0">
              <a:lnSpc>
                <a:spcPts val="2350"/>
              </a:lnSpc>
              <a:buNone/>
            </a:pPr>
            <a:r>
              <a:rPr lang="en-US" sz="1450" dirty="0">
                <a:solidFill>
                  <a:srgbClr val="61615C"/>
                </a:solidFill>
                <a:latin typeface="Tomorrow" pitchFamily="34" charset="0"/>
                <a:ea typeface="Tomorrow" pitchFamily="34" charset="-122"/>
                <a:cs typeface="Tomorrow" pitchFamily="34" charset="-120"/>
              </a:rPr>
              <a:t>Debugging tools help you identify and resolve errors in your code. Node.js offers built-in debugging tools and external libraries to assist you in finding and fixing issues.</a:t>
            </a:r>
            <a:endParaRPr lang="en-US" sz="1450" dirty="0"/>
          </a:p>
        </p:txBody>
      </p:sp>
      <p:sp>
        <p:nvSpPr>
          <p:cNvPr id="10" name="Text 7"/>
          <p:cNvSpPr/>
          <p:nvPr/>
        </p:nvSpPr>
        <p:spPr>
          <a:xfrm>
            <a:off x="2688074" y="5082183"/>
            <a:ext cx="3767733" cy="624483"/>
          </a:xfrm>
          <a:prstGeom prst="rect">
            <a:avLst/>
          </a:prstGeom>
          <a:noFill/>
          <a:ln/>
        </p:spPr>
        <p:txBody>
          <a:bodyPr wrap="none" lIns="0" tIns="0" rIns="0" bIns="0" rtlCol="0" anchor="t"/>
          <a:lstStyle/>
          <a:p>
            <a:pPr algn="ctr" indent="0" marL="0">
              <a:lnSpc>
                <a:spcPts val="4900"/>
              </a:lnSpc>
              <a:buNone/>
            </a:pPr>
            <a:r>
              <a:rPr lang="en-US" sz="4900" dirty="0">
                <a:solidFill>
                  <a:srgbClr val="61615C"/>
                </a:solidFill>
                <a:latin typeface="Tomorrow Semi Bold" pitchFamily="34" charset="0"/>
                <a:ea typeface="Tomorrow Semi Bold" pitchFamily="34" charset="-122"/>
                <a:cs typeface="Tomorrow Semi Bold" pitchFamily="34" charset="-120"/>
              </a:rPr>
              <a:t>3</a:t>
            </a:r>
            <a:endParaRPr lang="en-US" sz="4900" dirty="0"/>
          </a:p>
        </p:txBody>
      </p:sp>
      <p:sp>
        <p:nvSpPr>
          <p:cNvPr id="11" name="Text 8"/>
          <p:cNvSpPr/>
          <p:nvPr/>
        </p:nvSpPr>
        <p:spPr>
          <a:xfrm>
            <a:off x="3389114" y="5943124"/>
            <a:ext cx="2365653" cy="295632"/>
          </a:xfrm>
          <a:prstGeom prst="rect">
            <a:avLst/>
          </a:prstGeom>
          <a:noFill/>
          <a:ln/>
        </p:spPr>
        <p:txBody>
          <a:bodyPr wrap="none" lIns="0" tIns="0" rIns="0" bIns="0" rtlCol="0" anchor="t"/>
          <a:lstStyle/>
          <a:p>
            <a:pPr algn="ctr" indent="0" marL="0">
              <a:lnSpc>
                <a:spcPts val="2300"/>
              </a:lnSpc>
              <a:buNone/>
            </a:pPr>
            <a:r>
              <a:rPr lang="en-US" sz="1850" dirty="0">
                <a:solidFill>
                  <a:srgbClr val="61615C"/>
                </a:solidFill>
                <a:latin typeface="Tomorrow Semi Bold" pitchFamily="34" charset="0"/>
                <a:ea typeface="Tomorrow Semi Bold" pitchFamily="34" charset="-122"/>
                <a:cs typeface="Tomorrow Semi Bold" pitchFamily="34" charset="-120"/>
              </a:rPr>
              <a:t>Logging</a:t>
            </a:r>
            <a:endParaRPr lang="en-US" sz="1850" dirty="0"/>
          </a:p>
        </p:txBody>
      </p:sp>
      <p:sp>
        <p:nvSpPr>
          <p:cNvPr id="12" name="Text 9"/>
          <p:cNvSpPr/>
          <p:nvPr/>
        </p:nvSpPr>
        <p:spPr>
          <a:xfrm>
            <a:off x="2688074" y="6352223"/>
            <a:ext cx="3767733" cy="1211580"/>
          </a:xfrm>
          <a:prstGeom prst="rect">
            <a:avLst/>
          </a:prstGeom>
          <a:noFill/>
          <a:ln/>
        </p:spPr>
        <p:txBody>
          <a:bodyPr wrap="square" lIns="0" tIns="0" rIns="0" bIns="0" rtlCol="0" anchor="t"/>
          <a:lstStyle/>
          <a:p>
            <a:pPr algn="ctr" indent="0" marL="0">
              <a:lnSpc>
                <a:spcPts val="2350"/>
              </a:lnSpc>
              <a:buNone/>
            </a:pPr>
            <a:r>
              <a:rPr lang="en-US" sz="1450" dirty="0">
                <a:solidFill>
                  <a:srgbClr val="61615C"/>
                </a:solidFill>
                <a:latin typeface="Tomorrow" pitchFamily="34" charset="0"/>
                <a:ea typeface="Tomorrow" pitchFamily="34" charset="-122"/>
                <a:cs typeface="Tomorrow" pitchFamily="34" charset="-120"/>
              </a:rPr>
              <a:t>Logging is crucial for monitoring your application's behavior, identifying potential problems, and understanding how your application performs over time.</a:t>
            </a:r>
            <a:endParaRPr lang="en-US" sz="14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2177058"/>
            <a:ext cx="5670590" cy="708779"/>
          </a:xfrm>
          <a:prstGeom prst="rect">
            <a:avLst/>
          </a:prstGeom>
          <a:noFill/>
          <a:ln/>
        </p:spPr>
        <p:txBody>
          <a:bodyPr wrap="none" lIns="0" tIns="0" rIns="0" bIns="0" rtlCol="0" anchor="t"/>
          <a:lstStyle/>
          <a:p>
            <a:pPr indent="0" marL="0">
              <a:lnSpc>
                <a:spcPts val="5550"/>
              </a:lnSpc>
              <a:buNone/>
            </a:pPr>
            <a:r>
              <a:rPr lang="en-US" sz="4450" dirty="0">
                <a:solidFill>
                  <a:srgbClr val="1D1D1B"/>
                </a:solidFill>
                <a:latin typeface="Tomorrow Semi Bold" pitchFamily="34" charset="0"/>
                <a:ea typeface="Tomorrow Semi Bold" pitchFamily="34" charset="-122"/>
                <a:cs typeface="Tomorrow Semi Bold" pitchFamily="34" charset="-120"/>
              </a:rPr>
              <a:t>What is Node.js?</a:t>
            </a:r>
            <a:endParaRPr lang="en-US" sz="4450" dirty="0"/>
          </a:p>
        </p:txBody>
      </p:sp>
      <p:sp>
        <p:nvSpPr>
          <p:cNvPr id="3" name="Text 1"/>
          <p:cNvSpPr/>
          <p:nvPr/>
        </p:nvSpPr>
        <p:spPr>
          <a:xfrm>
            <a:off x="793790" y="3452813"/>
            <a:ext cx="3370778" cy="354330"/>
          </a:xfrm>
          <a:prstGeom prst="rect">
            <a:avLst/>
          </a:prstGeom>
          <a:noFill/>
          <a:ln/>
        </p:spPr>
        <p:txBody>
          <a:bodyPr wrap="none" lIns="0" tIns="0" rIns="0" bIns="0" rtlCol="0" anchor="t"/>
          <a:lstStyle/>
          <a:p>
            <a:pPr indent="0" marL="0">
              <a:lnSpc>
                <a:spcPts val="2750"/>
              </a:lnSpc>
              <a:buNone/>
            </a:pPr>
            <a:r>
              <a:rPr lang="en-US" sz="2200" dirty="0">
                <a:solidFill>
                  <a:srgbClr val="1D1D1B"/>
                </a:solidFill>
                <a:latin typeface="Tomorrow Semi Bold" pitchFamily="34" charset="0"/>
                <a:ea typeface="Tomorrow Semi Bold" pitchFamily="34" charset="-122"/>
                <a:cs typeface="Tomorrow Semi Bold" pitchFamily="34" charset="-120"/>
              </a:rPr>
              <a:t>JavaScript Everywhere</a:t>
            </a:r>
            <a:endParaRPr lang="en-US" sz="2200" dirty="0"/>
          </a:p>
        </p:txBody>
      </p:sp>
      <p:sp>
        <p:nvSpPr>
          <p:cNvPr id="4" name="Text 2"/>
          <p:cNvSpPr/>
          <p:nvPr/>
        </p:nvSpPr>
        <p:spPr>
          <a:xfrm>
            <a:off x="793790" y="4033957"/>
            <a:ext cx="6244709" cy="1814513"/>
          </a:xfrm>
          <a:prstGeom prst="rect">
            <a:avLst/>
          </a:prstGeom>
          <a:noFill/>
          <a:ln/>
        </p:spPr>
        <p:txBody>
          <a:bodyPr wrap="square" lIns="0" tIns="0" rIns="0" bIns="0" rtlCol="0" anchor="t"/>
          <a:lstStyle/>
          <a:p>
            <a:pPr indent="0" marL="0">
              <a:lnSpc>
                <a:spcPts val="2850"/>
              </a:lnSpc>
              <a:buNone/>
            </a:pPr>
            <a:r>
              <a:rPr lang="en-US" sz="1750" dirty="0">
                <a:solidFill>
                  <a:srgbClr val="61615C"/>
                </a:solidFill>
                <a:latin typeface="Tomorrow" pitchFamily="34" charset="0"/>
                <a:ea typeface="Tomorrow" pitchFamily="34" charset="-122"/>
                <a:cs typeface="Tomorrow" pitchFamily="34" charset="-120"/>
              </a:rPr>
              <a:t>Node.js allows you to use JavaScript for both frontend and backend development, creating a seamless experience and simplifying your development workflow. This unified language eliminates the need to learn separate languages for different parts of your application.</a:t>
            </a:r>
            <a:endParaRPr lang="en-US" sz="1750" dirty="0"/>
          </a:p>
        </p:txBody>
      </p:sp>
      <p:sp>
        <p:nvSpPr>
          <p:cNvPr id="5" name="Text 3"/>
          <p:cNvSpPr/>
          <p:nvPr/>
        </p:nvSpPr>
        <p:spPr>
          <a:xfrm>
            <a:off x="7599521" y="3452813"/>
            <a:ext cx="3755231" cy="354330"/>
          </a:xfrm>
          <a:prstGeom prst="rect">
            <a:avLst/>
          </a:prstGeom>
          <a:noFill/>
          <a:ln/>
        </p:spPr>
        <p:txBody>
          <a:bodyPr wrap="none" lIns="0" tIns="0" rIns="0" bIns="0" rtlCol="0" anchor="t"/>
          <a:lstStyle/>
          <a:p>
            <a:pPr indent="0" marL="0">
              <a:lnSpc>
                <a:spcPts val="2750"/>
              </a:lnSpc>
              <a:buNone/>
            </a:pPr>
            <a:r>
              <a:rPr lang="en-US" sz="2200" dirty="0">
                <a:solidFill>
                  <a:srgbClr val="1D1D1B"/>
                </a:solidFill>
                <a:latin typeface="Tomorrow Semi Bold" pitchFamily="34" charset="0"/>
                <a:ea typeface="Tomorrow Semi Bold" pitchFamily="34" charset="-122"/>
                <a:cs typeface="Tomorrow Semi Bold" pitchFamily="34" charset="-120"/>
              </a:rPr>
              <a:t>Event-Driven Architecture</a:t>
            </a:r>
            <a:endParaRPr lang="en-US" sz="2200" dirty="0"/>
          </a:p>
        </p:txBody>
      </p:sp>
      <p:sp>
        <p:nvSpPr>
          <p:cNvPr id="6" name="Text 4"/>
          <p:cNvSpPr/>
          <p:nvPr/>
        </p:nvSpPr>
        <p:spPr>
          <a:xfrm>
            <a:off x="7599521" y="4033957"/>
            <a:ext cx="6244709" cy="1814513"/>
          </a:xfrm>
          <a:prstGeom prst="rect">
            <a:avLst/>
          </a:prstGeom>
          <a:noFill/>
          <a:ln/>
        </p:spPr>
        <p:txBody>
          <a:bodyPr wrap="square" lIns="0" tIns="0" rIns="0" bIns="0" rtlCol="0" anchor="t"/>
          <a:lstStyle/>
          <a:p>
            <a:pPr indent="0" marL="0">
              <a:lnSpc>
                <a:spcPts val="2850"/>
              </a:lnSpc>
              <a:buNone/>
            </a:pPr>
            <a:r>
              <a:rPr lang="en-US" sz="1750" dirty="0">
                <a:solidFill>
                  <a:srgbClr val="61615C"/>
                </a:solidFill>
                <a:latin typeface="Tomorrow" pitchFamily="34" charset="0"/>
                <a:ea typeface="Tomorrow" pitchFamily="34" charset="-122"/>
                <a:cs typeface="Tomorrow" pitchFamily="34" charset="-120"/>
              </a:rPr>
              <a:t>Node.js utilizes an event-driven architecture, making it highly efficient for handling concurrent requests. It manages multiple requests simultaneously without blocking, ensuring a smooth and responsive user experience.</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2835235"/>
          </a:xfrm>
          <a:prstGeom prst="rect">
            <a:avLst/>
          </a:prstGeom>
        </p:spPr>
      </p:pic>
      <p:sp>
        <p:nvSpPr>
          <p:cNvPr id="3" name="Text 0"/>
          <p:cNvSpPr/>
          <p:nvPr/>
        </p:nvSpPr>
        <p:spPr>
          <a:xfrm>
            <a:off x="793790" y="3546396"/>
            <a:ext cx="7456289" cy="708779"/>
          </a:xfrm>
          <a:prstGeom prst="rect">
            <a:avLst/>
          </a:prstGeom>
          <a:noFill/>
          <a:ln/>
        </p:spPr>
        <p:txBody>
          <a:bodyPr wrap="none" lIns="0" tIns="0" rIns="0" bIns="0" rtlCol="0" anchor="t"/>
          <a:lstStyle/>
          <a:p>
            <a:pPr indent="0" marL="0">
              <a:lnSpc>
                <a:spcPts val="5550"/>
              </a:lnSpc>
              <a:buNone/>
            </a:pPr>
            <a:r>
              <a:rPr lang="en-US" sz="4450" dirty="0">
                <a:solidFill>
                  <a:srgbClr val="1D1D1B"/>
                </a:solidFill>
                <a:latin typeface="Tomorrow Semi Bold" pitchFamily="34" charset="0"/>
                <a:ea typeface="Tomorrow Semi Bold" pitchFamily="34" charset="-122"/>
                <a:cs typeface="Tomorrow Semi Bold" pitchFamily="34" charset="-120"/>
              </a:rPr>
              <a:t>Diving into Node.js Basics</a:t>
            </a:r>
            <a:endParaRPr lang="en-US" sz="4450" dirty="0"/>
          </a:p>
        </p:txBody>
      </p:sp>
      <p:sp>
        <p:nvSpPr>
          <p:cNvPr id="4" name="Shape 1"/>
          <p:cNvSpPr/>
          <p:nvPr/>
        </p:nvSpPr>
        <p:spPr>
          <a:xfrm>
            <a:off x="793790" y="4850487"/>
            <a:ext cx="510302" cy="510302"/>
          </a:xfrm>
          <a:prstGeom prst="roundRect">
            <a:avLst>
              <a:gd name="adj" fmla="val 6667"/>
            </a:avLst>
          </a:prstGeom>
          <a:solidFill>
            <a:srgbClr val="F0EAEA"/>
          </a:solidFill>
          <a:ln/>
        </p:spPr>
      </p:sp>
      <p:sp>
        <p:nvSpPr>
          <p:cNvPr id="5" name="Text 2"/>
          <p:cNvSpPr/>
          <p:nvPr/>
        </p:nvSpPr>
        <p:spPr>
          <a:xfrm>
            <a:off x="971550" y="4935498"/>
            <a:ext cx="154781" cy="340281"/>
          </a:xfrm>
          <a:prstGeom prst="rect">
            <a:avLst/>
          </a:prstGeom>
          <a:noFill/>
          <a:ln/>
        </p:spPr>
        <p:txBody>
          <a:bodyPr wrap="none" lIns="0" tIns="0" rIns="0" bIns="0" rtlCol="0" anchor="t"/>
          <a:lstStyle/>
          <a:p>
            <a:pPr algn="ctr" indent="0" marL="0">
              <a:lnSpc>
                <a:spcPts val="2650"/>
              </a:lnSpc>
              <a:buNone/>
            </a:pPr>
            <a:r>
              <a:rPr lang="en-US" sz="2650" dirty="0">
                <a:solidFill>
                  <a:srgbClr val="61615C"/>
                </a:solidFill>
                <a:latin typeface="Tomorrow Semi Bold" pitchFamily="34" charset="0"/>
                <a:ea typeface="Tomorrow Semi Bold" pitchFamily="34" charset="-122"/>
                <a:cs typeface="Tomorrow Semi Bold" pitchFamily="34" charset="-120"/>
              </a:rPr>
              <a:t>1</a:t>
            </a:r>
            <a:endParaRPr lang="en-US" sz="2650" dirty="0"/>
          </a:p>
        </p:txBody>
      </p:sp>
      <p:sp>
        <p:nvSpPr>
          <p:cNvPr id="6" name="Text 3"/>
          <p:cNvSpPr/>
          <p:nvPr/>
        </p:nvSpPr>
        <p:spPr>
          <a:xfrm>
            <a:off x="1530906" y="4850487"/>
            <a:ext cx="2835235" cy="354330"/>
          </a:xfrm>
          <a:prstGeom prst="rect">
            <a:avLst/>
          </a:prstGeom>
          <a:noFill/>
          <a:ln/>
        </p:spPr>
        <p:txBody>
          <a:bodyPr wrap="none" lIns="0" tIns="0" rIns="0" bIns="0" rtlCol="0" anchor="t"/>
          <a:lstStyle/>
          <a:p>
            <a:pPr indent="0" marL="0">
              <a:lnSpc>
                <a:spcPts val="2750"/>
              </a:lnSpc>
              <a:buNone/>
            </a:pPr>
            <a:r>
              <a:rPr lang="en-US" sz="2200" dirty="0">
                <a:solidFill>
                  <a:srgbClr val="61615C"/>
                </a:solidFill>
                <a:latin typeface="Tomorrow Semi Bold" pitchFamily="34" charset="0"/>
                <a:ea typeface="Tomorrow Semi Bold" pitchFamily="34" charset="-122"/>
                <a:cs typeface="Tomorrow Semi Bold" pitchFamily="34" charset="-120"/>
              </a:rPr>
              <a:t>The Event Loop</a:t>
            </a:r>
            <a:endParaRPr lang="en-US" sz="2200" dirty="0"/>
          </a:p>
        </p:txBody>
      </p:sp>
      <p:sp>
        <p:nvSpPr>
          <p:cNvPr id="7" name="Text 4"/>
          <p:cNvSpPr/>
          <p:nvPr/>
        </p:nvSpPr>
        <p:spPr>
          <a:xfrm>
            <a:off x="1530906" y="5340906"/>
            <a:ext cx="3459242" cy="2177415"/>
          </a:xfrm>
          <a:prstGeom prst="rect">
            <a:avLst/>
          </a:prstGeom>
          <a:noFill/>
          <a:ln/>
        </p:spPr>
        <p:txBody>
          <a:bodyPr wrap="square" lIns="0" tIns="0" rIns="0" bIns="0" rtlCol="0" anchor="t"/>
          <a:lstStyle/>
          <a:p>
            <a:pPr indent="0" marL="0">
              <a:lnSpc>
                <a:spcPts val="2850"/>
              </a:lnSpc>
              <a:buNone/>
            </a:pPr>
            <a:r>
              <a:rPr lang="en-US" sz="1750" dirty="0">
                <a:solidFill>
                  <a:srgbClr val="61615C"/>
                </a:solidFill>
                <a:latin typeface="Tomorrow" pitchFamily="34" charset="0"/>
                <a:ea typeface="Tomorrow" pitchFamily="34" charset="-122"/>
                <a:cs typeface="Tomorrow" pitchFamily="34" charset="-120"/>
              </a:rPr>
              <a:t>At the heart of Node.js is the event loop, a continuous process that listens for events, executes callbacks, and manages the flow of your application.</a:t>
            </a:r>
            <a:endParaRPr lang="en-US" sz="1750" dirty="0"/>
          </a:p>
        </p:txBody>
      </p:sp>
      <p:sp>
        <p:nvSpPr>
          <p:cNvPr id="8" name="Shape 5"/>
          <p:cNvSpPr/>
          <p:nvPr/>
        </p:nvSpPr>
        <p:spPr>
          <a:xfrm>
            <a:off x="5216962" y="4850487"/>
            <a:ext cx="510302" cy="510302"/>
          </a:xfrm>
          <a:prstGeom prst="roundRect">
            <a:avLst>
              <a:gd name="adj" fmla="val 6667"/>
            </a:avLst>
          </a:prstGeom>
          <a:solidFill>
            <a:srgbClr val="F0EAEA"/>
          </a:solidFill>
          <a:ln/>
        </p:spPr>
      </p:sp>
      <p:sp>
        <p:nvSpPr>
          <p:cNvPr id="9" name="Text 6"/>
          <p:cNvSpPr/>
          <p:nvPr/>
        </p:nvSpPr>
        <p:spPr>
          <a:xfrm>
            <a:off x="5357813" y="4935498"/>
            <a:ext cx="228600" cy="340281"/>
          </a:xfrm>
          <a:prstGeom prst="rect">
            <a:avLst/>
          </a:prstGeom>
          <a:noFill/>
          <a:ln/>
        </p:spPr>
        <p:txBody>
          <a:bodyPr wrap="none" lIns="0" tIns="0" rIns="0" bIns="0" rtlCol="0" anchor="t"/>
          <a:lstStyle/>
          <a:p>
            <a:pPr algn="ctr" indent="0" marL="0">
              <a:lnSpc>
                <a:spcPts val="2650"/>
              </a:lnSpc>
              <a:buNone/>
            </a:pPr>
            <a:r>
              <a:rPr lang="en-US" sz="2650" dirty="0">
                <a:solidFill>
                  <a:srgbClr val="61615C"/>
                </a:solidFill>
                <a:latin typeface="Tomorrow Semi Bold" pitchFamily="34" charset="0"/>
                <a:ea typeface="Tomorrow Semi Bold" pitchFamily="34" charset="-122"/>
                <a:cs typeface="Tomorrow Semi Bold" pitchFamily="34" charset="-120"/>
              </a:rPr>
              <a:t>2</a:t>
            </a:r>
            <a:endParaRPr lang="en-US" sz="2650" dirty="0"/>
          </a:p>
        </p:txBody>
      </p:sp>
      <p:sp>
        <p:nvSpPr>
          <p:cNvPr id="10" name="Text 7"/>
          <p:cNvSpPr/>
          <p:nvPr/>
        </p:nvSpPr>
        <p:spPr>
          <a:xfrm>
            <a:off x="5954078" y="4850487"/>
            <a:ext cx="3459242" cy="708660"/>
          </a:xfrm>
          <a:prstGeom prst="rect">
            <a:avLst/>
          </a:prstGeom>
          <a:noFill/>
          <a:ln/>
        </p:spPr>
        <p:txBody>
          <a:bodyPr wrap="square" lIns="0" tIns="0" rIns="0" bIns="0" rtlCol="0" anchor="t"/>
          <a:lstStyle/>
          <a:p>
            <a:pPr indent="0" marL="0">
              <a:lnSpc>
                <a:spcPts val="2750"/>
              </a:lnSpc>
              <a:buNone/>
            </a:pPr>
            <a:r>
              <a:rPr lang="en-US" sz="2200" dirty="0">
                <a:solidFill>
                  <a:srgbClr val="61615C"/>
                </a:solidFill>
                <a:latin typeface="Tomorrow Semi Bold" pitchFamily="34" charset="0"/>
                <a:ea typeface="Tomorrow Semi Bold" pitchFamily="34" charset="-122"/>
                <a:cs typeface="Tomorrow Semi Bold" pitchFamily="34" charset="-120"/>
              </a:rPr>
              <a:t>The V8 JavaScript Engine</a:t>
            </a:r>
            <a:endParaRPr lang="en-US" sz="2200" dirty="0"/>
          </a:p>
        </p:txBody>
      </p:sp>
      <p:sp>
        <p:nvSpPr>
          <p:cNvPr id="11" name="Text 8"/>
          <p:cNvSpPr/>
          <p:nvPr/>
        </p:nvSpPr>
        <p:spPr>
          <a:xfrm>
            <a:off x="5954078" y="5695236"/>
            <a:ext cx="3459242" cy="1814513"/>
          </a:xfrm>
          <a:prstGeom prst="rect">
            <a:avLst/>
          </a:prstGeom>
          <a:noFill/>
          <a:ln/>
        </p:spPr>
        <p:txBody>
          <a:bodyPr wrap="square" lIns="0" tIns="0" rIns="0" bIns="0" rtlCol="0" anchor="t"/>
          <a:lstStyle/>
          <a:p>
            <a:pPr indent="0" marL="0">
              <a:lnSpc>
                <a:spcPts val="2850"/>
              </a:lnSpc>
              <a:buNone/>
            </a:pPr>
            <a:r>
              <a:rPr lang="en-US" sz="1750" dirty="0">
                <a:solidFill>
                  <a:srgbClr val="61615C"/>
                </a:solidFill>
                <a:latin typeface="Tomorrow" pitchFamily="34" charset="0"/>
                <a:ea typeface="Tomorrow" pitchFamily="34" charset="-122"/>
                <a:cs typeface="Tomorrow" pitchFamily="34" charset="-120"/>
              </a:rPr>
              <a:t>Node.js is powered by Google's V8 JavaScript engine, renowned for its high performance and efficient execution of JavaScript code.</a:t>
            </a:r>
            <a:endParaRPr lang="en-US" sz="1750" dirty="0"/>
          </a:p>
        </p:txBody>
      </p:sp>
      <p:sp>
        <p:nvSpPr>
          <p:cNvPr id="12" name="Shape 9"/>
          <p:cNvSpPr/>
          <p:nvPr/>
        </p:nvSpPr>
        <p:spPr>
          <a:xfrm>
            <a:off x="9640133" y="4850487"/>
            <a:ext cx="510302" cy="510302"/>
          </a:xfrm>
          <a:prstGeom prst="roundRect">
            <a:avLst>
              <a:gd name="adj" fmla="val 6667"/>
            </a:avLst>
          </a:prstGeom>
          <a:solidFill>
            <a:srgbClr val="F0EAEA"/>
          </a:solidFill>
          <a:ln/>
        </p:spPr>
      </p:sp>
      <p:sp>
        <p:nvSpPr>
          <p:cNvPr id="13" name="Text 10"/>
          <p:cNvSpPr/>
          <p:nvPr/>
        </p:nvSpPr>
        <p:spPr>
          <a:xfrm>
            <a:off x="9781580" y="4935498"/>
            <a:ext cx="227290" cy="340281"/>
          </a:xfrm>
          <a:prstGeom prst="rect">
            <a:avLst/>
          </a:prstGeom>
          <a:noFill/>
          <a:ln/>
        </p:spPr>
        <p:txBody>
          <a:bodyPr wrap="none" lIns="0" tIns="0" rIns="0" bIns="0" rtlCol="0" anchor="t"/>
          <a:lstStyle/>
          <a:p>
            <a:pPr algn="ctr" indent="0" marL="0">
              <a:lnSpc>
                <a:spcPts val="2650"/>
              </a:lnSpc>
              <a:buNone/>
            </a:pPr>
            <a:r>
              <a:rPr lang="en-US" sz="2650" dirty="0">
                <a:solidFill>
                  <a:srgbClr val="61615C"/>
                </a:solidFill>
                <a:latin typeface="Tomorrow Semi Bold" pitchFamily="34" charset="0"/>
                <a:ea typeface="Tomorrow Semi Bold" pitchFamily="34" charset="-122"/>
                <a:cs typeface="Tomorrow Semi Bold" pitchFamily="34" charset="-120"/>
              </a:rPr>
              <a:t>3</a:t>
            </a:r>
            <a:endParaRPr lang="en-US" sz="2650" dirty="0"/>
          </a:p>
        </p:txBody>
      </p:sp>
      <p:sp>
        <p:nvSpPr>
          <p:cNvPr id="14" name="Text 11"/>
          <p:cNvSpPr/>
          <p:nvPr/>
        </p:nvSpPr>
        <p:spPr>
          <a:xfrm>
            <a:off x="10377249" y="4850487"/>
            <a:ext cx="2835235" cy="354330"/>
          </a:xfrm>
          <a:prstGeom prst="rect">
            <a:avLst/>
          </a:prstGeom>
          <a:noFill/>
          <a:ln/>
        </p:spPr>
        <p:txBody>
          <a:bodyPr wrap="none" lIns="0" tIns="0" rIns="0" bIns="0" rtlCol="0" anchor="t"/>
          <a:lstStyle/>
          <a:p>
            <a:pPr indent="0" marL="0">
              <a:lnSpc>
                <a:spcPts val="2750"/>
              </a:lnSpc>
              <a:buNone/>
            </a:pPr>
            <a:r>
              <a:rPr lang="en-US" sz="2200" dirty="0">
                <a:solidFill>
                  <a:srgbClr val="61615C"/>
                </a:solidFill>
                <a:latin typeface="Tomorrow Semi Bold" pitchFamily="34" charset="0"/>
                <a:ea typeface="Tomorrow Semi Bold" pitchFamily="34" charset="-122"/>
                <a:cs typeface="Tomorrow Semi Bold" pitchFamily="34" charset="-120"/>
              </a:rPr>
              <a:t>Core Modules</a:t>
            </a:r>
            <a:endParaRPr lang="en-US" sz="2200" dirty="0"/>
          </a:p>
        </p:txBody>
      </p:sp>
      <p:sp>
        <p:nvSpPr>
          <p:cNvPr id="15" name="Text 12"/>
          <p:cNvSpPr/>
          <p:nvPr/>
        </p:nvSpPr>
        <p:spPr>
          <a:xfrm>
            <a:off x="10377249" y="5340906"/>
            <a:ext cx="3459242" cy="1814513"/>
          </a:xfrm>
          <a:prstGeom prst="rect">
            <a:avLst/>
          </a:prstGeom>
          <a:noFill/>
          <a:ln/>
        </p:spPr>
        <p:txBody>
          <a:bodyPr wrap="square" lIns="0" tIns="0" rIns="0" bIns="0" rtlCol="0" anchor="t"/>
          <a:lstStyle/>
          <a:p>
            <a:pPr indent="0" marL="0">
              <a:lnSpc>
                <a:spcPts val="2850"/>
              </a:lnSpc>
              <a:buNone/>
            </a:pPr>
            <a:r>
              <a:rPr lang="en-US" sz="1750" dirty="0">
                <a:solidFill>
                  <a:srgbClr val="61615C"/>
                </a:solidFill>
                <a:latin typeface="Tomorrow" pitchFamily="34" charset="0"/>
                <a:ea typeface="Tomorrow" pitchFamily="34" charset="-122"/>
                <a:cs typeface="Tomorrow" pitchFamily="34" charset="-120"/>
              </a:rPr>
              <a:t>Node.js offers a wide range of built-in modules for various tasks, such as file system interaction, networking, and HTTP communication.</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2358509"/>
            <a:ext cx="10495359" cy="708779"/>
          </a:xfrm>
          <a:prstGeom prst="rect">
            <a:avLst/>
          </a:prstGeom>
          <a:noFill/>
          <a:ln/>
        </p:spPr>
        <p:txBody>
          <a:bodyPr wrap="none" lIns="0" tIns="0" rIns="0" bIns="0" rtlCol="0" anchor="t"/>
          <a:lstStyle/>
          <a:p>
            <a:pPr indent="0" marL="0">
              <a:lnSpc>
                <a:spcPts val="5550"/>
              </a:lnSpc>
              <a:buNone/>
            </a:pPr>
            <a:r>
              <a:rPr lang="en-US" sz="4450" dirty="0">
                <a:solidFill>
                  <a:srgbClr val="1D1D1B"/>
                </a:solidFill>
                <a:latin typeface="Tomorrow Semi Bold" pitchFamily="34" charset="0"/>
                <a:ea typeface="Tomorrow Semi Bold" pitchFamily="34" charset="-122"/>
                <a:cs typeface="Tomorrow Semi Bold" pitchFamily="34" charset="-120"/>
              </a:rPr>
              <a:t>Working with Modules and Packages</a:t>
            </a:r>
            <a:endParaRPr lang="en-US" sz="4450" dirty="0"/>
          </a:p>
        </p:txBody>
      </p:sp>
      <p:sp>
        <p:nvSpPr>
          <p:cNvPr id="3" name="Text 1"/>
          <p:cNvSpPr/>
          <p:nvPr/>
        </p:nvSpPr>
        <p:spPr>
          <a:xfrm>
            <a:off x="793790" y="3634264"/>
            <a:ext cx="2835235" cy="354330"/>
          </a:xfrm>
          <a:prstGeom prst="rect">
            <a:avLst/>
          </a:prstGeom>
          <a:noFill/>
          <a:ln/>
        </p:spPr>
        <p:txBody>
          <a:bodyPr wrap="none" lIns="0" tIns="0" rIns="0" bIns="0" rtlCol="0" anchor="t"/>
          <a:lstStyle/>
          <a:p>
            <a:pPr indent="0" marL="0">
              <a:lnSpc>
                <a:spcPts val="2750"/>
              </a:lnSpc>
              <a:buNone/>
            </a:pPr>
            <a:r>
              <a:rPr lang="en-US" sz="2200" dirty="0">
                <a:solidFill>
                  <a:srgbClr val="1D1D1B"/>
                </a:solidFill>
                <a:latin typeface="Tomorrow Semi Bold" pitchFamily="34" charset="0"/>
                <a:ea typeface="Tomorrow Semi Bold" pitchFamily="34" charset="-122"/>
                <a:cs typeface="Tomorrow Semi Bold" pitchFamily="34" charset="-120"/>
              </a:rPr>
              <a:t>Creating Modules</a:t>
            </a:r>
            <a:endParaRPr lang="en-US" sz="2200" dirty="0"/>
          </a:p>
        </p:txBody>
      </p:sp>
      <p:sp>
        <p:nvSpPr>
          <p:cNvPr id="4" name="Text 2"/>
          <p:cNvSpPr/>
          <p:nvPr/>
        </p:nvSpPr>
        <p:spPr>
          <a:xfrm>
            <a:off x="793790" y="4215408"/>
            <a:ext cx="6244709" cy="1451610"/>
          </a:xfrm>
          <a:prstGeom prst="rect">
            <a:avLst/>
          </a:prstGeom>
          <a:noFill/>
          <a:ln/>
        </p:spPr>
        <p:txBody>
          <a:bodyPr wrap="square" lIns="0" tIns="0" rIns="0" bIns="0" rtlCol="0" anchor="t"/>
          <a:lstStyle/>
          <a:p>
            <a:pPr indent="0" marL="0">
              <a:lnSpc>
                <a:spcPts val="2850"/>
              </a:lnSpc>
              <a:buNone/>
            </a:pPr>
            <a:r>
              <a:rPr lang="en-US" sz="1750" dirty="0">
                <a:solidFill>
                  <a:srgbClr val="61615C"/>
                </a:solidFill>
                <a:latin typeface="Tomorrow" pitchFamily="34" charset="0"/>
                <a:ea typeface="Tomorrow" pitchFamily="34" charset="-122"/>
                <a:cs typeface="Tomorrow" pitchFamily="34" charset="-120"/>
              </a:rPr>
              <a:t>Modules allow you to break down your code into reusable components, promoting organization and maintainability. You can create your own modules and use them across your application.</a:t>
            </a:r>
            <a:endParaRPr lang="en-US" sz="1750" dirty="0"/>
          </a:p>
        </p:txBody>
      </p:sp>
      <p:sp>
        <p:nvSpPr>
          <p:cNvPr id="5" name="Text 3"/>
          <p:cNvSpPr/>
          <p:nvPr/>
        </p:nvSpPr>
        <p:spPr>
          <a:xfrm>
            <a:off x="7599521" y="3634264"/>
            <a:ext cx="2835235" cy="354330"/>
          </a:xfrm>
          <a:prstGeom prst="rect">
            <a:avLst/>
          </a:prstGeom>
          <a:noFill/>
          <a:ln/>
        </p:spPr>
        <p:txBody>
          <a:bodyPr wrap="none" lIns="0" tIns="0" rIns="0" bIns="0" rtlCol="0" anchor="t"/>
          <a:lstStyle/>
          <a:p>
            <a:pPr indent="0" marL="0">
              <a:lnSpc>
                <a:spcPts val="2750"/>
              </a:lnSpc>
              <a:buNone/>
            </a:pPr>
            <a:r>
              <a:rPr lang="en-US" sz="2200" dirty="0">
                <a:solidFill>
                  <a:srgbClr val="1D1D1B"/>
                </a:solidFill>
                <a:latin typeface="Tomorrow Semi Bold" pitchFamily="34" charset="0"/>
                <a:ea typeface="Tomorrow Semi Bold" pitchFamily="34" charset="-122"/>
                <a:cs typeface="Tomorrow Semi Bold" pitchFamily="34" charset="-120"/>
              </a:rPr>
              <a:t>Using npm</a:t>
            </a:r>
            <a:endParaRPr lang="en-US" sz="2200" dirty="0"/>
          </a:p>
        </p:txBody>
      </p:sp>
      <p:sp>
        <p:nvSpPr>
          <p:cNvPr id="6" name="Text 4"/>
          <p:cNvSpPr/>
          <p:nvPr/>
        </p:nvSpPr>
        <p:spPr>
          <a:xfrm>
            <a:off x="7599521" y="4215408"/>
            <a:ext cx="6244709" cy="1451610"/>
          </a:xfrm>
          <a:prstGeom prst="rect">
            <a:avLst/>
          </a:prstGeom>
          <a:noFill/>
          <a:ln/>
        </p:spPr>
        <p:txBody>
          <a:bodyPr wrap="square" lIns="0" tIns="0" rIns="0" bIns="0" rtlCol="0" anchor="t"/>
          <a:lstStyle/>
          <a:p>
            <a:pPr indent="0" marL="0">
              <a:lnSpc>
                <a:spcPts val="2850"/>
              </a:lnSpc>
              <a:buNone/>
            </a:pPr>
            <a:r>
              <a:rPr lang="en-US" sz="1750" dirty="0">
                <a:solidFill>
                  <a:srgbClr val="61615C"/>
                </a:solidFill>
                <a:latin typeface="Tomorrow" pitchFamily="34" charset="0"/>
                <a:ea typeface="Tomorrow" pitchFamily="34" charset="-122"/>
                <a:cs typeface="Tomorrow" pitchFamily="34" charset="-120"/>
              </a:rPr>
              <a:t>The Node Package Manager (npm) is a powerful tool for managing external packages and dependencies. It simplifies the process of installing, updating, and managing packages used in your Node.js projects.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80190" y="658773"/>
            <a:ext cx="7556421" cy="1417558"/>
          </a:xfrm>
          <a:prstGeom prst="rect">
            <a:avLst/>
          </a:prstGeom>
          <a:noFill/>
          <a:ln/>
        </p:spPr>
        <p:txBody>
          <a:bodyPr wrap="square" lIns="0" tIns="0" rIns="0" bIns="0" rtlCol="0" anchor="t"/>
          <a:lstStyle/>
          <a:p>
            <a:pPr indent="0" marL="0">
              <a:lnSpc>
                <a:spcPts val="5550"/>
              </a:lnSpc>
              <a:buNone/>
            </a:pPr>
            <a:r>
              <a:rPr lang="en-US" sz="4450" dirty="0">
                <a:solidFill>
                  <a:srgbClr val="1D1D1B"/>
                </a:solidFill>
                <a:latin typeface="Tomorrow Semi Bold" pitchFamily="34" charset="0"/>
                <a:ea typeface="Tomorrow Semi Bold" pitchFamily="34" charset="-122"/>
                <a:cs typeface="Tomorrow Semi Bold" pitchFamily="34" charset="-120"/>
              </a:rPr>
              <a:t>Building Web Servers with Node.js</a:t>
            </a:r>
            <a:endParaRPr lang="en-US" sz="4450" dirty="0"/>
          </a:p>
        </p:txBody>
      </p:sp>
      <p:pic>
        <p:nvPicPr>
          <p:cNvPr id="4" name="Image 1" descr="preencoded.png">    </p:cNvPr>
          <p:cNvPicPr>
            <a:picLocks noChangeAspect="1"/>
          </p:cNvPicPr>
          <p:nvPr/>
        </p:nvPicPr>
        <p:blipFill>
          <a:blip r:embed="rId2"/>
          <a:stretch>
            <a:fillRect/>
          </a:stretch>
        </p:blipFill>
        <p:spPr>
          <a:xfrm>
            <a:off x="6280190" y="2416493"/>
            <a:ext cx="1134070" cy="2395657"/>
          </a:xfrm>
          <a:prstGeom prst="rect">
            <a:avLst/>
          </a:prstGeom>
        </p:spPr>
      </p:pic>
      <p:sp>
        <p:nvSpPr>
          <p:cNvPr id="5" name="Text 1"/>
          <p:cNvSpPr/>
          <p:nvPr/>
        </p:nvSpPr>
        <p:spPr>
          <a:xfrm>
            <a:off x="7754422" y="2643307"/>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61615C"/>
                </a:solidFill>
                <a:latin typeface="Tomorrow Semi Bold" pitchFamily="34" charset="0"/>
                <a:ea typeface="Tomorrow Semi Bold" pitchFamily="34" charset="-122"/>
                <a:cs typeface="Tomorrow Semi Bold" pitchFamily="34" charset="-120"/>
              </a:rPr>
              <a:t>Basic HTTP Server</a:t>
            </a:r>
            <a:endParaRPr lang="en-US" sz="2200" dirty="0"/>
          </a:p>
        </p:txBody>
      </p:sp>
      <p:sp>
        <p:nvSpPr>
          <p:cNvPr id="6" name="Text 2"/>
          <p:cNvSpPr/>
          <p:nvPr/>
        </p:nvSpPr>
        <p:spPr>
          <a:xfrm>
            <a:off x="7754422" y="3133725"/>
            <a:ext cx="6082189" cy="1451610"/>
          </a:xfrm>
          <a:prstGeom prst="rect">
            <a:avLst/>
          </a:prstGeom>
          <a:noFill/>
          <a:ln/>
        </p:spPr>
        <p:txBody>
          <a:bodyPr wrap="square" lIns="0" tIns="0" rIns="0" bIns="0" rtlCol="0" anchor="t"/>
          <a:lstStyle/>
          <a:p>
            <a:pPr algn="l" indent="0" marL="0">
              <a:lnSpc>
                <a:spcPts val="2850"/>
              </a:lnSpc>
              <a:buNone/>
            </a:pPr>
            <a:r>
              <a:rPr lang="en-US" sz="1750" dirty="0">
                <a:solidFill>
                  <a:srgbClr val="61615C"/>
                </a:solidFill>
                <a:latin typeface="Tomorrow" pitchFamily="34" charset="0"/>
                <a:ea typeface="Tomorrow" pitchFamily="34" charset="-122"/>
                <a:cs typeface="Tomorrow" pitchFamily="34" charset="-120"/>
              </a:rPr>
              <a:t>Node.js allows you to create your own basic HTTP servers, handling incoming requests and sending responses back to clients. This gives you complete control over your web application's logic.</a:t>
            </a:r>
            <a:endParaRPr lang="en-US" sz="1750" dirty="0"/>
          </a:p>
        </p:txBody>
      </p:sp>
      <p:pic>
        <p:nvPicPr>
          <p:cNvPr id="7" name="Image 2" descr="preencoded.png">    </p:cNvPr>
          <p:cNvPicPr>
            <a:picLocks noChangeAspect="1"/>
          </p:cNvPicPr>
          <p:nvPr/>
        </p:nvPicPr>
        <p:blipFill>
          <a:blip r:embed="rId3"/>
          <a:stretch>
            <a:fillRect/>
          </a:stretch>
        </p:blipFill>
        <p:spPr>
          <a:xfrm>
            <a:off x="6280190" y="4812149"/>
            <a:ext cx="1134070" cy="2758559"/>
          </a:xfrm>
          <a:prstGeom prst="rect">
            <a:avLst/>
          </a:prstGeom>
        </p:spPr>
      </p:pic>
      <p:sp>
        <p:nvSpPr>
          <p:cNvPr id="8" name="Text 3"/>
          <p:cNvSpPr/>
          <p:nvPr/>
        </p:nvSpPr>
        <p:spPr>
          <a:xfrm>
            <a:off x="7754422" y="5038963"/>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61615C"/>
                </a:solidFill>
                <a:latin typeface="Tomorrow Semi Bold" pitchFamily="34" charset="0"/>
                <a:ea typeface="Tomorrow Semi Bold" pitchFamily="34" charset="-122"/>
                <a:cs typeface="Tomorrow Semi Bold" pitchFamily="34" charset="-120"/>
              </a:rPr>
              <a:t>Express.js</a:t>
            </a:r>
            <a:endParaRPr lang="en-US" sz="2200" dirty="0"/>
          </a:p>
        </p:txBody>
      </p:sp>
      <p:sp>
        <p:nvSpPr>
          <p:cNvPr id="9" name="Text 4"/>
          <p:cNvSpPr/>
          <p:nvPr/>
        </p:nvSpPr>
        <p:spPr>
          <a:xfrm>
            <a:off x="7754422" y="5529382"/>
            <a:ext cx="6082189" cy="1814513"/>
          </a:xfrm>
          <a:prstGeom prst="rect">
            <a:avLst/>
          </a:prstGeom>
          <a:noFill/>
          <a:ln/>
        </p:spPr>
        <p:txBody>
          <a:bodyPr wrap="square" lIns="0" tIns="0" rIns="0" bIns="0" rtlCol="0" anchor="t"/>
          <a:lstStyle/>
          <a:p>
            <a:pPr algn="l" indent="0" marL="0">
              <a:lnSpc>
                <a:spcPts val="2850"/>
              </a:lnSpc>
              <a:buNone/>
            </a:pPr>
            <a:r>
              <a:rPr lang="en-US" sz="1750" dirty="0">
                <a:solidFill>
                  <a:srgbClr val="61615C"/>
                </a:solidFill>
                <a:latin typeface="Tomorrow" pitchFamily="34" charset="0"/>
                <a:ea typeface="Tomorrow" pitchFamily="34" charset="-122"/>
                <a:cs typeface="Tomorrow" pitchFamily="34" charset="-120"/>
              </a:rPr>
              <a:t>Express.js is a popular and robust framework for building web applications in Node.js. It provides powerful tools for routing, middleware, and handling HTTP requests and responses, streamlining your development process.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2714625"/>
          </a:xfrm>
          <a:prstGeom prst="rect">
            <a:avLst/>
          </a:prstGeom>
        </p:spPr>
      </p:pic>
      <p:sp>
        <p:nvSpPr>
          <p:cNvPr id="3" name="Text 0"/>
          <p:cNvSpPr/>
          <p:nvPr/>
        </p:nvSpPr>
        <p:spPr>
          <a:xfrm>
            <a:off x="760095" y="3486507"/>
            <a:ext cx="11156037" cy="678656"/>
          </a:xfrm>
          <a:prstGeom prst="rect">
            <a:avLst/>
          </a:prstGeom>
          <a:noFill/>
          <a:ln/>
        </p:spPr>
        <p:txBody>
          <a:bodyPr wrap="none" lIns="0" tIns="0" rIns="0" bIns="0" rtlCol="0" anchor="t"/>
          <a:lstStyle/>
          <a:p>
            <a:pPr indent="0" marL="0">
              <a:lnSpc>
                <a:spcPts val="5300"/>
              </a:lnSpc>
              <a:buNone/>
            </a:pPr>
            <a:r>
              <a:rPr lang="en-US" sz="4250" dirty="0">
                <a:solidFill>
                  <a:srgbClr val="1D1D1B"/>
                </a:solidFill>
                <a:latin typeface="Tomorrow Semi Bold" pitchFamily="34" charset="0"/>
                <a:ea typeface="Tomorrow Semi Bold" pitchFamily="34" charset="-122"/>
                <a:cs typeface="Tomorrow Semi Bold" pitchFamily="34" charset="-120"/>
              </a:rPr>
              <a:t>Embracing Asynchronous Programming</a:t>
            </a:r>
            <a:endParaRPr lang="en-US" sz="4250" dirty="0"/>
          </a:p>
        </p:txBody>
      </p:sp>
      <p:pic>
        <p:nvPicPr>
          <p:cNvPr id="4" name="Image 1" descr="preencoded.png">    </p:cNvPr>
          <p:cNvPicPr>
            <a:picLocks noChangeAspect="1"/>
          </p:cNvPicPr>
          <p:nvPr/>
        </p:nvPicPr>
        <p:blipFill>
          <a:blip r:embed="rId2"/>
          <a:stretch>
            <a:fillRect/>
          </a:stretch>
        </p:blipFill>
        <p:spPr>
          <a:xfrm>
            <a:off x="760095" y="4490918"/>
            <a:ext cx="542925" cy="542925"/>
          </a:xfrm>
          <a:prstGeom prst="rect">
            <a:avLst/>
          </a:prstGeom>
        </p:spPr>
      </p:pic>
      <p:sp>
        <p:nvSpPr>
          <p:cNvPr id="5" name="Text 1"/>
          <p:cNvSpPr/>
          <p:nvPr/>
        </p:nvSpPr>
        <p:spPr>
          <a:xfrm>
            <a:off x="760095" y="5251013"/>
            <a:ext cx="2714625" cy="339328"/>
          </a:xfrm>
          <a:prstGeom prst="rect">
            <a:avLst/>
          </a:prstGeom>
          <a:noFill/>
          <a:ln/>
        </p:spPr>
        <p:txBody>
          <a:bodyPr wrap="none" lIns="0" tIns="0" rIns="0" bIns="0" rtlCol="0" anchor="t"/>
          <a:lstStyle/>
          <a:p>
            <a:pPr algn="l" indent="0" marL="0">
              <a:lnSpc>
                <a:spcPts val="2650"/>
              </a:lnSpc>
              <a:buNone/>
            </a:pPr>
            <a:r>
              <a:rPr lang="en-US" sz="2100" dirty="0">
                <a:solidFill>
                  <a:srgbClr val="61615C"/>
                </a:solidFill>
                <a:latin typeface="Tomorrow Semi Bold" pitchFamily="34" charset="0"/>
                <a:ea typeface="Tomorrow Semi Bold" pitchFamily="34" charset="-122"/>
                <a:cs typeface="Tomorrow Semi Bold" pitchFamily="34" charset="-120"/>
              </a:rPr>
              <a:t>Callbacks</a:t>
            </a:r>
            <a:endParaRPr lang="en-US" sz="2100" dirty="0"/>
          </a:p>
        </p:txBody>
      </p:sp>
      <p:sp>
        <p:nvSpPr>
          <p:cNvPr id="6" name="Text 2"/>
          <p:cNvSpPr/>
          <p:nvPr/>
        </p:nvSpPr>
        <p:spPr>
          <a:xfrm>
            <a:off x="760095" y="5720596"/>
            <a:ext cx="4152900" cy="1737122"/>
          </a:xfrm>
          <a:prstGeom prst="rect">
            <a:avLst/>
          </a:prstGeom>
          <a:noFill/>
          <a:ln/>
        </p:spPr>
        <p:txBody>
          <a:bodyPr wrap="square" lIns="0" tIns="0" rIns="0" bIns="0" rtlCol="0" anchor="t"/>
          <a:lstStyle/>
          <a:p>
            <a:pPr algn="l" indent="0" marL="0">
              <a:lnSpc>
                <a:spcPts val="2700"/>
              </a:lnSpc>
              <a:buNone/>
            </a:pPr>
            <a:r>
              <a:rPr lang="en-US" sz="1700" dirty="0">
                <a:solidFill>
                  <a:srgbClr val="61615C"/>
                </a:solidFill>
                <a:latin typeface="Tomorrow" pitchFamily="34" charset="0"/>
                <a:ea typeface="Tomorrow" pitchFamily="34" charset="-122"/>
                <a:cs typeface="Tomorrow" pitchFamily="34" charset="-120"/>
              </a:rPr>
              <a:t>Callbacks are functions that are executed after a specific task completes. They allow you to handle asynchronous operations and maintain the non-blocking nature of Node.js.</a:t>
            </a:r>
            <a:endParaRPr lang="en-US" sz="1700" dirty="0"/>
          </a:p>
        </p:txBody>
      </p:sp>
      <p:pic>
        <p:nvPicPr>
          <p:cNvPr id="7" name="Image 2" descr="preencoded.png">    </p:cNvPr>
          <p:cNvPicPr>
            <a:picLocks noChangeAspect="1"/>
          </p:cNvPicPr>
          <p:nvPr/>
        </p:nvPicPr>
        <p:blipFill>
          <a:blip r:embed="rId3"/>
          <a:stretch>
            <a:fillRect/>
          </a:stretch>
        </p:blipFill>
        <p:spPr>
          <a:xfrm>
            <a:off x="5238750" y="4490918"/>
            <a:ext cx="542925" cy="542925"/>
          </a:xfrm>
          <a:prstGeom prst="rect">
            <a:avLst/>
          </a:prstGeom>
        </p:spPr>
      </p:pic>
      <p:sp>
        <p:nvSpPr>
          <p:cNvPr id="8" name="Text 3"/>
          <p:cNvSpPr/>
          <p:nvPr/>
        </p:nvSpPr>
        <p:spPr>
          <a:xfrm>
            <a:off x="5238750" y="5251013"/>
            <a:ext cx="2714625" cy="339328"/>
          </a:xfrm>
          <a:prstGeom prst="rect">
            <a:avLst/>
          </a:prstGeom>
          <a:noFill/>
          <a:ln/>
        </p:spPr>
        <p:txBody>
          <a:bodyPr wrap="none" lIns="0" tIns="0" rIns="0" bIns="0" rtlCol="0" anchor="t"/>
          <a:lstStyle/>
          <a:p>
            <a:pPr algn="l" indent="0" marL="0">
              <a:lnSpc>
                <a:spcPts val="2650"/>
              </a:lnSpc>
              <a:buNone/>
            </a:pPr>
            <a:r>
              <a:rPr lang="en-US" sz="2100" dirty="0">
                <a:solidFill>
                  <a:srgbClr val="61615C"/>
                </a:solidFill>
                <a:latin typeface="Tomorrow Semi Bold" pitchFamily="34" charset="0"/>
                <a:ea typeface="Tomorrow Semi Bold" pitchFamily="34" charset="-122"/>
                <a:cs typeface="Tomorrow Semi Bold" pitchFamily="34" charset="-120"/>
              </a:rPr>
              <a:t>Promises</a:t>
            </a:r>
            <a:endParaRPr lang="en-US" sz="2100" dirty="0"/>
          </a:p>
        </p:txBody>
      </p:sp>
      <p:sp>
        <p:nvSpPr>
          <p:cNvPr id="9" name="Text 4"/>
          <p:cNvSpPr/>
          <p:nvPr/>
        </p:nvSpPr>
        <p:spPr>
          <a:xfrm>
            <a:off x="5238750" y="5720596"/>
            <a:ext cx="4152900" cy="1737122"/>
          </a:xfrm>
          <a:prstGeom prst="rect">
            <a:avLst/>
          </a:prstGeom>
          <a:noFill/>
          <a:ln/>
        </p:spPr>
        <p:txBody>
          <a:bodyPr wrap="square" lIns="0" tIns="0" rIns="0" bIns="0" rtlCol="0" anchor="t"/>
          <a:lstStyle/>
          <a:p>
            <a:pPr algn="l" indent="0" marL="0">
              <a:lnSpc>
                <a:spcPts val="2700"/>
              </a:lnSpc>
              <a:buNone/>
            </a:pPr>
            <a:r>
              <a:rPr lang="en-US" sz="1700" dirty="0">
                <a:solidFill>
                  <a:srgbClr val="61615C"/>
                </a:solidFill>
                <a:latin typeface="Tomorrow" pitchFamily="34" charset="0"/>
                <a:ea typeface="Tomorrow" pitchFamily="34" charset="-122"/>
                <a:cs typeface="Tomorrow" pitchFamily="34" charset="-120"/>
              </a:rPr>
              <a:t>Promises provide a more structured and cleaner way to handle asynchronous operations. They represent the eventual completion or failure of an asynchronous task.</a:t>
            </a:r>
            <a:endParaRPr lang="en-US" sz="1700" dirty="0"/>
          </a:p>
        </p:txBody>
      </p:sp>
      <p:pic>
        <p:nvPicPr>
          <p:cNvPr id="10" name="Image 3" descr="preencoded.png">    </p:cNvPr>
          <p:cNvPicPr>
            <a:picLocks noChangeAspect="1"/>
          </p:cNvPicPr>
          <p:nvPr/>
        </p:nvPicPr>
        <p:blipFill>
          <a:blip r:embed="rId4"/>
          <a:stretch>
            <a:fillRect/>
          </a:stretch>
        </p:blipFill>
        <p:spPr>
          <a:xfrm>
            <a:off x="9717405" y="4490918"/>
            <a:ext cx="542925" cy="542925"/>
          </a:xfrm>
          <a:prstGeom prst="rect">
            <a:avLst/>
          </a:prstGeom>
        </p:spPr>
      </p:pic>
      <p:sp>
        <p:nvSpPr>
          <p:cNvPr id="11" name="Text 5"/>
          <p:cNvSpPr/>
          <p:nvPr/>
        </p:nvSpPr>
        <p:spPr>
          <a:xfrm>
            <a:off x="9717405" y="5251013"/>
            <a:ext cx="2714625" cy="339328"/>
          </a:xfrm>
          <a:prstGeom prst="rect">
            <a:avLst/>
          </a:prstGeom>
          <a:noFill/>
          <a:ln/>
        </p:spPr>
        <p:txBody>
          <a:bodyPr wrap="none" lIns="0" tIns="0" rIns="0" bIns="0" rtlCol="0" anchor="t"/>
          <a:lstStyle/>
          <a:p>
            <a:pPr algn="l" indent="0" marL="0">
              <a:lnSpc>
                <a:spcPts val="2650"/>
              </a:lnSpc>
              <a:buNone/>
            </a:pPr>
            <a:r>
              <a:rPr lang="en-US" sz="2100" dirty="0">
                <a:solidFill>
                  <a:srgbClr val="61615C"/>
                </a:solidFill>
                <a:latin typeface="Tomorrow Semi Bold" pitchFamily="34" charset="0"/>
                <a:ea typeface="Tomorrow Semi Bold" pitchFamily="34" charset="-122"/>
                <a:cs typeface="Tomorrow Semi Bold" pitchFamily="34" charset="-120"/>
              </a:rPr>
              <a:t>async/await</a:t>
            </a:r>
            <a:endParaRPr lang="en-US" sz="2100" dirty="0"/>
          </a:p>
        </p:txBody>
      </p:sp>
      <p:sp>
        <p:nvSpPr>
          <p:cNvPr id="12" name="Text 6"/>
          <p:cNvSpPr/>
          <p:nvPr/>
        </p:nvSpPr>
        <p:spPr>
          <a:xfrm>
            <a:off x="9717405" y="5720596"/>
            <a:ext cx="4152900" cy="1389698"/>
          </a:xfrm>
          <a:prstGeom prst="rect">
            <a:avLst/>
          </a:prstGeom>
          <a:noFill/>
          <a:ln/>
        </p:spPr>
        <p:txBody>
          <a:bodyPr wrap="square" lIns="0" tIns="0" rIns="0" bIns="0" rtlCol="0" anchor="t"/>
          <a:lstStyle/>
          <a:p>
            <a:pPr algn="l" indent="0" marL="0">
              <a:lnSpc>
                <a:spcPts val="2700"/>
              </a:lnSpc>
              <a:buNone/>
            </a:pPr>
            <a:r>
              <a:rPr lang="en-US" sz="1700" dirty="0">
                <a:solidFill>
                  <a:srgbClr val="61615C"/>
                </a:solidFill>
                <a:latin typeface="Tomorrow" pitchFamily="34" charset="0"/>
                <a:ea typeface="Tomorrow" pitchFamily="34" charset="-122"/>
                <a:cs typeface="Tomorrow" pitchFamily="34" charset="-120"/>
              </a:rPr>
              <a:t>async/await offers a more intuitive syntax for working with Promises, making asynchronous code easier to read and write.</a:t>
            </a:r>
            <a:endParaRPr lang="en-US" sz="17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2835235"/>
          </a:xfrm>
          <a:prstGeom prst="rect">
            <a:avLst/>
          </a:prstGeom>
        </p:spPr>
      </p:pic>
      <p:sp>
        <p:nvSpPr>
          <p:cNvPr id="3" name="Text 0"/>
          <p:cNvSpPr/>
          <p:nvPr/>
        </p:nvSpPr>
        <p:spPr>
          <a:xfrm>
            <a:off x="793790" y="3628668"/>
            <a:ext cx="10881955" cy="708779"/>
          </a:xfrm>
          <a:prstGeom prst="rect">
            <a:avLst/>
          </a:prstGeom>
          <a:noFill/>
          <a:ln/>
        </p:spPr>
        <p:txBody>
          <a:bodyPr wrap="none" lIns="0" tIns="0" rIns="0" bIns="0" rtlCol="0" anchor="t"/>
          <a:lstStyle/>
          <a:p>
            <a:pPr indent="0" marL="0">
              <a:lnSpc>
                <a:spcPts val="5550"/>
              </a:lnSpc>
              <a:buNone/>
            </a:pPr>
            <a:r>
              <a:rPr lang="en-US" sz="4450" dirty="0">
                <a:solidFill>
                  <a:srgbClr val="1D1D1B"/>
                </a:solidFill>
                <a:latin typeface="Tomorrow Semi Bold" pitchFamily="34" charset="0"/>
                <a:ea typeface="Tomorrow Semi Bold" pitchFamily="34" charset="-122"/>
                <a:cs typeface="Tomorrow Semi Bold" pitchFamily="34" charset="-120"/>
              </a:rPr>
              <a:t>Connecting to Databases with Node.js</a:t>
            </a:r>
            <a:endParaRPr lang="en-US" sz="4450" dirty="0"/>
          </a:p>
        </p:txBody>
      </p:sp>
      <p:sp>
        <p:nvSpPr>
          <p:cNvPr id="4" name="Shape 1"/>
          <p:cNvSpPr/>
          <p:nvPr/>
        </p:nvSpPr>
        <p:spPr>
          <a:xfrm>
            <a:off x="793790" y="4677608"/>
            <a:ext cx="6408063" cy="2758559"/>
          </a:xfrm>
          <a:prstGeom prst="roundRect">
            <a:avLst>
              <a:gd name="adj" fmla="val 1233"/>
            </a:avLst>
          </a:prstGeom>
          <a:solidFill>
            <a:srgbClr val="F0EAEA"/>
          </a:solidFill>
          <a:ln/>
        </p:spPr>
      </p:sp>
      <p:sp>
        <p:nvSpPr>
          <p:cNvPr id="5" name="Text 2"/>
          <p:cNvSpPr/>
          <p:nvPr/>
        </p:nvSpPr>
        <p:spPr>
          <a:xfrm>
            <a:off x="1020604" y="4904423"/>
            <a:ext cx="2835235" cy="354330"/>
          </a:xfrm>
          <a:prstGeom prst="rect">
            <a:avLst/>
          </a:prstGeom>
          <a:noFill/>
          <a:ln/>
        </p:spPr>
        <p:txBody>
          <a:bodyPr wrap="none" lIns="0" tIns="0" rIns="0" bIns="0" rtlCol="0" anchor="t"/>
          <a:lstStyle/>
          <a:p>
            <a:pPr indent="0" marL="0">
              <a:lnSpc>
                <a:spcPts val="2750"/>
              </a:lnSpc>
              <a:buNone/>
            </a:pPr>
            <a:r>
              <a:rPr lang="en-US" sz="2200" dirty="0">
                <a:solidFill>
                  <a:srgbClr val="61615C"/>
                </a:solidFill>
                <a:latin typeface="Tomorrow Semi Bold" pitchFamily="34" charset="0"/>
                <a:ea typeface="Tomorrow Semi Bold" pitchFamily="34" charset="-122"/>
                <a:cs typeface="Tomorrow Semi Bold" pitchFamily="34" charset="-120"/>
              </a:rPr>
              <a:t>MongoDB</a:t>
            </a:r>
            <a:endParaRPr lang="en-US" sz="2200" dirty="0"/>
          </a:p>
        </p:txBody>
      </p:sp>
      <p:sp>
        <p:nvSpPr>
          <p:cNvPr id="6" name="Text 3"/>
          <p:cNvSpPr/>
          <p:nvPr/>
        </p:nvSpPr>
        <p:spPr>
          <a:xfrm>
            <a:off x="1020604" y="5394841"/>
            <a:ext cx="5954435" cy="1451610"/>
          </a:xfrm>
          <a:prstGeom prst="rect">
            <a:avLst/>
          </a:prstGeom>
          <a:noFill/>
          <a:ln/>
        </p:spPr>
        <p:txBody>
          <a:bodyPr wrap="square" lIns="0" tIns="0" rIns="0" bIns="0" rtlCol="0" anchor="t"/>
          <a:lstStyle/>
          <a:p>
            <a:pPr indent="0" marL="0">
              <a:lnSpc>
                <a:spcPts val="2850"/>
              </a:lnSpc>
              <a:buNone/>
            </a:pPr>
            <a:r>
              <a:rPr lang="en-US" sz="1750" dirty="0">
                <a:solidFill>
                  <a:srgbClr val="61615C"/>
                </a:solidFill>
                <a:latin typeface="Tomorrow" pitchFamily="34" charset="0"/>
                <a:ea typeface="Tomorrow" pitchFamily="34" charset="-122"/>
                <a:cs typeface="Tomorrow" pitchFamily="34" charset="-120"/>
              </a:rPr>
              <a:t>MongoDB is a popular NoSQL database, ideal for storing JSON-like documents, providing flexibility and scalability. Node.js offers drivers for connecting and interacting with MongoDB databases.</a:t>
            </a:r>
            <a:endParaRPr lang="en-US" sz="1750" dirty="0"/>
          </a:p>
        </p:txBody>
      </p:sp>
      <p:sp>
        <p:nvSpPr>
          <p:cNvPr id="7" name="Shape 4"/>
          <p:cNvSpPr/>
          <p:nvPr/>
        </p:nvSpPr>
        <p:spPr>
          <a:xfrm>
            <a:off x="7428667" y="4677608"/>
            <a:ext cx="6408063" cy="2758559"/>
          </a:xfrm>
          <a:prstGeom prst="roundRect">
            <a:avLst>
              <a:gd name="adj" fmla="val 1233"/>
            </a:avLst>
          </a:prstGeom>
          <a:solidFill>
            <a:srgbClr val="F0EAEA"/>
          </a:solidFill>
          <a:ln/>
        </p:spPr>
      </p:sp>
      <p:sp>
        <p:nvSpPr>
          <p:cNvPr id="8" name="Text 5"/>
          <p:cNvSpPr/>
          <p:nvPr/>
        </p:nvSpPr>
        <p:spPr>
          <a:xfrm>
            <a:off x="7655481" y="4904423"/>
            <a:ext cx="2835235" cy="354330"/>
          </a:xfrm>
          <a:prstGeom prst="rect">
            <a:avLst/>
          </a:prstGeom>
          <a:noFill/>
          <a:ln/>
        </p:spPr>
        <p:txBody>
          <a:bodyPr wrap="none" lIns="0" tIns="0" rIns="0" bIns="0" rtlCol="0" anchor="t"/>
          <a:lstStyle/>
          <a:p>
            <a:pPr indent="0" marL="0">
              <a:lnSpc>
                <a:spcPts val="2750"/>
              </a:lnSpc>
              <a:buNone/>
            </a:pPr>
            <a:r>
              <a:rPr lang="en-US" sz="2200" dirty="0">
                <a:solidFill>
                  <a:srgbClr val="61615C"/>
                </a:solidFill>
                <a:latin typeface="Tomorrow Semi Bold" pitchFamily="34" charset="0"/>
                <a:ea typeface="Tomorrow Semi Bold" pitchFamily="34" charset="-122"/>
                <a:cs typeface="Tomorrow Semi Bold" pitchFamily="34" charset="-120"/>
              </a:rPr>
              <a:t>MySQL</a:t>
            </a:r>
            <a:endParaRPr lang="en-US" sz="2200" dirty="0"/>
          </a:p>
        </p:txBody>
      </p:sp>
      <p:sp>
        <p:nvSpPr>
          <p:cNvPr id="9" name="Text 6"/>
          <p:cNvSpPr/>
          <p:nvPr/>
        </p:nvSpPr>
        <p:spPr>
          <a:xfrm>
            <a:off x="7655481" y="5394841"/>
            <a:ext cx="5954435" cy="1814513"/>
          </a:xfrm>
          <a:prstGeom prst="rect">
            <a:avLst/>
          </a:prstGeom>
          <a:noFill/>
          <a:ln/>
        </p:spPr>
        <p:txBody>
          <a:bodyPr wrap="square" lIns="0" tIns="0" rIns="0" bIns="0" rtlCol="0" anchor="t"/>
          <a:lstStyle/>
          <a:p>
            <a:pPr indent="0" marL="0">
              <a:lnSpc>
                <a:spcPts val="2850"/>
              </a:lnSpc>
              <a:buNone/>
            </a:pPr>
            <a:r>
              <a:rPr lang="en-US" sz="1750" dirty="0">
                <a:solidFill>
                  <a:srgbClr val="61615C"/>
                </a:solidFill>
                <a:latin typeface="Tomorrow" pitchFamily="34" charset="0"/>
                <a:ea typeface="Tomorrow" pitchFamily="34" charset="-122"/>
                <a:cs typeface="Tomorrow" pitchFamily="34" charset="-120"/>
              </a:rPr>
              <a:t>MySQL is a relational database management system (RDBMS) widely used for structured data. Node.js provides drivers for interacting with MySQL databases, allowing you to manage and access your data efficiently.</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1593056"/>
            <a:ext cx="10807779" cy="708779"/>
          </a:xfrm>
          <a:prstGeom prst="rect">
            <a:avLst/>
          </a:prstGeom>
          <a:noFill/>
          <a:ln/>
        </p:spPr>
        <p:txBody>
          <a:bodyPr wrap="none" lIns="0" tIns="0" rIns="0" bIns="0" rtlCol="0" anchor="t"/>
          <a:lstStyle/>
          <a:p>
            <a:pPr indent="0" marL="0">
              <a:lnSpc>
                <a:spcPts val="5550"/>
              </a:lnSpc>
              <a:buNone/>
            </a:pPr>
            <a:r>
              <a:rPr lang="en-US" sz="4450" dirty="0">
                <a:solidFill>
                  <a:srgbClr val="1D1D1B"/>
                </a:solidFill>
                <a:latin typeface="Tomorrow Semi Bold" pitchFamily="34" charset="0"/>
                <a:ea typeface="Tomorrow Semi Bold" pitchFamily="34" charset="-122"/>
                <a:cs typeface="Tomorrow Semi Bold" pitchFamily="34" charset="-120"/>
              </a:rPr>
              <a:t>Middleware and Routing in Express.js</a:t>
            </a:r>
            <a:endParaRPr lang="en-US" sz="4450" dirty="0"/>
          </a:p>
        </p:txBody>
      </p:sp>
      <p:pic>
        <p:nvPicPr>
          <p:cNvPr id="3" name="Image 0" descr="preencoded.png">    </p:cNvPr>
          <p:cNvPicPr>
            <a:picLocks noChangeAspect="1"/>
          </p:cNvPicPr>
          <p:nvPr/>
        </p:nvPicPr>
        <p:blipFill>
          <a:blip r:embed="rId1"/>
          <a:stretch>
            <a:fillRect/>
          </a:stretch>
        </p:blipFill>
        <p:spPr>
          <a:xfrm>
            <a:off x="2978348" y="2755463"/>
            <a:ext cx="2152055" cy="807958"/>
          </a:xfrm>
          <a:prstGeom prst="rect">
            <a:avLst/>
          </a:prstGeom>
        </p:spPr>
      </p:pic>
      <p:sp>
        <p:nvSpPr>
          <p:cNvPr id="4" name="Text 1"/>
          <p:cNvSpPr/>
          <p:nvPr/>
        </p:nvSpPr>
        <p:spPr>
          <a:xfrm>
            <a:off x="3989903" y="3019782"/>
            <a:ext cx="128945" cy="453509"/>
          </a:xfrm>
          <a:prstGeom prst="rect">
            <a:avLst/>
          </a:prstGeom>
          <a:noFill/>
          <a:ln/>
        </p:spPr>
        <p:txBody>
          <a:bodyPr wrap="none" lIns="0" tIns="0" rIns="0" bIns="0" rtlCol="0" anchor="t"/>
          <a:lstStyle/>
          <a:p>
            <a:pPr algn="ctr" indent="0" marL="0">
              <a:lnSpc>
                <a:spcPts val="3550"/>
              </a:lnSpc>
              <a:buNone/>
            </a:pPr>
            <a:r>
              <a:rPr lang="en-US" sz="2200" dirty="0">
                <a:solidFill>
                  <a:srgbClr val="61615C"/>
                </a:solidFill>
                <a:latin typeface="Tomorrow Semi Bold" pitchFamily="34" charset="0"/>
                <a:ea typeface="Tomorrow Semi Bold" pitchFamily="34" charset="-122"/>
                <a:cs typeface="Tomorrow Semi Bold" pitchFamily="34" charset="-120"/>
              </a:rPr>
              <a:t>1</a:t>
            </a:r>
            <a:endParaRPr lang="en-US" sz="2200" dirty="0"/>
          </a:p>
        </p:txBody>
      </p:sp>
      <p:sp>
        <p:nvSpPr>
          <p:cNvPr id="5" name="Text 2"/>
          <p:cNvSpPr/>
          <p:nvPr/>
        </p:nvSpPr>
        <p:spPr>
          <a:xfrm>
            <a:off x="5357217" y="2982277"/>
            <a:ext cx="1686401" cy="354330"/>
          </a:xfrm>
          <a:prstGeom prst="rect">
            <a:avLst/>
          </a:prstGeom>
          <a:noFill/>
          <a:ln/>
        </p:spPr>
        <p:txBody>
          <a:bodyPr wrap="none" lIns="0" tIns="0" rIns="0" bIns="0" rtlCol="0" anchor="t"/>
          <a:lstStyle/>
          <a:p>
            <a:pPr algn="l" indent="0" marL="0">
              <a:lnSpc>
                <a:spcPts val="2750"/>
              </a:lnSpc>
              <a:buNone/>
            </a:pPr>
            <a:r>
              <a:rPr lang="en-US" sz="2200" dirty="0">
                <a:solidFill>
                  <a:srgbClr val="61615C"/>
                </a:solidFill>
                <a:latin typeface="Tomorrow Semi Bold" pitchFamily="34" charset="0"/>
                <a:ea typeface="Tomorrow Semi Bold" pitchFamily="34" charset="-122"/>
                <a:cs typeface="Tomorrow Semi Bold" pitchFamily="34" charset="-120"/>
              </a:rPr>
              <a:t>Middleware</a:t>
            </a:r>
            <a:endParaRPr lang="en-US" sz="2200" dirty="0"/>
          </a:p>
        </p:txBody>
      </p:sp>
      <p:sp>
        <p:nvSpPr>
          <p:cNvPr id="6" name="Shape 3"/>
          <p:cNvSpPr/>
          <p:nvPr/>
        </p:nvSpPr>
        <p:spPr>
          <a:xfrm>
            <a:off x="5187077" y="3576518"/>
            <a:ext cx="8592860" cy="15240"/>
          </a:xfrm>
          <a:prstGeom prst="roundRect">
            <a:avLst>
              <a:gd name="adj" fmla="val 223256"/>
            </a:avLst>
          </a:prstGeom>
          <a:solidFill>
            <a:srgbClr val="D6D0D0"/>
          </a:solidFill>
          <a:ln/>
        </p:spPr>
      </p:sp>
      <p:pic>
        <p:nvPicPr>
          <p:cNvPr id="7" name="Image 1" descr="preencoded.png">    </p:cNvPr>
          <p:cNvPicPr>
            <a:picLocks noChangeAspect="1"/>
          </p:cNvPicPr>
          <p:nvPr/>
        </p:nvPicPr>
        <p:blipFill>
          <a:blip r:embed="rId2"/>
          <a:stretch>
            <a:fillRect/>
          </a:stretch>
        </p:blipFill>
        <p:spPr>
          <a:xfrm>
            <a:off x="1902381" y="3620095"/>
            <a:ext cx="4304109" cy="807958"/>
          </a:xfrm>
          <a:prstGeom prst="rect">
            <a:avLst/>
          </a:prstGeom>
        </p:spPr>
      </p:pic>
      <p:sp>
        <p:nvSpPr>
          <p:cNvPr id="8" name="Text 4"/>
          <p:cNvSpPr/>
          <p:nvPr/>
        </p:nvSpPr>
        <p:spPr>
          <a:xfrm>
            <a:off x="3959066" y="3797260"/>
            <a:ext cx="190500" cy="453509"/>
          </a:xfrm>
          <a:prstGeom prst="rect">
            <a:avLst/>
          </a:prstGeom>
          <a:noFill/>
          <a:ln/>
        </p:spPr>
        <p:txBody>
          <a:bodyPr wrap="none" lIns="0" tIns="0" rIns="0" bIns="0" rtlCol="0" anchor="t"/>
          <a:lstStyle/>
          <a:p>
            <a:pPr algn="ctr" indent="0" marL="0">
              <a:lnSpc>
                <a:spcPts val="3550"/>
              </a:lnSpc>
              <a:buNone/>
            </a:pPr>
            <a:r>
              <a:rPr lang="en-US" sz="2200" dirty="0">
                <a:solidFill>
                  <a:srgbClr val="61615C"/>
                </a:solidFill>
                <a:latin typeface="Tomorrow Semi Bold" pitchFamily="34" charset="0"/>
                <a:ea typeface="Tomorrow Semi Bold" pitchFamily="34" charset="-122"/>
                <a:cs typeface="Tomorrow Semi Bold" pitchFamily="34" charset="-120"/>
              </a:rPr>
              <a:t>2</a:t>
            </a:r>
            <a:endParaRPr lang="en-US" sz="2200" dirty="0"/>
          </a:p>
        </p:txBody>
      </p:sp>
      <p:sp>
        <p:nvSpPr>
          <p:cNvPr id="9" name="Text 5"/>
          <p:cNvSpPr/>
          <p:nvPr/>
        </p:nvSpPr>
        <p:spPr>
          <a:xfrm>
            <a:off x="6433304" y="3846909"/>
            <a:ext cx="1125855" cy="354330"/>
          </a:xfrm>
          <a:prstGeom prst="rect">
            <a:avLst/>
          </a:prstGeom>
          <a:noFill/>
          <a:ln/>
        </p:spPr>
        <p:txBody>
          <a:bodyPr wrap="none" lIns="0" tIns="0" rIns="0" bIns="0" rtlCol="0" anchor="t"/>
          <a:lstStyle/>
          <a:p>
            <a:pPr algn="l" indent="0" marL="0">
              <a:lnSpc>
                <a:spcPts val="2750"/>
              </a:lnSpc>
              <a:buNone/>
            </a:pPr>
            <a:r>
              <a:rPr lang="en-US" sz="2200" dirty="0">
                <a:solidFill>
                  <a:srgbClr val="61615C"/>
                </a:solidFill>
                <a:latin typeface="Tomorrow Semi Bold" pitchFamily="34" charset="0"/>
                <a:ea typeface="Tomorrow Semi Bold" pitchFamily="34" charset="-122"/>
                <a:cs typeface="Tomorrow Semi Bold" pitchFamily="34" charset="-120"/>
              </a:rPr>
              <a:t>Routing</a:t>
            </a:r>
            <a:endParaRPr lang="en-US" sz="2200" dirty="0"/>
          </a:p>
        </p:txBody>
      </p:sp>
      <p:sp>
        <p:nvSpPr>
          <p:cNvPr id="10" name="Shape 6"/>
          <p:cNvSpPr/>
          <p:nvPr/>
        </p:nvSpPr>
        <p:spPr>
          <a:xfrm>
            <a:off x="6263164" y="4441150"/>
            <a:ext cx="7516773" cy="15240"/>
          </a:xfrm>
          <a:prstGeom prst="roundRect">
            <a:avLst>
              <a:gd name="adj" fmla="val 223256"/>
            </a:avLst>
          </a:prstGeom>
          <a:solidFill>
            <a:srgbClr val="D6D0D0"/>
          </a:solidFill>
          <a:ln/>
        </p:spPr>
      </p:sp>
      <p:pic>
        <p:nvPicPr>
          <p:cNvPr id="11" name="Image 2" descr="preencoded.png">    </p:cNvPr>
          <p:cNvPicPr>
            <a:picLocks noChangeAspect="1"/>
          </p:cNvPicPr>
          <p:nvPr/>
        </p:nvPicPr>
        <p:blipFill>
          <a:blip r:embed="rId3"/>
          <a:stretch>
            <a:fillRect/>
          </a:stretch>
        </p:blipFill>
        <p:spPr>
          <a:xfrm>
            <a:off x="826294" y="4484727"/>
            <a:ext cx="6456164" cy="807958"/>
          </a:xfrm>
          <a:prstGeom prst="rect">
            <a:avLst/>
          </a:prstGeom>
        </p:spPr>
      </p:pic>
      <p:sp>
        <p:nvSpPr>
          <p:cNvPr id="12" name="Text 7"/>
          <p:cNvSpPr/>
          <p:nvPr/>
        </p:nvSpPr>
        <p:spPr>
          <a:xfrm>
            <a:off x="3959662" y="4661892"/>
            <a:ext cx="189309" cy="453509"/>
          </a:xfrm>
          <a:prstGeom prst="rect">
            <a:avLst/>
          </a:prstGeom>
          <a:noFill/>
          <a:ln/>
        </p:spPr>
        <p:txBody>
          <a:bodyPr wrap="none" lIns="0" tIns="0" rIns="0" bIns="0" rtlCol="0" anchor="t"/>
          <a:lstStyle/>
          <a:p>
            <a:pPr algn="ctr" indent="0" marL="0">
              <a:lnSpc>
                <a:spcPts val="3550"/>
              </a:lnSpc>
              <a:buNone/>
            </a:pPr>
            <a:r>
              <a:rPr lang="en-US" sz="2200" dirty="0">
                <a:solidFill>
                  <a:srgbClr val="61615C"/>
                </a:solidFill>
                <a:latin typeface="Tomorrow Semi Bold" pitchFamily="34" charset="0"/>
                <a:ea typeface="Tomorrow Semi Bold" pitchFamily="34" charset="-122"/>
                <a:cs typeface="Tomorrow Semi Bold" pitchFamily="34" charset="-120"/>
              </a:rPr>
              <a:t>3</a:t>
            </a:r>
            <a:endParaRPr lang="en-US" sz="2200" dirty="0"/>
          </a:p>
        </p:txBody>
      </p:sp>
      <p:sp>
        <p:nvSpPr>
          <p:cNvPr id="13" name="Text 8"/>
          <p:cNvSpPr/>
          <p:nvPr/>
        </p:nvSpPr>
        <p:spPr>
          <a:xfrm>
            <a:off x="7509272" y="4711541"/>
            <a:ext cx="4126230" cy="354330"/>
          </a:xfrm>
          <a:prstGeom prst="rect">
            <a:avLst/>
          </a:prstGeom>
          <a:noFill/>
          <a:ln/>
        </p:spPr>
        <p:txBody>
          <a:bodyPr wrap="none" lIns="0" tIns="0" rIns="0" bIns="0" rtlCol="0" anchor="t"/>
          <a:lstStyle/>
          <a:p>
            <a:pPr algn="l" indent="0" marL="0">
              <a:lnSpc>
                <a:spcPts val="2750"/>
              </a:lnSpc>
              <a:buNone/>
            </a:pPr>
            <a:r>
              <a:rPr lang="en-US" sz="2200" dirty="0">
                <a:solidFill>
                  <a:srgbClr val="61615C"/>
                </a:solidFill>
                <a:latin typeface="Tomorrow Semi Bold" pitchFamily="34" charset="0"/>
                <a:ea typeface="Tomorrow Semi Bold" pitchFamily="34" charset="-122"/>
                <a:cs typeface="Tomorrow Semi Bold" pitchFamily="34" charset="-120"/>
              </a:rPr>
              <a:t>Request/Response Handling</a:t>
            </a:r>
            <a:endParaRPr lang="en-US" sz="2200" dirty="0"/>
          </a:p>
        </p:txBody>
      </p:sp>
      <p:sp>
        <p:nvSpPr>
          <p:cNvPr id="14" name="Text 9"/>
          <p:cNvSpPr/>
          <p:nvPr/>
        </p:nvSpPr>
        <p:spPr>
          <a:xfrm>
            <a:off x="793790" y="5547836"/>
            <a:ext cx="13042821" cy="1088708"/>
          </a:xfrm>
          <a:prstGeom prst="rect">
            <a:avLst/>
          </a:prstGeom>
          <a:noFill/>
          <a:ln/>
        </p:spPr>
        <p:txBody>
          <a:bodyPr wrap="square" lIns="0" tIns="0" rIns="0" bIns="0" rtlCol="0" anchor="t"/>
          <a:lstStyle/>
          <a:p>
            <a:pPr indent="0" marL="0">
              <a:lnSpc>
                <a:spcPts val="2850"/>
              </a:lnSpc>
              <a:buNone/>
            </a:pPr>
            <a:r>
              <a:rPr lang="en-US" sz="1750" dirty="0">
                <a:solidFill>
                  <a:srgbClr val="61615C"/>
                </a:solidFill>
                <a:latin typeface="Tomorrow" pitchFamily="34" charset="0"/>
                <a:ea typeface="Tomorrow" pitchFamily="34" charset="-122"/>
                <a:cs typeface="Tomorrow" pitchFamily="34" charset="-120"/>
              </a:rPr>
              <a:t>Middleware in Express.js allows you to intercept requests and responses before they reach your application's core logic. It enables you to perform tasks like authentication, authorization, logging, and modifying data, enhancing your application's functionality.</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93790" y="1717834"/>
            <a:ext cx="9506545" cy="708779"/>
          </a:xfrm>
          <a:prstGeom prst="rect">
            <a:avLst/>
          </a:prstGeom>
          <a:noFill/>
          <a:ln/>
        </p:spPr>
        <p:txBody>
          <a:bodyPr wrap="none" lIns="0" tIns="0" rIns="0" bIns="0" rtlCol="0" anchor="t"/>
          <a:lstStyle/>
          <a:p>
            <a:pPr indent="0" marL="0">
              <a:lnSpc>
                <a:spcPts val="5550"/>
              </a:lnSpc>
              <a:buNone/>
            </a:pPr>
            <a:r>
              <a:rPr lang="en-US" sz="4450" dirty="0">
                <a:solidFill>
                  <a:srgbClr val="1D1D1B"/>
                </a:solidFill>
                <a:latin typeface="Tomorrow Semi Bold" pitchFamily="34" charset="0"/>
                <a:ea typeface="Tomorrow Semi Bold" pitchFamily="34" charset="-122"/>
                <a:cs typeface="Tomorrow Semi Bold" pitchFamily="34" charset="-120"/>
              </a:rPr>
              <a:t>Authentication and Authorization</a:t>
            </a:r>
            <a:endParaRPr lang="en-US" sz="4450" dirty="0"/>
          </a:p>
        </p:txBody>
      </p:sp>
      <p:sp>
        <p:nvSpPr>
          <p:cNvPr id="3" name="Shape 1"/>
          <p:cNvSpPr/>
          <p:nvPr/>
        </p:nvSpPr>
        <p:spPr>
          <a:xfrm>
            <a:off x="793790" y="2880241"/>
            <a:ext cx="2173724" cy="807958"/>
          </a:xfrm>
          <a:prstGeom prst="roundRect">
            <a:avLst>
              <a:gd name="adj" fmla="val 4211"/>
            </a:avLst>
          </a:prstGeom>
          <a:solidFill>
            <a:srgbClr val="F0EAEA"/>
          </a:solidFill>
          <a:ln/>
        </p:spPr>
      </p:sp>
      <p:sp>
        <p:nvSpPr>
          <p:cNvPr id="4" name="Text 2"/>
          <p:cNvSpPr/>
          <p:nvPr/>
        </p:nvSpPr>
        <p:spPr>
          <a:xfrm>
            <a:off x="1020604" y="3057406"/>
            <a:ext cx="128945" cy="453509"/>
          </a:xfrm>
          <a:prstGeom prst="rect">
            <a:avLst/>
          </a:prstGeom>
          <a:noFill/>
          <a:ln/>
        </p:spPr>
        <p:txBody>
          <a:bodyPr wrap="none" lIns="0" tIns="0" rIns="0" bIns="0" rtlCol="0" anchor="t"/>
          <a:lstStyle/>
          <a:p>
            <a:pPr algn="ctr" indent="0" marL="0">
              <a:lnSpc>
                <a:spcPts val="3550"/>
              </a:lnSpc>
              <a:buNone/>
            </a:pPr>
            <a:r>
              <a:rPr lang="en-US" sz="2200" dirty="0">
                <a:solidFill>
                  <a:srgbClr val="61615C"/>
                </a:solidFill>
                <a:latin typeface="Tomorrow Semi Bold" pitchFamily="34" charset="0"/>
                <a:ea typeface="Tomorrow Semi Bold" pitchFamily="34" charset="-122"/>
                <a:cs typeface="Tomorrow Semi Bold" pitchFamily="34" charset="-120"/>
              </a:rPr>
              <a:t>1</a:t>
            </a:r>
            <a:endParaRPr lang="en-US" sz="2200" dirty="0"/>
          </a:p>
        </p:txBody>
      </p:sp>
      <p:sp>
        <p:nvSpPr>
          <p:cNvPr id="5" name="Text 3"/>
          <p:cNvSpPr/>
          <p:nvPr/>
        </p:nvSpPr>
        <p:spPr>
          <a:xfrm>
            <a:off x="3194328" y="3107055"/>
            <a:ext cx="2852499" cy="354330"/>
          </a:xfrm>
          <a:prstGeom prst="rect">
            <a:avLst/>
          </a:prstGeom>
          <a:noFill/>
          <a:ln/>
        </p:spPr>
        <p:txBody>
          <a:bodyPr wrap="none" lIns="0" tIns="0" rIns="0" bIns="0" rtlCol="0" anchor="t"/>
          <a:lstStyle/>
          <a:p>
            <a:pPr algn="l" indent="0" marL="0">
              <a:lnSpc>
                <a:spcPts val="2750"/>
              </a:lnSpc>
              <a:buNone/>
            </a:pPr>
            <a:r>
              <a:rPr lang="en-US" sz="2200" dirty="0">
                <a:solidFill>
                  <a:srgbClr val="61615C"/>
                </a:solidFill>
                <a:latin typeface="Tomorrow Semi Bold" pitchFamily="34" charset="0"/>
                <a:ea typeface="Tomorrow Semi Bold" pitchFamily="34" charset="-122"/>
                <a:cs typeface="Tomorrow Semi Bold" pitchFamily="34" charset="-120"/>
              </a:rPr>
              <a:t>User Authentication</a:t>
            </a:r>
            <a:endParaRPr lang="en-US" sz="2200" dirty="0"/>
          </a:p>
        </p:txBody>
      </p:sp>
      <p:sp>
        <p:nvSpPr>
          <p:cNvPr id="6" name="Shape 4"/>
          <p:cNvSpPr/>
          <p:nvPr/>
        </p:nvSpPr>
        <p:spPr>
          <a:xfrm>
            <a:off x="3080861" y="3672959"/>
            <a:ext cx="10642402" cy="15240"/>
          </a:xfrm>
          <a:prstGeom prst="roundRect">
            <a:avLst>
              <a:gd name="adj" fmla="val 223256"/>
            </a:avLst>
          </a:prstGeom>
          <a:solidFill>
            <a:srgbClr val="D6D0D0"/>
          </a:solidFill>
          <a:ln/>
        </p:spPr>
      </p:sp>
      <p:sp>
        <p:nvSpPr>
          <p:cNvPr id="7" name="Shape 5"/>
          <p:cNvSpPr/>
          <p:nvPr/>
        </p:nvSpPr>
        <p:spPr>
          <a:xfrm>
            <a:off x="793790" y="3801547"/>
            <a:ext cx="4347567" cy="807958"/>
          </a:xfrm>
          <a:prstGeom prst="roundRect">
            <a:avLst>
              <a:gd name="adj" fmla="val 4211"/>
            </a:avLst>
          </a:prstGeom>
          <a:solidFill>
            <a:srgbClr val="F0EAEA"/>
          </a:solidFill>
          <a:ln/>
        </p:spPr>
      </p:sp>
      <p:sp>
        <p:nvSpPr>
          <p:cNvPr id="8" name="Text 6"/>
          <p:cNvSpPr/>
          <p:nvPr/>
        </p:nvSpPr>
        <p:spPr>
          <a:xfrm>
            <a:off x="1020604" y="3978712"/>
            <a:ext cx="190500" cy="453509"/>
          </a:xfrm>
          <a:prstGeom prst="rect">
            <a:avLst/>
          </a:prstGeom>
          <a:noFill/>
          <a:ln/>
        </p:spPr>
        <p:txBody>
          <a:bodyPr wrap="none" lIns="0" tIns="0" rIns="0" bIns="0" rtlCol="0" anchor="t"/>
          <a:lstStyle/>
          <a:p>
            <a:pPr algn="ctr" indent="0" marL="0">
              <a:lnSpc>
                <a:spcPts val="3550"/>
              </a:lnSpc>
              <a:buNone/>
            </a:pPr>
            <a:r>
              <a:rPr lang="en-US" sz="2200" dirty="0">
                <a:solidFill>
                  <a:srgbClr val="61615C"/>
                </a:solidFill>
                <a:latin typeface="Tomorrow Semi Bold" pitchFamily="34" charset="0"/>
                <a:ea typeface="Tomorrow Semi Bold" pitchFamily="34" charset="-122"/>
                <a:cs typeface="Tomorrow Semi Bold" pitchFamily="34" charset="-120"/>
              </a:rPr>
              <a:t>2</a:t>
            </a:r>
            <a:endParaRPr lang="en-US" sz="2200" dirty="0"/>
          </a:p>
        </p:txBody>
      </p:sp>
      <p:sp>
        <p:nvSpPr>
          <p:cNvPr id="9" name="Text 7"/>
          <p:cNvSpPr/>
          <p:nvPr/>
        </p:nvSpPr>
        <p:spPr>
          <a:xfrm>
            <a:off x="5368171" y="4028361"/>
            <a:ext cx="3473529" cy="354330"/>
          </a:xfrm>
          <a:prstGeom prst="rect">
            <a:avLst/>
          </a:prstGeom>
          <a:noFill/>
          <a:ln/>
        </p:spPr>
        <p:txBody>
          <a:bodyPr wrap="none" lIns="0" tIns="0" rIns="0" bIns="0" rtlCol="0" anchor="t"/>
          <a:lstStyle/>
          <a:p>
            <a:pPr algn="l" indent="0" marL="0">
              <a:lnSpc>
                <a:spcPts val="2750"/>
              </a:lnSpc>
              <a:buNone/>
            </a:pPr>
            <a:r>
              <a:rPr lang="en-US" sz="2200" dirty="0">
                <a:solidFill>
                  <a:srgbClr val="61615C"/>
                </a:solidFill>
                <a:latin typeface="Tomorrow Semi Bold" pitchFamily="34" charset="0"/>
                <a:ea typeface="Tomorrow Semi Bold" pitchFamily="34" charset="-122"/>
                <a:cs typeface="Tomorrow Semi Bold" pitchFamily="34" charset="-120"/>
              </a:rPr>
              <a:t>JWT (JSON Web Tokens)</a:t>
            </a:r>
            <a:endParaRPr lang="en-US" sz="2200" dirty="0"/>
          </a:p>
        </p:txBody>
      </p:sp>
      <p:sp>
        <p:nvSpPr>
          <p:cNvPr id="10" name="Shape 8"/>
          <p:cNvSpPr/>
          <p:nvPr/>
        </p:nvSpPr>
        <p:spPr>
          <a:xfrm>
            <a:off x="5254704" y="4594265"/>
            <a:ext cx="8468558" cy="15240"/>
          </a:xfrm>
          <a:prstGeom prst="roundRect">
            <a:avLst>
              <a:gd name="adj" fmla="val 223256"/>
            </a:avLst>
          </a:prstGeom>
          <a:solidFill>
            <a:srgbClr val="D6D0D0"/>
          </a:solidFill>
          <a:ln/>
        </p:spPr>
      </p:sp>
      <p:sp>
        <p:nvSpPr>
          <p:cNvPr id="11" name="Shape 9"/>
          <p:cNvSpPr/>
          <p:nvPr/>
        </p:nvSpPr>
        <p:spPr>
          <a:xfrm>
            <a:off x="793790" y="4722852"/>
            <a:ext cx="6521410" cy="807958"/>
          </a:xfrm>
          <a:prstGeom prst="roundRect">
            <a:avLst>
              <a:gd name="adj" fmla="val 4211"/>
            </a:avLst>
          </a:prstGeom>
          <a:solidFill>
            <a:srgbClr val="F0EAEA"/>
          </a:solidFill>
          <a:ln/>
        </p:spPr>
      </p:sp>
      <p:sp>
        <p:nvSpPr>
          <p:cNvPr id="12" name="Text 10"/>
          <p:cNvSpPr/>
          <p:nvPr/>
        </p:nvSpPr>
        <p:spPr>
          <a:xfrm>
            <a:off x="1020604" y="4900017"/>
            <a:ext cx="189309" cy="453509"/>
          </a:xfrm>
          <a:prstGeom prst="rect">
            <a:avLst/>
          </a:prstGeom>
          <a:noFill/>
          <a:ln/>
        </p:spPr>
        <p:txBody>
          <a:bodyPr wrap="none" lIns="0" tIns="0" rIns="0" bIns="0" rtlCol="0" anchor="t"/>
          <a:lstStyle/>
          <a:p>
            <a:pPr algn="ctr" indent="0" marL="0">
              <a:lnSpc>
                <a:spcPts val="3550"/>
              </a:lnSpc>
              <a:buNone/>
            </a:pPr>
            <a:r>
              <a:rPr lang="en-US" sz="2200" dirty="0">
                <a:solidFill>
                  <a:srgbClr val="61615C"/>
                </a:solidFill>
                <a:latin typeface="Tomorrow Semi Bold" pitchFamily="34" charset="0"/>
                <a:ea typeface="Tomorrow Semi Bold" pitchFamily="34" charset="-122"/>
                <a:cs typeface="Tomorrow Semi Bold" pitchFamily="34" charset="-120"/>
              </a:rPr>
              <a:t>3</a:t>
            </a:r>
            <a:endParaRPr lang="en-US" sz="2200" dirty="0"/>
          </a:p>
        </p:txBody>
      </p:sp>
      <p:sp>
        <p:nvSpPr>
          <p:cNvPr id="13" name="Text 11"/>
          <p:cNvSpPr/>
          <p:nvPr/>
        </p:nvSpPr>
        <p:spPr>
          <a:xfrm>
            <a:off x="7542014" y="4949666"/>
            <a:ext cx="2542699" cy="354330"/>
          </a:xfrm>
          <a:prstGeom prst="rect">
            <a:avLst/>
          </a:prstGeom>
          <a:noFill/>
          <a:ln/>
        </p:spPr>
        <p:txBody>
          <a:bodyPr wrap="none" lIns="0" tIns="0" rIns="0" bIns="0" rtlCol="0" anchor="t"/>
          <a:lstStyle/>
          <a:p>
            <a:pPr algn="l" indent="0" marL="0">
              <a:lnSpc>
                <a:spcPts val="2750"/>
              </a:lnSpc>
              <a:buNone/>
            </a:pPr>
            <a:r>
              <a:rPr lang="en-US" sz="2200" dirty="0">
                <a:solidFill>
                  <a:srgbClr val="61615C"/>
                </a:solidFill>
                <a:latin typeface="Tomorrow Semi Bold" pitchFamily="34" charset="0"/>
                <a:ea typeface="Tomorrow Semi Bold" pitchFamily="34" charset="-122"/>
                <a:cs typeface="Tomorrow Semi Bold" pitchFamily="34" charset="-120"/>
              </a:rPr>
              <a:t>Token Verification</a:t>
            </a:r>
            <a:endParaRPr lang="en-US" sz="2200" dirty="0"/>
          </a:p>
        </p:txBody>
      </p:sp>
      <p:sp>
        <p:nvSpPr>
          <p:cNvPr id="14" name="Text 12"/>
          <p:cNvSpPr/>
          <p:nvPr/>
        </p:nvSpPr>
        <p:spPr>
          <a:xfrm>
            <a:off x="793790" y="5785961"/>
            <a:ext cx="13042821" cy="725805"/>
          </a:xfrm>
          <a:prstGeom prst="rect">
            <a:avLst/>
          </a:prstGeom>
          <a:noFill/>
          <a:ln/>
        </p:spPr>
        <p:txBody>
          <a:bodyPr wrap="square" lIns="0" tIns="0" rIns="0" bIns="0" rtlCol="0" anchor="t"/>
          <a:lstStyle/>
          <a:p>
            <a:pPr indent="0" marL="0">
              <a:lnSpc>
                <a:spcPts val="2850"/>
              </a:lnSpc>
              <a:buNone/>
            </a:pPr>
            <a:r>
              <a:rPr lang="en-US" sz="1750" dirty="0">
                <a:solidFill>
                  <a:srgbClr val="61615C"/>
                </a:solidFill>
                <a:latin typeface="Tomorrow" pitchFamily="34" charset="0"/>
                <a:ea typeface="Tomorrow" pitchFamily="34" charset="-122"/>
                <a:cs typeface="Tomorrow" pitchFamily="34" charset="-120"/>
              </a:rPr>
              <a:t>Authentication verifies the identity of users, ensuring that only authorized users can access your application's resources. Authorization controls access to specific features and data based on user roles and permissions.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2025-01-24T04:59:39Z</dcterms:created>
  <dcterms:modified xsi:type="dcterms:W3CDTF">2025-01-24T04:59:39Z</dcterms:modified>
</cp:coreProperties>
</file>