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FFFFFF"/>
    <a:srgbClr val="333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533804-1841-BE40-A646-45243644D35C}" type="doc">
      <dgm:prSet loTypeId="urn:microsoft.com/office/officeart/2011/layout/Circle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2E77E72-ECE8-9542-9EE0-26DC1D671FEF}">
      <dgm:prSet phldrT="[Text]"/>
      <dgm:spPr/>
      <dgm:t>
        <a:bodyPr/>
        <a:lstStyle/>
        <a:p>
          <a:r>
            <a:rPr lang="en-US" b="0" dirty="0"/>
            <a:t>Validated the rationality of recommendations</a:t>
          </a:r>
        </a:p>
      </dgm:t>
    </dgm:pt>
    <dgm:pt modelId="{AC334DFB-79F4-934D-9AB3-F39325C66CE7}" type="parTrans" cxnId="{6939F715-0475-5D44-ABD3-3303A2E1272D}">
      <dgm:prSet/>
      <dgm:spPr/>
      <dgm:t>
        <a:bodyPr/>
        <a:lstStyle/>
        <a:p>
          <a:endParaRPr lang="en-US" b="0"/>
        </a:p>
      </dgm:t>
    </dgm:pt>
    <dgm:pt modelId="{CD71FBAD-F4E2-CC41-B827-1A99C2D28C9B}" type="sibTrans" cxnId="{6939F715-0475-5D44-ABD3-3303A2E1272D}">
      <dgm:prSet/>
      <dgm:spPr/>
      <dgm:t>
        <a:bodyPr/>
        <a:lstStyle/>
        <a:p>
          <a:endParaRPr lang="en-US" b="0"/>
        </a:p>
      </dgm:t>
    </dgm:pt>
    <dgm:pt modelId="{7CBF609D-5695-3444-9589-E2663567AA91}">
      <dgm:prSet phldrT="[Text]"/>
      <dgm:spPr/>
      <dgm:t>
        <a:bodyPr/>
        <a:lstStyle/>
        <a:p>
          <a:r>
            <a:rPr lang="en-US" b="0" dirty="0"/>
            <a:t>Estimated purchasing behaviors by finding their average purchase discount</a:t>
          </a:r>
        </a:p>
      </dgm:t>
    </dgm:pt>
    <dgm:pt modelId="{C3600394-B75F-5448-B608-43257BD394C2}" type="parTrans" cxnId="{C45DD19A-42F1-EF48-954D-6F22C522A503}">
      <dgm:prSet/>
      <dgm:spPr/>
      <dgm:t>
        <a:bodyPr/>
        <a:lstStyle/>
        <a:p>
          <a:endParaRPr lang="en-US" b="0"/>
        </a:p>
      </dgm:t>
    </dgm:pt>
    <dgm:pt modelId="{54D706B6-A378-6E4B-ADA4-958FC4BD18B4}" type="sibTrans" cxnId="{C45DD19A-42F1-EF48-954D-6F22C522A503}">
      <dgm:prSet/>
      <dgm:spPr/>
      <dgm:t>
        <a:bodyPr/>
        <a:lstStyle/>
        <a:p>
          <a:endParaRPr lang="en-US" b="0"/>
        </a:p>
      </dgm:t>
    </dgm:pt>
    <dgm:pt modelId="{5841830C-5ED2-3D4F-9A8F-F3A8BFD238ED}">
      <dgm:prSet phldrT="[Text]"/>
      <dgm:spPr/>
      <dgm:t>
        <a:bodyPr/>
        <a:lstStyle/>
        <a:p>
          <a:r>
            <a:rPr lang="en-US" b="0" dirty="0"/>
            <a:t>Built customer profiles of most commonly co-purchased items</a:t>
          </a:r>
        </a:p>
      </dgm:t>
    </dgm:pt>
    <dgm:pt modelId="{01A1E91B-347C-F340-B636-76090E377875}" type="parTrans" cxnId="{C6D2B8F0-E097-544C-968F-65FEE84B8387}">
      <dgm:prSet/>
      <dgm:spPr/>
      <dgm:t>
        <a:bodyPr/>
        <a:lstStyle/>
        <a:p>
          <a:endParaRPr lang="en-US" b="0"/>
        </a:p>
      </dgm:t>
    </dgm:pt>
    <dgm:pt modelId="{5D20A77C-047B-2243-8AF2-9305FE5F8A5C}" type="sibTrans" cxnId="{C6D2B8F0-E097-544C-968F-65FEE84B8387}">
      <dgm:prSet/>
      <dgm:spPr/>
      <dgm:t>
        <a:bodyPr/>
        <a:lstStyle/>
        <a:p>
          <a:endParaRPr lang="en-US" b="0"/>
        </a:p>
      </dgm:t>
    </dgm:pt>
    <dgm:pt modelId="{FE0F49DF-9C19-0F45-A786-0E733FBE3C80}">
      <dgm:prSet phldrT="[Text]"/>
      <dgm:spPr/>
      <dgm:t>
        <a:bodyPr/>
        <a:lstStyle/>
        <a:p>
          <a:r>
            <a:rPr lang="en-US" b="0" dirty="0"/>
            <a:t>Implemented the Naïve Bayes collaborative filtering approach</a:t>
          </a:r>
        </a:p>
      </dgm:t>
    </dgm:pt>
    <dgm:pt modelId="{04AD27B2-675E-C040-83B3-98B5648057AE}" type="parTrans" cxnId="{49976E4D-766C-2B41-854F-5FF300A662A6}">
      <dgm:prSet/>
      <dgm:spPr/>
      <dgm:t>
        <a:bodyPr/>
        <a:lstStyle/>
        <a:p>
          <a:endParaRPr lang="en-US" b="0"/>
        </a:p>
      </dgm:t>
    </dgm:pt>
    <dgm:pt modelId="{4478ADFA-4CD3-0843-9962-E61C99E8D471}" type="sibTrans" cxnId="{49976E4D-766C-2B41-854F-5FF300A662A6}">
      <dgm:prSet/>
      <dgm:spPr/>
      <dgm:t>
        <a:bodyPr/>
        <a:lstStyle/>
        <a:p>
          <a:endParaRPr lang="en-US" b="0"/>
        </a:p>
      </dgm:t>
    </dgm:pt>
    <dgm:pt modelId="{B0EF5090-2193-0347-86F2-C02E538F6D7E}">
      <dgm:prSet phldrT="[Text]"/>
      <dgm:spPr/>
      <dgm:t>
        <a:bodyPr/>
        <a:lstStyle/>
        <a:p>
          <a:r>
            <a:rPr lang="en-US" b="0" dirty="0"/>
            <a:t>Calculated incremental benefits to Heineken</a:t>
          </a:r>
        </a:p>
      </dgm:t>
    </dgm:pt>
    <dgm:pt modelId="{79998076-0CDF-9349-A234-3D9330523776}" type="parTrans" cxnId="{D7DB16D6-6EDE-8048-9E3D-D4F357391F23}">
      <dgm:prSet/>
      <dgm:spPr/>
      <dgm:t>
        <a:bodyPr/>
        <a:lstStyle/>
        <a:p>
          <a:endParaRPr lang="en-US" b="0"/>
        </a:p>
      </dgm:t>
    </dgm:pt>
    <dgm:pt modelId="{4B51C596-33F8-2B4F-B230-FD0CEF44E563}" type="sibTrans" cxnId="{D7DB16D6-6EDE-8048-9E3D-D4F357391F23}">
      <dgm:prSet/>
      <dgm:spPr>
        <a:ln>
          <a:noFill/>
        </a:ln>
      </dgm:spPr>
      <dgm:t>
        <a:bodyPr/>
        <a:lstStyle/>
        <a:p>
          <a:endParaRPr lang="en-US" b="0">
            <a:noFill/>
          </a:endParaRPr>
        </a:p>
      </dgm:t>
    </dgm:pt>
    <dgm:pt modelId="{8056467B-CF37-496B-8B64-23FFB6B1A5F5}" type="pres">
      <dgm:prSet presAssocID="{3A533804-1841-BE40-A646-45243644D35C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4023960C-6F59-4004-AE4A-FFA3B74ECFEA}" type="pres">
      <dgm:prSet presAssocID="{B0EF5090-2193-0347-86F2-C02E538F6D7E}" presName="Accent5" presStyleCnt="0"/>
      <dgm:spPr/>
    </dgm:pt>
    <dgm:pt modelId="{57C66B22-BCD5-4799-A8B7-06C3291A5253}" type="pres">
      <dgm:prSet presAssocID="{B0EF5090-2193-0347-86F2-C02E538F6D7E}" presName="Accent" presStyleLbl="node1" presStyleIdx="0" presStyleCnt="5"/>
      <dgm:spPr/>
    </dgm:pt>
    <dgm:pt modelId="{20AE7202-25A2-497B-B8C7-24A82D55CA3E}" type="pres">
      <dgm:prSet presAssocID="{B0EF5090-2193-0347-86F2-C02E538F6D7E}" presName="ParentBackground5" presStyleCnt="0"/>
      <dgm:spPr/>
    </dgm:pt>
    <dgm:pt modelId="{2051DB5E-AD77-4BDF-8DC5-D8E02369A7D4}" type="pres">
      <dgm:prSet presAssocID="{B0EF5090-2193-0347-86F2-C02E538F6D7E}" presName="ParentBackground" presStyleLbl="fgAcc1" presStyleIdx="0" presStyleCnt="5"/>
      <dgm:spPr/>
    </dgm:pt>
    <dgm:pt modelId="{A7470C3C-51E0-4CFD-B649-BD792AEBB342}" type="pres">
      <dgm:prSet presAssocID="{B0EF5090-2193-0347-86F2-C02E538F6D7E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5343E45-63FF-49B8-8882-97295E9C71F8}" type="pres">
      <dgm:prSet presAssocID="{FE0F49DF-9C19-0F45-A786-0E733FBE3C80}" presName="Accent4" presStyleCnt="0"/>
      <dgm:spPr/>
    </dgm:pt>
    <dgm:pt modelId="{1A1440EA-FE02-4C65-80BD-4B9AE0FC7BAA}" type="pres">
      <dgm:prSet presAssocID="{FE0F49DF-9C19-0F45-A786-0E733FBE3C80}" presName="Accent" presStyleLbl="node1" presStyleIdx="1" presStyleCnt="5"/>
      <dgm:spPr/>
    </dgm:pt>
    <dgm:pt modelId="{808DF0C5-AB14-4D2F-997C-CA9A692BD7DD}" type="pres">
      <dgm:prSet presAssocID="{FE0F49DF-9C19-0F45-A786-0E733FBE3C80}" presName="ParentBackground4" presStyleCnt="0"/>
      <dgm:spPr/>
    </dgm:pt>
    <dgm:pt modelId="{BCFB360B-F1A4-487E-B5EB-5655A46A706F}" type="pres">
      <dgm:prSet presAssocID="{FE0F49DF-9C19-0F45-A786-0E733FBE3C80}" presName="ParentBackground" presStyleLbl="fgAcc1" presStyleIdx="1" presStyleCnt="5"/>
      <dgm:spPr/>
    </dgm:pt>
    <dgm:pt modelId="{BF02C703-4513-46AC-BCD6-F21DB6931426}" type="pres">
      <dgm:prSet presAssocID="{FE0F49DF-9C19-0F45-A786-0E733FBE3C80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9CB7A16E-87A7-4743-B89B-0F909B890906}" type="pres">
      <dgm:prSet presAssocID="{5841830C-5ED2-3D4F-9A8F-F3A8BFD238ED}" presName="Accent3" presStyleCnt="0"/>
      <dgm:spPr/>
    </dgm:pt>
    <dgm:pt modelId="{C3815384-F15E-4541-A3EC-30A7E68E528A}" type="pres">
      <dgm:prSet presAssocID="{5841830C-5ED2-3D4F-9A8F-F3A8BFD238ED}" presName="Accent" presStyleLbl="node1" presStyleIdx="2" presStyleCnt="5"/>
      <dgm:spPr/>
    </dgm:pt>
    <dgm:pt modelId="{B810BEFD-AAD1-4F10-A5D0-3444379B34B7}" type="pres">
      <dgm:prSet presAssocID="{5841830C-5ED2-3D4F-9A8F-F3A8BFD238ED}" presName="ParentBackground3" presStyleCnt="0"/>
      <dgm:spPr/>
    </dgm:pt>
    <dgm:pt modelId="{643D4D02-B088-4EBD-A1FA-6F0D5D15E945}" type="pres">
      <dgm:prSet presAssocID="{5841830C-5ED2-3D4F-9A8F-F3A8BFD238ED}" presName="ParentBackground" presStyleLbl="fgAcc1" presStyleIdx="2" presStyleCnt="5"/>
      <dgm:spPr/>
    </dgm:pt>
    <dgm:pt modelId="{DC4D9CEE-3B1D-490C-A257-4A0168B0A709}" type="pres">
      <dgm:prSet presAssocID="{5841830C-5ED2-3D4F-9A8F-F3A8BFD238ED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2E241E3-85AA-488F-BB54-BBE85D5504C1}" type="pres">
      <dgm:prSet presAssocID="{7CBF609D-5695-3444-9589-E2663567AA91}" presName="Accent2" presStyleCnt="0"/>
      <dgm:spPr/>
    </dgm:pt>
    <dgm:pt modelId="{BCAE06C1-65B9-4801-8D87-1943A6826F72}" type="pres">
      <dgm:prSet presAssocID="{7CBF609D-5695-3444-9589-E2663567AA91}" presName="Accent" presStyleLbl="node1" presStyleIdx="3" presStyleCnt="5"/>
      <dgm:spPr/>
    </dgm:pt>
    <dgm:pt modelId="{4A3203E0-5311-4965-A1E6-9A406CD1977C}" type="pres">
      <dgm:prSet presAssocID="{7CBF609D-5695-3444-9589-E2663567AA91}" presName="ParentBackground2" presStyleCnt="0"/>
      <dgm:spPr/>
    </dgm:pt>
    <dgm:pt modelId="{4D373D14-771D-4873-A55E-6C092DD68710}" type="pres">
      <dgm:prSet presAssocID="{7CBF609D-5695-3444-9589-E2663567AA91}" presName="ParentBackground" presStyleLbl="fgAcc1" presStyleIdx="3" presStyleCnt="5"/>
      <dgm:spPr/>
    </dgm:pt>
    <dgm:pt modelId="{609B8E7A-C822-4736-BE54-620C833DCE07}" type="pres">
      <dgm:prSet presAssocID="{7CBF609D-5695-3444-9589-E2663567AA91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BA55542-D442-49E5-A187-381ADA325DAB}" type="pres">
      <dgm:prSet presAssocID="{C2E77E72-ECE8-9542-9EE0-26DC1D671FEF}" presName="Accent1" presStyleCnt="0"/>
      <dgm:spPr/>
    </dgm:pt>
    <dgm:pt modelId="{38E472A0-1A90-4C0E-8FF8-698E6FDC799C}" type="pres">
      <dgm:prSet presAssocID="{C2E77E72-ECE8-9542-9EE0-26DC1D671FEF}" presName="Accent" presStyleLbl="node1" presStyleIdx="4" presStyleCnt="5"/>
      <dgm:spPr/>
    </dgm:pt>
    <dgm:pt modelId="{5124B857-B311-4509-A88E-68BA2CD8B7AA}" type="pres">
      <dgm:prSet presAssocID="{C2E77E72-ECE8-9542-9EE0-26DC1D671FEF}" presName="ParentBackground1" presStyleCnt="0"/>
      <dgm:spPr/>
    </dgm:pt>
    <dgm:pt modelId="{9E68984B-DFBC-4ED3-B112-7D53602DEE03}" type="pres">
      <dgm:prSet presAssocID="{C2E77E72-ECE8-9542-9EE0-26DC1D671FEF}" presName="ParentBackground" presStyleLbl="fgAcc1" presStyleIdx="4" presStyleCnt="5"/>
      <dgm:spPr/>
    </dgm:pt>
    <dgm:pt modelId="{4D1B5125-5D1D-49C7-B4CF-4F4BB9986470}" type="pres">
      <dgm:prSet presAssocID="{C2E77E72-ECE8-9542-9EE0-26DC1D671FEF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7E9B6F02-CFC3-4720-8B1E-BD2EB1ED4ED7}" type="presOf" srcId="{7CBF609D-5695-3444-9589-E2663567AA91}" destId="{609B8E7A-C822-4736-BE54-620C833DCE07}" srcOrd="1" destOrd="0" presId="urn:microsoft.com/office/officeart/2011/layout/CircleProcess"/>
    <dgm:cxn modelId="{6939F715-0475-5D44-ABD3-3303A2E1272D}" srcId="{3A533804-1841-BE40-A646-45243644D35C}" destId="{C2E77E72-ECE8-9542-9EE0-26DC1D671FEF}" srcOrd="0" destOrd="0" parTransId="{AC334DFB-79F4-934D-9AB3-F39325C66CE7}" sibTransId="{CD71FBAD-F4E2-CC41-B827-1A99C2D28C9B}"/>
    <dgm:cxn modelId="{AA31432C-E8F7-4C13-9961-7948DC4A547B}" type="presOf" srcId="{7CBF609D-5695-3444-9589-E2663567AA91}" destId="{4D373D14-771D-4873-A55E-6C092DD68710}" srcOrd="0" destOrd="0" presId="urn:microsoft.com/office/officeart/2011/layout/CircleProcess"/>
    <dgm:cxn modelId="{05E40640-9F0F-4E69-BD00-4DB9F047897A}" type="presOf" srcId="{B0EF5090-2193-0347-86F2-C02E538F6D7E}" destId="{2051DB5E-AD77-4BDF-8DC5-D8E02369A7D4}" srcOrd="0" destOrd="0" presId="urn:microsoft.com/office/officeart/2011/layout/CircleProcess"/>
    <dgm:cxn modelId="{14C95C5E-0ED8-4C0D-B8CC-9973D06271A1}" type="presOf" srcId="{C2E77E72-ECE8-9542-9EE0-26DC1D671FEF}" destId="{9E68984B-DFBC-4ED3-B112-7D53602DEE03}" srcOrd="0" destOrd="0" presId="urn:microsoft.com/office/officeart/2011/layout/CircleProcess"/>
    <dgm:cxn modelId="{F72A7C48-0D06-4B1E-A32D-FE982197CEBE}" type="presOf" srcId="{C2E77E72-ECE8-9542-9EE0-26DC1D671FEF}" destId="{4D1B5125-5D1D-49C7-B4CF-4F4BB9986470}" srcOrd="1" destOrd="0" presId="urn:microsoft.com/office/officeart/2011/layout/CircleProcess"/>
    <dgm:cxn modelId="{49976E4D-766C-2B41-854F-5FF300A662A6}" srcId="{3A533804-1841-BE40-A646-45243644D35C}" destId="{FE0F49DF-9C19-0F45-A786-0E733FBE3C80}" srcOrd="3" destOrd="0" parTransId="{04AD27B2-675E-C040-83B3-98B5648057AE}" sibTransId="{4478ADFA-4CD3-0843-9962-E61C99E8D471}"/>
    <dgm:cxn modelId="{C45DD19A-42F1-EF48-954D-6F22C522A503}" srcId="{3A533804-1841-BE40-A646-45243644D35C}" destId="{7CBF609D-5695-3444-9589-E2663567AA91}" srcOrd="1" destOrd="0" parTransId="{C3600394-B75F-5448-B608-43257BD394C2}" sibTransId="{54D706B6-A378-6E4B-ADA4-958FC4BD18B4}"/>
    <dgm:cxn modelId="{67121AB9-90A8-41CC-A369-5505E5397D40}" type="presOf" srcId="{B0EF5090-2193-0347-86F2-C02E538F6D7E}" destId="{A7470C3C-51E0-4CFD-B649-BD792AEBB342}" srcOrd="1" destOrd="0" presId="urn:microsoft.com/office/officeart/2011/layout/CircleProcess"/>
    <dgm:cxn modelId="{91B042BB-BB8F-4707-8FAF-6D22A78B735B}" type="presOf" srcId="{5841830C-5ED2-3D4F-9A8F-F3A8BFD238ED}" destId="{643D4D02-B088-4EBD-A1FA-6F0D5D15E945}" srcOrd="0" destOrd="0" presId="urn:microsoft.com/office/officeart/2011/layout/CircleProcess"/>
    <dgm:cxn modelId="{6FFA16C1-3D03-47F9-8939-E2D8EF325901}" type="presOf" srcId="{3A533804-1841-BE40-A646-45243644D35C}" destId="{8056467B-CF37-496B-8B64-23FFB6B1A5F5}" srcOrd="0" destOrd="0" presId="urn:microsoft.com/office/officeart/2011/layout/CircleProcess"/>
    <dgm:cxn modelId="{D7DB16D6-6EDE-8048-9E3D-D4F357391F23}" srcId="{3A533804-1841-BE40-A646-45243644D35C}" destId="{B0EF5090-2193-0347-86F2-C02E538F6D7E}" srcOrd="4" destOrd="0" parTransId="{79998076-0CDF-9349-A234-3D9330523776}" sibTransId="{4B51C596-33F8-2B4F-B230-FD0CEF44E563}"/>
    <dgm:cxn modelId="{82E8D1E1-076F-4457-BC6B-B8CABB379E9A}" type="presOf" srcId="{5841830C-5ED2-3D4F-9A8F-F3A8BFD238ED}" destId="{DC4D9CEE-3B1D-490C-A257-4A0168B0A709}" srcOrd="1" destOrd="0" presId="urn:microsoft.com/office/officeart/2011/layout/CircleProcess"/>
    <dgm:cxn modelId="{02C339E6-CBF2-4A29-B2E4-37FE6462A0B5}" type="presOf" srcId="{FE0F49DF-9C19-0F45-A786-0E733FBE3C80}" destId="{BF02C703-4513-46AC-BCD6-F21DB6931426}" srcOrd="1" destOrd="0" presId="urn:microsoft.com/office/officeart/2011/layout/CircleProcess"/>
    <dgm:cxn modelId="{BFC01BE9-7B6E-452B-89B0-80AB427FF4B4}" type="presOf" srcId="{FE0F49DF-9C19-0F45-A786-0E733FBE3C80}" destId="{BCFB360B-F1A4-487E-B5EB-5655A46A706F}" srcOrd="0" destOrd="0" presId="urn:microsoft.com/office/officeart/2011/layout/CircleProcess"/>
    <dgm:cxn modelId="{C6D2B8F0-E097-544C-968F-65FEE84B8387}" srcId="{3A533804-1841-BE40-A646-45243644D35C}" destId="{5841830C-5ED2-3D4F-9A8F-F3A8BFD238ED}" srcOrd="2" destOrd="0" parTransId="{01A1E91B-347C-F340-B636-76090E377875}" sibTransId="{5D20A77C-047B-2243-8AF2-9305FE5F8A5C}"/>
    <dgm:cxn modelId="{ED76B584-B78D-4FED-8BAA-D5E4F5F003AC}" type="presParOf" srcId="{8056467B-CF37-496B-8B64-23FFB6B1A5F5}" destId="{4023960C-6F59-4004-AE4A-FFA3B74ECFEA}" srcOrd="0" destOrd="0" presId="urn:microsoft.com/office/officeart/2011/layout/CircleProcess"/>
    <dgm:cxn modelId="{829DEA05-A22D-4F2C-997E-B26CBCE7B1E2}" type="presParOf" srcId="{4023960C-6F59-4004-AE4A-FFA3B74ECFEA}" destId="{57C66B22-BCD5-4799-A8B7-06C3291A5253}" srcOrd="0" destOrd="0" presId="urn:microsoft.com/office/officeart/2011/layout/CircleProcess"/>
    <dgm:cxn modelId="{15C4F9CA-01CA-43FA-97DC-CE5A0FBDC0E4}" type="presParOf" srcId="{8056467B-CF37-496B-8B64-23FFB6B1A5F5}" destId="{20AE7202-25A2-497B-B8C7-24A82D55CA3E}" srcOrd="1" destOrd="0" presId="urn:microsoft.com/office/officeart/2011/layout/CircleProcess"/>
    <dgm:cxn modelId="{2D8655D3-6DA4-43C6-ADB7-9FED026B0A8D}" type="presParOf" srcId="{20AE7202-25A2-497B-B8C7-24A82D55CA3E}" destId="{2051DB5E-AD77-4BDF-8DC5-D8E02369A7D4}" srcOrd="0" destOrd="0" presId="urn:microsoft.com/office/officeart/2011/layout/CircleProcess"/>
    <dgm:cxn modelId="{974EC55D-E29E-407B-9A5E-ADDB9B8F6FFF}" type="presParOf" srcId="{8056467B-CF37-496B-8B64-23FFB6B1A5F5}" destId="{A7470C3C-51E0-4CFD-B649-BD792AEBB342}" srcOrd="2" destOrd="0" presId="urn:microsoft.com/office/officeart/2011/layout/CircleProcess"/>
    <dgm:cxn modelId="{A1C01EA1-D662-4FBC-9364-BB43FFBC2102}" type="presParOf" srcId="{8056467B-CF37-496B-8B64-23FFB6B1A5F5}" destId="{25343E45-63FF-49B8-8882-97295E9C71F8}" srcOrd="3" destOrd="0" presId="urn:microsoft.com/office/officeart/2011/layout/CircleProcess"/>
    <dgm:cxn modelId="{E48F994F-D3C0-4088-8732-6DA4A5F8E956}" type="presParOf" srcId="{25343E45-63FF-49B8-8882-97295E9C71F8}" destId="{1A1440EA-FE02-4C65-80BD-4B9AE0FC7BAA}" srcOrd="0" destOrd="0" presId="urn:microsoft.com/office/officeart/2011/layout/CircleProcess"/>
    <dgm:cxn modelId="{A46EE712-5ADD-4190-B7DB-6E0244363569}" type="presParOf" srcId="{8056467B-CF37-496B-8B64-23FFB6B1A5F5}" destId="{808DF0C5-AB14-4D2F-997C-CA9A692BD7DD}" srcOrd="4" destOrd="0" presId="urn:microsoft.com/office/officeart/2011/layout/CircleProcess"/>
    <dgm:cxn modelId="{1823E963-5F8F-48AB-AB0C-F74013AA3C78}" type="presParOf" srcId="{808DF0C5-AB14-4D2F-997C-CA9A692BD7DD}" destId="{BCFB360B-F1A4-487E-B5EB-5655A46A706F}" srcOrd="0" destOrd="0" presId="urn:microsoft.com/office/officeart/2011/layout/CircleProcess"/>
    <dgm:cxn modelId="{3117613F-5C95-4CD6-97C8-6FCA7FBD2AFF}" type="presParOf" srcId="{8056467B-CF37-496B-8B64-23FFB6B1A5F5}" destId="{BF02C703-4513-46AC-BCD6-F21DB6931426}" srcOrd="5" destOrd="0" presId="urn:microsoft.com/office/officeart/2011/layout/CircleProcess"/>
    <dgm:cxn modelId="{8A2B145A-C40E-4381-A2C9-938C0C55123D}" type="presParOf" srcId="{8056467B-CF37-496B-8B64-23FFB6B1A5F5}" destId="{9CB7A16E-87A7-4743-B89B-0F909B890906}" srcOrd="6" destOrd="0" presId="urn:microsoft.com/office/officeart/2011/layout/CircleProcess"/>
    <dgm:cxn modelId="{825FF41E-E338-46F7-8E03-AA8A107C1EAC}" type="presParOf" srcId="{9CB7A16E-87A7-4743-B89B-0F909B890906}" destId="{C3815384-F15E-4541-A3EC-30A7E68E528A}" srcOrd="0" destOrd="0" presId="urn:microsoft.com/office/officeart/2011/layout/CircleProcess"/>
    <dgm:cxn modelId="{1F6576DC-13EB-432C-8CB9-2F5A6ECABB41}" type="presParOf" srcId="{8056467B-CF37-496B-8B64-23FFB6B1A5F5}" destId="{B810BEFD-AAD1-4F10-A5D0-3444379B34B7}" srcOrd="7" destOrd="0" presId="urn:microsoft.com/office/officeart/2011/layout/CircleProcess"/>
    <dgm:cxn modelId="{32226B1B-2FCB-4788-9226-D3790DFDAC8E}" type="presParOf" srcId="{B810BEFD-AAD1-4F10-A5D0-3444379B34B7}" destId="{643D4D02-B088-4EBD-A1FA-6F0D5D15E945}" srcOrd="0" destOrd="0" presId="urn:microsoft.com/office/officeart/2011/layout/CircleProcess"/>
    <dgm:cxn modelId="{A5364334-E1C7-4ED4-AD57-D7A9E97377D9}" type="presParOf" srcId="{8056467B-CF37-496B-8B64-23FFB6B1A5F5}" destId="{DC4D9CEE-3B1D-490C-A257-4A0168B0A709}" srcOrd="8" destOrd="0" presId="urn:microsoft.com/office/officeart/2011/layout/CircleProcess"/>
    <dgm:cxn modelId="{AAC968D0-D439-4661-ADE8-5AA0EE5D9555}" type="presParOf" srcId="{8056467B-CF37-496B-8B64-23FFB6B1A5F5}" destId="{F2E241E3-85AA-488F-BB54-BBE85D5504C1}" srcOrd="9" destOrd="0" presId="urn:microsoft.com/office/officeart/2011/layout/CircleProcess"/>
    <dgm:cxn modelId="{A7ABE396-321C-49CA-A110-BDE33FF134C3}" type="presParOf" srcId="{F2E241E3-85AA-488F-BB54-BBE85D5504C1}" destId="{BCAE06C1-65B9-4801-8D87-1943A6826F72}" srcOrd="0" destOrd="0" presId="urn:microsoft.com/office/officeart/2011/layout/CircleProcess"/>
    <dgm:cxn modelId="{F7AAAA60-5D9C-457F-BE44-83FA8C915D48}" type="presParOf" srcId="{8056467B-CF37-496B-8B64-23FFB6B1A5F5}" destId="{4A3203E0-5311-4965-A1E6-9A406CD1977C}" srcOrd="10" destOrd="0" presId="urn:microsoft.com/office/officeart/2011/layout/CircleProcess"/>
    <dgm:cxn modelId="{057DE3A6-D2D3-41CD-A528-D26B7220CD1F}" type="presParOf" srcId="{4A3203E0-5311-4965-A1E6-9A406CD1977C}" destId="{4D373D14-771D-4873-A55E-6C092DD68710}" srcOrd="0" destOrd="0" presId="urn:microsoft.com/office/officeart/2011/layout/CircleProcess"/>
    <dgm:cxn modelId="{D48FE053-866C-402F-9E04-0EC148E32967}" type="presParOf" srcId="{8056467B-CF37-496B-8B64-23FFB6B1A5F5}" destId="{609B8E7A-C822-4736-BE54-620C833DCE07}" srcOrd="11" destOrd="0" presId="urn:microsoft.com/office/officeart/2011/layout/CircleProcess"/>
    <dgm:cxn modelId="{C91A42B9-0F97-4C6F-B352-0618375C2446}" type="presParOf" srcId="{8056467B-CF37-496B-8B64-23FFB6B1A5F5}" destId="{3BA55542-D442-49E5-A187-381ADA325DAB}" srcOrd="12" destOrd="0" presId="urn:microsoft.com/office/officeart/2011/layout/CircleProcess"/>
    <dgm:cxn modelId="{44D9FBA3-9DDD-45C6-B5D9-844DCF2127D4}" type="presParOf" srcId="{3BA55542-D442-49E5-A187-381ADA325DAB}" destId="{38E472A0-1A90-4C0E-8FF8-698E6FDC799C}" srcOrd="0" destOrd="0" presId="urn:microsoft.com/office/officeart/2011/layout/CircleProcess"/>
    <dgm:cxn modelId="{6B587AF7-61C2-41A1-BF34-2AB9CCF43D82}" type="presParOf" srcId="{8056467B-CF37-496B-8B64-23FFB6B1A5F5}" destId="{5124B857-B311-4509-A88E-68BA2CD8B7AA}" srcOrd="13" destOrd="0" presId="urn:microsoft.com/office/officeart/2011/layout/CircleProcess"/>
    <dgm:cxn modelId="{787004B5-19F9-4C65-8446-E407CF44FC23}" type="presParOf" srcId="{5124B857-B311-4509-A88E-68BA2CD8B7AA}" destId="{9E68984B-DFBC-4ED3-B112-7D53602DEE03}" srcOrd="0" destOrd="0" presId="urn:microsoft.com/office/officeart/2011/layout/CircleProcess"/>
    <dgm:cxn modelId="{35078187-CA79-4AB4-BB0C-B37C8DD9DEA1}" type="presParOf" srcId="{8056467B-CF37-496B-8B64-23FFB6B1A5F5}" destId="{4D1B5125-5D1D-49C7-B4CF-4F4BB9986470}" srcOrd="14" destOrd="0" presId="urn:microsoft.com/office/officeart/2011/layout/Circle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66B22-BCD5-4799-A8B7-06C3291A5253}">
      <dsp:nvSpPr>
        <dsp:cNvPr id="0" name=""/>
        <dsp:cNvSpPr/>
      </dsp:nvSpPr>
      <dsp:spPr>
        <a:xfrm>
          <a:off x="9846821" y="1070182"/>
          <a:ext cx="2245235" cy="224560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1DB5E-AD77-4BDF-8DC5-D8E02369A7D4}">
      <dsp:nvSpPr>
        <dsp:cNvPr id="0" name=""/>
        <dsp:cNvSpPr/>
      </dsp:nvSpPr>
      <dsp:spPr>
        <a:xfrm>
          <a:off x="9920905" y="1145049"/>
          <a:ext cx="2095871" cy="2095869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Calculated incremental benefits to Heineken</a:t>
          </a:r>
        </a:p>
      </dsp:txBody>
      <dsp:txXfrm>
        <a:off x="10220827" y="1444515"/>
        <a:ext cx="1497221" cy="1496937"/>
      </dsp:txXfrm>
    </dsp:sp>
    <dsp:sp modelId="{1A1440EA-FE02-4C65-80BD-4B9AE0FC7BAA}">
      <dsp:nvSpPr>
        <dsp:cNvPr id="0" name=""/>
        <dsp:cNvSpPr/>
      </dsp:nvSpPr>
      <dsp:spPr>
        <a:xfrm rot="2700000">
          <a:off x="7525241" y="1070299"/>
          <a:ext cx="2244975" cy="2244975"/>
        </a:xfrm>
        <a:prstGeom prst="teardrop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B360B-F1A4-487E-B5EB-5655A46A706F}">
      <dsp:nvSpPr>
        <dsp:cNvPr id="0" name=""/>
        <dsp:cNvSpPr/>
      </dsp:nvSpPr>
      <dsp:spPr>
        <a:xfrm>
          <a:off x="7601586" y="1145049"/>
          <a:ext cx="2095871" cy="2095869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Implemented the Naïve Bayes collaborative filtering approach</a:t>
          </a:r>
        </a:p>
      </dsp:txBody>
      <dsp:txXfrm>
        <a:off x="7900313" y="1444515"/>
        <a:ext cx="1497221" cy="1496937"/>
      </dsp:txXfrm>
    </dsp:sp>
    <dsp:sp modelId="{C3815384-F15E-4541-A3EC-30A7E68E528A}">
      <dsp:nvSpPr>
        <dsp:cNvPr id="0" name=""/>
        <dsp:cNvSpPr/>
      </dsp:nvSpPr>
      <dsp:spPr>
        <a:xfrm rot="2700000">
          <a:off x="5205922" y="1070299"/>
          <a:ext cx="2244975" cy="2244975"/>
        </a:xfrm>
        <a:prstGeom prst="teardrop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D4D02-B088-4EBD-A1FA-6F0D5D15E945}">
      <dsp:nvSpPr>
        <dsp:cNvPr id="0" name=""/>
        <dsp:cNvSpPr/>
      </dsp:nvSpPr>
      <dsp:spPr>
        <a:xfrm>
          <a:off x="5281071" y="1145049"/>
          <a:ext cx="2095871" cy="2095869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Built customer profiles of most commonly co-purchased items</a:t>
          </a:r>
        </a:p>
      </dsp:txBody>
      <dsp:txXfrm>
        <a:off x="5579799" y="1444515"/>
        <a:ext cx="1497221" cy="1496937"/>
      </dsp:txXfrm>
    </dsp:sp>
    <dsp:sp modelId="{BCAE06C1-65B9-4801-8D87-1943A6826F72}">
      <dsp:nvSpPr>
        <dsp:cNvPr id="0" name=""/>
        <dsp:cNvSpPr/>
      </dsp:nvSpPr>
      <dsp:spPr>
        <a:xfrm rot="2700000">
          <a:off x="2885407" y="1070299"/>
          <a:ext cx="2244975" cy="2244975"/>
        </a:xfrm>
        <a:prstGeom prst="teardrop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73D14-771D-4873-A55E-6C092DD68710}">
      <dsp:nvSpPr>
        <dsp:cNvPr id="0" name=""/>
        <dsp:cNvSpPr/>
      </dsp:nvSpPr>
      <dsp:spPr>
        <a:xfrm>
          <a:off x="2960557" y="1145049"/>
          <a:ext cx="2095871" cy="2095869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Estimated purchasing behaviors by finding their average purchase discount</a:t>
          </a:r>
        </a:p>
      </dsp:txBody>
      <dsp:txXfrm>
        <a:off x="3260479" y="1444515"/>
        <a:ext cx="1497221" cy="1496937"/>
      </dsp:txXfrm>
    </dsp:sp>
    <dsp:sp modelId="{38E472A0-1A90-4C0E-8FF8-698E6FDC799C}">
      <dsp:nvSpPr>
        <dsp:cNvPr id="0" name=""/>
        <dsp:cNvSpPr/>
      </dsp:nvSpPr>
      <dsp:spPr>
        <a:xfrm rot="2700000">
          <a:off x="564893" y="1070299"/>
          <a:ext cx="2244975" cy="2244975"/>
        </a:xfrm>
        <a:prstGeom prst="teardrop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8984B-DFBC-4ED3-B112-7D53602DEE03}">
      <dsp:nvSpPr>
        <dsp:cNvPr id="0" name=""/>
        <dsp:cNvSpPr/>
      </dsp:nvSpPr>
      <dsp:spPr>
        <a:xfrm>
          <a:off x="640042" y="1145049"/>
          <a:ext cx="2095871" cy="2095869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Validated the rationality of recommendations</a:t>
          </a:r>
        </a:p>
      </dsp:txBody>
      <dsp:txXfrm>
        <a:off x="939965" y="1444515"/>
        <a:ext cx="1497221" cy="1496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E059A-0654-4BA2-A9F9-733CC372D94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09C4F-2CE2-43CA-840B-D7504266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4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4AE0-0BA0-42B8-B92C-81FAADD0A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BE075-C503-4DD0-93EB-D6EC6E0D5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B697F-FF64-4E8A-93DD-FBA8A07A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68C4-1535-4442-A712-9C6459662E7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89A5D-3B9E-4069-A6E8-80F8DBEF3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6040C-2EC9-4000-8A3C-B88CBA6F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9BC3-E580-4EE5-8ACA-AD45F9B8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2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4396-2E80-4BDC-BB8D-F02D2311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E9FFA0-8EF5-461E-A848-FF8299475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C3C50-3E91-4462-A449-7876A3FB6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31D46-EB9D-4B45-A088-1EB78372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68C4-1535-4442-A712-9C6459662E7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D4A9A-E9BE-48FE-B4A9-5E7DBC9F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5D18D-50DC-47CD-9D2D-796B3758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9BC3-E580-4EE5-8ACA-AD45F9B8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2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E34B-57C4-4B2A-A7A1-26F577E5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FD7AE-F0F2-4379-B586-94BD21828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C3F17-C2F9-4538-803D-7EF1F6C1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68C4-1535-4442-A712-9C6459662E7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2A464-F1D4-417B-8DE2-E5740CB9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68332-2035-4219-A8A9-D3ED30E87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9BC3-E580-4EE5-8ACA-AD45F9B8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3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FB29B4-FA97-4ADB-B802-37832D406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E9FE8-8F08-4AF7-A40D-615CCE761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F5A77-F3D6-41A7-8336-E335B989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68C4-1535-4442-A712-9C6459662E7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0D22A-8414-4613-90AF-9327B019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D6902-04BF-47EA-A248-55BBF2A9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9BC3-E580-4EE5-8ACA-AD45F9B8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3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9DE09-AFA9-4180-A594-4F27CE3B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D3B4A-5C46-4240-AE9A-A5A496872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205AF-68AA-4C44-BA35-CB680E092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68C4-1535-4442-A712-9C6459662E7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53F9A-29D5-44CD-860F-4C052C9D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438F8-B2E9-4321-930B-548583DE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9BC3-E580-4EE5-8ACA-AD45F9B8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2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FDA62-D0AD-44A1-ABBC-6184F029E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0E33F-2492-4D63-A249-222427663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9C531-C6A8-4C32-9D0B-7204FC36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68C4-1535-4442-A712-9C6459662E7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55EDD-D882-4636-84D7-605177A9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F99-AFC5-4C49-9540-C4C42478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9BC3-E580-4EE5-8ACA-AD45F9B8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3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E5B0-9CE6-4084-BA87-5331229B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2C41B-A7C7-4D20-9B4E-95DBDACA0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EEABC-B1CC-4025-9212-79CAB75F3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B777C-CEFE-4C6B-A7E7-DDA8F575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68C4-1535-4442-A712-9C6459662E7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01B60-BECF-424B-BF7E-6FF580A0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34BC3-F8A6-4859-8E6A-899D57CE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9BC3-E580-4EE5-8ACA-AD45F9B8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656C-0388-4EAE-BBC3-AC2C33A9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D6D0A-D977-4B9B-BC89-5870C3C07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33976-81B8-4A89-BEA4-DE672CDAE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FABA0-C996-4BF4-8A89-2EE9AE78F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010DA7-0938-4492-9DA2-A4C35C6F7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D98A76-08E3-4348-A32C-80A6F566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68C4-1535-4442-A712-9C6459662E7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1F888B-C324-4E96-A868-AA02390D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568DE9-2001-441F-B5DE-6A611F97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9BC3-E580-4EE5-8ACA-AD45F9B8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7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DF0E-A205-485B-A52F-FE1CBD2DF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AB695-CA79-4FAB-B7C5-E84E0968E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68C4-1535-4442-A712-9C6459662E7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0693A-BB3B-492D-B372-99573A34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97528-B656-4174-8E1A-73C6AD38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9BC3-E580-4EE5-8ACA-AD45F9B8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7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53B8679-F1F1-49E3-91E6-138D2E1C8530}"/>
              </a:ext>
            </a:extLst>
          </p:cNvPr>
          <p:cNvSpPr/>
          <p:nvPr userDrawn="1"/>
        </p:nvSpPr>
        <p:spPr>
          <a:xfrm>
            <a:off x="0" y="0"/>
            <a:ext cx="12183852" cy="1268506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86E5FB-4354-4EB6-B782-E785C7F26E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592" y="114856"/>
            <a:ext cx="3360845" cy="9958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C3DF0E-A205-485B-A52F-FE1CBD2DF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40" y="254248"/>
            <a:ext cx="8082777" cy="820730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359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9FF13-4C5A-4A69-A927-1DB0E76C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68C4-1535-4442-A712-9C6459662E7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25C82-E5A2-43B5-B275-1F6A5F0E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FF039-B7A5-4A4E-AD3E-189D1CF1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9BC3-E580-4EE5-8ACA-AD45F9B8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4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EB85-484E-4EC2-9578-6669DB696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8248D-EE44-4557-B846-976BFD953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BEF2D-41E6-4C45-BD14-89927AE86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A2FD0-505A-4A3E-B3FD-6BD53DE9B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68C4-1535-4442-A712-9C6459662E7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B232C-B788-42A7-9851-DBD01E5F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A293D-A885-48CA-9EEC-3D4C5785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9BC3-E580-4EE5-8ACA-AD45F9B8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5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5D3F6-B385-45F2-BEEF-54CB1295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227FE-490A-461B-82F0-62278995A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A3196-F553-43D6-98EE-255201E7F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768C4-1535-4442-A712-9C6459662E7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3CF50-A838-496A-9FF8-F46D58464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2685A-295D-4200-A504-DAE4A0AD4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59BC3-E580-4EE5-8ACA-AD45F9B8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5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10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7CE41C-99ED-459D-B575-5D61B94441FD}"/>
              </a:ext>
            </a:extLst>
          </p:cNvPr>
          <p:cNvSpPr/>
          <p:nvPr/>
        </p:nvSpPr>
        <p:spPr>
          <a:xfrm>
            <a:off x="0" y="2271626"/>
            <a:ext cx="12192000" cy="1590869"/>
          </a:xfrm>
          <a:prstGeom prst="rect">
            <a:avLst/>
          </a:prstGeom>
          <a:solidFill>
            <a:schemeClr val="accent4">
              <a:lumMod val="60000"/>
              <a:lumOff val="4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2151400" y="2085569"/>
            <a:ext cx="7889200" cy="133801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" sz="2800" b="1" dirty="0">
                <a:latin typeface="+mn-lt"/>
                <a:ea typeface="Roboto"/>
                <a:cs typeface="Roboto"/>
                <a:sym typeface="Roboto"/>
              </a:rPr>
              <a:t>Using Recommender Systems to </a:t>
            </a:r>
            <a:br>
              <a:rPr lang="en" sz="2800" b="1" dirty="0">
                <a:latin typeface="+mn-lt"/>
                <a:ea typeface="Roboto"/>
                <a:cs typeface="Roboto"/>
                <a:sym typeface="Roboto"/>
              </a:rPr>
            </a:br>
            <a:r>
              <a:rPr lang="en" sz="2800" b="1" dirty="0">
                <a:latin typeface="+mn-lt"/>
                <a:ea typeface="Roboto"/>
                <a:cs typeface="Roboto"/>
                <a:sym typeface="Roboto"/>
              </a:rPr>
              <a:t>Increas</a:t>
            </a:r>
            <a:r>
              <a:rPr lang="en-US" sz="2800" b="1" dirty="0">
                <a:latin typeface="+mn-lt"/>
                <a:ea typeface="Roboto"/>
                <a:cs typeface="Roboto"/>
                <a:sym typeface="Roboto"/>
              </a:rPr>
              <a:t>e</a:t>
            </a:r>
            <a:r>
              <a:rPr lang="en" sz="2800" b="1" dirty="0">
                <a:latin typeface="+mn-lt"/>
                <a:ea typeface="Roboto"/>
                <a:cs typeface="Roboto"/>
                <a:sym typeface="Roboto"/>
              </a:rPr>
              <a:t> Sales of Heineken Branded Products</a:t>
            </a:r>
            <a:endParaRPr sz="2800" b="1" dirty="0"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489600" y="3331219"/>
            <a:ext cx="11416000" cy="59648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>
                <a:ea typeface="Roboto"/>
                <a:cs typeface="Roboto"/>
                <a:sym typeface="Roboto"/>
              </a:rPr>
              <a:t> </a:t>
            </a:r>
            <a:r>
              <a:rPr lang="en" sz="2000" dirty="0">
                <a:ea typeface="Roboto"/>
                <a:cs typeface="Roboto"/>
                <a:sym typeface="Roboto"/>
              </a:rPr>
              <a:t>Gary Gao, Miller Page, Abhishek Saha, Alana Zhao</a:t>
            </a:r>
            <a:endParaRPr sz="2000" dirty="0">
              <a:ea typeface="Roboto"/>
              <a:cs typeface="Roboto"/>
              <a:sym typeface="Roboto"/>
            </a:endParaRPr>
          </a:p>
        </p:txBody>
      </p:sp>
      <p:pic>
        <p:nvPicPr>
          <p:cNvPr id="1028" name="Picture 4" descr="Image result for heineken logo">
            <a:extLst>
              <a:ext uri="{FF2B5EF4-FFF2-40B4-BE49-F238E27FC236}">
                <a16:creationId xmlns:a16="http://schemas.microsoft.com/office/drawing/2014/main" id="{DAC45A6A-F360-4FE5-B704-7E013FDCA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74" y="163046"/>
            <a:ext cx="2225273" cy="126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C1F836-C5D8-4DC8-A925-960543F16ADD}"/>
              </a:ext>
            </a:extLst>
          </p:cNvPr>
          <p:cNvGrpSpPr/>
          <p:nvPr/>
        </p:nvGrpSpPr>
        <p:grpSpPr>
          <a:xfrm>
            <a:off x="5199255" y="1940371"/>
            <a:ext cx="4711700" cy="4597400"/>
            <a:chOff x="6607649" y="1486812"/>
            <a:chExt cx="4711700" cy="4597400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5B03285-396A-4262-9E8F-F3AC085AC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7649" y="1486812"/>
              <a:ext cx="4711700" cy="459740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D36A1CB-59AA-4FDD-A11B-E7F5C75B23B2}"/>
                </a:ext>
              </a:extLst>
            </p:cNvPr>
            <p:cNvSpPr txBox="1"/>
            <p:nvPr/>
          </p:nvSpPr>
          <p:spPr>
            <a:xfrm>
              <a:off x="6977847" y="1491053"/>
              <a:ext cx="12168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Average Price ($)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7FE8FF-C307-4B02-AD80-16EAD937C06E}"/>
                </a:ext>
              </a:extLst>
            </p:cNvPr>
            <p:cNvSpPr txBox="1"/>
            <p:nvPr/>
          </p:nvSpPr>
          <p:spPr>
            <a:xfrm>
              <a:off x="8564872" y="1491053"/>
              <a:ext cx="13426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Discount Frequency</a:t>
              </a:r>
            </a:p>
          </p:txBody>
        </p:sp>
      </p:grpSp>
      <p:sp>
        <p:nvSpPr>
          <p:cNvPr id="3" name="Google Shape;105;p17">
            <a:extLst>
              <a:ext uri="{FF2B5EF4-FFF2-40B4-BE49-F238E27FC236}">
                <a16:creationId xmlns:a16="http://schemas.microsoft.com/office/drawing/2014/main" id="{09E8973B-10AB-4C90-8111-5AE09A1F89F1}"/>
              </a:ext>
            </a:extLst>
          </p:cNvPr>
          <p:cNvSpPr txBox="1">
            <a:spLocks/>
          </p:cNvSpPr>
          <p:nvPr/>
        </p:nvSpPr>
        <p:spPr>
          <a:xfrm>
            <a:off x="8956138" y="1812141"/>
            <a:ext cx="2760565" cy="2428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Heineken is </a:t>
            </a:r>
            <a:r>
              <a:rPr lang="en-US" sz="18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cheaper</a:t>
            </a:r>
            <a:r>
              <a:rPr lang="en-US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sz="18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 sale </a:t>
            </a:r>
            <a:r>
              <a:rPr lang="en-US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more than Super Bock yet sold much less.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How can they reach these customers to boost revenue?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9BD5A4B7-D79E-FC48-BCF5-867DEE23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13" y="472917"/>
            <a:ext cx="8081962" cy="82073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How can Heineken increase their sales from Super Bock customers?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9BB54C-C236-445D-83F8-4721F461F6AD}"/>
              </a:ext>
            </a:extLst>
          </p:cNvPr>
          <p:cNvGrpSpPr/>
          <p:nvPr/>
        </p:nvGrpSpPr>
        <p:grpSpPr>
          <a:xfrm>
            <a:off x="349148" y="2067722"/>
            <a:ext cx="4158628" cy="3122135"/>
            <a:chOff x="662753" y="1486812"/>
            <a:chExt cx="3613097" cy="2553343"/>
          </a:xfrm>
        </p:grpSpPr>
        <p:pic>
          <p:nvPicPr>
            <p:cNvPr id="7" name="Google Shape;94;p16">
              <a:extLst>
                <a:ext uri="{FF2B5EF4-FFF2-40B4-BE49-F238E27FC236}">
                  <a16:creationId xmlns:a16="http://schemas.microsoft.com/office/drawing/2014/main" id="{72415E41-669C-469E-AF63-7E8FC3D7CAB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1" b="36531"/>
            <a:stretch/>
          </p:blipFill>
          <p:spPr>
            <a:xfrm>
              <a:off x="1073259" y="1486812"/>
              <a:ext cx="3202591" cy="25533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96;p16">
              <a:extLst>
                <a:ext uri="{FF2B5EF4-FFF2-40B4-BE49-F238E27FC236}">
                  <a16:creationId xmlns:a16="http://schemas.microsoft.com/office/drawing/2014/main" id="{7C622499-A149-4A55-BFE0-AC062E06D096}"/>
                </a:ext>
              </a:extLst>
            </p:cNvPr>
            <p:cNvSpPr/>
            <p:nvPr/>
          </p:nvSpPr>
          <p:spPr>
            <a:xfrm>
              <a:off x="662753" y="2157689"/>
              <a:ext cx="336600" cy="75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6;p16">
              <a:extLst>
                <a:ext uri="{FF2B5EF4-FFF2-40B4-BE49-F238E27FC236}">
                  <a16:creationId xmlns:a16="http://schemas.microsoft.com/office/drawing/2014/main" id="{FA40D7F8-83FE-4124-A96F-88041E9070DF}"/>
                </a:ext>
              </a:extLst>
            </p:cNvPr>
            <p:cNvSpPr/>
            <p:nvPr/>
          </p:nvSpPr>
          <p:spPr>
            <a:xfrm>
              <a:off x="675197" y="3597713"/>
              <a:ext cx="336600" cy="75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66E61C0-1AA1-4E80-BF73-0E1E96A66A4A}"/>
              </a:ext>
            </a:extLst>
          </p:cNvPr>
          <p:cNvSpPr txBox="1"/>
          <p:nvPr/>
        </p:nvSpPr>
        <p:spPr>
          <a:xfrm>
            <a:off x="349148" y="1424805"/>
            <a:ext cx="247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Market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F91FF9-39AB-4BD8-8C1D-5F86300950F5}"/>
              </a:ext>
            </a:extLst>
          </p:cNvPr>
          <p:cNvSpPr txBox="1"/>
          <p:nvPr/>
        </p:nvSpPr>
        <p:spPr>
          <a:xfrm>
            <a:off x="5199255" y="1432347"/>
            <a:ext cx="302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Supermarket Chain Level</a:t>
            </a:r>
          </a:p>
        </p:txBody>
      </p:sp>
    </p:spTree>
    <p:extLst>
      <p:ext uri="{BB962C8B-B14F-4D97-AF65-F5344CB8AC3E}">
        <p14:creationId xmlns:p14="http://schemas.microsoft.com/office/powerpoint/2010/main" val="163002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737E3F-DDF0-4B9E-A84F-BEAA3012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40" y="466909"/>
            <a:ext cx="8082777" cy="82073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n-lt"/>
              </a:rPr>
              <a:t>We implemented Naïve Bayes conditional probability to find personalized offer levels for each customer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02DD73B-EF1E-9648-9048-B1BCF17A1BFE}"/>
              </a:ext>
            </a:extLst>
          </p:cNvPr>
          <p:cNvGraphicFramePr/>
          <p:nvPr>
            <p:extLst/>
          </p:nvPr>
        </p:nvGraphicFramePr>
        <p:xfrm>
          <a:off x="-266331" y="1846555"/>
          <a:ext cx="12192000" cy="4385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B032823-95F2-41A6-82FB-2B08BDBF5522}"/>
              </a:ext>
            </a:extLst>
          </p:cNvPr>
          <p:cNvSpPr txBox="1"/>
          <p:nvPr/>
        </p:nvSpPr>
        <p:spPr>
          <a:xfrm>
            <a:off x="542832" y="5335483"/>
            <a:ext cx="1930526" cy="105560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Technique: </a:t>
            </a:r>
          </a:p>
          <a:p>
            <a:pPr lvl="1"/>
            <a:r>
              <a:rPr lang="en-US" sz="1400" dirty="0"/>
              <a:t>Jaccard Similarity</a:t>
            </a:r>
          </a:p>
          <a:p>
            <a:pPr lvl="1"/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1262D8-C344-4C02-BA54-B79DB7F1FBAE}"/>
              </a:ext>
            </a:extLst>
          </p:cNvPr>
          <p:cNvSpPr txBox="1"/>
          <p:nvPr/>
        </p:nvSpPr>
        <p:spPr>
          <a:xfrm>
            <a:off x="2828279" y="5342545"/>
            <a:ext cx="1930526" cy="105560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Method: </a:t>
            </a:r>
          </a:p>
          <a:p>
            <a:pPr lvl="1"/>
            <a:r>
              <a:rPr lang="en-US" sz="1400" dirty="0"/>
              <a:t>20 offer levels ranging 0% to 100%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05458-F8C2-433B-8C77-64F21127B893}"/>
              </a:ext>
            </a:extLst>
          </p:cNvPr>
          <p:cNvSpPr txBox="1"/>
          <p:nvPr/>
        </p:nvSpPr>
        <p:spPr>
          <a:xfrm>
            <a:off x="5151871" y="5335483"/>
            <a:ext cx="1930526" cy="105560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Method: </a:t>
            </a:r>
          </a:p>
          <a:p>
            <a:pPr lvl="1"/>
            <a:r>
              <a:rPr lang="en-US" sz="1400" dirty="0"/>
              <a:t>Top 5 </a:t>
            </a:r>
          </a:p>
          <a:p>
            <a:pPr lvl="1"/>
            <a:r>
              <a:rPr lang="en-US" sz="1400" dirty="0"/>
              <a:t>co-purchased items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A3ED68-813E-4103-91CF-40E37D19E610}"/>
              </a:ext>
            </a:extLst>
          </p:cNvPr>
          <p:cNvSpPr txBox="1"/>
          <p:nvPr/>
        </p:nvSpPr>
        <p:spPr>
          <a:xfrm>
            <a:off x="7475463" y="5335483"/>
            <a:ext cx="1930526" cy="105560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Technique:</a:t>
            </a:r>
          </a:p>
          <a:p>
            <a:pPr lvl="1"/>
            <a:r>
              <a:rPr lang="en-US" sz="1400" dirty="0"/>
              <a:t>Naïve Bayes Conditional Probability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53A23-0075-4B41-A101-5ACE95B4B0F2}"/>
              </a:ext>
            </a:extLst>
          </p:cNvPr>
          <p:cNvSpPr txBox="1"/>
          <p:nvPr/>
        </p:nvSpPr>
        <p:spPr>
          <a:xfrm>
            <a:off x="9760911" y="5342545"/>
            <a:ext cx="1930526" cy="105560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Method:</a:t>
            </a:r>
          </a:p>
          <a:p>
            <a:pPr lvl="1"/>
            <a:r>
              <a:rPr lang="en-US" sz="1400" dirty="0"/>
              <a:t>Incremental quantity &amp; revenue, ROI</a:t>
            </a:r>
          </a:p>
        </p:txBody>
      </p:sp>
      <p:pic>
        <p:nvPicPr>
          <p:cNvPr id="10" name="图片 14">
            <a:extLst>
              <a:ext uri="{FF2B5EF4-FFF2-40B4-BE49-F238E27FC236}">
                <a16:creationId xmlns:a16="http://schemas.microsoft.com/office/drawing/2014/main" id="{EFB57CE8-04A6-498F-B448-A823A0F267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54" y="1676151"/>
            <a:ext cx="993611" cy="993611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BBFC800D-7254-4B2E-B8F2-D34416C81A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540" y="1676150"/>
            <a:ext cx="993612" cy="9936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13ECB4-4303-4E99-875C-F122F1A44D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92" y="1676150"/>
            <a:ext cx="993612" cy="993612"/>
          </a:xfrm>
          <a:prstGeom prst="rect">
            <a:avLst/>
          </a:prstGeom>
        </p:spPr>
      </p:pic>
      <p:pic>
        <p:nvPicPr>
          <p:cNvPr id="17" name="Picture 16" descr="A picture containing vector graphics, text&#10;&#10;Description automatically generated">
            <a:extLst>
              <a:ext uri="{FF2B5EF4-FFF2-40B4-BE49-F238E27FC236}">
                <a16:creationId xmlns:a16="http://schemas.microsoft.com/office/drawing/2014/main" id="{A049727E-334C-4580-9A99-86EE7C31F4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6" y="1676150"/>
            <a:ext cx="993612" cy="9936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CA5628-36FD-41C1-875B-F89BA141B6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576" y="1676150"/>
            <a:ext cx="993612" cy="99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2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737E3F-DDF0-4B9E-A84F-BEAA3012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09" y="502608"/>
            <a:ext cx="8082777" cy="82073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Utilizing our recommender system boosts Heineken’s sales by ~22%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EAEF4-5B44-204E-A86E-D6E7AECA8307}"/>
              </a:ext>
            </a:extLst>
          </p:cNvPr>
          <p:cNvSpPr txBox="1"/>
          <p:nvPr/>
        </p:nvSpPr>
        <p:spPr>
          <a:xfrm>
            <a:off x="1339794" y="1869069"/>
            <a:ext cx="2533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Increase in sales volume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506B3-2892-2749-9851-07FF8F18312B}"/>
              </a:ext>
            </a:extLst>
          </p:cNvPr>
          <p:cNvSpPr txBox="1"/>
          <p:nvPr/>
        </p:nvSpPr>
        <p:spPr>
          <a:xfrm>
            <a:off x="5012565" y="1884458"/>
            <a:ext cx="23365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Increase in revenue</a:t>
            </a:r>
          </a:p>
          <a:p>
            <a:pPr algn="ctr"/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96998F-ED43-274D-8536-0B5B7A1191CB}"/>
              </a:ext>
            </a:extLst>
          </p:cNvPr>
          <p:cNvSpPr txBox="1"/>
          <p:nvPr/>
        </p:nvSpPr>
        <p:spPr>
          <a:xfrm>
            <a:off x="8740800" y="1884458"/>
            <a:ext cx="2240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Return on investment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0D8418-D775-4458-B254-37A27C8CC9FB}"/>
              </a:ext>
            </a:extLst>
          </p:cNvPr>
          <p:cNvSpPr/>
          <p:nvPr/>
        </p:nvSpPr>
        <p:spPr>
          <a:xfrm>
            <a:off x="9140887" y="2853474"/>
            <a:ext cx="1440651" cy="126188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4D0203-E3B8-487C-B04A-25DD731E5DEF}"/>
              </a:ext>
            </a:extLst>
          </p:cNvPr>
          <p:cNvSpPr/>
          <p:nvPr/>
        </p:nvSpPr>
        <p:spPr>
          <a:xfrm>
            <a:off x="1886100" y="2860491"/>
            <a:ext cx="1440651" cy="126188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25%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4C06D78-BA76-4B56-A8F6-5E874AD1E6A2}"/>
              </a:ext>
            </a:extLst>
          </p:cNvPr>
          <p:cNvSpPr/>
          <p:nvPr/>
        </p:nvSpPr>
        <p:spPr>
          <a:xfrm>
            <a:off x="5460501" y="2860491"/>
            <a:ext cx="1440651" cy="126188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22%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C38F36-C71C-4794-B756-24B5DBED6026}"/>
              </a:ext>
            </a:extLst>
          </p:cNvPr>
          <p:cNvSpPr/>
          <p:nvPr/>
        </p:nvSpPr>
        <p:spPr>
          <a:xfrm>
            <a:off x="9140888" y="2860491"/>
            <a:ext cx="1440651" cy="126188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2.8</a:t>
            </a:r>
          </a:p>
        </p:txBody>
      </p:sp>
      <p:pic>
        <p:nvPicPr>
          <p:cNvPr id="18" name="Google Shape;74;p14">
            <a:extLst>
              <a:ext uri="{FF2B5EF4-FFF2-40B4-BE49-F238E27FC236}">
                <a16:creationId xmlns:a16="http://schemas.microsoft.com/office/drawing/2014/main" id="{D15FB8B1-2C6E-4415-874F-DB7E54EF6AC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3819" y="4803203"/>
            <a:ext cx="1109100" cy="110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68;p14">
            <a:extLst>
              <a:ext uri="{FF2B5EF4-FFF2-40B4-BE49-F238E27FC236}">
                <a16:creationId xmlns:a16="http://schemas.microsoft.com/office/drawing/2014/main" id="{40A28704-A9E9-41C7-827B-C05D78B0832E}"/>
              </a:ext>
            </a:extLst>
          </p:cNvPr>
          <p:cNvSpPr txBox="1">
            <a:spLocks/>
          </p:cNvSpPr>
          <p:nvPr/>
        </p:nvSpPr>
        <p:spPr>
          <a:xfrm>
            <a:off x="1422919" y="4803203"/>
            <a:ext cx="10605875" cy="1364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ea typeface="Roboto"/>
                <a:cs typeface="Roboto"/>
                <a:sym typeface="Roboto"/>
              </a:rPr>
              <a:t>Heineken could significantly gain by implementing our Naïve Bayes collaborative filtering-based recommender system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ea typeface="Roboto"/>
                <a:cs typeface="Roboto"/>
                <a:sym typeface="Roboto"/>
              </a:rPr>
              <a:t>Purchase profile of majority of Super Bock users was similar to Heineken users, hence promote latter’s products to former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ea typeface="Roboto"/>
                <a:cs typeface="Roboto"/>
                <a:sym typeface="Roboto"/>
              </a:rPr>
              <a:t>Heineken could expand on this by appropriately pricing their products and designing a suitable marketing mix model</a:t>
            </a:r>
          </a:p>
        </p:txBody>
      </p:sp>
    </p:spTree>
    <p:extLst>
      <p:ext uri="{BB962C8B-B14F-4D97-AF65-F5344CB8AC3E}">
        <p14:creationId xmlns:p14="http://schemas.microsoft.com/office/powerpoint/2010/main" val="214488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ysClr val="windowText" lastClr="000000"/>
      </a:dk1>
      <a:lt1>
        <a:sysClr val="window" lastClr="FFFFFF"/>
      </a:lt1>
      <a:dk2>
        <a:srgbClr val="000066"/>
      </a:dk2>
      <a:lt2>
        <a:srgbClr val="E7E6E6"/>
      </a:lt2>
      <a:accent1>
        <a:srgbClr val="EEC218"/>
      </a:accent1>
      <a:accent2>
        <a:srgbClr val="000066"/>
      </a:accent2>
      <a:accent3>
        <a:srgbClr val="406E8E"/>
      </a:accent3>
      <a:accent4>
        <a:srgbClr val="EFCB54"/>
      </a:accent4>
      <a:accent5>
        <a:srgbClr val="2C363F"/>
      </a:accent5>
      <a:accent6>
        <a:srgbClr val="A2B5C4"/>
      </a:accent6>
      <a:hlink>
        <a:srgbClr val="00355F"/>
      </a:hlink>
      <a:folHlink>
        <a:srgbClr val="EEC218"/>
      </a:folHlink>
    </a:clrScheme>
    <a:fontScheme name="Source Sans + Lato">
      <a:majorFont>
        <a:latin typeface="Source Sans Pro Light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223</Words>
  <Application>Microsoft Office PowerPoint</Application>
  <PresentationFormat>Widescreen</PresentationFormat>
  <Paragraphs>39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Lato</vt:lpstr>
      <vt:lpstr>Arial</vt:lpstr>
      <vt:lpstr>Calibri</vt:lpstr>
      <vt:lpstr>Roboto</vt:lpstr>
      <vt:lpstr>Source Sans Pro Light</vt:lpstr>
      <vt:lpstr>Wingdings</vt:lpstr>
      <vt:lpstr>Office Theme</vt:lpstr>
      <vt:lpstr>Using Recommender Systems to  Increase Sales of Heineken Branded Products</vt:lpstr>
      <vt:lpstr>How can Heineken increase their sales from Super Bock customers?</vt:lpstr>
      <vt:lpstr>We implemented Naïve Bayes conditional probability to find personalized offer levels for each customer</vt:lpstr>
      <vt:lpstr>Utilizing our recommender system boosts Heineken’s sales by ~22%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Haroon, Sameen</dc:creator>
  <cp:lastModifiedBy>Yiran Zhao</cp:lastModifiedBy>
  <cp:revision>40</cp:revision>
  <dcterms:created xsi:type="dcterms:W3CDTF">2019-04-30T15:07:29Z</dcterms:created>
  <dcterms:modified xsi:type="dcterms:W3CDTF">2019-05-02T23:06:05Z</dcterms:modified>
</cp:coreProperties>
</file>