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42" r:id="rId2"/>
    <p:sldId id="309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1" r:id="rId11"/>
    <p:sldId id="492" r:id="rId12"/>
    <p:sldId id="533" r:id="rId13"/>
    <p:sldId id="494" r:id="rId14"/>
    <p:sldId id="497" r:id="rId15"/>
    <p:sldId id="496" r:id="rId16"/>
    <p:sldId id="456" r:id="rId17"/>
    <p:sldId id="501" r:id="rId18"/>
    <p:sldId id="540" r:id="rId19"/>
    <p:sldId id="543" r:id="rId20"/>
    <p:sldId id="539" r:id="rId21"/>
    <p:sldId id="537" r:id="rId22"/>
    <p:sldId id="535" r:id="rId23"/>
    <p:sldId id="536" r:id="rId24"/>
    <p:sldId id="541" r:id="rId25"/>
    <p:sldId id="499" r:id="rId26"/>
    <p:sldId id="467" r:id="rId27"/>
    <p:sldId id="468" r:id="rId28"/>
    <p:sldId id="503" r:id="rId29"/>
    <p:sldId id="542" r:id="rId30"/>
    <p:sldId id="429" r:id="rId31"/>
    <p:sldId id="473" r:id="rId32"/>
    <p:sldId id="475" r:id="rId33"/>
    <p:sldId id="477" r:id="rId34"/>
    <p:sldId id="504" r:id="rId35"/>
    <p:sldId id="506" r:id="rId36"/>
    <p:sldId id="520" r:id="rId37"/>
    <p:sldId id="521" r:id="rId38"/>
    <p:sldId id="523" r:id="rId39"/>
    <p:sldId id="524" r:id="rId40"/>
    <p:sldId id="511" r:id="rId41"/>
    <p:sldId id="527" r:id="rId42"/>
    <p:sldId id="531" r:id="rId43"/>
    <p:sldId id="530" r:id="rId44"/>
    <p:sldId id="525" r:id="rId45"/>
    <p:sldId id="515" r:id="rId46"/>
    <p:sldId id="516" r:id="rId47"/>
    <p:sldId id="517" r:id="rId48"/>
    <p:sldId id="518" r:id="rId49"/>
    <p:sldId id="519" r:id="rId50"/>
    <p:sldId id="544" r:id="rId51"/>
    <p:sldId id="474" r:id="rId52"/>
    <p:sldId id="476" r:id="rId53"/>
    <p:sldId id="526" r:id="rId5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E75B6"/>
    <a:srgbClr val="E95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065" autoAdjust="0"/>
  </p:normalViewPr>
  <p:slideViewPr>
    <p:cSldViewPr snapToGrid="0">
      <p:cViewPr varScale="1">
        <p:scale>
          <a:sx n="85" d="100"/>
          <a:sy n="85" d="100"/>
        </p:scale>
        <p:origin x="17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649" cy="46637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0"/>
            <a:ext cx="3043649" cy="46637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200"/>
            </a:lvl1pPr>
          </a:lstStyle>
          <a:p>
            <a:fld id="{F07A6F15-18BF-4C47-9C42-8EB2052346E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722"/>
            <a:ext cx="3043649" cy="466378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9" cy="466378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200"/>
            </a:lvl1pPr>
          </a:lstStyle>
          <a:p>
            <a:fld id="{CEE0D52B-CDB8-407D-9E2F-2FEAD0B64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1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779087DF-1450-4579-8500-56EE5004B723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9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46FB394D-39A9-4DA6-9BE0-A0ED7963E7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00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AoI = Packets with</a:t>
            </a:r>
            <a:r>
              <a:rPr lang="en-US" baseline="0" dirty="0"/>
              <a:t> low delay being delivered regularly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3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policies have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and an isolated throughput term.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Naturally, we expect the performance of both policies to be similar in terms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MW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lies in the throughput term.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MW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 constraint, the WI gives an incentive for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compliance,</a:t>
            </a:r>
            <a:r>
              <a:rPr lang="en-US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provides no guarantee.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benefit of using a fixed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there is no need to keep track of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each node and at every slot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2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0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94D-39A9-4DA6-9BE0-A0ED7963E7E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92C4-10A5-42E5-802F-E1258C5E388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8A3A-0038-4C50-B249-38FFE0D8E34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9470-B5E8-4BB2-B74A-C07DBBBDCC9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91" y="197345"/>
            <a:ext cx="11718911" cy="100537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2" y="1383958"/>
            <a:ext cx="11718910" cy="479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5517-2586-4E8F-98DB-ABFD235BD809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03" y="6356350"/>
            <a:ext cx="2743200" cy="365125"/>
          </a:xfrm>
        </p:spPr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F62E-FBA9-4D08-B8D6-1430668D45D2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D0B-07BF-48FA-BEA2-E9B9D0D629D0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523-BFB9-4B5F-ADB9-BBF04FCA513D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953-EDDC-44A7-AA02-12DF958490A2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077A-020F-41D4-845C-9C8F2BC0AF7F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8EEF-0017-45A6-BA0F-83D68EF36A0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45F2-6BF8-4FBD-A98F-22CA906E1D8E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2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EE95-C0B2-426A-9CA4-943088282B23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4553-AD42-4F8A-8B84-697F8D721C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9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0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2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7" Type="http://schemas.openxmlformats.org/officeDocument/2006/relationships/image" Target="../media/image43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9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1284413"/>
            <a:ext cx="9554818" cy="2186374"/>
          </a:xfrm>
        </p:spPr>
        <p:txBody>
          <a:bodyPr>
            <a:normAutofit/>
          </a:bodyPr>
          <a:lstStyle/>
          <a:p>
            <a:r>
              <a:rPr lang="en-US" sz="4400" dirty="0"/>
              <a:t>Optimizing Age of Information in Wireless</a:t>
            </a:r>
            <a:br>
              <a:rPr lang="en-US" sz="4400" dirty="0"/>
            </a:br>
            <a:r>
              <a:rPr lang="en-US" sz="4400" dirty="0"/>
              <a:t>Networks with Throughput Constraints</a:t>
            </a:r>
            <a:endParaRPr lang="en-US" sz="45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28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Igor Kadota</a:t>
            </a:r>
            <a:r>
              <a:rPr lang="en-US" dirty="0"/>
              <a:t>, Abhishek Sinha and Eytan Modiano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IEEE INFOCOM, April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2936" y="6356350"/>
            <a:ext cx="2743200" cy="365125"/>
          </a:xfrm>
        </p:spPr>
        <p:txBody>
          <a:bodyPr/>
          <a:lstStyle/>
          <a:p>
            <a:fld id="{EBAD4553-AD42-4F8A-8B84-697F8D721CB7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7" y="400050"/>
            <a:ext cx="1523999" cy="914400"/>
          </a:xfrm>
          <a:prstGeom prst="rect">
            <a:avLst/>
          </a:prstGeom>
        </p:spPr>
      </p:pic>
      <p:pic>
        <p:nvPicPr>
          <p:cNvPr id="10" name="Picture 2" descr="https://www.eecs.mit.edu/sites/default/files/taxonomy-images/mit-lids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90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2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143" y="1317547"/>
            <a:ext cx="32850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Wireless Parking 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010" y="4926027"/>
            <a:ext cx="31589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Wireless Tire-Pressure </a:t>
            </a:r>
          </a:p>
          <a:p>
            <a:r>
              <a:rPr lang="en-US" sz="2500" dirty="0"/>
              <a:t>Monitoring System</a:t>
            </a: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727" y="1678853"/>
            <a:ext cx="3964597" cy="43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4" y="1808686"/>
            <a:ext cx="4423157" cy="21166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386" y="4612318"/>
            <a:ext cx="2374278" cy="1830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46196" y="1313157"/>
            <a:ext cx="364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Wireless Rearview Camera</a:t>
            </a:r>
          </a:p>
        </p:txBody>
      </p:sp>
    </p:spTree>
    <p:extLst>
      <p:ext uri="{BB962C8B-B14F-4D97-AF65-F5344CB8AC3E}">
        <p14:creationId xmlns:p14="http://schemas.microsoft.com/office/powerpoint/2010/main" val="284824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-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0503" y="6356350"/>
            <a:ext cx="2743200" cy="365125"/>
          </a:xfrm>
        </p:spPr>
        <p:txBody>
          <a:bodyPr/>
          <a:lstStyle/>
          <a:p>
            <a:fld id="{EBAD4553-AD42-4F8A-8B84-697F8D721CB7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38" name="Straight Arrow Connector 37"/>
          <p:cNvCxnSpPr>
            <a:stCxn id="40" idx="0"/>
            <a:endCxn id="41" idx="4"/>
          </p:cNvCxnSpPr>
          <p:nvPr/>
        </p:nvCxnSpPr>
        <p:spPr>
          <a:xfrm flipH="1" flipV="1">
            <a:off x="2720398" y="3188639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1423" y="3127794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 rot="21557796">
            <a:off x="2351346" y="4185974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41" name="Oval 40"/>
          <p:cNvSpPr/>
          <p:nvPr/>
        </p:nvSpPr>
        <p:spPr>
          <a:xfrm>
            <a:off x="2412304" y="2572451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M</a:t>
            </a:r>
          </a:p>
        </p:txBody>
      </p:sp>
      <p:cxnSp>
        <p:nvCxnSpPr>
          <p:cNvPr id="42" name="Straight Arrow Connector 41"/>
          <p:cNvCxnSpPr>
            <a:stCxn id="39" idx="5"/>
            <a:endCxn id="40" idx="1"/>
          </p:cNvCxnSpPr>
          <p:nvPr/>
        </p:nvCxnSpPr>
        <p:spPr>
          <a:xfrm>
            <a:off x="1667372" y="3653743"/>
            <a:ext cx="792961" cy="64787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871174">
            <a:off x="1711268" y="26095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  <a:endParaRPr lang="en-US" sz="4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13170" y="2890154"/>
                <a:ext cx="678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2890154"/>
                <a:ext cx="6788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008118" y="2352155"/>
                <a:ext cx="7605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2352155"/>
                <a:ext cx="760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76731" y="1907097"/>
            <a:ext cx="253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Sensors /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3170" y="3274115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3274115"/>
                <a:ext cx="6547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08118" y="2746737"/>
                <a:ext cx="736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2746737"/>
                <a:ext cx="7365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170" y="3658076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3658076"/>
                <a:ext cx="6612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08118" y="3141318"/>
                <a:ext cx="742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3141318"/>
                <a:ext cx="7429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74042" y="4939967"/>
            <a:ext cx="251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Central Monitor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33393" y="2143038"/>
                <a:ext cx="6644856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/>
                  <a:t>Low network-wide </a:t>
                </a:r>
                <a:r>
                  <a:rPr lang="en-US" sz="2800" dirty="0" err="1"/>
                  <a:t>AoI</a:t>
                </a:r>
                <a:endParaRPr lang="en-US" sz="2800" dirty="0"/>
              </a:p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represent priority</a:t>
                </a:r>
              </a:p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/>
                  <a:t>Minimum throughput requirement,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/>
                  <a:t>Channel is </a:t>
                </a:r>
                <a:r>
                  <a:rPr lang="en-US" sz="2800" b="1" dirty="0"/>
                  <a:t>shared</a:t>
                </a:r>
                <a:r>
                  <a:rPr lang="en-US" sz="2800" dirty="0"/>
                  <a:t> and </a:t>
                </a:r>
                <a:r>
                  <a:rPr lang="en-US" sz="2800" b="1" dirty="0"/>
                  <a:t>unreliable,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93" y="2143038"/>
                <a:ext cx="6644856" cy="2739211"/>
              </a:xfrm>
              <a:prstGeom prst="rect">
                <a:avLst/>
              </a:prstGeom>
              <a:blipFill rotWithShape="0">
                <a:blip r:embed="rId9"/>
                <a:stretch>
                  <a:fillRect l="-1927" t="-2450" b="-5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38583" y="6031680"/>
                <a:ext cx="63101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Values of M,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are fixed and known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83" y="6031680"/>
                <a:ext cx="6310125" cy="523220"/>
              </a:xfrm>
              <a:prstGeom prst="rect">
                <a:avLst/>
              </a:prstGeom>
              <a:blipFill>
                <a:blip r:embed="rId10"/>
                <a:stretch>
                  <a:fillRect l="-1932" t="-10465" r="-87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16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Network - Scheduling Policy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080" t="-3636" b="-1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4525" y="1468252"/>
                <a:ext cx="6635707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8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During slot k:</a:t>
                </a:r>
              </a:p>
              <a:p>
                <a:pPr marL="804863" lvl="1" indent="-347663"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b="1" dirty="0">
                    <a:ea typeface="Cambria Math" panose="02040503050406030204" pitchFamily="18" charset="0"/>
                  </a:rPr>
                  <a:t>BS selects </a:t>
                </a:r>
                <a:r>
                  <a:rPr lang="en-US" sz="2800" dirty="0">
                    <a:ea typeface="Cambria Math" panose="02040503050406030204" pitchFamily="18" charset="0"/>
                  </a:rPr>
                  <a:t>a single node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i</a:t>
                </a:r>
                <a:r>
                  <a:rPr lang="en-US" sz="2800" dirty="0">
                    <a:ea typeface="Cambria Math" panose="02040503050406030204" pitchFamily="18" charset="0"/>
                  </a:rPr>
                  <a:t>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]</a:t>
                </a:r>
              </a:p>
              <a:p>
                <a:pPr marL="804863" lvl="1" indent="-347663"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>
                    <a:ea typeface="Cambria Math" panose="02040503050406030204" pitchFamily="18" charset="0"/>
                  </a:rPr>
                  <a:t>Selected node </a:t>
                </a:r>
                <a:r>
                  <a:rPr lang="en-US" sz="2800" b="1" dirty="0">
                    <a:ea typeface="Cambria Math" panose="02040503050406030204" pitchFamily="18" charset="0"/>
                  </a:rPr>
                  <a:t>samples </a:t>
                </a:r>
                <a:r>
                  <a:rPr lang="en-US" sz="2800" dirty="0">
                    <a:ea typeface="Cambria Math" panose="02040503050406030204" pitchFamily="18" charset="0"/>
                  </a:rPr>
                  <a:t>new data and then </a:t>
                </a:r>
                <a:r>
                  <a:rPr lang="en-US" sz="2800" b="1" dirty="0">
                    <a:ea typeface="Cambria Math" panose="02040503050406030204" pitchFamily="18" charset="0"/>
                  </a:rPr>
                  <a:t>transmits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pPr marL="804863" lvl="1" indent="-347663"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>
                    <a:ea typeface="Cambria Math" panose="02040503050406030204" pitchFamily="18" charset="0"/>
                  </a:rPr>
                  <a:t>Packet is successfully </a:t>
                </a:r>
                <a:r>
                  <a:rPr lang="en-US" sz="2800" b="1" dirty="0">
                    <a:ea typeface="Cambria Math" panose="02040503050406030204" pitchFamily="18" charset="0"/>
                  </a:rPr>
                  <a:t>delivered</a:t>
                </a:r>
                <a:r>
                  <a:rPr lang="en-US" sz="2800" dirty="0">
                    <a:ea typeface="Cambria Math" panose="02040503050406030204" pitchFamily="18" charset="0"/>
                  </a:rPr>
                  <a:t> to the BS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    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]</a:t>
                </a:r>
              </a:p>
              <a:p>
                <a:pPr marL="804863" lvl="1" indent="-347663"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>
                    <a:ea typeface="Cambria Math" panose="02040503050406030204" pitchFamily="18" charset="0"/>
                  </a:rPr>
                  <a:t>Packet Delay = </a:t>
                </a:r>
                <a:r>
                  <a:rPr lang="en-US" sz="2800" dirty="0">
                    <a:solidFill>
                      <a:srgbClr val="2E75B6"/>
                    </a:solidFill>
                    <a:ea typeface="Cambria Math" panose="02040503050406030204" pitchFamily="18" charset="0"/>
                  </a:rPr>
                  <a:t>1 slot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525" y="1468252"/>
                <a:ext cx="6635707" cy="4031873"/>
              </a:xfrm>
              <a:prstGeom prst="rect">
                <a:avLst/>
              </a:prstGeom>
              <a:blipFill rotWithShape="0">
                <a:blip r:embed="rId4"/>
                <a:stretch>
                  <a:fillRect l="-1928" t="-1513" r="-1745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03926" y="6023595"/>
                <a:ext cx="8837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Class of non-anticipative policies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b="1" dirty="0"/>
                  <a:t>Arbitrary policy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26" y="6023595"/>
                <a:ext cx="883799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79" t="-10465" r="-41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74042" y="4939967"/>
                <a:ext cx="265329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Central Monitor</a:t>
                </a:r>
              </a:p>
              <a:p>
                <a:r>
                  <a:rPr lang="en-US" sz="2800" dirty="0"/>
                  <a:t>Running policy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42" y="4939967"/>
                <a:ext cx="2653290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4598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34" idx="0"/>
            <a:endCxn id="35" idx="4"/>
          </p:cNvCxnSpPr>
          <p:nvPr/>
        </p:nvCxnSpPr>
        <p:spPr>
          <a:xfrm flipH="1" flipV="1">
            <a:off x="2720398" y="3188639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141423" y="3127794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 rot="21557796">
            <a:off x="2351346" y="4185974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35" name="Oval 34"/>
          <p:cNvSpPr/>
          <p:nvPr/>
        </p:nvSpPr>
        <p:spPr>
          <a:xfrm>
            <a:off x="2412304" y="2572451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M</a:t>
            </a:r>
          </a:p>
        </p:txBody>
      </p:sp>
      <p:cxnSp>
        <p:nvCxnSpPr>
          <p:cNvPr id="36" name="Straight Arrow Connector 35"/>
          <p:cNvCxnSpPr>
            <a:stCxn id="33" idx="5"/>
            <a:endCxn id="34" idx="1"/>
          </p:cNvCxnSpPr>
          <p:nvPr/>
        </p:nvCxnSpPr>
        <p:spPr>
          <a:xfrm>
            <a:off x="1667372" y="3653743"/>
            <a:ext cx="792961" cy="64787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871174">
            <a:off x="1711268" y="26095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  <a:endParaRPr lang="en-US" sz="4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13170" y="2890154"/>
                <a:ext cx="678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2890154"/>
                <a:ext cx="67883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008118" y="2352155"/>
                <a:ext cx="7605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2352155"/>
                <a:ext cx="76059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76731" y="1907097"/>
            <a:ext cx="253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Sensors /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13170" y="3274115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3274115"/>
                <a:ext cx="65479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08118" y="2746737"/>
                <a:ext cx="736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2746737"/>
                <a:ext cx="73654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3170" y="3658076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3658076"/>
                <a:ext cx="661207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008118" y="3141318"/>
                <a:ext cx="742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3141318"/>
                <a:ext cx="74296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16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93896"/>
                <a:ext cx="11718910" cy="51689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Age of Information associated with node </a:t>
                </a:r>
                <a:r>
                  <a:rPr lang="en-US" dirty="0" err="1"/>
                  <a:t>i</a:t>
                </a:r>
                <a:r>
                  <a:rPr lang="en-US" dirty="0"/>
                  <a:t>						     at the beginning of slot k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54823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548235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54823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b="1" dirty="0">
                    <a:ea typeface="Cambria Math" panose="02040503050406030204" pitchFamily="18" charset="0"/>
                  </a:rPr>
                  <a:t>Recall: </a:t>
                </a:r>
                <a:r>
                  <a:rPr lang="en-US" dirty="0">
                    <a:ea typeface="Cambria Math" panose="02040503050406030204" pitchFamily="18" charset="0"/>
                  </a:rPr>
                  <a:t>Packet Delay = </a:t>
                </a:r>
                <a:r>
                  <a:rPr lang="en-US" dirty="0">
                    <a:solidFill>
                      <a:srgbClr val="2E75B6"/>
                    </a:solidFill>
                    <a:ea typeface="Cambria Math" panose="02040503050406030204" pitchFamily="18" charset="0"/>
                  </a:rPr>
                  <a:t>1 slot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Evolution of AoI:</a:t>
                </a:r>
              </a:p>
            </p:txBody>
          </p:sp>
        </mc:Choice>
        <mc:Fallback xmlns="">
          <p:sp>
            <p:nvSpPr>
              <p:cNvPr id="1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93896"/>
                <a:ext cx="11718910" cy="5168950"/>
              </a:xfrm>
              <a:blipFill rotWithShape="0">
                <a:blip r:embed="rId3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H="1">
            <a:off x="8561471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558703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076863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597791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595023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0113183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0638292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635524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1153684" y="53877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010265" y="5399485"/>
            <a:ext cx="315468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561471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558703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9076863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597791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9595023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113183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0638292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635524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1153684" y="49305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010265" y="4942285"/>
            <a:ext cx="315468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561471" y="44733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558703" y="2568350"/>
            <a:ext cx="0" cy="2743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076863" y="2479450"/>
            <a:ext cx="0" cy="2743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597791" y="44733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595023" y="44733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0113183" y="2568350"/>
            <a:ext cx="0" cy="2743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638292" y="44733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0635524" y="2492150"/>
            <a:ext cx="0" cy="2743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1153684" y="4473350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10265" y="4485085"/>
            <a:ext cx="315468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110415" y="2553573"/>
            <a:ext cx="515392" cy="298542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61471" y="2553573"/>
            <a:ext cx="515392" cy="298541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- Age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829290" y="5840822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8046529" y="4132118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57523" y="5911625"/>
            <a:ext cx="995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Slots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829290" y="2876632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966676" y="2954510"/>
            <a:ext cx="965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Slots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043311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561471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558703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076863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597791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595023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113183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638292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635524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153684" y="239491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31308" y="955856"/>
            <a:ext cx="3876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Delivery of packets from </a:t>
            </a:r>
          </a:p>
          <a:p>
            <a:r>
              <a:rPr lang="en-US" sz="2800" b="1" dirty="0">
                <a:solidFill>
                  <a:srgbClr val="2E75B6"/>
                </a:solidFill>
              </a:rPr>
              <a:t>sensor i</a:t>
            </a:r>
            <a:r>
              <a:rPr lang="en-US" sz="2800" b="1" dirty="0"/>
              <a:t> to the </a:t>
            </a:r>
            <a:r>
              <a:rPr lang="en-US" sz="2800" b="1" dirty="0">
                <a:solidFill>
                  <a:srgbClr val="548235"/>
                </a:solidFill>
              </a:rPr>
              <a:t>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3274" y="4249786"/>
            <a:ext cx="367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7898250" y="5261373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415051" y="480417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9459678" y="4792437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9979251" y="4346973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1015571" y="480417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22136" y="4913026"/>
                <a:ext cx="3893984" cy="1467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sz="2800" b="1" i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1" i="1" dirty="0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dirty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800" b="1" i="1" dirty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dirty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6" y="4913026"/>
                <a:ext cx="3893984" cy="1467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2366" y="4949506"/>
                <a:ext cx="2128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366" y="4949506"/>
                <a:ext cx="212878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289461" y="5799892"/>
                <a:ext cx="18757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otherwise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61" y="5799892"/>
                <a:ext cx="187570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/>
          <p:cNvSpPr/>
          <p:nvPr/>
        </p:nvSpPr>
        <p:spPr>
          <a:xfrm>
            <a:off x="8926689" y="5249638"/>
            <a:ext cx="276225" cy="276225"/>
          </a:xfrm>
          <a:prstGeom prst="ellips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10481651" y="5247821"/>
            <a:ext cx="276225" cy="276225"/>
          </a:xfrm>
          <a:prstGeom prst="ellips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450780" y="3584793"/>
                <a:ext cx="764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780" y="3584793"/>
                <a:ext cx="764075" cy="523220"/>
              </a:xfrm>
              <a:prstGeom prst="rect">
                <a:avLst/>
              </a:prstGeom>
              <a:blipFill>
                <a:blip r:embed="rId8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9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-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93896"/>
                <a:ext cx="11718910" cy="532757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Expected Weighted Sum </a:t>
                </a:r>
                <a:r>
                  <a:rPr lang="en-US" b="1" dirty="0" err="1">
                    <a:ea typeface="Cambria Math" panose="02040503050406030204" pitchFamily="18" charset="0"/>
                  </a:rPr>
                  <a:t>AoI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when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employed: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1000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Minimum Throughput Requirements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Channel Interference: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100" dirty="0">
                  <a:ea typeface="Cambria Math" panose="02040503050406030204" pitchFamily="18" charset="0"/>
                </a:endParaRPr>
              </a:p>
              <a:p>
                <a:endParaRPr lang="en-US" sz="1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93896"/>
                <a:ext cx="11718910" cy="5327579"/>
              </a:xfrm>
              <a:blipFill rotWithShape="0">
                <a:blip r:embed="rId3"/>
                <a:stretch>
                  <a:fillRect l="-936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06605" y="1952363"/>
                <a:ext cx="4756366" cy="13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𝐾𝑀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500" b="1" i="1">
                                          <a:solidFill>
                                            <a:srgbClr val="2E75B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>
                                          <a:solidFill>
                                            <a:srgbClr val="2E75B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sz="2500" b="1" i="1">
                                          <a:solidFill>
                                            <a:srgbClr val="2E75B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2500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sup>
                                  </m:sSubSup>
                                  <m: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5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05" y="1952363"/>
                <a:ext cx="4756366" cy="13150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537051" y="2350731"/>
                <a:ext cx="598942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,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800" dirty="0"/>
                  <a:t> is the AoI of node i  </a:t>
                </a:r>
              </a:p>
              <a:p>
                <a:r>
                  <a:rPr lang="en-US" sz="2800" dirty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is the positive weight	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51" y="2350731"/>
                <a:ext cx="5989425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203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62433" y="4187422"/>
                <a:ext cx="6755824" cy="1174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limLow>
                        <m:limLow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∀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∈{1,2,…,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3" y="4187422"/>
                <a:ext cx="6755824" cy="11741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096183" y="4501098"/>
                <a:ext cx="4694988" cy="546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,  where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28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800" dirty="0"/>
                  <a:t> is feasible.</a:t>
                </a: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83" y="4501098"/>
                <a:ext cx="4694988" cy="546753"/>
              </a:xfrm>
              <a:prstGeom prst="rect">
                <a:avLst/>
              </a:prstGeom>
              <a:blipFill>
                <a:blip r:embed="rId9"/>
                <a:stretch>
                  <a:fillRect l="-2597" t="-5556" r="-26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44108" y="5401611"/>
                <a:ext cx="4490588" cy="1174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∀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∈{1,2,…,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08" y="5401611"/>
                <a:ext cx="4490588" cy="11741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3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-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29868" y="2138370"/>
                <a:ext cx="70281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/>
                  <a:t>Scheduling policy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must be </a:t>
                </a:r>
                <a:r>
                  <a:rPr lang="en-US" sz="2800" b="1" dirty="0"/>
                  <a:t>low-complexity</a:t>
                </a:r>
                <a:r>
                  <a:rPr lang="en-US" sz="2800" dirty="0"/>
                  <a:t> in order to be meaningful</a:t>
                </a:r>
              </a:p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b="1" dirty="0"/>
                  <a:t>Evolution of </a:t>
                </a:r>
                <a:r>
                  <a:rPr lang="en-US" sz="2800" b="1" dirty="0" err="1"/>
                  <a:t>AoI</a:t>
                </a:r>
                <a:r>
                  <a:rPr lang="en-US" sz="2800" b="1" dirty="0"/>
                  <a:t> </a:t>
                </a:r>
                <a:r>
                  <a:rPr lang="en-US" sz="2800" dirty="0"/>
                  <a:t>is not simple</a:t>
                </a:r>
              </a:p>
              <a:p>
                <a:pPr marL="341313" indent="-341313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b="1" dirty="0"/>
                  <a:t>Unreliability </a:t>
                </a:r>
                <a:r>
                  <a:rPr lang="en-US" sz="2800" dirty="0"/>
                  <a:t>of the wireless channel makes scheduling more challenging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68" y="2138370"/>
                <a:ext cx="7028124" cy="2862322"/>
              </a:xfrm>
              <a:prstGeom prst="rect">
                <a:avLst/>
              </a:prstGeom>
              <a:blipFill>
                <a:blip r:embed="rId3"/>
                <a:stretch>
                  <a:fillRect l="-1821" t="-2345" b="-5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4" idx="0"/>
            <a:endCxn id="35" idx="4"/>
          </p:cNvCxnSpPr>
          <p:nvPr/>
        </p:nvCxnSpPr>
        <p:spPr>
          <a:xfrm flipH="1" flipV="1">
            <a:off x="2720398" y="3188639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141423" y="3127794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 rot="21557796">
            <a:off x="2351346" y="4185974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35" name="Oval 34"/>
          <p:cNvSpPr/>
          <p:nvPr/>
        </p:nvSpPr>
        <p:spPr>
          <a:xfrm>
            <a:off x="2412304" y="2572451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M</a:t>
            </a:r>
          </a:p>
        </p:txBody>
      </p:sp>
      <p:cxnSp>
        <p:nvCxnSpPr>
          <p:cNvPr id="36" name="Straight Arrow Connector 35"/>
          <p:cNvCxnSpPr>
            <a:stCxn id="33" idx="5"/>
            <a:endCxn id="34" idx="1"/>
          </p:cNvCxnSpPr>
          <p:nvPr/>
        </p:nvCxnSpPr>
        <p:spPr>
          <a:xfrm>
            <a:off x="1667372" y="3653743"/>
            <a:ext cx="792961" cy="64787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871174">
            <a:off x="1711268" y="26095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  <a:endParaRPr lang="en-US" sz="4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13170" y="2890154"/>
                <a:ext cx="678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2890154"/>
                <a:ext cx="6788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008118" y="2352155"/>
                <a:ext cx="7605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2352155"/>
                <a:ext cx="7605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76731" y="1907097"/>
            <a:ext cx="253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Sensors /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13170" y="3274115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3274115"/>
                <a:ext cx="65479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08118" y="2746737"/>
                <a:ext cx="736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2746737"/>
                <a:ext cx="73654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3170" y="3658076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3658076"/>
                <a:ext cx="66120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008118" y="3141318"/>
                <a:ext cx="742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8" y="3141318"/>
                <a:ext cx="74296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45536" y="4301618"/>
                <a:ext cx="513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536" y="4301618"/>
                <a:ext cx="51328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7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064" y="1603877"/>
                <a:ext cx="11718910" cy="475247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solves (8) is </a:t>
                </a:r>
                <a:r>
                  <a:rPr lang="en-US" b="1" dirty="0" err="1"/>
                  <a:t>AoI</a:t>
                </a:r>
                <a:r>
                  <a:rPr lang="en-US" b="1" dirty="0"/>
                  <a:t>-optimal </a:t>
                </a:r>
                <a:r>
                  <a:rPr lang="en-US" dirty="0"/>
                  <a:t>and achieves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3000" dirty="0"/>
              </a:p>
              <a:p>
                <a:r>
                  <a:rPr lang="en-US" dirty="0"/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that attains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-optimal</a:t>
                </a:r>
                <a:r>
                  <a:rPr lang="en-US" dirty="0"/>
                  <a:t> when</a:t>
                </a:r>
                <a:endParaRPr lang="en-US" sz="15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064" y="1603877"/>
                <a:ext cx="11718910" cy="4752473"/>
              </a:xfrm>
              <a:blipFill rotWithShape="0">
                <a:blip r:embed="rId2"/>
                <a:stretch>
                  <a:fillRect l="-937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6" y="1395531"/>
            <a:ext cx="8394699" cy="3025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9442" y="2419900"/>
            <a:ext cx="28282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(Age of Information)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9442" y="3185758"/>
            <a:ext cx="32540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(Minimum Throughput)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9442" y="3745734"/>
            <a:ext cx="3121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(Channel Interference)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4191" y="197345"/>
            <a:ext cx="11718911" cy="1005379"/>
          </a:xfrm>
        </p:spPr>
        <p:txBody>
          <a:bodyPr/>
          <a:lstStyle/>
          <a:p>
            <a:r>
              <a:rPr lang="en-US" dirty="0"/>
              <a:t>Scheduling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00207" y="5705711"/>
                <a:ext cx="3985835" cy="561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𝑂𝑃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𝑂𝑃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𝑂𝑃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07" y="5705711"/>
                <a:ext cx="3985835" cy="5615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06199" y="5552502"/>
            <a:ext cx="11607275" cy="79515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8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64" y="1463041"/>
            <a:ext cx="11471639" cy="489331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Summary of Results: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4191" y="197345"/>
            <a:ext cx="11718911" cy="1005379"/>
          </a:xfrm>
        </p:spPr>
        <p:txBody>
          <a:bodyPr/>
          <a:lstStyle/>
          <a:p>
            <a:r>
              <a:rPr lang="en-US" dirty="0"/>
              <a:t>Scheduling Policies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85662"/>
              </p:ext>
            </p:extLst>
          </p:nvPr>
        </p:nvGraphicFramePr>
        <p:xfrm>
          <a:off x="466531" y="2180277"/>
          <a:ext cx="10899649" cy="345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078">
                  <a:extLst>
                    <a:ext uri="{9D8B030D-6E8A-4147-A177-3AD203B41FA5}">
                      <a16:colId xmlns:a16="http://schemas.microsoft.com/office/drawing/2014/main" val="1096813489"/>
                    </a:ext>
                  </a:extLst>
                </a:gridCol>
                <a:gridCol w="2833472">
                  <a:extLst>
                    <a:ext uri="{9D8B030D-6E8A-4147-A177-3AD203B41FA5}">
                      <a16:colId xmlns:a16="http://schemas.microsoft.com/office/drawing/2014/main" val="2427896039"/>
                    </a:ext>
                  </a:extLst>
                </a:gridCol>
                <a:gridCol w="2280599">
                  <a:extLst>
                    <a:ext uri="{9D8B030D-6E8A-4147-A177-3AD203B41FA5}">
                      <a16:colId xmlns:a16="http://schemas.microsoft.com/office/drawing/2014/main" val="2562234607"/>
                    </a:ext>
                  </a:extLst>
                </a:gridCol>
                <a:gridCol w="2598500">
                  <a:extLst>
                    <a:ext uri="{9D8B030D-6E8A-4147-A177-3AD203B41FA5}">
                      <a16:colId xmlns:a16="http://schemas.microsoft.com/office/drawing/2014/main" val="1564644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Scheduling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Technique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Optimality Ratio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Simulation</a:t>
                      </a:r>
                      <a:r>
                        <a:rPr lang="en-US" sz="2500" b="1" baseline="0" dirty="0"/>
                        <a:t> Result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Optimal Stationary </a:t>
                      </a:r>
                    </a:p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Randomized</a:t>
                      </a:r>
                      <a:r>
                        <a:rPr lang="en-US" sz="2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Renewal Theory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~ 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9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Max-Weight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/>
                        <a:t>Lyapunov</a:t>
                      </a:r>
                      <a:r>
                        <a:rPr lang="en-US" sz="2500" dirty="0"/>
                        <a:t> Optimization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close to</a:t>
                      </a:r>
                      <a:r>
                        <a:rPr lang="en-US" sz="2500" baseline="0" dirty="0"/>
                        <a:t> </a:t>
                      </a:r>
                      <a:r>
                        <a:rPr lang="en-US" sz="2500" dirty="0"/>
                        <a:t>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24946"/>
                  </a:ext>
                </a:extLst>
              </a:tr>
              <a:tr h="89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Whittle’s Index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RMAB Framework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8-optimal</a:t>
                      </a:r>
                      <a:endParaRPr lang="en-US" sz="2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close to</a:t>
                      </a:r>
                      <a:r>
                        <a:rPr lang="en-US" sz="2500" baseline="0" dirty="0"/>
                        <a:t> </a:t>
                      </a:r>
                      <a:r>
                        <a:rPr lang="en-US" sz="2500" dirty="0"/>
                        <a:t>optimal</a:t>
                      </a:r>
                      <a:r>
                        <a:rPr lang="en-US" sz="2500" baseline="0" dirty="0"/>
                        <a:t> </a:t>
                      </a:r>
                      <a:endParaRPr lang="en-US" sz="2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29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44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64" y="1463041"/>
            <a:ext cx="11471639" cy="489331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Summary of Results: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4191" y="197345"/>
            <a:ext cx="11718911" cy="1005379"/>
          </a:xfrm>
        </p:spPr>
        <p:txBody>
          <a:bodyPr/>
          <a:lstStyle/>
          <a:p>
            <a:r>
              <a:rPr lang="en-US" dirty="0"/>
              <a:t>Scheduling Policies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06345"/>
              </p:ext>
            </p:extLst>
          </p:nvPr>
        </p:nvGraphicFramePr>
        <p:xfrm>
          <a:off x="466531" y="2180277"/>
          <a:ext cx="10899649" cy="345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078">
                  <a:extLst>
                    <a:ext uri="{9D8B030D-6E8A-4147-A177-3AD203B41FA5}">
                      <a16:colId xmlns:a16="http://schemas.microsoft.com/office/drawing/2014/main" val="1096813489"/>
                    </a:ext>
                  </a:extLst>
                </a:gridCol>
                <a:gridCol w="2833472">
                  <a:extLst>
                    <a:ext uri="{9D8B030D-6E8A-4147-A177-3AD203B41FA5}">
                      <a16:colId xmlns:a16="http://schemas.microsoft.com/office/drawing/2014/main" val="2427896039"/>
                    </a:ext>
                  </a:extLst>
                </a:gridCol>
                <a:gridCol w="2280599">
                  <a:extLst>
                    <a:ext uri="{9D8B030D-6E8A-4147-A177-3AD203B41FA5}">
                      <a16:colId xmlns:a16="http://schemas.microsoft.com/office/drawing/2014/main" val="2562234607"/>
                    </a:ext>
                  </a:extLst>
                </a:gridCol>
                <a:gridCol w="2598500">
                  <a:extLst>
                    <a:ext uri="{9D8B030D-6E8A-4147-A177-3AD203B41FA5}">
                      <a16:colId xmlns:a16="http://schemas.microsoft.com/office/drawing/2014/main" val="1564644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Scheduling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Technique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Optimality Ratio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Simulation</a:t>
                      </a:r>
                      <a:r>
                        <a:rPr lang="en-US" sz="2500" b="1" baseline="0" dirty="0"/>
                        <a:t> Result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Optimal Stationary </a:t>
                      </a:r>
                    </a:p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Randomized</a:t>
                      </a:r>
                      <a:r>
                        <a:rPr lang="en-US" sz="25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Renewal Theory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~ 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9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Max-Weight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/>
                        <a:t>Lyapunov</a:t>
                      </a:r>
                      <a:r>
                        <a:rPr lang="en-US" sz="2500" dirty="0"/>
                        <a:t> Optimization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close to</a:t>
                      </a:r>
                      <a:r>
                        <a:rPr lang="en-US" sz="2500" baseline="0" dirty="0"/>
                        <a:t> </a:t>
                      </a:r>
                      <a:r>
                        <a:rPr lang="en-US" sz="2500" dirty="0"/>
                        <a:t>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24946"/>
                  </a:ext>
                </a:extLst>
              </a:tr>
              <a:tr h="89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Whittle’s Index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RMAB Framework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8-optimal</a:t>
                      </a:r>
                      <a:endParaRPr lang="en-US" sz="2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close to</a:t>
                      </a:r>
                      <a:r>
                        <a:rPr lang="en-US" sz="2500" baseline="0" dirty="0"/>
                        <a:t> </a:t>
                      </a:r>
                      <a:r>
                        <a:rPr lang="en-US" sz="2500" dirty="0"/>
                        <a:t>optimal</a:t>
                      </a:r>
                      <a:r>
                        <a:rPr lang="en-US" sz="2500" baseline="0" dirty="0"/>
                        <a:t> </a:t>
                      </a:r>
                      <a:endParaRPr lang="en-US" sz="2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29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0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005432" y="4089879"/>
            <a:ext cx="515392" cy="298542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959021" y="4089634"/>
            <a:ext cx="515392" cy="298541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Randomized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R</a:t>
                </a:r>
                <a:r>
                  <a:rPr lang="en-US" dirty="0"/>
                  <a:t>: </a:t>
                </a:r>
                <a:r>
                  <a:rPr lang="en-US" sz="2800" dirty="0"/>
                  <a:t>in each slot k, select node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1500" dirty="0"/>
              </a:p>
              <a:p>
                <a:r>
                  <a:rPr lang="en-US" dirty="0"/>
                  <a:t>Packet deliveries from node </a:t>
                </a:r>
                <a:r>
                  <a:rPr lang="en-US" dirty="0" err="1"/>
                  <a:t>i</a:t>
                </a:r>
                <a:r>
                  <a:rPr lang="en-US" dirty="0"/>
                  <a:t> is a renewal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over time is a </a:t>
                </a:r>
                <a:r>
                  <a:rPr lang="en-US" b="1" dirty="0"/>
                  <a:t>renewal-reward process.</a:t>
                </a:r>
              </a:p>
              <a:p>
                <a:endParaRPr lang="en-US" sz="15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  <a:blipFill rotWithShape="0">
                <a:blip r:embed="rId2"/>
                <a:stretch>
                  <a:fillRect l="-936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960681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95791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47607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97001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9423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1239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37502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34734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52894" y="5722045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18619" y="5733780"/>
            <a:ext cx="621792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52894" y="5264845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18619" y="5276580"/>
            <a:ext cx="621792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552894" y="4807645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18619" y="4819380"/>
            <a:ext cx="621792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22484" y="3389022"/>
                <a:ext cx="764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84" y="3389022"/>
                <a:ext cx="764075" cy="523220"/>
              </a:xfrm>
              <a:prstGeom prst="rect">
                <a:avLst/>
              </a:prstGeom>
              <a:blipFill rotWithShape="0">
                <a:blip r:embed="rId3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922484" y="4108593"/>
            <a:ext cx="36740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2800" dirty="0"/>
              <a:t>4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3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2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1814261" y="5138467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858888" y="512673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378461" y="4681268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5899" y="5583933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402069" y="5582116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548256" y="4355225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18619" y="4376104"/>
            <a:ext cx="621792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369642" y="467431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889215" y="423799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899573" y="4238285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890754" y="4231329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558168" y="4348672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079096" y="4348672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076328" y="4348672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594488" y="4348672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119597" y="4348672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116829" y="4348672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634989" y="5720272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634989" y="5263072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634989" y="4805872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940983" y="5124959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460556" y="4679495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407994" y="5582160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630351" y="4353452"/>
            <a:ext cx="0" cy="4572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5451737" y="4672539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6117644" y="4366960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638572" y="4366960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35804" y="4366960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153964" y="4366960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651641" y="4366960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500459" y="5143247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7020032" y="4697783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5967470" y="5600448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Oval 103"/>
          <p:cNvSpPr/>
          <p:nvPr/>
        </p:nvSpPr>
        <p:spPr>
          <a:xfrm>
            <a:off x="7011213" y="4690827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7477461" y="4247844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28500" y="6175117"/>
            <a:ext cx="7315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445739" y="3862909"/>
            <a:ext cx="0" cy="2560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97460" y="5595668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263991" y="3215085"/>
                <a:ext cx="5361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991" y="3215085"/>
                <a:ext cx="53617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ight Brace 108"/>
          <p:cNvSpPr/>
          <p:nvPr/>
        </p:nvSpPr>
        <p:spPr>
          <a:xfrm rot="16200000">
            <a:off x="3366492" y="2972273"/>
            <a:ext cx="236263" cy="2017536"/>
          </a:xfrm>
          <a:prstGeom prst="rightBrace">
            <a:avLst>
              <a:gd name="adj1" fmla="val 27247"/>
              <a:gd name="adj2" fmla="val 497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1" y="1351723"/>
            <a:ext cx="11119609" cy="5188226"/>
          </a:xfrm>
        </p:spPr>
        <p:txBody>
          <a:bodyPr>
            <a:normAutofit/>
          </a:bodyPr>
          <a:lstStyle/>
          <a:p>
            <a:r>
              <a:rPr lang="en-US" dirty="0"/>
              <a:t>Age of Information and Motivation</a:t>
            </a:r>
          </a:p>
          <a:p>
            <a:pPr lvl="1"/>
            <a:endParaRPr lang="en-US" sz="1500" dirty="0"/>
          </a:p>
          <a:p>
            <a:r>
              <a:rPr lang="en-US" dirty="0"/>
              <a:t>Network Model</a:t>
            </a:r>
          </a:p>
          <a:p>
            <a:pPr marL="228600" lvl="1">
              <a:spcBef>
                <a:spcPts val="1000"/>
              </a:spcBef>
            </a:pPr>
            <a:endParaRPr lang="en-US" sz="1500" dirty="0"/>
          </a:p>
          <a:p>
            <a:r>
              <a:rPr lang="en-US" b="1" dirty="0"/>
              <a:t>Scheduling Policies and Performance Guarantees</a:t>
            </a:r>
          </a:p>
          <a:p>
            <a:pPr lvl="1"/>
            <a:r>
              <a:rPr lang="en-US" sz="2800" b="1" dirty="0"/>
              <a:t>Stationary Randomized Policy</a:t>
            </a:r>
          </a:p>
          <a:p>
            <a:pPr lvl="1"/>
            <a:r>
              <a:rPr lang="en-US" sz="2800" b="1" dirty="0"/>
              <a:t>Max-Weight Policy</a:t>
            </a:r>
          </a:p>
          <a:p>
            <a:pPr lvl="1"/>
            <a:r>
              <a:rPr lang="en-US" sz="2800" b="1" dirty="0"/>
              <a:t>Whittle’s Index Policy</a:t>
            </a:r>
          </a:p>
          <a:p>
            <a:endParaRPr lang="en-US" sz="1500" dirty="0"/>
          </a:p>
          <a:p>
            <a:r>
              <a:rPr lang="en-US" dirty="0"/>
              <a:t>Numerical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5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005432" y="4089879"/>
            <a:ext cx="515392" cy="298542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959021" y="4089634"/>
            <a:ext cx="515392" cy="298541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Randomized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R</a:t>
                </a:r>
                <a:r>
                  <a:rPr lang="en-US" dirty="0"/>
                  <a:t>: </a:t>
                </a:r>
                <a:r>
                  <a:rPr lang="en-US" sz="2800" dirty="0"/>
                  <a:t>in each slot k, select node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1500" dirty="0"/>
              </a:p>
              <a:p>
                <a:r>
                  <a:rPr lang="en-US" dirty="0"/>
                  <a:t>Packet deliveries from node </a:t>
                </a:r>
                <a:r>
                  <a:rPr lang="en-US" dirty="0" err="1"/>
                  <a:t>i</a:t>
                </a:r>
                <a:r>
                  <a:rPr lang="en-US" dirty="0"/>
                  <a:t> is a renewal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over time is a </a:t>
                </a:r>
                <a:r>
                  <a:rPr lang="en-US" b="1" dirty="0"/>
                  <a:t>renewal-reward process.</a:t>
                </a:r>
              </a:p>
              <a:p>
                <a:endParaRPr lang="en-US" sz="15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  <a:blipFill rotWithShape="0">
                <a:blip r:embed="rId2"/>
                <a:stretch>
                  <a:fillRect l="-936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960681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95791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47607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97001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9423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12393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37502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34734" y="4350445"/>
            <a:ext cx="0" cy="18288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18619" y="5733780"/>
            <a:ext cx="27432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18619" y="5276580"/>
            <a:ext cx="27432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18619" y="4819380"/>
            <a:ext cx="27432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22484" y="3389022"/>
                <a:ext cx="764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84" y="3389022"/>
                <a:ext cx="764075" cy="523220"/>
              </a:xfrm>
              <a:prstGeom prst="rect">
                <a:avLst/>
              </a:prstGeom>
              <a:blipFill rotWithShape="0">
                <a:blip r:embed="rId3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922484" y="4108593"/>
            <a:ext cx="36740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2800" dirty="0"/>
              <a:t>4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3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2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1814261" y="5138467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858888" y="512673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378461" y="4681268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5899" y="5583933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418619" y="4376104"/>
            <a:ext cx="27432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369642" y="467431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889215" y="4237992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899573" y="4238285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890754" y="4231329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28500" y="6175117"/>
            <a:ext cx="7315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445739" y="3862909"/>
            <a:ext cx="0" cy="2560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97460" y="5595668"/>
            <a:ext cx="276225" cy="276225"/>
          </a:xfrm>
          <a:prstGeom prst="ellipse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Isosceles Triangle 58"/>
          <p:cNvSpPr/>
          <p:nvPr/>
        </p:nvSpPr>
        <p:spPr>
          <a:xfrm>
            <a:off x="2421137" y="4371977"/>
            <a:ext cx="2134347" cy="1795627"/>
          </a:xfrm>
          <a:prstGeom prst="triangle">
            <a:avLst>
              <a:gd name="adj" fmla="val 100000"/>
            </a:avLst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697491" y="4584675"/>
                <a:ext cx="7066212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491" y="4584675"/>
                <a:ext cx="7066212" cy="13038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/>
          <p:cNvSpPr/>
          <p:nvPr/>
        </p:nvSpPr>
        <p:spPr>
          <a:xfrm rot="10800000">
            <a:off x="2973749" y="5271966"/>
            <a:ext cx="523541" cy="442955"/>
          </a:xfrm>
          <a:prstGeom prst="triangle">
            <a:avLst>
              <a:gd name="adj" fmla="val 100000"/>
            </a:avLst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2460449" y="5713658"/>
            <a:ext cx="523541" cy="442955"/>
          </a:xfrm>
          <a:prstGeom prst="triangle">
            <a:avLst>
              <a:gd name="adj" fmla="val 100000"/>
            </a:avLst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Isosceles Triangle 65"/>
          <p:cNvSpPr/>
          <p:nvPr/>
        </p:nvSpPr>
        <p:spPr>
          <a:xfrm rot="10800000">
            <a:off x="3507568" y="4820750"/>
            <a:ext cx="523541" cy="442955"/>
          </a:xfrm>
          <a:prstGeom prst="triangle">
            <a:avLst>
              <a:gd name="adj" fmla="val 100000"/>
            </a:avLst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4031583" y="4363197"/>
            <a:ext cx="523541" cy="442955"/>
          </a:xfrm>
          <a:prstGeom prst="triangle">
            <a:avLst>
              <a:gd name="adj" fmla="val 100000"/>
            </a:avLst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263991" y="3215085"/>
                <a:ext cx="5361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991" y="3215085"/>
                <a:ext cx="53617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/>
          <p:cNvSpPr/>
          <p:nvPr/>
        </p:nvSpPr>
        <p:spPr>
          <a:xfrm rot="16200000">
            <a:off x="3366492" y="2972273"/>
            <a:ext cx="236263" cy="2017536"/>
          </a:xfrm>
          <a:prstGeom prst="rightBrace">
            <a:avLst>
              <a:gd name="adj1" fmla="val 27247"/>
              <a:gd name="adj2" fmla="val 497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Randomized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R</a:t>
                </a:r>
                <a:r>
                  <a:rPr lang="en-US" dirty="0"/>
                  <a:t>: </a:t>
                </a:r>
                <a:r>
                  <a:rPr lang="en-US" sz="2800" dirty="0"/>
                  <a:t>in each slot k, select node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1500" dirty="0"/>
              </a:p>
              <a:p>
                <a:r>
                  <a:rPr lang="en-US" dirty="0"/>
                  <a:t>Packet deliveries from node </a:t>
                </a:r>
                <a:r>
                  <a:rPr lang="en-US" dirty="0" err="1"/>
                  <a:t>i</a:t>
                </a:r>
                <a:r>
                  <a:rPr lang="en-US" dirty="0"/>
                  <a:t> is a renewal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over time is a </a:t>
                </a:r>
                <a:r>
                  <a:rPr lang="en-US" b="1" dirty="0"/>
                  <a:t>renewal-reward process.</a:t>
                </a:r>
              </a:p>
              <a:p>
                <a:endParaRPr lang="en-US" sz="15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  <a:blipFill rotWithShape="0">
                <a:blip r:embed="rId2"/>
                <a:stretch>
                  <a:fillRect l="-936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21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4" y="3501703"/>
            <a:ext cx="8003783" cy="285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9442" y="4441740"/>
            <a:ext cx="28282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(Age of Information)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9442" y="5207598"/>
            <a:ext cx="32540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(Minimum Throughput)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9442" y="5767574"/>
            <a:ext cx="17856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(Probability)</a:t>
            </a:r>
          </a:p>
        </p:txBody>
      </p:sp>
    </p:spTree>
    <p:extLst>
      <p:ext uri="{BB962C8B-B14F-4D97-AF65-F5344CB8AC3E}">
        <p14:creationId xmlns:p14="http://schemas.microsoft.com/office/powerpoint/2010/main" val="405043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Randomized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R</a:t>
                </a:r>
                <a:r>
                  <a:rPr lang="en-US" dirty="0"/>
                  <a:t>: </a:t>
                </a:r>
                <a:r>
                  <a:rPr lang="en-US" sz="2800" dirty="0"/>
                  <a:t>in each slot k, select node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1500" dirty="0"/>
              </a:p>
              <a:p>
                <a:r>
                  <a:rPr lang="en-US" dirty="0"/>
                  <a:t>Packet deliveries from node </a:t>
                </a:r>
                <a:r>
                  <a:rPr lang="en-US" dirty="0" err="1"/>
                  <a:t>i</a:t>
                </a:r>
                <a:r>
                  <a:rPr lang="en-US" dirty="0"/>
                  <a:t> is a renewal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over time is a </a:t>
                </a:r>
                <a:r>
                  <a:rPr lang="en-US" b="1" dirty="0"/>
                  <a:t>renewal-reward process.</a:t>
                </a:r>
              </a:p>
              <a:p>
                <a:endParaRPr lang="en-US" sz="1500" b="1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Optimal Stationary Randomized Policy </a:t>
                </a:r>
                <a:r>
                  <a:rPr lang="en-US" b="1" dirty="0">
                    <a:solidFill>
                      <a:srgbClr val="C00000"/>
                    </a:solidFill>
                  </a:rPr>
                  <a:t>R*</a:t>
                </a:r>
                <a:r>
                  <a:rPr lang="en-US" dirty="0"/>
                  <a:t> uses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can be obtained offline with Algorithm 1 (omitted in this presentation).</a:t>
                </a:r>
              </a:p>
              <a:p>
                <a:endParaRPr lang="en-US" sz="15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  <a:blipFill rotWithShape="0">
                <a:blip r:embed="rId2"/>
                <a:stretch>
                  <a:fillRect l="-936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8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Randomized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R</a:t>
                </a:r>
                <a:r>
                  <a:rPr lang="en-US" dirty="0"/>
                  <a:t>: </a:t>
                </a:r>
                <a:r>
                  <a:rPr lang="en-US" sz="2800" dirty="0"/>
                  <a:t>in each slot k, select node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1500" dirty="0"/>
              </a:p>
              <a:p>
                <a:r>
                  <a:rPr lang="en-US" dirty="0"/>
                  <a:t>Packet deliveries from node </a:t>
                </a:r>
                <a:r>
                  <a:rPr lang="en-US" dirty="0" err="1"/>
                  <a:t>i</a:t>
                </a:r>
                <a:r>
                  <a:rPr lang="en-US" dirty="0"/>
                  <a:t> is a renewal process with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over time is a </a:t>
                </a:r>
                <a:r>
                  <a:rPr lang="en-US" b="1" dirty="0"/>
                  <a:t>renewal-reward process.</a:t>
                </a:r>
              </a:p>
              <a:p>
                <a:endParaRPr lang="en-US" sz="1500" b="1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Optimal Stationary Randomized Policy </a:t>
                </a:r>
                <a:r>
                  <a:rPr lang="en-US" b="1" dirty="0">
                    <a:solidFill>
                      <a:srgbClr val="C00000"/>
                    </a:solidFill>
                  </a:rPr>
                  <a:t>R*</a:t>
                </a:r>
                <a:r>
                  <a:rPr lang="en-US" dirty="0"/>
                  <a:t> uses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2E75B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can be obtained offline with Algorithm 1 (omitted in this presentation).</a:t>
                </a:r>
              </a:p>
              <a:p>
                <a:endParaRPr lang="en-US" sz="1500" b="1" dirty="0"/>
              </a:p>
              <a:p>
                <a:pPr marL="0" indent="0"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for </a:t>
                </a:r>
                <a:r>
                  <a:rPr lang="en-US" b="1" dirty="0"/>
                  <a:t>any</a:t>
                </a:r>
                <a:r>
                  <a:rPr lang="en-US" dirty="0"/>
                  <a:t> network configuration, policy </a:t>
                </a:r>
                <a:r>
                  <a:rPr lang="en-US" b="1" dirty="0">
                    <a:solidFill>
                      <a:srgbClr val="C00000"/>
                    </a:solidFill>
                  </a:rPr>
                  <a:t>R*</a:t>
                </a:r>
                <a:r>
                  <a:rPr lang="en-US" dirty="0"/>
                  <a:t> is </a:t>
                </a:r>
                <a:r>
                  <a:rPr lang="en-US" b="1" dirty="0"/>
                  <a:t>2-optimal</a:t>
                </a:r>
                <a:r>
                  <a:rPr lang="en-US" dirty="0"/>
                  <a:t>.</a:t>
                </a: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337517"/>
              </a:xfrm>
              <a:blipFill rotWithShape="0">
                <a:blip r:embed="rId2"/>
                <a:stretch>
                  <a:fillRect l="-1040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201" y="4699137"/>
            <a:ext cx="9541304" cy="72284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64" y="1463041"/>
            <a:ext cx="11471639" cy="489331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Summary of Results: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4191" y="197345"/>
            <a:ext cx="11718911" cy="1005379"/>
          </a:xfrm>
        </p:spPr>
        <p:txBody>
          <a:bodyPr/>
          <a:lstStyle/>
          <a:p>
            <a:r>
              <a:rPr lang="en-US" dirty="0"/>
              <a:t>Scheduling Policies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71613"/>
              </p:ext>
            </p:extLst>
          </p:nvPr>
        </p:nvGraphicFramePr>
        <p:xfrm>
          <a:off x="466531" y="2180277"/>
          <a:ext cx="10899649" cy="345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078">
                  <a:extLst>
                    <a:ext uri="{9D8B030D-6E8A-4147-A177-3AD203B41FA5}">
                      <a16:colId xmlns:a16="http://schemas.microsoft.com/office/drawing/2014/main" val="1096813489"/>
                    </a:ext>
                  </a:extLst>
                </a:gridCol>
                <a:gridCol w="2833472">
                  <a:extLst>
                    <a:ext uri="{9D8B030D-6E8A-4147-A177-3AD203B41FA5}">
                      <a16:colId xmlns:a16="http://schemas.microsoft.com/office/drawing/2014/main" val="2427896039"/>
                    </a:ext>
                  </a:extLst>
                </a:gridCol>
                <a:gridCol w="2280599">
                  <a:extLst>
                    <a:ext uri="{9D8B030D-6E8A-4147-A177-3AD203B41FA5}">
                      <a16:colId xmlns:a16="http://schemas.microsoft.com/office/drawing/2014/main" val="2562234607"/>
                    </a:ext>
                  </a:extLst>
                </a:gridCol>
                <a:gridCol w="2598500">
                  <a:extLst>
                    <a:ext uri="{9D8B030D-6E8A-4147-A177-3AD203B41FA5}">
                      <a16:colId xmlns:a16="http://schemas.microsoft.com/office/drawing/2014/main" val="1564644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Scheduling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Technique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Optimality Ratio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Simulation</a:t>
                      </a:r>
                      <a:r>
                        <a:rPr lang="en-US" sz="2500" b="1" baseline="0" dirty="0"/>
                        <a:t> Result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Optimal Stationary </a:t>
                      </a:r>
                    </a:p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Randomized</a:t>
                      </a:r>
                      <a:r>
                        <a:rPr lang="en-US" sz="2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Renewal Theory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~ 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9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Max-Weight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>
                          <a:solidFill>
                            <a:srgbClr val="C00000"/>
                          </a:solidFill>
                        </a:rPr>
                        <a:t>Lyapunov</a:t>
                      </a:r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 Optimization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4-optimal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close to</a:t>
                      </a:r>
                      <a:r>
                        <a:rPr lang="en-US" sz="25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24946"/>
                  </a:ext>
                </a:extLst>
              </a:tr>
              <a:tr h="89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Whittle’s Index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RMAB Framework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close to</a:t>
                      </a:r>
                      <a:r>
                        <a:rPr lang="en-US" sz="2500" baseline="0" dirty="0"/>
                        <a:t> </a:t>
                      </a:r>
                      <a:r>
                        <a:rPr lang="en-US" sz="2500" dirty="0"/>
                        <a:t>optimal</a:t>
                      </a:r>
                      <a:r>
                        <a:rPr lang="en-US" sz="2500" baseline="0" dirty="0"/>
                        <a:t> </a:t>
                      </a:r>
                      <a:endParaRPr lang="en-US" sz="2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29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2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Max-Weight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2" y="1393896"/>
            <a:ext cx="11718910" cy="5103469"/>
          </a:xfrm>
        </p:spPr>
        <p:txBody>
          <a:bodyPr>
            <a:normAutofit/>
          </a:bodyPr>
          <a:lstStyle/>
          <a:p>
            <a:r>
              <a:rPr lang="en-US" dirty="0"/>
              <a:t>Minimum Throughput Requirements:</a:t>
            </a:r>
          </a:p>
          <a:p>
            <a:endParaRPr lang="en-US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endParaRPr lang="en-US" sz="1000" dirty="0"/>
          </a:p>
          <a:p>
            <a:r>
              <a:rPr lang="en-US" dirty="0"/>
              <a:t>Throughput debt: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 err="1"/>
              <a:t>Lyapunov</a:t>
            </a:r>
            <a:r>
              <a:rPr lang="en-US" dirty="0"/>
              <a:t> Function: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09419" y="3058173"/>
                <a:ext cx="4449231" cy="1181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500" i="1" dirty="0" err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5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dirty="0" err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500" b="1" i="1" dirty="0" err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5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5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419" y="3058173"/>
                <a:ext cx="4449231" cy="1181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2433" y="1798785"/>
                <a:ext cx="6755824" cy="1174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limLow>
                        <m:limLow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∀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∈{1,2,…,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3" y="1798785"/>
                <a:ext cx="6755824" cy="1174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96183" y="2112461"/>
                <a:ext cx="4694988" cy="546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,  where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28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800" dirty="0"/>
                  <a:t> is feasible.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83" y="2112461"/>
                <a:ext cx="4694988" cy="546753"/>
              </a:xfrm>
              <a:prstGeom prst="rect">
                <a:avLst/>
              </a:prstGeom>
              <a:blipFill>
                <a:blip r:embed="rId7"/>
                <a:stretch>
                  <a:fillRect l="-2597" t="-6742" r="-260" b="-3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53746" y="4629439"/>
                <a:ext cx="5194434" cy="117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2E7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2E7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2E7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746" y="4629439"/>
                <a:ext cx="5194434" cy="11741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379744" y="5009076"/>
            <a:ext cx="4694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,  where V is a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02305" y="5644455"/>
                <a:ext cx="4331199" cy="53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05" y="5644455"/>
                <a:ext cx="4331199" cy="534955"/>
              </a:xfrm>
              <a:prstGeom prst="rect">
                <a:avLst/>
              </a:prstGeom>
              <a:blipFill rotWithShape="0">
                <a:blip r:embed="rId9"/>
                <a:stretch>
                  <a:fillRect l="-2958"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5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Max-Weight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</p:spPr>
            <p:txBody>
              <a:bodyPr/>
              <a:lstStyle/>
              <a:p>
                <a:r>
                  <a:rPr lang="en-US" dirty="0"/>
                  <a:t>Max-Weight is designed to reduce the </a:t>
                </a:r>
                <a:r>
                  <a:rPr lang="en-US" dirty="0" err="1"/>
                  <a:t>Lyapunov</a:t>
                </a:r>
                <a:r>
                  <a:rPr lang="en-US" dirty="0"/>
                  <a:t> Drift.</a:t>
                </a:r>
              </a:p>
              <a:p>
                <a:endParaRPr lang="en-US" sz="1500" dirty="0"/>
              </a:p>
              <a:p>
                <a:r>
                  <a:rPr lang="en-US" dirty="0" err="1"/>
                  <a:t>Lyapunov</a:t>
                </a:r>
                <a:r>
                  <a:rPr lang="en-US" dirty="0"/>
                  <a:t> Function:</a:t>
                </a:r>
              </a:p>
              <a:p>
                <a:endParaRPr lang="en-US" sz="1500" dirty="0"/>
              </a:p>
              <a:p>
                <a:r>
                  <a:rPr lang="en-US" dirty="0" err="1"/>
                  <a:t>Lyapunov</a:t>
                </a:r>
                <a:r>
                  <a:rPr lang="en-US" dirty="0"/>
                  <a:t> Drift: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Policy MW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  <a:blipFill>
                <a:blip r:embed="rId2"/>
                <a:stretch>
                  <a:fillRect l="-936" t="-1882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4305" y="5650135"/>
                <a:ext cx="6124304" cy="754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5" y="5650135"/>
                <a:ext cx="6124304" cy="754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61966" y="2011940"/>
                <a:ext cx="5600379" cy="87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2E7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solidFill>
                                        <a:srgbClr val="2E7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solidFill>
                                        <a:srgbClr val="2E7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66" y="2011940"/>
                <a:ext cx="5600379" cy="8797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1049" y="3869313"/>
                <a:ext cx="8156207" cy="87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≤−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5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49" y="3869313"/>
                <a:ext cx="8156207" cy="879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61966" y="3072901"/>
                <a:ext cx="6586740" cy="526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5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5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66" y="3072901"/>
                <a:ext cx="6586740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62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Max-Weight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MW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b="1" dirty="0"/>
              </a:p>
              <a:p>
                <a:endParaRPr lang="en-US" sz="10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</a:t>
                </a:r>
                <a:r>
                  <a:rPr lang="en-US" dirty="0">
                    <a:ea typeface="Cambria Math" panose="02040503050406030204" pitchFamily="18" charset="0"/>
                  </a:rPr>
                  <a:t>MW satisfies ANY feasible set of throughput requirements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for every network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>
                    <a:solidFill>
                      <a:srgbClr val="C00000"/>
                    </a:solidFill>
                  </a:rPr>
                  <a:t>MW</a:t>
                </a:r>
                <a:r>
                  <a:rPr lang="en-US" dirty="0"/>
                  <a:t> is </a:t>
                </a:r>
                <a:r>
                  <a:rPr lang="en-US" b="1" dirty="0"/>
                  <a:t>4-optimal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  <a:blipFill>
                <a:blip r:embed="rId2"/>
                <a:stretch>
                  <a:fillRect l="-1040" t="-1882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2855" y="1916335"/>
                <a:ext cx="6124304" cy="754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55" y="1916335"/>
                <a:ext cx="6124304" cy="754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6199" y="2845953"/>
            <a:ext cx="11557503" cy="72284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6199" y="3849537"/>
            <a:ext cx="11557503" cy="72284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3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Max-Weight Policy vs </a:t>
            </a:r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MW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b="1" dirty="0"/>
              </a:p>
              <a:p>
                <a:endParaRPr lang="en-US" sz="10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Theorem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MW satisfies ANY feasible set of throughput requirements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endParaRPr lang="en-US" b="1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Theorem: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for every network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MW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is </a:t>
                </a:r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4-optimal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Policy Whittle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  <a:blipFill rotWithShape="0">
                <a:blip r:embed="rId2"/>
                <a:stretch>
                  <a:fillRect l="-1040" t="-1882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2855" y="1916335"/>
                <a:ext cx="6124304" cy="754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55" y="1916335"/>
                <a:ext cx="6124304" cy="754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6199" y="2845953"/>
            <a:ext cx="11557503" cy="7228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199" y="3849537"/>
            <a:ext cx="11557503" cy="7228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8580" y="5571460"/>
                <a:ext cx="5787546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580" y="5571460"/>
                <a:ext cx="5787546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4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64" y="1463041"/>
            <a:ext cx="11471639" cy="489331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Summary of Results: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4191" y="197345"/>
            <a:ext cx="11718911" cy="1005379"/>
          </a:xfrm>
        </p:spPr>
        <p:txBody>
          <a:bodyPr/>
          <a:lstStyle/>
          <a:p>
            <a:r>
              <a:rPr lang="en-US" dirty="0"/>
              <a:t>Scheduling Policies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06101"/>
              </p:ext>
            </p:extLst>
          </p:nvPr>
        </p:nvGraphicFramePr>
        <p:xfrm>
          <a:off x="466531" y="2180277"/>
          <a:ext cx="10899649" cy="345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078">
                  <a:extLst>
                    <a:ext uri="{9D8B030D-6E8A-4147-A177-3AD203B41FA5}">
                      <a16:colId xmlns:a16="http://schemas.microsoft.com/office/drawing/2014/main" val="1096813489"/>
                    </a:ext>
                  </a:extLst>
                </a:gridCol>
                <a:gridCol w="2833472">
                  <a:extLst>
                    <a:ext uri="{9D8B030D-6E8A-4147-A177-3AD203B41FA5}">
                      <a16:colId xmlns:a16="http://schemas.microsoft.com/office/drawing/2014/main" val="2427896039"/>
                    </a:ext>
                  </a:extLst>
                </a:gridCol>
                <a:gridCol w="2280599">
                  <a:extLst>
                    <a:ext uri="{9D8B030D-6E8A-4147-A177-3AD203B41FA5}">
                      <a16:colId xmlns:a16="http://schemas.microsoft.com/office/drawing/2014/main" val="2562234607"/>
                    </a:ext>
                  </a:extLst>
                </a:gridCol>
                <a:gridCol w="2598500">
                  <a:extLst>
                    <a:ext uri="{9D8B030D-6E8A-4147-A177-3AD203B41FA5}">
                      <a16:colId xmlns:a16="http://schemas.microsoft.com/office/drawing/2014/main" val="1564644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Scheduling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Technique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Optimality Ratio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Simulation</a:t>
                      </a:r>
                      <a:r>
                        <a:rPr lang="en-US" sz="2500" b="1" baseline="0" dirty="0"/>
                        <a:t> Result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Optimal Stationary </a:t>
                      </a:r>
                    </a:p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Randomized</a:t>
                      </a:r>
                      <a:r>
                        <a:rPr lang="en-US" sz="2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Renewal Theory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~ 2-optimal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9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Max-Weight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/>
                        <a:t>Lyapunov</a:t>
                      </a:r>
                      <a:r>
                        <a:rPr lang="en-US" sz="2500" dirty="0"/>
                        <a:t> Optimization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4-optimal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close to</a:t>
                      </a:r>
                      <a:r>
                        <a:rPr lang="en-US" sz="25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optimal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24946"/>
                  </a:ext>
                </a:extLst>
              </a:tr>
              <a:tr h="89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Whittle’s Index Policy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RMAB Framework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8-optimal</a:t>
                      </a:r>
                      <a:endParaRPr lang="en-US" sz="2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close to</a:t>
                      </a:r>
                      <a:r>
                        <a:rPr lang="en-US" sz="25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500" b="1" dirty="0">
                          <a:solidFill>
                            <a:srgbClr val="C00000"/>
                          </a:solidFill>
                        </a:rPr>
                        <a:t>optimal</a:t>
                      </a:r>
                      <a:r>
                        <a:rPr lang="en-US" sz="25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5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29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34192" y="1383958"/>
            <a:ext cx="11738175" cy="5136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of Information (AoI)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3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510968" y="1897845"/>
            <a:ext cx="3856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Delivery of Packets to BS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Packet Generation at i</a:t>
            </a:r>
          </a:p>
        </p:txBody>
      </p:sp>
      <p:cxnSp>
        <p:nvCxnSpPr>
          <p:cNvPr id="88" name="Straight Arrow Connector 87"/>
          <p:cNvCxnSpPr>
            <a:stCxn id="90" idx="0"/>
            <a:endCxn id="91" idx="4"/>
          </p:cNvCxnSpPr>
          <p:nvPr/>
        </p:nvCxnSpPr>
        <p:spPr>
          <a:xfrm flipH="1" flipV="1">
            <a:off x="4436047" y="4011456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 rot="21557796">
            <a:off x="4066995" y="5008791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91" name="Oval 90"/>
          <p:cNvSpPr/>
          <p:nvPr/>
        </p:nvSpPr>
        <p:spPr>
          <a:xfrm>
            <a:off x="4127953" y="3395268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i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615429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558954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070295" y="2120927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487692" y="2112538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/>
          <p:cNvSpPr/>
          <p:nvPr/>
        </p:nvSpPr>
        <p:spPr>
          <a:xfrm rot="16200000">
            <a:off x="6704513" y="3126329"/>
            <a:ext cx="228600" cy="40676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7901378" y="2908642"/>
            <a:ext cx="228600" cy="8421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1171" y="2612066"/>
            <a:ext cx="965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11" name="Left Brace 110"/>
          <p:cNvSpPr/>
          <p:nvPr/>
        </p:nvSpPr>
        <p:spPr>
          <a:xfrm rot="5400000">
            <a:off x="7637791" y="1214694"/>
            <a:ext cx="257447" cy="1420617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8223755" y="1217707"/>
            <a:ext cx="29438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Interdelivery 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42843" y="3607451"/>
            <a:ext cx="22901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Packet Delay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7648" y="3368291"/>
            <a:ext cx="209938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</a:p>
          <a:p>
            <a:endParaRPr lang="en-US" sz="3500" dirty="0"/>
          </a:p>
          <a:p>
            <a:endParaRPr lang="en-US" sz="4000" dirty="0"/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Destination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014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578669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54528" y="312760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63935" y="5001810"/>
            <a:ext cx="45895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fresh is the information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at the destination?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0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22518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Metric: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800" dirty="0"/>
                  <a:t>Expected Weighted Sum </a:t>
                </a:r>
                <a:r>
                  <a:rPr lang="en-US" sz="2800" dirty="0" err="1"/>
                  <a:t>AoI</a:t>
                </a:r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Network Setup</a:t>
                </a:r>
                <a:r>
                  <a:rPr lang="en-US" sz="2800" dirty="0"/>
                  <a:t> with M nodes</a:t>
                </a:r>
                <a:r>
                  <a:rPr lang="en-US" sz="2800" b="0" dirty="0"/>
                  <a:t>. Node </a:t>
                </a:r>
                <a:r>
                  <a:rPr lang="en-US" sz="2800" b="0" dirty="0" err="1"/>
                  <a:t>i</a:t>
                </a:r>
                <a:r>
                  <a:rPr lang="en-US" sz="2800" b="0" dirty="0"/>
                  <a:t> has: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800" dirty="0"/>
                  <a:t>channel reliability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i="1" dirty="0"/>
                  <a:t> 	       	</a:t>
                </a:r>
                <a:r>
                  <a:rPr lang="en-US" sz="2800" dirty="0"/>
                  <a:t>[increasing]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800" dirty="0"/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 dirty="0" err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+ 1−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         	[decreasing]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800" dirty="0"/>
                  <a:t>throughput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0; 1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Each simulation runs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slots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Each data point is an average over 10 simulations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225187"/>
              </a:xfrm>
              <a:blipFill rotWithShape="0">
                <a:blip r:embed="rId2"/>
                <a:stretch>
                  <a:fillRect l="-93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5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8" y="309952"/>
            <a:ext cx="10582482" cy="62380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5999" y="1151374"/>
                <a:ext cx="14747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51374"/>
                <a:ext cx="147476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10364671" y="841247"/>
            <a:ext cx="54864" cy="2587752"/>
          </a:xfrm>
          <a:prstGeom prst="straightConnector1">
            <a:avLst/>
          </a:prstGeom>
          <a:ln w="57150">
            <a:solidFill>
              <a:srgbClr val="54823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3383" y="1865376"/>
            <a:ext cx="55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548235"/>
                </a:solidFill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52866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0" y="338524"/>
            <a:ext cx="10546716" cy="61809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5999" y="1151374"/>
                <a:ext cx="1491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51374"/>
                <a:ext cx="149188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8965639" y="1956816"/>
            <a:ext cx="54864" cy="3044951"/>
          </a:xfrm>
          <a:prstGeom prst="straightConnector1">
            <a:avLst/>
          </a:prstGeom>
          <a:ln w="57150">
            <a:solidFill>
              <a:srgbClr val="54823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26063" y="3145536"/>
            <a:ext cx="556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548235"/>
                </a:solidFill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415004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1" y="1351723"/>
            <a:ext cx="11529512" cy="5369752"/>
          </a:xfrm>
        </p:spPr>
        <p:txBody>
          <a:bodyPr>
            <a:normAutofit/>
          </a:bodyPr>
          <a:lstStyle/>
          <a:p>
            <a:r>
              <a:rPr lang="en-US" dirty="0"/>
              <a:t>In this presentation:</a:t>
            </a:r>
          </a:p>
          <a:p>
            <a:pPr lvl="1"/>
            <a:r>
              <a:rPr lang="en-US" sz="2800" dirty="0"/>
              <a:t>Age of Information and Network Model</a:t>
            </a:r>
          </a:p>
          <a:p>
            <a:pPr lvl="1"/>
            <a:r>
              <a:rPr lang="en-US" sz="2800" dirty="0"/>
              <a:t>Three low-complexity scheduling policies</a:t>
            </a:r>
          </a:p>
          <a:p>
            <a:pPr lvl="1"/>
            <a:r>
              <a:rPr lang="en-US" sz="2800" dirty="0"/>
              <a:t>Performance guarantees</a:t>
            </a:r>
            <a:endParaRPr lang="en-US" sz="1500" dirty="0"/>
          </a:p>
          <a:p>
            <a:pPr lvl="1"/>
            <a:r>
              <a:rPr lang="en-US" sz="2800" dirty="0"/>
              <a:t>Numerical Results: </a:t>
            </a:r>
            <a:r>
              <a:rPr lang="en-US" sz="2800" b="1" dirty="0">
                <a:solidFill>
                  <a:srgbClr val="C00000"/>
                </a:solidFill>
              </a:rPr>
              <a:t>Max-Weight </a:t>
            </a:r>
            <a:r>
              <a:rPr lang="en-US" sz="2800" dirty="0"/>
              <a:t>has superior performance</a:t>
            </a:r>
          </a:p>
          <a:p>
            <a:endParaRPr lang="en-US" sz="1000" dirty="0"/>
          </a:p>
          <a:p>
            <a:r>
              <a:rPr lang="en-US" dirty="0"/>
              <a:t>In the paper: </a:t>
            </a:r>
          </a:p>
          <a:p>
            <a:pPr lvl="1"/>
            <a:r>
              <a:rPr lang="en-US" sz="2800" dirty="0"/>
              <a:t>Derive Universal Lower Bound on Age of Information</a:t>
            </a:r>
          </a:p>
          <a:p>
            <a:pPr lvl="1"/>
            <a:r>
              <a:rPr lang="en-US" sz="2800" dirty="0"/>
              <a:t>Discuss </a:t>
            </a:r>
            <a:r>
              <a:rPr lang="en-US" sz="2800" dirty="0" err="1"/>
              <a:t>Indexability</a:t>
            </a:r>
            <a:r>
              <a:rPr lang="en-US" sz="2800" dirty="0"/>
              <a:t> and </a:t>
            </a:r>
            <a:r>
              <a:rPr lang="en-US" sz="2800" dirty="0" err="1"/>
              <a:t>Whittle’s</a:t>
            </a:r>
            <a:r>
              <a:rPr lang="en-US" sz="2800" dirty="0"/>
              <a:t> Index Policy</a:t>
            </a:r>
          </a:p>
          <a:p>
            <a:pPr lvl="1"/>
            <a:r>
              <a:rPr lang="en-US" sz="2800" dirty="0"/>
              <a:t>Additional simulation results</a:t>
            </a:r>
          </a:p>
          <a:p>
            <a:endParaRPr lang="en-US" sz="1000" dirty="0"/>
          </a:p>
          <a:p>
            <a:r>
              <a:rPr lang="en-US" dirty="0"/>
              <a:t>Recent result not in the paper: Drift-Plus Penalty Policy is 2-optimal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/>
          <p:cNvCxnSpPr>
            <a:stCxn id="10" idx="0"/>
            <a:endCxn id="11" idx="4"/>
          </p:cNvCxnSpPr>
          <p:nvPr/>
        </p:nvCxnSpPr>
        <p:spPr>
          <a:xfrm flipH="1" flipV="1">
            <a:off x="10904790" y="1033829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325815" y="972984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 rot="21557796">
            <a:off x="10535738" y="2031164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11" name="Oval 10"/>
          <p:cNvSpPr/>
          <p:nvPr/>
        </p:nvSpPr>
        <p:spPr>
          <a:xfrm>
            <a:off x="10596696" y="417641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M</a:t>
            </a:r>
          </a:p>
        </p:txBody>
      </p:sp>
      <p:cxnSp>
        <p:nvCxnSpPr>
          <p:cNvPr id="12" name="Straight Arrow Connector 11"/>
          <p:cNvCxnSpPr>
            <a:stCxn id="9" idx="5"/>
            <a:endCxn id="10" idx="1"/>
          </p:cNvCxnSpPr>
          <p:nvPr/>
        </p:nvCxnSpPr>
        <p:spPr>
          <a:xfrm>
            <a:off x="9851764" y="1498933"/>
            <a:ext cx="792961" cy="64787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871174">
            <a:off x="9895660" y="454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  <a:endParaRPr lang="en-US" sz="4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97562" y="735344"/>
                <a:ext cx="678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62" y="735344"/>
                <a:ext cx="6788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192510" y="197345"/>
                <a:ext cx="7605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510" y="197345"/>
                <a:ext cx="7605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697562" y="1119305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62" y="1119305"/>
                <a:ext cx="6547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192510" y="591927"/>
                <a:ext cx="736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510" y="591927"/>
                <a:ext cx="73654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697562" y="1503266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62" y="1503266"/>
                <a:ext cx="66120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192510" y="986508"/>
                <a:ext cx="742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510" y="986508"/>
                <a:ext cx="74296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24021" y="2146808"/>
                <a:ext cx="513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021" y="2146808"/>
                <a:ext cx="51328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69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57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6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064" y="1603877"/>
                <a:ext cx="11718910" cy="475247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sz="1500" dirty="0"/>
              </a:p>
              <a:p>
                <a:r>
                  <a:rPr lang="en-US" dirty="0"/>
                  <a:t>Theorem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every network configuration. </a:t>
                </a:r>
              </a:p>
              <a:p>
                <a:r>
                  <a:rPr lang="en-US" dirty="0"/>
                  <a:t>Proof idea: sample path argument on the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064" y="1603877"/>
                <a:ext cx="11718910" cy="47524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" y="39534"/>
            <a:ext cx="7808901" cy="2814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71" y="3980113"/>
            <a:ext cx="7808901" cy="27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9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Randomized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064" y="1603877"/>
                <a:ext cx="11718910" cy="475247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sz="1500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Policy R</a:t>
                </a:r>
                <a:r>
                  <a:rPr lang="en-US" dirty="0"/>
                  <a:t>: in each slot k, select node </a:t>
                </a:r>
                <a:r>
                  <a:rPr lang="en-US" dirty="0" err="1"/>
                  <a:t>i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Proposition: from the Elementary Renewal Theorem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064" y="1603877"/>
                <a:ext cx="11718910" cy="47524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" y="39534"/>
            <a:ext cx="7808901" cy="28148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00" y="3995480"/>
            <a:ext cx="7643074" cy="2725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05066" y="4160350"/>
                <a:ext cx="1643655" cy="498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66" y="4160350"/>
                <a:ext cx="1643655" cy="498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6562" y="4879192"/>
                <a:ext cx="3820661" cy="1174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62" y="4879192"/>
                <a:ext cx="3820661" cy="11741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227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8" y="83954"/>
            <a:ext cx="7643074" cy="2725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064" y="539497"/>
                <a:ext cx="11718910" cy="58168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								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500" dirty="0"/>
              </a:p>
              <a:p>
                <a:pPr marL="0" indent="0"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for </a:t>
                </a:r>
                <a:r>
                  <a:rPr lang="en-US" b="1" dirty="0"/>
                  <a:t>any</a:t>
                </a:r>
                <a:r>
                  <a:rPr lang="en-US" dirty="0"/>
                  <a:t> network configuration, there exists </a:t>
                </a:r>
                <a:r>
                  <a:rPr lang="en-US" b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which is </a:t>
                </a:r>
                <a:r>
                  <a:rPr lang="en-US" b="1" dirty="0"/>
                  <a:t>2-optimal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Proof: let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𝐿𝐵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064" y="539497"/>
                <a:ext cx="11718910" cy="5816854"/>
              </a:xfrm>
              <a:blipFill rotWithShape="0">
                <a:blip r:embed="rId3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71" y="3980113"/>
            <a:ext cx="7808901" cy="27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34192" y="1383958"/>
            <a:ext cx="11738175" cy="5136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of Information (AoI)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8" name="Straight Arrow Connector 87"/>
          <p:cNvCxnSpPr>
            <a:stCxn id="90" idx="0"/>
            <a:endCxn id="91" idx="4"/>
          </p:cNvCxnSpPr>
          <p:nvPr/>
        </p:nvCxnSpPr>
        <p:spPr>
          <a:xfrm flipH="1" flipV="1">
            <a:off x="4436047" y="4011456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 rot="21557796">
            <a:off x="4066995" y="5008791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91" name="Oval 90"/>
          <p:cNvSpPr/>
          <p:nvPr/>
        </p:nvSpPr>
        <p:spPr>
          <a:xfrm>
            <a:off x="4127953" y="3395268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i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7066810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054528" y="609179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271767" y="4383092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62018" y="5569181"/>
            <a:ext cx="995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03" name="Left Brace 102"/>
          <p:cNvSpPr/>
          <p:nvPr/>
        </p:nvSpPr>
        <p:spPr>
          <a:xfrm rot="16200000">
            <a:off x="6704513" y="3126329"/>
            <a:ext cx="228600" cy="40676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7901378" y="2908642"/>
            <a:ext cx="228600" cy="8421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1171" y="2612066"/>
            <a:ext cx="965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11" name="Left Brace 110"/>
          <p:cNvSpPr/>
          <p:nvPr/>
        </p:nvSpPr>
        <p:spPr>
          <a:xfrm rot="5400000">
            <a:off x="7637791" y="1214694"/>
            <a:ext cx="257447" cy="1420617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8223755" y="1217707"/>
            <a:ext cx="29438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Interdelivery 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42843" y="3607451"/>
            <a:ext cx="22901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Packet Delay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5858" y="5449100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43" name="Left Brace 42"/>
          <p:cNvSpPr/>
          <p:nvPr/>
        </p:nvSpPr>
        <p:spPr>
          <a:xfrm rot="10800000">
            <a:off x="7164811" y="5663957"/>
            <a:ext cx="213710" cy="382277"/>
          </a:xfrm>
          <a:prstGeom prst="leftBrace">
            <a:avLst>
              <a:gd name="adj1" fmla="val 8333"/>
              <a:gd name="adj2" fmla="val 739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7648" y="3368291"/>
            <a:ext cx="209938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</a:p>
          <a:p>
            <a:endParaRPr lang="en-US" sz="3500" dirty="0"/>
          </a:p>
          <a:p>
            <a:endParaRPr lang="en-US" sz="4000" dirty="0"/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Destination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6223" y="4090771"/>
            <a:ext cx="76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AoI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014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578669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54528" y="312760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935549" y="5673101"/>
            <a:ext cx="2743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0968" y="1897845"/>
            <a:ext cx="3856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Delivery of Packets to BS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Packet Generation at 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24B3C1-5885-4324-922E-ED2BFFAE5DE9}"/>
              </a:ext>
            </a:extLst>
          </p:cNvPr>
          <p:cNvCxnSpPr/>
          <p:nvPr/>
        </p:nvCxnSpPr>
        <p:spPr>
          <a:xfrm flipH="1">
            <a:off x="6615429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920166-60B1-47D7-8E5B-883C34CE42DA}"/>
              </a:ext>
            </a:extLst>
          </p:cNvPr>
          <p:cNvCxnSpPr/>
          <p:nvPr/>
        </p:nvCxnSpPr>
        <p:spPr>
          <a:xfrm flipH="1">
            <a:off x="7558954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2E7813-937D-456F-9342-0D2E02EA0682}"/>
              </a:ext>
            </a:extLst>
          </p:cNvPr>
          <p:cNvCxnSpPr/>
          <p:nvPr/>
        </p:nvCxnSpPr>
        <p:spPr>
          <a:xfrm flipV="1">
            <a:off x="7070295" y="2120927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BDAE24-F1A8-4E8C-8D5E-D7822E665FF0}"/>
              </a:ext>
            </a:extLst>
          </p:cNvPr>
          <p:cNvCxnSpPr/>
          <p:nvPr/>
        </p:nvCxnSpPr>
        <p:spPr>
          <a:xfrm flipV="1">
            <a:off x="8487692" y="2112538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93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Optimal </a:t>
            </a:r>
            <a:r>
              <a:rPr lang="en-US" dirty="0"/>
              <a:t>Stationary Randomized policy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optimal policy employs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from Algorithm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6" t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81" y="2136167"/>
            <a:ext cx="7604387" cy="42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Drift-Plus-Penalty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0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Drift-Plus-Penalty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Policy DPP is designed to reduce the </a:t>
                </a:r>
                <a:r>
                  <a:rPr lang="en-US" dirty="0" err="1"/>
                  <a:t>Lyapunov</a:t>
                </a:r>
                <a:r>
                  <a:rPr lang="en-US" dirty="0"/>
                  <a:t> Drift + Penalty.</a:t>
                </a:r>
              </a:p>
              <a:p>
                <a:endParaRPr lang="en-US" sz="1500" dirty="0"/>
              </a:p>
              <a:p>
                <a:r>
                  <a:rPr lang="en-US" dirty="0"/>
                  <a:t>Penalty Function:</a:t>
                </a:r>
              </a:p>
              <a:p>
                <a:endParaRPr lang="en-US" sz="2000" dirty="0"/>
              </a:p>
              <a:p>
                <a:r>
                  <a:rPr lang="en-US" dirty="0" err="1"/>
                  <a:t>Lyapunov</a:t>
                </a:r>
                <a:r>
                  <a:rPr lang="en-US" dirty="0"/>
                  <a:t> Function:</a:t>
                </a:r>
              </a:p>
              <a:p>
                <a:endParaRPr lang="en-US" sz="2000" dirty="0"/>
              </a:p>
              <a:p>
                <a:r>
                  <a:rPr lang="en-US" dirty="0" err="1"/>
                  <a:t>Lyapunov</a:t>
                </a:r>
                <a:r>
                  <a:rPr lang="en-US" dirty="0"/>
                  <a:t> Drift: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Policy DPP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7"/>
                <a:ext cx="11718910" cy="5178767"/>
              </a:xfrm>
              <a:blipFill rotWithShape="0">
                <a:blip r:embed="rId2"/>
                <a:stretch>
                  <a:fillRect l="-93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401" y="5650134"/>
                <a:ext cx="4792146" cy="820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01" y="5650134"/>
                <a:ext cx="4792146" cy="820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97957" y="2952441"/>
                <a:ext cx="3969035" cy="87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en-US" sz="25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5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57" y="2952441"/>
                <a:ext cx="3969035" cy="8797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97957" y="3996808"/>
                <a:ext cx="6700809" cy="526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rgbClr val="54823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5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5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57" y="3996808"/>
                <a:ext cx="6700809" cy="526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7957" y="1990308"/>
                <a:ext cx="6834763" cy="879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):=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500" b="1" i="1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500" b="1" i="1">
                                              <a:solidFill>
                                                <a:srgbClr val="54823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5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5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57" y="1990308"/>
                <a:ext cx="6834763" cy="8797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997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Drift-Plus-Penalty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74813"/>
                <a:ext cx="11718910" cy="51787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DPP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</a:t>
                </a:r>
                <a:r>
                  <a:rPr lang="en-US" dirty="0">
                    <a:ea typeface="Cambria Math" panose="02040503050406030204" pitchFamily="18" charset="0"/>
                  </a:rPr>
                  <a:t>DPP satisfies ANY feasible set of throughput requirements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for every network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′≤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DPP </a:t>
                </a:r>
                <a:r>
                  <a:rPr lang="en-US" dirty="0"/>
                  <a:t>with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C00000"/>
                    </a:solidFill>
                  </a:rPr>
                  <a:t>2-optimal</a:t>
                </a:r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74813"/>
                <a:ext cx="11718910" cy="5178767"/>
              </a:xfrm>
              <a:blipFill rotWithShape="0">
                <a:blip r:embed="rId2"/>
                <a:stretch>
                  <a:fillRect l="-1040" t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199" y="3220857"/>
            <a:ext cx="11557503" cy="72284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6199" y="4224441"/>
            <a:ext cx="11557503" cy="113394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97573" y="2025536"/>
                <a:ext cx="4792146" cy="820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73" y="2025536"/>
                <a:ext cx="4792146" cy="820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047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10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406013"/>
                <a:ext cx="11718910" cy="477095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For designing the Index Policy, we use the RMAB framework in [21].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sz="2800" dirty="0"/>
                  <a:t>Note that nodes evolve as restless bandits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sz="2800" dirty="0"/>
                  <a:t>Relax problem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and add a cost per transmission,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sz="2800" dirty="0"/>
                  <a:t>Solve the relaxed problem to obtain </a:t>
                </a:r>
              </a:p>
              <a:p>
                <a:pPr lvl="2"/>
                <a:r>
                  <a:rPr lang="en-US" sz="2800" dirty="0"/>
                  <a:t>Condition for </a:t>
                </a:r>
                <a:r>
                  <a:rPr lang="en-US" sz="2800" dirty="0" err="1"/>
                  <a:t>indexability</a:t>
                </a:r>
                <a:r>
                  <a:rPr lang="en-US" sz="2800" dirty="0"/>
                  <a:t>;</a:t>
                </a:r>
              </a:p>
              <a:p>
                <a:pPr lvl="2"/>
                <a:r>
                  <a:rPr lang="en-US" sz="2800" dirty="0"/>
                  <a:t>Expression for the Whittle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500" dirty="0"/>
              </a:p>
              <a:p>
                <a:r>
                  <a:rPr lang="en-US" dirty="0"/>
                  <a:t>Challenges:</a:t>
                </a:r>
              </a:p>
              <a:p>
                <a:pPr lvl="1"/>
                <a:r>
                  <a:rPr lang="en-US" sz="2800" dirty="0" err="1"/>
                  <a:t>Indexability</a:t>
                </a:r>
                <a:r>
                  <a:rPr lang="en-US" sz="2800" dirty="0"/>
                  <a:t> is often hard to establish</a:t>
                </a:r>
              </a:p>
              <a:p>
                <a:pPr lvl="1"/>
                <a:r>
                  <a:rPr lang="en-US" sz="2800" dirty="0" err="1"/>
                  <a:t>Indexable</a:t>
                </a:r>
                <a:r>
                  <a:rPr lang="en-US" sz="2800" dirty="0"/>
                  <a:t> problems might not have closed-form solutions for the Index.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406013"/>
                <a:ext cx="11718910" cy="4770951"/>
              </a:xfrm>
              <a:blipFill rotWithShape="0">
                <a:blip r:embed="rId2"/>
                <a:stretch>
                  <a:fillRect l="-93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6448857"/>
            <a:ext cx="118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[21] </a:t>
            </a:r>
            <a:r>
              <a:rPr lang="en-US" dirty="0">
                <a:solidFill>
                  <a:srgbClr val="000000"/>
                </a:solidFill>
              </a:rPr>
              <a:t>P. Whittle, “Restless bandits: Activity allocation in a changing world”, 1988.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3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296365"/>
                <a:ext cx="11119608" cy="52715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Indexability:</a:t>
                </a:r>
              </a:p>
              <a:p>
                <a:pPr marL="576263" lvl="1"/>
                <a:r>
                  <a:rPr lang="en-US" sz="2600" dirty="0"/>
                  <a:t>Consider the relaxed problem with a single node and cost per transmission.</a:t>
                </a:r>
              </a:p>
              <a:p>
                <a:pPr marL="576263" lvl="1"/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 the set of states for which it is optimal to idle when the cost for transmission is C.</a:t>
                </a:r>
              </a:p>
              <a:p>
                <a:pPr marL="576263" lvl="1"/>
                <a:r>
                  <a:rPr lang="en-US" sz="2600" dirty="0"/>
                  <a:t>The problem is </a:t>
                </a:r>
                <a:r>
                  <a:rPr lang="en-US" sz="2600" dirty="0" err="1"/>
                  <a:t>indexable</a:t>
                </a:r>
                <a:r>
                  <a:rPr lang="en-US" sz="2600" dirty="0"/>
                  <a:t> 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increases monotonically from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600" dirty="0"/>
                  <a:t> to the entire state space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increases from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dirty="0"/>
                  <a:t> to +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marL="576263" lvl="1"/>
                <a:r>
                  <a:rPr lang="en-US" sz="2600" dirty="0"/>
                  <a:t>The condition checks if the problem is suited for an Index Policy.</a:t>
                </a:r>
              </a:p>
              <a:p>
                <a:endParaRPr lang="en-US" sz="1000" dirty="0"/>
              </a:p>
              <a:p>
                <a:r>
                  <a:rPr lang="en-US" dirty="0"/>
                  <a:t>Whittle Index:</a:t>
                </a:r>
              </a:p>
              <a:p>
                <a:pPr marL="576263" lvl="1"/>
                <a:r>
                  <a:rPr lang="en-US" sz="2600" dirty="0"/>
                  <a:t>Given indexability,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the </a:t>
                </a:r>
                <a:r>
                  <a:rPr lang="en-US" sz="2600" dirty="0" err="1"/>
                  <a:t>infimum</a:t>
                </a:r>
                <a:r>
                  <a:rPr lang="en-US" sz="2600" dirty="0"/>
                  <a:t> cost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that makes both scheduling decisions equally desirable in state h. </a:t>
                </a:r>
              </a:p>
              <a:p>
                <a:pPr marL="576263"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represents how valuable is to transmit a node in state h.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296365"/>
                <a:ext cx="11119608" cy="5271585"/>
              </a:xfrm>
              <a:blipFill rotWithShape="0">
                <a:blip r:embed="rId2"/>
                <a:stretch>
                  <a:fillRect l="-986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3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91" y="1382110"/>
            <a:ext cx="8394700" cy="40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2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91" y="1406013"/>
            <a:ext cx="8468910" cy="4052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56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Whittle’s</a:t>
            </a:r>
            <a:r>
              <a:rPr lang="en-US" dirty="0"/>
              <a:t> Index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406013"/>
                <a:ext cx="11718910" cy="4770951"/>
              </a:xfrm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Policy Whittle</a:t>
                </a:r>
                <a:r>
                  <a:rPr lang="en-US" dirty="0"/>
                  <a:t>: in each slot k, select the node with highest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Theorem:</a:t>
                </a:r>
                <a:r>
                  <a:rPr lang="en-US" dirty="0"/>
                  <a:t> for every network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≤7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nary>
                  </m:oMath>
                </a14:m>
                <a:r>
                  <a:rPr lang="en-US" dirty="0"/>
                  <a:t>, the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Whittle’s</a:t>
                </a:r>
                <a:r>
                  <a:rPr lang="en-US" b="1" dirty="0">
                    <a:solidFill>
                      <a:srgbClr val="C00000"/>
                    </a:solidFill>
                  </a:rPr>
                  <a:t> Index Policy </a:t>
                </a:r>
                <a:r>
                  <a:rPr lang="en-US" dirty="0"/>
                  <a:t>is </a:t>
                </a:r>
                <a:r>
                  <a:rPr lang="en-US" b="1" dirty="0"/>
                  <a:t>8-optimal</a:t>
                </a:r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Comparison with Max-Weight: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*Obs.: </a:t>
                </a:r>
                <a:r>
                  <a:rPr lang="en-US" dirty="0" err="1"/>
                  <a:t>Whittle’s</a:t>
                </a:r>
                <a:r>
                  <a:rPr lang="en-US" dirty="0"/>
                  <a:t> Policy does not satisfy throughput constraint.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406013"/>
                <a:ext cx="11718910" cy="4770951"/>
              </a:xfrm>
              <a:blipFill rotWithShape="0">
                <a:blip r:embed="rId3"/>
                <a:stretch>
                  <a:fillRect l="-1040" t="-2174" r="-52" b="-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99873" y="2079390"/>
                <a:ext cx="5787546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54823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73" y="2079390"/>
                <a:ext cx="5787546" cy="9484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4343" y="4604671"/>
                <a:ext cx="6124304" cy="754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43" y="4604671"/>
                <a:ext cx="6124304" cy="754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47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34192" y="1383958"/>
            <a:ext cx="11738175" cy="5136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of Information (AoI)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88" name="Straight Arrow Connector 87"/>
          <p:cNvCxnSpPr>
            <a:stCxn id="90" idx="0"/>
            <a:endCxn id="91" idx="4"/>
          </p:cNvCxnSpPr>
          <p:nvPr/>
        </p:nvCxnSpPr>
        <p:spPr>
          <a:xfrm flipH="1" flipV="1">
            <a:off x="4436047" y="4011456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 rot="21557796">
            <a:off x="4066995" y="5008791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91" name="Oval 90"/>
          <p:cNvSpPr/>
          <p:nvPr/>
        </p:nvSpPr>
        <p:spPr>
          <a:xfrm>
            <a:off x="4127953" y="3395268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i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7066810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054528" y="609179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271767" y="4383092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62018" y="5569181"/>
            <a:ext cx="995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03" name="Left Brace 102"/>
          <p:cNvSpPr/>
          <p:nvPr/>
        </p:nvSpPr>
        <p:spPr>
          <a:xfrm rot="16200000">
            <a:off x="6704513" y="3126329"/>
            <a:ext cx="228600" cy="40676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7901378" y="2908642"/>
            <a:ext cx="228600" cy="8421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1171" y="2612066"/>
            <a:ext cx="965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11" name="Left Brace 110"/>
          <p:cNvSpPr/>
          <p:nvPr/>
        </p:nvSpPr>
        <p:spPr>
          <a:xfrm rot="5400000">
            <a:off x="7637791" y="1214694"/>
            <a:ext cx="257447" cy="1420617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8223755" y="1217707"/>
            <a:ext cx="29438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Interdelivery 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42843" y="3607451"/>
            <a:ext cx="22901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Packet Delay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5858" y="5449100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43" name="Left Brace 42"/>
          <p:cNvSpPr/>
          <p:nvPr/>
        </p:nvSpPr>
        <p:spPr>
          <a:xfrm rot="10800000">
            <a:off x="7164811" y="5663957"/>
            <a:ext cx="213710" cy="382277"/>
          </a:xfrm>
          <a:prstGeom prst="leftBrace">
            <a:avLst>
              <a:gd name="adj1" fmla="val 8333"/>
              <a:gd name="adj2" fmla="val 739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7648" y="3368291"/>
            <a:ext cx="209938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</a:p>
          <a:p>
            <a:endParaRPr lang="en-US" sz="3500" dirty="0"/>
          </a:p>
          <a:p>
            <a:endParaRPr lang="en-US" sz="4000" dirty="0"/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Destination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6223" y="4090771"/>
            <a:ext cx="76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AoI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014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578669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54528" y="312760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45482" y="4833716"/>
            <a:ext cx="1425084" cy="8235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79843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0968" y="1897845"/>
            <a:ext cx="3856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Delivery of Packets to BS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Packet Generation at i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031E34-6045-4E06-8A5D-9BFB6A12C492}"/>
              </a:ext>
            </a:extLst>
          </p:cNvPr>
          <p:cNvCxnSpPr/>
          <p:nvPr/>
        </p:nvCxnSpPr>
        <p:spPr>
          <a:xfrm flipH="1">
            <a:off x="6615429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C3CE5-411D-4521-BBA6-87F15E50C393}"/>
              </a:ext>
            </a:extLst>
          </p:cNvPr>
          <p:cNvCxnSpPr/>
          <p:nvPr/>
        </p:nvCxnSpPr>
        <p:spPr>
          <a:xfrm flipH="1">
            <a:off x="7558954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178B17-B354-47B9-9D19-C3F9AD5FAEA7}"/>
              </a:ext>
            </a:extLst>
          </p:cNvPr>
          <p:cNvCxnSpPr/>
          <p:nvPr/>
        </p:nvCxnSpPr>
        <p:spPr>
          <a:xfrm flipV="1">
            <a:off x="7070295" y="2120927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8E266F-DEFF-40B9-9F86-85A7303B8F72}"/>
              </a:ext>
            </a:extLst>
          </p:cNvPr>
          <p:cNvCxnSpPr/>
          <p:nvPr/>
        </p:nvCxnSpPr>
        <p:spPr>
          <a:xfrm flipV="1">
            <a:off x="8487692" y="2112538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73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11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6" y="403871"/>
            <a:ext cx="10790227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0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3" y="378010"/>
            <a:ext cx="10752673" cy="61714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25376" y="1287624"/>
            <a:ext cx="2995127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FIGURES to flip indexes and delete Whittle w/o constraint</a:t>
            </a:r>
          </a:p>
        </p:txBody>
      </p:sp>
    </p:spTree>
    <p:extLst>
      <p:ext uri="{BB962C8B-B14F-4D97-AF65-F5344CB8AC3E}">
        <p14:creationId xmlns:p14="http://schemas.microsoft.com/office/powerpoint/2010/main" val="4128251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Presentation:</a:t>
            </a:r>
          </a:p>
          <a:p>
            <a:pPr lvl="1"/>
            <a:r>
              <a:rPr lang="en-US" dirty="0"/>
              <a:t>Definition of </a:t>
            </a:r>
            <a:r>
              <a:rPr lang="en-US" dirty="0" err="1"/>
              <a:t>AoI</a:t>
            </a:r>
            <a:r>
              <a:rPr lang="en-US" dirty="0"/>
              <a:t>					</a:t>
            </a:r>
            <a:r>
              <a:rPr lang="en-US" dirty="0" err="1"/>
              <a:t>AoI</a:t>
            </a:r>
            <a:r>
              <a:rPr lang="en-US" dirty="0"/>
              <a:t> in M/M/1</a:t>
            </a:r>
          </a:p>
          <a:p>
            <a:pPr lvl="1"/>
            <a:r>
              <a:rPr lang="en-US" dirty="0"/>
              <a:t>Network Model					Objective Function</a:t>
            </a:r>
          </a:p>
          <a:p>
            <a:pPr lvl="1"/>
            <a:r>
              <a:rPr lang="en-US" dirty="0"/>
              <a:t>Summary of Results 				Randomized Policy</a:t>
            </a:r>
          </a:p>
          <a:p>
            <a:pPr lvl="1"/>
            <a:r>
              <a:rPr lang="en-US" dirty="0"/>
              <a:t>Max-Weight Policy				Numerical Results</a:t>
            </a:r>
          </a:p>
          <a:p>
            <a:endParaRPr lang="en-US" dirty="0"/>
          </a:p>
          <a:p>
            <a:r>
              <a:rPr lang="en-US" dirty="0"/>
              <a:t>Additional Topics:</a:t>
            </a:r>
          </a:p>
          <a:p>
            <a:pPr lvl="1"/>
            <a:r>
              <a:rPr lang="en-US" dirty="0"/>
              <a:t>Lower Bound					Details on the Randomized Policy</a:t>
            </a:r>
          </a:p>
          <a:p>
            <a:pPr lvl="1"/>
            <a:r>
              <a:rPr lang="en-US" dirty="0"/>
              <a:t>Drift-Plus-Penalty Policy				</a:t>
            </a:r>
            <a:r>
              <a:rPr lang="en-US" dirty="0" err="1"/>
              <a:t>Whittle’s</a:t>
            </a:r>
            <a:r>
              <a:rPr lang="en-US" dirty="0"/>
              <a:t> Index Policy</a:t>
            </a:r>
          </a:p>
          <a:p>
            <a:pPr lvl="1"/>
            <a:r>
              <a:rPr lang="en-US" dirty="0"/>
              <a:t>Additional Numerical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553-AD42-4F8A-8B84-697F8D721CB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0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34192" y="1383958"/>
            <a:ext cx="11738175" cy="5136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of Information (AoI)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88" name="Straight Arrow Connector 87"/>
          <p:cNvCxnSpPr>
            <a:stCxn id="90" idx="0"/>
            <a:endCxn id="91" idx="4"/>
          </p:cNvCxnSpPr>
          <p:nvPr/>
        </p:nvCxnSpPr>
        <p:spPr>
          <a:xfrm flipH="1" flipV="1">
            <a:off x="4436047" y="4011456"/>
            <a:ext cx="9641" cy="99736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 rot="21557796">
            <a:off x="4066995" y="5008791"/>
            <a:ext cx="766799" cy="7667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BS</a:t>
            </a:r>
          </a:p>
        </p:txBody>
      </p:sp>
      <p:sp>
        <p:nvSpPr>
          <p:cNvPr id="91" name="Oval 90"/>
          <p:cNvSpPr/>
          <p:nvPr/>
        </p:nvSpPr>
        <p:spPr>
          <a:xfrm>
            <a:off x="4127953" y="3395268"/>
            <a:ext cx="616188" cy="616188"/>
          </a:xfrm>
          <a:prstGeom prst="ellipse">
            <a:avLst/>
          </a:prstGeom>
          <a:solidFill>
            <a:srgbClr val="2E75B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i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7066810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479843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054528" y="609179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271767" y="4383092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62018" y="5569181"/>
            <a:ext cx="995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03" name="Left Brace 102"/>
          <p:cNvSpPr/>
          <p:nvPr/>
        </p:nvSpPr>
        <p:spPr>
          <a:xfrm rot="16200000">
            <a:off x="6704513" y="3126329"/>
            <a:ext cx="228600" cy="40676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7901378" y="2908642"/>
            <a:ext cx="228600" cy="8421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1171" y="2612066"/>
            <a:ext cx="965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11" name="Left Brace 110"/>
          <p:cNvSpPr/>
          <p:nvPr/>
        </p:nvSpPr>
        <p:spPr>
          <a:xfrm rot="5400000">
            <a:off x="7637791" y="1214694"/>
            <a:ext cx="257447" cy="1420617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8223755" y="1217707"/>
            <a:ext cx="29438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Interdelivery 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42843" y="3607451"/>
            <a:ext cx="22901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Packet Delay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5858" y="5449100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43" name="Left Brace 42"/>
          <p:cNvSpPr/>
          <p:nvPr/>
        </p:nvSpPr>
        <p:spPr>
          <a:xfrm rot="10800000">
            <a:off x="7164811" y="5663957"/>
            <a:ext cx="213710" cy="382277"/>
          </a:xfrm>
          <a:prstGeom prst="leftBrace">
            <a:avLst>
              <a:gd name="adj1" fmla="val 8333"/>
              <a:gd name="adj2" fmla="val 739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47194" y="5350479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sp>
        <p:nvSpPr>
          <p:cNvPr id="45" name="Left Brace 44"/>
          <p:cNvSpPr/>
          <p:nvPr/>
        </p:nvSpPr>
        <p:spPr>
          <a:xfrm rot="10800000">
            <a:off x="8506321" y="5252447"/>
            <a:ext cx="228600" cy="77724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2827648" y="3368291"/>
            <a:ext cx="209938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</a:p>
          <a:p>
            <a:endParaRPr lang="en-US" sz="3500" dirty="0"/>
          </a:p>
          <a:p>
            <a:endParaRPr lang="en-US" sz="4000" dirty="0"/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Single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Destination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6223" y="4090771"/>
            <a:ext cx="76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AoI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014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578669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54528" y="312760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45482" y="4833716"/>
            <a:ext cx="1425084" cy="8235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323100" y="5228836"/>
            <a:ext cx="2743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0968" y="1897845"/>
            <a:ext cx="3856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Delivery of Packets to BS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Packet Generation at 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6FFC34-90E7-460C-BE52-FE4AFCEF1E9A}"/>
              </a:ext>
            </a:extLst>
          </p:cNvPr>
          <p:cNvCxnSpPr/>
          <p:nvPr/>
        </p:nvCxnSpPr>
        <p:spPr>
          <a:xfrm flipH="1">
            <a:off x="6615429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7A4BC-8D7F-44B2-B94D-7296E216EBD5}"/>
              </a:ext>
            </a:extLst>
          </p:cNvPr>
          <p:cNvCxnSpPr/>
          <p:nvPr/>
        </p:nvCxnSpPr>
        <p:spPr>
          <a:xfrm flipH="1">
            <a:off x="7558954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553961-4C5F-4F2F-ADAD-7A4B16F61F23}"/>
              </a:ext>
            </a:extLst>
          </p:cNvPr>
          <p:cNvCxnSpPr/>
          <p:nvPr/>
        </p:nvCxnSpPr>
        <p:spPr>
          <a:xfrm flipV="1">
            <a:off x="7070295" y="2120927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B74BEF-25B7-4E08-9270-E65F69045A17}"/>
              </a:ext>
            </a:extLst>
          </p:cNvPr>
          <p:cNvCxnSpPr/>
          <p:nvPr/>
        </p:nvCxnSpPr>
        <p:spPr>
          <a:xfrm flipV="1">
            <a:off x="8487692" y="2112538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0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34192" y="1383958"/>
            <a:ext cx="11738175" cy="5136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AoI</a:t>
            </a:r>
            <a:r>
              <a:rPr lang="en-US" dirty="0"/>
              <a:t>: time elapsed since the 							          most recently delivered packet 							 	 was generated.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Relation between AoI, delay </a:t>
            </a:r>
          </a:p>
          <a:p>
            <a:pPr marL="0" indent="0">
              <a:buNone/>
            </a:pPr>
            <a:r>
              <a:rPr lang="en-US" dirty="0"/>
              <a:t>   and interdelivery time?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 of Information (AoI)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7066810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479843" y="3089694"/>
            <a:ext cx="0" cy="3108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054528" y="609179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62018" y="5569181"/>
            <a:ext cx="995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03" name="Left Brace 102"/>
          <p:cNvSpPr/>
          <p:nvPr/>
        </p:nvSpPr>
        <p:spPr>
          <a:xfrm rot="16200000">
            <a:off x="6704513" y="3126329"/>
            <a:ext cx="228600" cy="40676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7901378" y="2908642"/>
            <a:ext cx="228600" cy="8421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1171" y="2612066"/>
            <a:ext cx="965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Time</a:t>
            </a:r>
          </a:p>
        </p:txBody>
      </p:sp>
      <p:sp>
        <p:nvSpPr>
          <p:cNvPr id="111" name="Left Brace 110"/>
          <p:cNvSpPr/>
          <p:nvPr/>
        </p:nvSpPr>
        <p:spPr>
          <a:xfrm rot="5400000">
            <a:off x="7637791" y="1214694"/>
            <a:ext cx="257447" cy="1420617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93" y="1164679"/>
                <a:ext cx="835678" cy="5137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8223755" y="1217707"/>
            <a:ext cx="29438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Interdelivery 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42843" y="3607451"/>
            <a:ext cx="22901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/>
              <a:t>Packet Delay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5858" y="5449100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43" name="Left Brace 42"/>
          <p:cNvSpPr/>
          <p:nvPr/>
        </p:nvSpPr>
        <p:spPr>
          <a:xfrm rot="10800000">
            <a:off x="7164811" y="5663957"/>
            <a:ext cx="213710" cy="382277"/>
          </a:xfrm>
          <a:prstGeom prst="leftBrace">
            <a:avLst>
              <a:gd name="adj1" fmla="val 8333"/>
              <a:gd name="adj2" fmla="val 739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47194" y="5350479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sp>
        <p:nvSpPr>
          <p:cNvPr id="45" name="Left Brace 44"/>
          <p:cNvSpPr/>
          <p:nvPr/>
        </p:nvSpPr>
        <p:spPr>
          <a:xfrm rot="10800000">
            <a:off x="8506321" y="5252447"/>
            <a:ext cx="228600" cy="77724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5436223" y="4090771"/>
            <a:ext cx="76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AoI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014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L[1]</a:t>
            </a:r>
            <a:endParaRPr lang="en-US" sz="3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578669" y="3531268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L[2]</a:t>
            </a:r>
            <a:endParaRPr lang="en-US" sz="3000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54528" y="3127606"/>
            <a:ext cx="3657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45482" y="4833716"/>
            <a:ext cx="1425084" cy="8235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9000000" flipV="1">
            <a:off x="8414201" y="5016596"/>
            <a:ext cx="7315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9000000" flipV="1">
            <a:off x="6217313" y="4889678"/>
            <a:ext cx="914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271767" y="4383092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FD95CF-3689-4AD8-A72A-8C2B3ECE6C0D}"/>
              </a:ext>
            </a:extLst>
          </p:cNvPr>
          <p:cNvCxnSpPr/>
          <p:nvPr/>
        </p:nvCxnSpPr>
        <p:spPr>
          <a:xfrm flipH="1">
            <a:off x="6615429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586478-E306-4A9A-A629-62D230B7DE42}"/>
              </a:ext>
            </a:extLst>
          </p:cNvPr>
          <p:cNvCxnSpPr/>
          <p:nvPr/>
        </p:nvCxnSpPr>
        <p:spPr>
          <a:xfrm flipH="1">
            <a:off x="7558954" y="2487526"/>
            <a:ext cx="0" cy="6400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DF21B-00BF-4A68-B684-992DCFC2E0A1}"/>
              </a:ext>
            </a:extLst>
          </p:cNvPr>
          <p:cNvCxnSpPr/>
          <p:nvPr/>
        </p:nvCxnSpPr>
        <p:spPr>
          <a:xfrm flipV="1">
            <a:off x="7070295" y="2120927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EAE4DB-068D-495C-B70F-4CCAA920B4EB}"/>
              </a:ext>
            </a:extLst>
          </p:cNvPr>
          <p:cNvCxnSpPr/>
          <p:nvPr/>
        </p:nvCxnSpPr>
        <p:spPr>
          <a:xfrm flipV="1">
            <a:off x="8487692" y="2112538"/>
            <a:ext cx="8389" cy="100667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1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8"/>
                <a:ext cx="11718910" cy="4793006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Example</a:t>
                </a:r>
                <a:r>
                  <a:rPr lang="en-US" dirty="0"/>
                  <a:t>: (M/M/1): (∞/FIFO) system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ea typeface="Cambria Math" panose="02040503050406030204" pitchFamily="18" charset="0"/>
                  </a:rPr>
                  <a:t>o</a:t>
                </a:r>
                <a:r>
                  <a:rPr lang="en-US" dirty="0"/>
                  <a:t>ntrollable arrival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ea typeface="Cambria Math" panose="02040503050406030204" pitchFamily="18" charset="0"/>
                  </a:rPr>
                  <a:t>fixed service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packet per second.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Minimum throughput requirement DOES NOT guarantee regular deliveries.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8"/>
                <a:ext cx="11718910" cy="4793006"/>
              </a:xfrm>
              <a:blipFill>
                <a:blip r:embed="rId3"/>
                <a:stretch>
                  <a:fillRect l="-936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AoI, Delay and Interdelivery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887457" y="3251953"/>
            <a:ext cx="1" cy="400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3" idx="0"/>
          </p:cNvCxnSpPr>
          <p:nvPr/>
        </p:nvCxnSpPr>
        <p:spPr>
          <a:xfrm>
            <a:off x="10884124" y="4001531"/>
            <a:ext cx="3334" cy="93539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040196" y="3652106"/>
                <a:ext cx="1694243" cy="609308"/>
              </a:xfrm>
              <a:prstGeom prst="rect">
                <a:avLst/>
              </a:prstGeom>
              <a:solidFill>
                <a:srgbClr val="E95E4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>
                    <a:solidFill>
                      <a:schemeClr val="bg1"/>
                    </a:solidFill>
                  </a:rPr>
                  <a:t>Server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196" y="3652106"/>
                <a:ext cx="1694243" cy="609308"/>
              </a:xfrm>
              <a:prstGeom prst="rect">
                <a:avLst/>
              </a:prstGeom>
              <a:blipFill rotWithShape="0">
                <a:blip r:embed="rId4"/>
                <a:stretch>
                  <a:fillRect l="-2091" b="-1009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0449839" y="1588494"/>
            <a:ext cx="875237" cy="1663459"/>
            <a:chOff x="7299113" y="581237"/>
            <a:chExt cx="1125796" cy="2175406"/>
          </a:xfrm>
        </p:grpSpPr>
        <p:grpSp>
          <p:nvGrpSpPr>
            <p:cNvPr id="39" name="Group 38"/>
            <p:cNvGrpSpPr/>
            <p:nvPr/>
          </p:nvGrpSpPr>
          <p:grpSpPr>
            <a:xfrm>
              <a:off x="7299113" y="581237"/>
              <a:ext cx="1125796" cy="2175406"/>
              <a:chOff x="7299113" y="581237"/>
              <a:chExt cx="1125796" cy="2175406"/>
            </a:xfrm>
          </p:grpSpPr>
          <p:sp>
            <p:nvSpPr>
              <p:cNvPr id="44" name="Rectangle 43"/>
              <p:cNvSpPr/>
              <p:nvPr/>
            </p:nvSpPr>
            <p:spPr>
              <a:xfrm rot="5400000">
                <a:off x="7264926" y="1596660"/>
                <a:ext cx="1194170" cy="1125796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7631628" y="1969362"/>
                <a:ext cx="444617" cy="9731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7078987" y="826409"/>
                <a:ext cx="1552662" cy="1062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7353000" y="711912"/>
                  <a:ext cx="1018021" cy="1018021"/>
                </a:xfrm>
                <a:prstGeom prst="ellipse">
                  <a:avLst/>
                </a:prstGeom>
                <a:solidFill>
                  <a:srgbClr val="2E75B6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000" y="711912"/>
                  <a:ext cx="1018021" cy="1018021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40" idx="4"/>
            </p:cNvCxnSpPr>
            <p:nvPr/>
          </p:nvCxnSpPr>
          <p:spPr>
            <a:xfrm>
              <a:off x="7862011" y="1729933"/>
              <a:ext cx="2982" cy="4723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10471090" y="4936929"/>
            <a:ext cx="832735" cy="832735"/>
          </a:xfrm>
          <a:prstGeom prst="ellipse">
            <a:avLst/>
          </a:prstGeom>
          <a:solidFill>
            <a:srgbClr val="54823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4751" y="1186243"/>
            <a:ext cx="10728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1961" y="5768170"/>
            <a:ext cx="1681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Destination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448857"/>
            <a:ext cx="118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S. Kaul, R. Yates, and M. Gruteser, “Real-time status: How often should one update?”, 2012.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36635" y="2794751"/>
              <a:ext cx="653397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3121">
                      <a:extLst>
                        <a:ext uri="{9D8B030D-6E8A-4147-A177-3AD203B41FA5}">
                          <a16:colId xmlns:a16="http://schemas.microsoft.com/office/drawing/2014/main" val="1865909653"/>
                        </a:ext>
                      </a:extLst>
                    </a:gridCol>
                    <a:gridCol w="1625431">
                      <a:extLst>
                        <a:ext uri="{9D8B030D-6E8A-4147-A177-3AD203B41FA5}">
                          <a16:colId xmlns:a16="http://schemas.microsoft.com/office/drawing/2014/main" val="3068264602"/>
                        </a:ext>
                      </a:extLst>
                    </a:gridCol>
                    <a:gridCol w="2094271">
                      <a:extLst>
                        <a:ext uri="{9D8B030D-6E8A-4147-A177-3AD203B41FA5}">
                          <a16:colId xmlns:a16="http://schemas.microsoft.com/office/drawing/2014/main" val="1588208772"/>
                        </a:ext>
                      </a:extLst>
                    </a:gridCol>
                    <a:gridCol w="1691149">
                      <a:extLst>
                        <a:ext uri="{9D8B030D-6E8A-4147-A177-3AD203B41FA5}">
                          <a16:colId xmlns:a16="http://schemas.microsoft.com/office/drawing/2014/main" val="3208493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𝑑𝑒𝑙𝑎𝑦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𝑖𝑛𝑡𝑒𝑟𝑑𝑒𝑙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Average AoI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68033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52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0005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94696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412666"/>
                  </p:ext>
                </p:extLst>
              </p:nvPr>
            </p:nvGraphicFramePr>
            <p:xfrm>
              <a:off x="1636635" y="2794751"/>
              <a:ext cx="653397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312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65909653"/>
                        </a:ext>
                      </a:extLst>
                    </a:gridCol>
                    <a:gridCol w="162543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68264602"/>
                        </a:ext>
                      </a:extLst>
                    </a:gridCol>
                    <a:gridCol w="209427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588208772"/>
                        </a:ext>
                      </a:extLst>
                    </a:gridCol>
                    <a:gridCol w="169114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2084934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t="-10667" r="-48369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68914" t="-10667" r="-23333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131105" t="-10667" r="-811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Average AoI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680336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75293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00058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946961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995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192" y="1383958"/>
                <a:ext cx="11718910" cy="4793006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Example</a:t>
                </a:r>
                <a:r>
                  <a:rPr lang="en-US" dirty="0"/>
                  <a:t>: (M/M/1): (∞/FIFO) system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ea typeface="Cambria Math" panose="02040503050406030204" pitchFamily="18" charset="0"/>
                  </a:rPr>
                  <a:t>o</a:t>
                </a:r>
                <a:r>
                  <a:rPr lang="en-US" dirty="0"/>
                  <a:t>ntrollable arrival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ea typeface="Cambria Math" panose="02040503050406030204" pitchFamily="18" charset="0"/>
                  </a:rPr>
                  <a:t>fixed service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packet per second.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Low time-average AoI </a:t>
                </a:r>
                <a:r>
                  <a:rPr lang="en-US" sz="2400" dirty="0"/>
                  <a:t>when packets with </a:t>
                </a:r>
                <a:r>
                  <a:rPr lang="en-US" sz="2400" b="1" u="sng" dirty="0"/>
                  <a:t>low delay</a:t>
                </a:r>
                <a:r>
                  <a:rPr lang="en-US" sz="2400" b="1" dirty="0"/>
                  <a:t> </a:t>
                </a:r>
                <a:r>
                  <a:rPr lang="en-US" sz="2400" dirty="0"/>
                  <a:t>are </a:t>
                </a:r>
                <a:r>
                  <a:rPr lang="en-US" sz="2400" b="1" u="sng" dirty="0"/>
                  <a:t>delivered regularly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192" y="1383958"/>
                <a:ext cx="11718910" cy="4793006"/>
              </a:xfrm>
              <a:blipFill rotWithShape="0">
                <a:blip r:embed="rId3"/>
                <a:stretch>
                  <a:fillRect l="-936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AoI, Delay and Interdelivery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4238-8DBC-48DF-966F-AA038C3F7B25}" type="slidenum">
              <a:rPr lang="en-US" smtClean="0"/>
              <a:t>9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6448857"/>
            <a:ext cx="118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S. Kaul, R. Yates, and M. Gruteser, “Real-time status: How often should one update?”, 2012.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887457" y="3251953"/>
            <a:ext cx="1" cy="400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3" idx="0"/>
          </p:cNvCxnSpPr>
          <p:nvPr/>
        </p:nvCxnSpPr>
        <p:spPr>
          <a:xfrm>
            <a:off x="10884124" y="4001531"/>
            <a:ext cx="3334" cy="93539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040196" y="3652106"/>
                <a:ext cx="1694243" cy="609308"/>
              </a:xfrm>
              <a:prstGeom prst="rect">
                <a:avLst/>
              </a:prstGeom>
              <a:solidFill>
                <a:srgbClr val="E95E4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>
                    <a:solidFill>
                      <a:schemeClr val="bg1"/>
                    </a:solidFill>
                  </a:rPr>
                  <a:t>Server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196" y="3652106"/>
                <a:ext cx="1694243" cy="609308"/>
              </a:xfrm>
              <a:prstGeom prst="rect">
                <a:avLst/>
              </a:prstGeom>
              <a:blipFill rotWithShape="0">
                <a:blip r:embed="rId4"/>
                <a:stretch>
                  <a:fillRect l="-2091" b="-1009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0449839" y="1588494"/>
            <a:ext cx="875237" cy="1663459"/>
            <a:chOff x="7299113" y="581237"/>
            <a:chExt cx="1125796" cy="2175406"/>
          </a:xfrm>
        </p:grpSpPr>
        <p:grpSp>
          <p:nvGrpSpPr>
            <p:cNvPr id="39" name="Group 38"/>
            <p:cNvGrpSpPr/>
            <p:nvPr/>
          </p:nvGrpSpPr>
          <p:grpSpPr>
            <a:xfrm>
              <a:off x="7299113" y="581237"/>
              <a:ext cx="1125796" cy="2175406"/>
              <a:chOff x="7299113" y="581237"/>
              <a:chExt cx="1125796" cy="2175406"/>
            </a:xfrm>
          </p:grpSpPr>
          <p:sp>
            <p:nvSpPr>
              <p:cNvPr id="44" name="Rectangle 43"/>
              <p:cNvSpPr/>
              <p:nvPr/>
            </p:nvSpPr>
            <p:spPr>
              <a:xfrm rot="5400000">
                <a:off x="7264926" y="1596660"/>
                <a:ext cx="1194170" cy="1125796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7631628" y="1969362"/>
                <a:ext cx="444617" cy="9731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7078987" y="826409"/>
                <a:ext cx="1552662" cy="1062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7353000" y="711912"/>
                  <a:ext cx="1018021" cy="1018021"/>
                </a:xfrm>
                <a:prstGeom prst="ellipse">
                  <a:avLst/>
                </a:prstGeom>
                <a:solidFill>
                  <a:srgbClr val="2E75B6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000" y="711912"/>
                  <a:ext cx="1018021" cy="1018021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40" idx="4"/>
            </p:cNvCxnSpPr>
            <p:nvPr/>
          </p:nvCxnSpPr>
          <p:spPr>
            <a:xfrm>
              <a:off x="7862011" y="1729933"/>
              <a:ext cx="2982" cy="4723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10471090" y="4936929"/>
            <a:ext cx="832735" cy="832735"/>
          </a:xfrm>
          <a:prstGeom prst="ellipse">
            <a:avLst/>
          </a:prstGeom>
          <a:solidFill>
            <a:srgbClr val="54823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8602175"/>
                  </p:ext>
                </p:extLst>
              </p:nvPr>
            </p:nvGraphicFramePr>
            <p:xfrm>
              <a:off x="1636635" y="2794751"/>
              <a:ext cx="653397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3121">
                      <a:extLst>
                        <a:ext uri="{9D8B030D-6E8A-4147-A177-3AD203B41FA5}">
                          <a16:colId xmlns:a16="http://schemas.microsoft.com/office/drawing/2014/main" val="1865909653"/>
                        </a:ext>
                      </a:extLst>
                    </a:gridCol>
                    <a:gridCol w="1625431">
                      <a:extLst>
                        <a:ext uri="{9D8B030D-6E8A-4147-A177-3AD203B41FA5}">
                          <a16:colId xmlns:a16="http://schemas.microsoft.com/office/drawing/2014/main" val="3068264602"/>
                        </a:ext>
                      </a:extLst>
                    </a:gridCol>
                    <a:gridCol w="2094271">
                      <a:extLst>
                        <a:ext uri="{9D8B030D-6E8A-4147-A177-3AD203B41FA5}">
                          <a16:colId xmlns:a16="http://schemas.microsoft.com/office/drawing/2014/main" val="1588208772"/>
                        </a:ext>
                      </a:extLst>
                    </a:gridCol>
                    <a:gridCol w="1691149">
                      <a:extLst>
                        <a:ext uri="{9D8B030D-6E8A-4147-A177-3AD203B41FA5}">
                          <a16:colId xmlns:a16="http://schemas.microsoft.com/office/drawing/2014/main" val="3208493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𝑑𝑒𝑙𝑎𝑦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𝑖𝑛𝑡𝑒𝑟𝑑𝑒𝑙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Average AoI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68033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101.00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52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3.48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0005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94696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8602175"/>
                  </p:ext>
                </p:extLst>
              </p:nvPr>
            </p:nvGraphicFramePr>
            <p:xfrm>
              <a:off x="1636635" y="2794751"/>
              <a:ext cx="653397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312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65909653"/>
                        </a:ext>
                      </a:extLst>
                    </a:gridCol>
                    <a:gridCol w="162543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68264602"/>
                        </a:ext>
                      </a:extLst>
                    </a:gridCol>
                    <a:gridCol w="209427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588208772"/>
                        </a:ext>
                      </a:extLst>
                    </a:gridCol>
                    <a:gridCol w="169114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2084934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t="-10667" r="-48369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68914" t="-10667" r="-23333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131105" t="-10667" r="-811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Average AoI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680336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101.00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75293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3.48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00058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1.01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100.02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94696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0344751" y="1186243"/>
            <a:ext cx="10728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1961" y="5768170"/>
            <a:ext cx="1681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54367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2475</Words>
  <Application>Microsoft Office PowerPoint</Application>
  <PresentationFormat>Widescreen</PresentationFormat>
  <Paragraphs>679</Paragraphs>
  <Slides>53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NimbusRomNo9L-Regu</vt:lpstr>
      <vt:lpstr>Times New Roman</vt:lpstr>
      <vt:lpstr>Wingdings</vt:lpstr>
      <vt:lpstr>Office Theme</vt:lpstr>
      <vt:lpstr>Optimizing Age of Information in Wireless Networks with Throughput Constraints</vt:lpstr>
      <vt:lpstr>Outline</vt:lpstr>
      <vt:lpstr>Age of Information (AoI)</vt:lpstr>
      <vt:lpstr>Age of Information (AoI)</vt:lpstr>
      <vt:lpstr>Age of Information (AoI)</vt:lpstr>
      <vt:lpstr>Age of Information (AoI)</vt:lpstr>
      <vt:lpstr>Age of Information (AoI)</vt:lpstr>
      <vt:lpstr>AoI, Delay and Interdelivery time</vt:lpstr>
      <vt:lpstr>AoI, Delay and Interdelivery time</vt:lpstr>
      <vt:lpstr>Network - Example</vt:lpstr>
      <vt:lpstr>Network - Description</vt:lpstr>
      <vt:lpstr>Network - Scheduling Policy π</vt:lpstr>
      <vt:lpstr>Network - Age of Information</vt:lpstr>
      <vt:lpstr>Network - Objective Function</vt:lpstr>
      <vt:lpstr>Network - Challenges</vt:lpstr>
      <vt:lpstr>Scheduling Policies</vt:lpstr>
      <vt:lpstr>Scheduling Policies</vt:lpstr>
      <vt:lpstr>Scheduling Policies</vt:lpstr>
      <vt:lpstr>Stationary Randomized Policies</vt:lpstr>
      <vt:lpstr>Stationary Randomized Policies</vt:lpstr>
      <vt:lpstr>Stationary Randomized Policies</vt:lpstr>
      <vt:lpstr>Stationary Randomized Policies</vt:lpstr>
      <vt:lpstr>Stationary Randomized Policies</vt:lpstr>
      <vt:lpstr>Scheduling Policies</vt:lpstr>
      <vt:lpstr>Max-Weight Policy</vt:lpstr>
      <vt:lpstr>Max-Weight Policy</vt:lpstr>
      <vt:lpstr>Max-Weight Policy</vt:lpstr>
      <vt:lpstr>Max-Weight Policy vs Whittle’s Index Policy</vt:lpstr>
      <vt:lpstr>Scheduling Policies</vt:lpstr>
      <vt:lpstr>Numerical Results</vt:lpstr>
      <vt:lpstr>PowerPoint Presentation</vt:lpstr>
      <vt:lpstr>PowerPoint Presentation</vt:lpstr>
      <vt:lpstr>Final Remarks</vt:lpstr>
      <vt:lpstr>END</vt:lpstr>
      <vt:lpstr>Lower Bound</vt:lpstr>
      <vt:lpstr>PowerPoint Presentation</vt:lpstr>
      <vt:lpstr>Stationary Randomized Policies</vt:lpstr>
      <vt:lpstr>PowerPoint Presentation</vt:lpstr>
      <vt:lpstr>PowerPoint Presentation</vt:lpstr>
      <vt:lpstr>Optimal Stationary Randomized policy </vt:lpstr>
      <vt:lpstr>Drift-Plus-Penalty Policy</vt:lpstr>
      <vt:lpstr>Drift-Plus-Penalty Policy</vt:lpstr>
      <vt:lpstr>Drift-Plus-Penalty Policy</vt:lpstr>
      <vt:lpstr>Whittle’s Index Policy</vt:lpstr>
      <vt:lpstr>Whittle’s Index Policy</vt:lpstr>
      <vt:lpstr>Whittle’s Index Policy</vt:lpstr>
      <vt:lpstr>Whittle’s Index Policy</vt:lpstr>
      <vt:lpstr>Whittle’s Index Policy</vt:lpstr>
      <vt:lpstr>Whittle’s Index Policy</vt:lpstr>
      <vt:lpstr>Numerical Results</vt:lpstr>
      <vt:lpstr>PowerPoint Presentation</vt:lpstr>
      <vt:lpstr>PowerPoint Presentation</vt:lpstr>
      <vt:lpstr>Index of Topics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Scheduling of RT traffic with Delayed Feedback</dc:title>
  <dc:creator>Kadota</dc:creator>
  <cp:lastModifiedBy>Igor Kadota</cp:lastModifiedBy>
  <cp:revision>863</cp:revision>
  <cp:lastPrinted>2016-09-21T17:21:57Z</cp:lastPrinted>
  <dcterms:created xsi:type="dcterms:W3CDTF">2015-09-10T14:35:41Z</dcterms:created>
  <dcterms:modified xsi:type="dcterms:W3CDTF">2018-04-19T04:21:24Z</dcterms:modified>
</cp:coreProperties>
</file>