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1898345"/>
            <a:ext cx="9622790" cy="258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34211" y="2481072"/>
            <a:ext cx="4719955" cy="401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3971" y="2481072"/>
            <a:ext cx="4719955" cy="401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969" y="307086"/>
            <a:ext cx="1035433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640" y="2509520"/>
            <a:ext cx="8855075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31744" y="3698736"/>
            <a:ext cx="5761990" cy="3115945"/>
            <a:chOff x="5731744" y="3698736"/>
            <a:chExt cx="5761990" cy="3115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1744" y="3698736"/>
              <a:ext cx="4889792" cy="3115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607801" y="5244845"/>
              <a:ext cx="885825" cy="76200"/>
            </a:xfrm>
            <a:custGeom>
              <a:avLst/>
              <a:gdLst/>
              <a:ahLst/>
              <a:cxnLst/>
              <a:rect l="l" t="t" r="r" b="b"/>
              <a:pathLst>
                <a:path w="885825" h="76200">
                  <a:moveTo>
                    <a:pt x="79248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79248" y="48005"/>
                  </a:lnTo>
                  <a:lnTo>
                    <a:pt x="79248" y="28193"/>
                  </a:lnTo>
                  <a:close/>
                </a:path>
                <a:path w="885825" h="76200">
                  <a:moveTo>
                    <a:pt x="158496" y="28193"/>
                  </a:moveTo>
                  <a:lnTo>
                    <a:pt x="138683" y="28193"/>
                  </a:lnTo>
                  <a:lnTo>
                    <a:pt x="138683" y="48005"/>
                  </a:lnTo>
                  <a:lnTo>
                    <a:pt x="158496" y="48005"/>
                  </a:lnTo>
                  <a:lnTo>
                    <a:pt x="158496" y="28193"/>
                  </a:lnTo>
                  <a:close/>
                </a:path>
                <a:path w="885825" h="76200">
                  <a:moveTo>
                    <a:pt x="297179" y="28193"/>
                  </a:moveTo>
                  <a:lnTo>
                    <a:pt x="217931" y="28193"/>
                  </a:lnTo>
                  <a:lnTo>
                    <a:pt x="217931" y="48005"/>
                  </a:lnTo>
                  <a:lnTo>
                    <a:pt x="297179" y="48005"/>
                  </a:lnTo>
                  <a:lnTo>
                    <a:pt x="297179" y="28193"/>
                  </a:lnTo>
                  <a:close/>
                </a:path>
                <a:path w="885825" h="76200">
                  <a:moveTo>
                    <a:pt x="376427" y="28193"/>
                  </a:moveTo>
                  <a:lnTo>
                    <a:pt x="356616" y="28193"/>
                  </a:lnTo>
                  <a:lnTo>
                    <a:pt x="356616" y="48005"/>
                  </a:lnTo>
                  <a:lnTo>
                    <a:pt x="376427" y="48005"/>
                  </a:lnTo>
                  <a:lnTo>
                    <a:pt x="376427" y="28193"/>
                  </a:lnTo>
                  <a:close/>
                </a:path>
                <a:path w="885825" h="76200">
                  <a:moveTo>
                    <a:pt x="515112" y="28193"/>
                  </a:moveTo>
                  <a:lnTo>
                    <a:pt x="435864" y="28193"/>
                  </a:lnTo>
                  <a:lnTo>
                    <a:pt x="435864" y="48005"/>
                  </a:lnTo>
                  <a:lnTo>
                    <a:pt x="515112" y="48005"/>
                  </a:lnTo>
                  <a:lnTo>
                    <a:pt x="515112" y="28193"/>
                  </a:lnTo>
                  <a:close/>
                </a:path>
                <a:path w="885825" h="76200">
                  <a:moveTo>
                    <a:pt x="594359" y="28193"/>
                  </a:moveTo>
                  <a:lnTo>
                    <a:pt x="574548" y="28193"/>
                  </a:lnTo>
                  <a:lnTo>
                    <a:pt x="574548" y="48005"/>
                  </a:lnTo>
                  <a:lnTo>
                    <a:pt x="594359" y="48005"/>
                  </a:lnTo>
                  <a:lnTo>
                    <a:pt x="594359" y="28193"/>
                  </a:lnTo>
                  <a:close/>
                </a:path>
                <a:path w="885825" h="76200">
                  <a:moveTo>
                    <a:pt x="733044" y="28193"/>
                  </a:moveTo>
                  <a:lnTo>
                    <a:pt x="653796" y="28193"/>
                  </a:lnTo>
                  <a:lnTo>
                    <a:pt x="653796" y="48005"/>
                  </a:lnTo>
                  <a:lnTo>
                    <a:pt x="733044" y="48005"/>
                  </a:lnTo>
                  <a:lnTo>
                    <a:pt x="733044" y="28193"/>
                  </a:lnTo>
                  <a:close/>
                </a:path>
                <a:path w="885825" h="76200">
                  <a:moveTo>
                    <a:pt x="809625" y="0"/>
                  </a:moveTo>
                  <a:lnTo>
                    <a:pt x="809625" y="76199"/>
                  </a:lnTo>
                  <a:lnTo>
                    <a:pt x="866013" y="48005"/>
                  </a:lnTo>
                  <a:lnTo>
                    <a:pt x="812292" y="48005"/>
                  </a:lnTo>
                  <a:lnTo>
                    <a:pt x="812292" y="28193"/>
                  </a:lnTo>
                  <a:lnTo>
                    <a:pt x="866013" y="28193"/>
                  </a:lnTo>
                  <a:lnTo>
                    <a:pt x="809625" y="0"/>
                  </a:lnTo>
                  <a:close/>
                </a:path>
                <a:path w="885825" h="76200">
                  <a:moveTo>
                    <a:pt x="809625" y="28193"/>
                  </a:moveTo>
                  <a:lnTo>
                    <a:pt x="792479" y="28193"/>
                  </a:lnTo>
                  <a:lnTo>
                    <a:pt x="792479" y="48005"/>
                  </a:lnTo>
                  <a:lnTo>
                    <a:pt x="809625" y="48005"/>
                  </a:lnTo>
                  <a:lnTo>
                    <a:pt x="809625" y="28193"/>
                  </a:lnTo>
                  <a:close/>
                </a:path>
                <a:path w="885825" h="76200">
                  <a:moveTo>
                    <a:pt x="866013" y="28193"/>
                  </a:moveTo>
                  <a:lnTo>
                    <a:pt x="812292" y="28193"/>
                  </a:lnTo>
                  <a:lnTo>
                    <a:pt x="812292" y="48005"/>
                  </a:lnTo>
                  <a:lnTo>
                    <a:pt x="866013" y="48005"/>
                  </a:lnTo>
                  <a:lnTo>
                    <a:pt x="885825" y="38099"/>
                  </a:lnTo>
                  <a:lnTo>
                    <a:pt x="866013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503385" y="4648712"/>
            <a:ext cx="476250" cy="509270"/>
          </a:xfrm>
          <a:custGeom>
            <a:avLst/>
            <a:gdLst/>
            <a:ahLst/>
            <a:cxnLst/>
            <a:rect l="l" t="t" r="r" b="b"/>
            <a:pathLst>
              <a:path w="476250" h="509270">
                <a:moveTo>
                  <a:pt x="103369" y="509205"/>
                </a:moveTo>
                <a:lnTo>
                  <a:pt x="103369" y="382326"/>
                </a:lnTo>
                <a:lnTo>
                  <a:pt x="111179" y="336730"/>
                </a:lnTo>
                <a:lnTo>
                  <a:pt x="132809" y="297952"/>
                </a:lnTo>
                <a:lnTo>
                  <a:pt x="165562" y="268373"/>
                </a:lnTo>
                <a:lnTo>
                  <a:pt x="206736" y="250370"/>
                </a:lnTo>
                <a:lnTo>
                  <a:pt x="188148" y="238792"/>
                </a:lnTo>
                <a:lnTo>
                  <a:pt x="173693" y="222454"/>
                </a:lnTo>
                <a:lnTo>
                  <a:pt x="164322" y="202311"/>
                </a:lnTo>
                <a:lnTo>
                  <a:pt x="160987" y="179313"/>
                </a:lnTo>
                <a:lnTo>
                  <a:pt x="166970" y="149316"/>
                </a:lnTo>
                <a:lnTo>
                  <a:pt x="183438" y="124549"/>
                </a:lnTo>
                <a:lnTo>
                  <a:pt x="208166" y="107711"/>
                </a:lnTo>
                <a:lnTo>
                  <a:pt x="238933" y="101499"/>
                </a:lnTo>
                <a:lnTo>
                  <a:pt x="269702" y="107472"/>
                </a:lnTo>
                <a:lnTo>
                  <a:pt x="294435" y="123912"/>
                </a:lnTo>
                <a:lnTo>
                  <a:pt x="310908" y="148599"/>
                </a:lnTo>
                <a:lnTo>
                  <a:pt x="316893" y="179313"/>
                </a:lnTo>
                <a:lnTo>
                  <a:pt x="313556" y="202311"/>
                </a:lnTo>
                <a:lnTo>
                  <a:pt x="304180" y="222454"/>
                </a:lnTo>
                <a:lnTo>
                  <a:pt x="289721" y="238792"/>
                </a:lnTo>
                <a:lnTo>
                  <a:pt x="271130" y="250370"/>
                </a:lnTo>
                <a:lnTo>
                  <a:pt x="312305" y="267656"/>
                </a:lnTo>
                <a:lnTo>
                  <a:pt x="345060" y="297315"/>
                </a:lnTo>
                <a:lnTo>
                  <a:pt x="366693" y="336490"/>
                </a:lnTo>
                <a:lnTo>
                  <a:pt x="374504" y="382326"/>
                </a:lnTo>
                <a:lnTo>
                  <a:pt x="374504" y="509205"/>
                </a:lnTo>
              </a:path>
              <a:path w="476250" h="509270">
                <a:moveTo>
                  <a:pt x="476176" y="407702"/>
                </a:moveTo>
                <a:lnTo>
                  <a:pt x="476176" y="280828"/>
                </a:lnTo>
                <a:lnTo>
                  <a:pt x="468364" y="235230"/>
                </a:lnTo>
                <a:lnTo>
                  <a:pt x="446731" y="196453"/>
                </a:lnTo>
                <a:lnTo>
                  <a:pt x="413977" y="166873"/>
                </a:lnTo>
                <a:lnTo>
                  <a:pt x="372801" y="148871"/>
                </a:lnTo>
                <a:lnTo>
                  <a:pt x="391392" y="137292"/>
                </a:lnTo>
                <a:lnTo>
                  <a:pt x="405852" y="120955"/>
                </a:lnTo>
                <a:lnTo>
                  <a:pt x="415227" y="100811"/>
                </a:lnTo>
                <a:lnTo>
                  <a:pt x="418564" y="77814"/>
                </a:lnTo>
                <a:lnTo>
                  <a:pt x="412579" y="47816"/>
                </a:lnTo>
                <a:lnTo>
                  <a:pt x="396107" y="23049"/>
                </a:lnTo>
                <a:lnTo>
                  <a:pt x="371373" y="6212"/>
                </a:lnTo>
                <a:lnTo>
                  <a:pt x="340604" y="0"/>
                </a:lnTo>
                <a:lnTo>
                  <a:pt x="309843" y="5972"/>
                </a:lnTo>
                <a:lnTo>
                  <a:pt x="285114" y="22412"/>
                </a:lnTo>
                <a:lnTo>
                  <a:pt x="268644" y="47099"/>
                </a:lnTo>
                <a:lnTo>
                  <a:pt x="262659" y="77814"/>
                </a:lnTo>
                <a:lnTo>
                  <a:pt x="263004" y="85668"/>
                </a:lnTo>
                <a:lnTo>
                  <a:pt x="264145" y="93680"/>
                </a:lnTo>
                <a:lnTo>
                  <a:pt x="266239" y="101372"/>
                </a:lnTo>
                <a:lnTo>
                  <a:pt x="269441" y="108271"/>
                </a:lnTo>
              </a:path>
              <a:path w="476250" h="509270">
                <a:moveTo>
                  <a:pt x="206736" y="108271"/>
                </a:moveTo>
                <a:lnTo>
                  <a:pt x="209226" y="100655"/>
                </a:lnTo>
                <a:lnTo>
                  <a:pt x="211399" y="93042"/>
                </a:lnTo>
                <a:lnTo>
                  <a:pt x="212936" y="85429"/>
                </a:lnTo>
                <a:lnTo>
                  <a:pt x="213519" y="77814"/>
                </a:lnTo>
                <a:lnTo>
                  <a:pt x="207534" y="47816"/>
                </a:lnTo>
                <a:lnTo>
                  <a:pt x="191063" y="23049"/>
                </a:lnTo>
                <a:lnTo>
                  <a:pt x="166334" y="6212"/>
                </a:lnTo>
                <a:lnTo>
                  <a:pt x="135573" y="0"/>
                </a:lnTo>
                <a:lnTo>
                  <a:pt x="104802" y="5972"/>
                </a:lnTo>
                <a:lnTo>
                  <a:pt x="80070" y="22412"/>
                </a:lnTo>
                <a:lnTo>
                  <a:pt x="63600" y="47099"/>
                </a:lnTo>
                <a:lnTo>
                  <a:pt x="57616" y="77814"/>
                </a:lnTo>
                <a:lnTo>
                  <a:pt x="60952" y="100811"/>
                </a:lnTo>
                <a:lnTo>
                  <a:pt x="70325" y="120955"/>
                </a:lnTo>
                <a:lnTo>
                  <a:pt x="84782" y="137292"/>
                </a:lnTo>
                <a:lnTo>
                  <a:pt x="103369" y="148871"/>
                </a:lnTo>
                <a:lnTo>
                  <a:pt x="62196" y="166156"/>
                </a:lnTo>
                <a:lnTo>
                  <a:pt x="29443" y="195815"/>
                </a:lnTo>
                <a:lnTo>
                  <a:pt x="7810" y="234991"/>
                </a:lnTo>
                <a:lnTo>
                  <a:pt x="0" y="280828"/>
                </a:lnTo>
                <a:lnTo>
                  <a:pt x="0" y="407702"/>
                </a:lnTo>
              </a:path>
            </a:pathLst>
          </a:custGeom>
          <a:ln w="20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1203" y="2767583"/>
            <a:ext cx="10241280" cy="1323340"/>
          </a:xfrm>
          <a:custGeom>
            <a:avLst/>
            <a:gdLst/>
            <a:ahLst/>
            <a:cxnLst/>
            <a:rect l="l" t="t" r="r" b="b"/>
            <a:pathLst>
              <a:path w="10241280" h="1323339">
                <a:moveTo>
                  <a:pt x="10241280" y="0"/>
                </a:moveTo>
                <a:lnTo>
                  <a:pt x="0" y="0"/>
                </a:lnTo>
                <a:lnTo>
                  <a:pt x="0" y="1322832"/>
                </a:lnTo>
                <a:lnTo>
                  <a:pt x="10241280" y="1322832"/>
                </a:lnTo>
                <a:lnTo>
                  <a:pt x="10241280" y="0"/>
                </a:lnTo>
                <a:close/>
              </a:path>
            </a:pathLst>
          </a:custGeom>
          <a:solidFill>
            <a:srgbClr val="FFFFFF">
              <a:alpha val="8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1203" y="838200"/>
            <a:ext cx="991514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Microsoft Sans Serif"/>
                <a:cs typeface="Microsoft Sans Serif"/>
              </a:rPr>
              <a:t>Build</a:t>
            </a:r>
            <a:r>
              <a:rPr sz="4000" spc="-90" dirty="0">
                <a:latin typeface="Microsoft Sans Serif"/>
                <a:cs typeface="Microsoft Sans Serif"/>
              </a:rPr>
              <a:t> </a:t>
            </a:r>
            <a:r>
              <a:rPr sz="4000" spc="-270" dirty="0">
                <a:latin typeface="Microsoft Sans Serif"/>
                <a:cs typeface="Microsoft Sans Serif"/>
              </a:rPr>
              <a:t>a</a:t>
            </a:r>
            <a:r>
              <a:rPr sz="4000" spc="5" dirty="0">
                <a:latin typeface="Microsoft Sans Serif"/>
                <a:cs typeface="Microsoft Sans Serif"/>
              </a:rPr>
              <a:t> </a:t>
            </a:r>
            <a:r>
              <a:rPr sz="4000" spc="-120" dirty="0">
                <a:latin typeface="Microsoft Sans Serif"/>
                <a:cs typeface="Microsoft Sans Serif"/>
              </a:rPr>
              <a:t>Personalized</a:t>
            </a:r>
            <a:r>
              <a:rPr sz="4000" spc="-50" dirty="0">
                <a:latin typeface="Microsoft Sans Serif"/>
                <a:cs typeface="Microsoft Sans Serif"/>
              </a:rPr>
              <a:t> </a:t>
            </a:r>
            <a:r>
              <a:rPr sz="4000" spc="-75" dirty="0">
                <a:latin typeface="Microsoft Sans Serif"/>
                <a:cs typeface="Microsoft Sans Serif"/>
              </a:rPr>
              <a:t>Online</a:t>
            </a:r>
            <a:r>
              <a:rPr sz="4000" spc="-45" dirty="0">
                <a:latin typeface="Microsoft Sans Serif"/>
                <a:cs typeface="Microsoft Sans Serif"/>
              </a:rPr>
              <a:t> </a:t>
            </a:r>
            <a:r>
              <a:rPr sz="4000" spc="-10" dirty="0">
                <a:latin typeface="Microsoft Sans Serif"/>
                <a:cs typeface="Microsoft Sans Serif"/>
              </a:rPr>
              <a:t>Course </a:t>
            </a:r>
            <a:r>
              <a:rPr sz="4000" spc="-180" dirty="0">
                <a:latin typeface="Microsoft Sans Serif"/>
                <a:cs typeface="Microsoft Sans Serif"/>
              </a:rPr>
              <a:t>Recommender</a:t>
            </a:r>
            <a:r>
              <a:rPr sz="4000" spc="-15" dirty="0">
                <a:latin typeface="Microsoft Sans Serif"/>
                <a:cs typeface="Microsoft Sans Serif"/>
              </a:rPr>
              <a:t> </a:t>
            </a:r>
            <a:r>
              <a:rPr sz="4000" spc="-185" dirty="0">
                <a:latin typeface="Microsoft Sans Serif"/>
                <a:cs typeface="Microsoft Sans Serif"/>
              </a:rPr>
              <a:t>System</a:t>
            </a:r>
            <a:r>
              <a:rPr sz="4000" spc="-20" dirty="0">
                <a:latin typeface="Microsoft Sans Serif"/>
                <a:cs typeface="Microsoft Sans Serif"/>
              </a:rPr>
              <a:t> </a:t>
            </a:r>
            <a:r>
              <a:rPr sz="4000" dirty="0">
                <a:latin typeface="Microsoft Sans Serif"/>
                <a:cs typeface="Microsoft Sans Serif"/>
              </a:rPr>
              <a:t>with</a:t>
            </a:r>
            <a:r>
              <a:rPr sz="4000" spc="-20" dirty="0">
                <a:latin typeface="Microsoft Sans Serif"/>
                <a:cs typeface="Microsoft Sans Serif"/>
              </a:rPr>
              <a:t> </a:t>
            </a:r>
            <a:r>
              <a:rPr sz="4000" spc="-130" dirty="0">
                <a:latin typeface="Microsoft Sans Serif"/>
                <a:cs typeface="Microsoft Sans Serif"/>
              </a:rPr>
              <a:t>Machine</a:t>
            </a:r>
            <a:r>
              <a:rPr sz="4000" spc="-5" dirty="0">
                <a:latin typeface="Microsoft Sans Serif"/>
                <a:cs typeface="Microsoft Sans Serif"/>
              </a:rPr>
              <a:t> </a:t>
            </a:r>
            <a:r>
              <a:rPr sz="4000" spc="-65" dirty="0">
                <a:latin typeface="Microsoft Sans Serif"/>
                <a:cs typeface="Microsoft Sans Serif"/>
              </a:rPr>
              <a:t>Learning</a:t>
            </a:r>
            <a:endParaRPr sz="40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196" y="4182236"/>
            <a:ext cx="2860804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spc="-6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spc="-6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spc="-65" dirty="0">
                <a:latin typeface="Microsoft Sans Serif"/>
                <a:cs typeface="Microsoft Sans Serif"/>
              </a:rPr>
              <a:t>Done By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endParaRPr lang="en-IN" sz="2400" spc="-8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spc="70" dirty="0">
                <a:latin typeface="Microsoft Sans Serif"/>
                <a:cs typeface="Microsoft Sans Serif"/>
              </a:rPr>
              <a:t>Abhishek Sriram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07802" y="4997958"/>
            <a:ext cx="885825" cy="76200"/>
          </a:xfrm>
          <a:custGeom>
            <a:avLst/>
            <a:gdLst/>
            <a:ahLst/>
            <a:cxnLst/>
            <a:rect l="l" t="t" r="r" b="b"/>
            <a:pathLst>
              <a:path w="885825" h="76200">
                <a:moveTo>
                  <a:pt x="79248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79248" y="48006"/>
                </a:lnTo>
                <a:lnTo>
                  <a:pt x="79248" y="28194"/>
                </a:lnTo>
                <a:close/>
              </a:path>
              <a:path w="885825" h="76200">
                <a:moveTo>
                  <a:pt x="158496" y="28194"/>
                </a:moveTo>
                <a:lnTo>
                  <a:pt x="138683" y="28194"/>
                </a:lnTo>
                <a:lnTo>
                  <a:pt x="138683" y="48006"/>
                </a:lnTo>
                <a:lnTo>
                  <a:pt x="158496" y="48006"/>
                </a:lnTo>
                <a:lnTo>
                  <a:pt x="158496" y="28194"/>
                </a:lnTo>
                <a:close/>
              </a:path>
              <a:path w="885825" h="76200">
                <a:moveTo>
                  <a:pt x="297179" y="28194"/>
                </a:moveTo>
                <a:lnTo>
                  <a:pt x="217931" y="28194"/>
                </a:lnTo>
                <a:lnTo>
                  <a:pt x="217931" y="48006"/>
                </a:lnTo>
                <a:lnTo>
                  <a:pt x="297179" y="48006"/>
                </a:lnTo>
                <a:lnTo>
                  <a:pt x="297179" y="28194"/>
                </a:lnTo>
                <a:close/>
              </a:path>
              <a:path w="885825" h="76200">
                <a:moveTo>
                  <a:pt x="376427" y="28194"/>
                </a:moveTo>
                <a:lnTo>
                  <a:pt x="356616" y="28194"/>
                </a:lnTo>
                <a:lnTo>
                  <a:pt x="356616" y="48006"/>
                </a:lnTo>
                <a:lnTo>
                  <a:pt x="376427" y="48006"/>
                </a:lnTo>
                <a:lnTo>
                  <a:pt x="376427" y="28194"/>
                </a:lnTo>
                <a:close/>
              </a:path>
              <a:path w="885825" h="76200">
                <a:moveTo>
                  <a:pt x="515112" y="28194"/>
                </a:moveTo>
                <a:lnTo>
                  <a:pt x="435864" y="28194"/>
                </a:lnTo>
                <a:lnTo>
                  <a:pt x="435864" y="48006"/>
                </a:lnTo>
                <a:lnTo>
                  <a:pt x="515112" y="48006"/>
                </a:lnTo>
                <a:lnTo>
                  <a:pt x="515112" y="28194"/>
                </a:lnTo>
                <a:close/>
              </a:path>
              <a:path w="885825" h="76200">
                <a:moveTo>
                  <a:pt x="594359" y="28194"/>
                </a:moveTo>
                <a:lnTo>
                  <a:pt x="574548" y="28194"/>
                </a:lnTo>
                <a:lnTo>
                  <a:pt x="574548" y="48006"/>
                </a:lnTo>
                <a:lnTo>
                  <a:pt x="594359" y="48006"/>
                </a:lnTo>
                <a:lnTo>
                  <a:pt x="594359" y="28194"/>
                </a:lnTo>
                <a:close/>
              </a:path>
              <a:path w="885825" h="76200">
                <a:moveTo>
                  <a:pt x="733044" y="28194"/>
                </a:moveTo>
                <a:lnTo>
                  <a:pt x="653796" y="28194"/>
                </a:lnTo>
                <a:lnTo>
                  <a:pt x="653796" y="48006"/>
                </a:lnTo>
                <a:lnTo>
                  <a:pt x="733044" y="48006"/>
                </a:lnTo>
                <a:lnTo>
                  <a:pt x="733044" y="28194"/>
                </a:lnTo>
                <a:close/>
              </a:path>
              <a:path w="885825" h="76200">
                <a:moveTo>
                  <a:pt x="809625" y="0"/>
                </a:moveTo>
                <a:lnTo>
                  <a:pt x="809625" y="76200"/>
                </a:lnTo>
                <a:lnTo>
                  <a:pt x="866013" y="48006"/>
                </a:lnTo>
                <a:lnTo>
                  <a:pt x="812292" y="48006"/>
                </a:lnTo>
                <a:lnTo>
                  <a:pt x="812292" y="28194"/>
                </a:lnTo>
                <a:lnTo>
                  <a:pt x="866013" y="28194"/>
                </a:lnTo>
                <a:lnTo>
                  <a:pt x="809625" y="0"/>
                </a:lnTo>
                <a:close/>
              </a:path>
              <a:path w="885825" h="76200">
                <a:moveTo>
                  <a:pt x="809625" y="28194"/>
                </a:moveTo>
                <a:lnTo>
                  <a:pt x="792479" y="28194"/>
                </a:lnTo>
                <a:lnTo>
                  <a:pt x="792479" y="48006"/>
                </a:lnTo>
                <a:lnTo>
                  <a:pt x="809625" y="48006"/>
                </a:lnTo>
                <a:lnTo>
                  <a:pt x="809625" y="28194"/>
                </a:lnTo>
                <a:close/>
              </a:path>
              <a:path w="885825" h="76200">
                <a:moveTo>
                  <a:pt x="866013" y="28194"/>
                </a:moveTo>
                <a:lnTo>
                  <a:pt x="812292" y="28194"/>
                </a:lnTo>
                <a:lnTo>
                  <a:pt x="812292" y="48006"/>
                </a:lnTo>
                <a:lnTo>
                  <a:pt x="866013" y="48006"/>
                </a:lnTo>
                <a:lnTo>
                  <a:pt x="885825" y="38100"/>
                </a:lnTo>
                <a:lnTo>
                  <a:pt x="866013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607802" y="5400699"/>
            <a:ext cx="1382395" cy="529590"/>
            <a:chOff x="10607802" y="5400699"/>
            <a:chExt cx="1382395" cy="529590"/>
          </a:xfrm>
        </p:grpSpPr>
        <p:sp>
          <p:nvSpPr>
            <p:cNvPr id="11" name="object 11"/>
            <p:cNvSpPr/>
            <p:nvPr/>
          </p:nvSpPr>
          <p:spPr>
            <a:xfrm>
              <a:off x="10607802" y="5479541"/>
              <a:ext cx="885825" cy="76200"/>
            </a:xfrm>
            <a:custGeom>
              <a:avLst/>
              <a:gdLst/>
              <a:ahLst/>
              <a:cxnLst/>
              <a:rect l="l" t="t" r="r" b="b"/>
              <a:pathLst>
                <a:path w="885825" h="76200">
                  <a:moveTo>
                    <a:pt x="79248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79248" y="48006"/>
                  </a:lnTo>
                  <a:lnTo>
                    <a:pt x="79248" y="28194"/>
                  </a:lnTo>
                  <a:close/>
                </a:path>
                <a:path w="885825" h="76200">
                  <a:moveTo>
                    <a:pt x="158496" y="28194"/>
                  </a:moveTo>
                  <a:lnTo>
                    <a:pt x="138683" y="28194"/>
                  </a:lnTo>
                  <a:lnTo>
                    <a:pt x="138683" y="48006"/>
                  </a:lnTo>
                  <a:lnTo>
                    <a:pt x="158496" y="48006"/>
                  </a:lnTo>
                  <a:lnTo>
                    <a:pt x="158496" y="28194"/>
                  </a:lnTo>
                  <a:close/>
                </a:path>
                <a:path w="885825" h="76200">
                  <a:moveTo>
                    <a:pt x="297179" y="28194"/>
                  </a:moveTo>
                  <a:lnTo>
                    <a:pt x="217931" y="28194"/>
                  </a:lnTo>
                  <a:lnTo>
                    <a:pt x="217931" y="48006"/>
                  </a:lnTo>
                  <a:lnTo>
                    <a:pt x="297179" y="48006"/>
                  </a:lnTo>
                  <a:lnTo>
                    <a:pt x="297179" y="28194"/>
                  </a:lnTo>
                  <a:close/>
                </a:path>
                <a:path w="885825" h="76200">
                  <a:moveTo>
                    <a:pt x="376427" y="28194"/>
                  </a:moveTo>
                  <a:lnTo>
                    <a:pt x="356616" y="28194"/>
                  </a:lnTo>
                  <a:lnTo>
                    <a:pt x="356616" y="48006"/>
                  </a:lnTo>
                  <a:lnTo>
                    <a:pt x="376427" y="48006"/>
                  </a:lnTo>
                  <a:lnTo>
                    <a:pt x="376427" y="28194"/>
                  </a:lnTo>
                  <a:close/>
                </a:path>
                <a:path w="885825" h="76200">
                  <a:moveTo>
                    <a:pt x="515112" y="28194"/>
                  </a:moveTo>
                  <a:lnTo>
                    <a:pt x="435864" y="28194"/>
                  </a:lnTo>
                  <a:lnTo>
                    <a:pt x="435864" y="48006"/>
                  </a:lnTo>
                  <a:lnTo>
                    <a:pt x="515112" y="48006"/>
                  </a:lnTo>
                  <a:lnTo>
                    <a:pt x="515112" y="28194"/>
                  </a:lnTo>
                  <a:close/>
                </a:path>
                <a:path w="885825" h="76200">
                  <a:moveTo>
                    <a:pt x="594359" y="28194"/>
                  </a:moveTo>
                  <a:lnTo>
                    <a:pt x="574548" y="28194"/>
                  </a:lnTo>
                  <a:lnTo>
                    <a:pt x="574548" y="48006"/>
                  </a:lnTo>
                  <a:lnTo>
                    <a:pt x="594359" y="48006"/>
                  </a:lnTo>
                  <a:lnTo>
                    <a:pt x="594359" y="28194"/>
                  </a:lnTo>
                  <a:close/>
                </a:path>
                <a:path w="885825" h="76200">
                  <a:moveTo>
                    <a:pt x="733044" y="28194"/>
                  </a:moveTo>
                  <a:lnTo>
                    <a:pt x="653796" y="28194"/>
                  </a:lnTo>
                  <a:lnTo>
                    <a:pt x="653796" y="48006"/>
                  </a:lnTo>
                  <a:lnTo>
                    <a:pt x="733044" y="48006"/>
                  </a:lnTo>
                  <a:lnTo>
                    <a:pt x="733044" y="28194"/>
                  </a:lnTo>
                  <a:close/>
                </a:path>
                <a:path w="885825" h="76200">
                  <a:moveTo>
                    <a:pt x="809625" y="0"/>
                  </a:moveTo>
                  <a:lnTo>
                    <a:pt x="809625" y="76200"/>
                  </a:lnTo>
                  <a:lnTo>
                    <a:pt x="866013" y="48006"/>
                  </a:lnTo>
                  <a:lnTo>
                    <a:pt x="812292" y="48006"/>
                  </a:lnTo>
                  <a:lnTo>
                    <a:pt x="812292" y="28194"/>
                  </a:lnTo>
                  <a:lnTo>
                    <a:pt x="866013" y="28194"/>
                  </a:lnTo>
                  <a:lnTo>
                    <a:pt x="809625" y="0"/>
                  </a:lnTo>
                  <a:close/>
                </a:path>
                <a:path w="885825" h="76200">
                  <a:moveTo>
                    <a:pt x="809625" y="28194"/>
                  </a:moveTo>
                  <a:lnTo>
                    <a:pt x="792479" y="28194"/>
                  </a:lnTo>
                  <a:lnTo>
                    <a:pt x="792479" y="48006"/>
                  </a:lnTo>
                  <a:lnTo>
                    <a:pt x="809625" y="48006"/>
                  </a:lnTo>
                  <a:lnTo>
                    <a:pt x="809625" y="28194"/>
                  </a:lnTo>
                  <a:close/>
                </a:path>
                <a:path w="885825" h="76200">
                  <a:moveTo>
                    <a:pt x="866013" y="28194"/>
                  </a:moveTo>
                  <a:lnTo>
                    <a:pt x="812292" y="28194"/>
                  </a:lnTo>
                  <a:lnTo>
                    <a:pt x="812292" y="48006"/>
                  </a:lnTo>
                  <a:lnTo>
                    <a:pt x="866013" y="48006"/>
                  </a:lnTo>
                  <a:lnTo>
                    <a:pt x="885825" y="38100"/>
                  </a:lnTo>
                  <a:lnTo>
                    <a:pt x="866013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03385" y="5410712"/>
              <a:ext cx="476250" cy="509270"/>
            </a:xfrm>
            <a:custGeom>
              <a:avLst/>
              <a:gdLst/>
              <a:ahLst/>
              <a:cxnLst/>
              <a:rect l="l" t="t" r="r" b="b"/>
              <a:pathLst>
                <a:path w="476250" h="509270">
                  <a:moveTo>
                    <a:pt x="103369" y="509205"/>
                  </a:moveTo>
                  <a:lnTo>
                    <a:pt x="103369" y="382326"/>
                  </a:lnTo>
                  <a:lnTo>
                    <a:pt x="111179" y="336730"/>
                  </a:lnTo>
                  <a:lnTo>
                    <a:pt x="132809" y="297952"/>
                  </a:lnTo>
                  <a:lnTo>
                    <a:pt x="165562" y="268373"/>
                  </a:lnTo>
                  <a:lnTo>
                    <a:pt x="206736" y="250370"/>
                  </a:lnTo>
                  <a:lnTo>
                    <a:pt x="188148" y="238792"/>
                  </a:lnTo>
                  <a:lnTo>
                    <a:pt x="173693" y="222454"/>
                  </a:lnTo>
                  <a:lnTo>
                    <a:pt x="164322" y="202311"/>
                  </a:lnTo>
                  <a:lnTo>
                    <a:pt x="160987" y="179313"/>
                  </a:lnTo>
                  <a:lnTo>
                    <a:pt x="166970" y="149316"/>
                  </a:lnTo>
                  <a:lnTo>
                    <a:pt x="183438" y="124549"/>
                  </a:lnTo>
                  <a:lnTo>
                    <a:pt x="208166" y="107711"/>
                  </a:lnTo>
                  <a:lnTo>
                    <a:pt x="238933" y="101499"/>
                  </a:lnTo>
                  <a:lnTo>
                    <a:pt x="269702" y="107472"/>
                  </a:lnTo>
                  <a:lnTo>
                    <a:pt x="294435" y="123912"/>
                  </a:lnTo>
                  <a:lnTo>
                    <a:pt x="310908" y="148599"/>
                  </a:lnTo>
                  <a:lnTo>
                    <a:pt x="316893" y="179313"/>
                  </a:lnTo>
                  <a:lnTo>
                    <a:pt x="313556" y="202311"/>
                  </a:lnTo>
                  <a:lnTo>
                    <a:pt x="304180" y="222454"/>
                  </a:lnTo>
                  <a:lnTo>
                    <a:pt x="289721" y="238792"/>
                  </a:lnTo>
                  <a:lnTo>
                    <a:pt x="271130" y="250370"/>
                  </a:lnTo>
                  <a:lnTo>
                    <a:pt x="312305" y="267656"/>
                  </a:lnTo>
                  <a:lnTo>
                    <a:pt x="345060" y="297315"/>
                  </a:lnTo>
                  <a:lnTo>
                    <a:pt x="366693" y="336490"/>
                  </a:lnTo>
                  <a:lnTo>
                    <a:pt x="374504" y="382326"/>
                  </a:lnTo>
                  <a:lnTo>
                    <a:pt x="374504" y="509205"/>
                  </a:lnTo>
                </a:path>
                <a:path w="476250" h="509270">
                  <a:moveTo>
                    <a:pt x="476176" y="407702"/>
                  </a:moveTo>
                  <a:lnTo>
                    <a:pt x="476176" y="280828"/>
                  </a:lnTo>
                  <a:lnTo>
                    <a:pt x="468364" y="235230"/>
                  </a:lnTo>
                  <a:lnTo>
                    <a:pt x="446731" y="196453"/>
                  </a:lnTo>
                  <a:lnTo>
                    <a:pt x="413977" y="166873"/>
                  </a:lnTo>
                  <a:lnTo>
                    <a:pt x="372801" y="148871"/>
                  </a:lnTo>
                  <a:lnTo>
                    <a:pt x="391392" y="137292"/>
                  </a:lnTo>
                  <a:lnTo>
                    <a:pt x="405852" y="120955"/>
                  </a:lnTo>
                  <a:lnTo>
                    <a:pt x="415227" y="100811"/>
                  </a:lnTo>
                  <a:lnTo>
                    <a:pt x="418564" y="77814"/>
                  </a:lnTo>
                  <a:lnTo>
                    <a:pt x="412579" y="47816"/>
                  </a:lnTo>
                  <a:lnTo>
                    <a:pt x="396107" y="23049"/>
                  </a:lnTo>
                  <a:lnTo>
                    <a:pt x="371373" y="6212"/>
                  </a:lnTo>
                  <a:lnTo>
                    <a:pt x="340604" y="0"/>
                  </a:lnTo>
                  <a:lnTo>
                    <a:pt x="309843" y="5972"/>
                  </a:lnTo>
                  <a:lnTo>
                    <a:pt x="285114" y="22412"/>
                  </a:lnTo>
                  <a:lnTo>
                    <a:pt x="268644" y="47099"/>
                  </a:lnTo>
                  <a:lnTo>
                    <a:pt x="262659" y="77814"/>
                  </a:lnTo>
                  <a:lnTo>
                    <a:pt x="263004" y="85668"/>
                  </a:lnTo>
                  <a:lnTo>
                    <a:pt x="264145" y="93680"/>
                  </a:lnTo>
                  <a:lnTo>
                    <a:pt x="266239" y="101372"/>
                  </a:lnTo>
                  <a:lnTo>
                    <a:pt x="269441" y="108271"/>
                  </a:lnTo>
                </a:path>
                <a:path w="476250" h="509270">
                  <a:moveTo>
                    <a:pt x="206736" y="108271"/>
                  </a:moveTo>
                  <a:lnTo>
                    <a:pt x="209226" y="100655"/>
                  </a:lnTo>
                  <a:lnTo>
                    <a:pt x="211399" y="93042"/>
                  </a:lnTo>
                  <a:lnTo>
                    <a:pt x="212936" y="85429"/>
                  </a:lnTo>
                  <a:lnTo>
                    <a:pt x="213519" y="77814"/>
                  </a:lnTo>
                  <a:lnTo>
                    <a:pt x="207534" y="47816"/>
                  </a:lnTo>
                  <a:lnTo>
                    <a:pt x="191063" y="23049"/>
                  </a:lnTo>
                  <a:lnTo>
                    <a:pt x="166334" y="6212"/>
                  </a:lnTo>
                  <a:lnTo>
                    <a:pt x="135573" y="0"/>
                  </a:lnTo>
                  <a:lnTo>
                    <a:pt x="104802" y="5972"/>
                  </a:lnTo>
                  <a:lnTo>
                    <a:pt x="80070" y="22412"/>
                  </a:lnTo>
                  <a:lnTo>
                    <a:pt x="63600" y="47099"/>
                  </a:lnTo>
                  <a:lnTo>
                    <a:pt x="57616" y="77814"/>
                  </a:lnTo>
                  <a:lnTo>
                    <a:pt x="60952" y="100811"/>
                  </a:lnTo>
                  <a:lnTo>
                    <a:pt x="70325" y="120955"/>
                  </a:lnTo>
                  <a:lnTo>
                    <a:pt x="84782" y="137292"/>
                  </a:lnTo>
                  <a:lnTo>
                    <a:pt x="103369" y="148871"/>
                  </a:lnTo>
                  <a:lnTo>
                    <a:pt x="62196" y="166156"/>
                  </a:lnTo>
                  <a:lnTo>
                    <a:pt x="29443" y="195815"/>
                  </a:lnTo>
                  <a:lnTo>
                    <a:pt x="7810" y="234991"/>
                  </a:lnTo>
                  <a:lnTo>
                    <a:pt x="0" y="280828"/>
                  </a:lnTo>
                  <a:lnTo>
                    <a:pt x="0" y="407702"/>
                  </a:lnTo>
                </a:path>
              </a:pathLst>
            </a:custGeom>
            <a:ln w="20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959993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60" dirty="0"/>
              <a:t>Flowchart</a:t>
            </a:r>
            <a:r>
              <a:rPr spc="-65" dirty="0"/>
              <a:t> </a:t>
            </a:r>
            <a:r>
              <a:rPr dirty="0"/>
              <a:t>of</a:t>
            </a:r>
            <a:r>
              <a:rPr spc="-55" dirty="0"/>
              <a:t> content-</a:t>
            </a:r>
            <a:r>
              <a:rPr spc="-95" dirty="0"/>
              <a:t>based</a:t>
            </a:r>
            <a:r>
              <a:rPr spc="-70" dirty="0"/>
              <a:t> </a:t>
            </a:r>
            <a:r>
              <a:rPr spc="-30" dirty="0"/>
              <a:t>recommender </a:t>
            </a:r>
            <a:r>
              <a:rPr spc="-110" dirty="0"/>
              <a:t>system</a:t>
            </a:r>
            <a:r>
              <a:rPr spc="-160" dirty="0"/>
              <a:t> </a:t>
            </a:r>
            <a:r>
              <a:rPr spc="-20" dirty="0"/>
              <a:t>using</a:t>
            </a:r>
            <a:r>
              <a:rPr spc="-170" dirty="0"/>
              <a:t> </a:t>
            </a:r>
            <a:r>
              <a:rPr spc="-50" dirty="0"/>
              <a:t>user</a:t>
            </a:r>
            <a:r>
              <a:rPr spc="-160" dirty="0"/>
              <a:t> </a:t>
            </a:r>
            <a:r>
              <a:rPr dirty="0"/>
              <a:t>profile</a:t>
            </a:r>
            <a:r>
              <a:rPr spc="-155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spc="-90" dirty="0"/>
              <a:t>course</a:t>
            </a:r>
            <a:r>
              <a:rPr spc="-160" dirty="0"/>
              <a:t> </a:t>
            </a:r>
            <a:r>
              <a:rPr spc="-85" dirty="0"/>
              <a:t>genres</a:t>
            </a:r>
          </a:p>
        </p:txBody>
      </p:sp>
      <p:sp>
        <p:nvSpPr>
          <p:cNvPr id="3" name="object 3"/>
          <p:cNvSpPr/>
          <p:nvPr/>
        </p:nvSpPr>
        <p:spPr>
          <a:xfrm>
            <a:off x="1321308" y="2135123"/>
            <a:ext cx="1645920" cy="548640"/>
          </a:xfrm>
          <a:custGeom>
            <a:avLst/>
            <a:gdLst/>
            <a:ahLst/>
            <a:cxnLst/>
            <a:rect l="l" t="t" r="r" b="b"/>
            <a:pathLst>
              <a:path w="164592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1554480" y="0"/>
                </a:lnTo>
                <a:lnTo>
                  <a:pt x="1590091" y="7179"/>
                </a:lnTo>
                <a:lnTo>
                  <a:pt x="1619154" y="26765"/>
                </a:lnTo>
                <a:lnTo>
                  <a:pt x="1638740" y="55828"/>
                </a:lnTo>
                <a:lnTo>
                  <a:pt x="1645919" y="91439"/>
                </a:lnTo>
                <a:lnTo>
                  <a:pt x="1645919" y="457200"/>
                </a:lnTo>
                <a:lnTo>
                  <a:pt x="1638740" y="492811"/>
                </a:lnTo>
                <a:lnTo>
                  <a:pt x="1619154" y="521874"/>
                </a:lnTo>
                <a:lnTo>
                  <a:pt x="1590091" y="541460"/>
                </a:lnTo>
                <a:lnTo>
                  <a:pt x="155448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8135" y="2108072"/>
            <a:ext cx="1112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profile vector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5296" y="1854707"/>
            <a:ext cx="2121535" cy="11036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8285" marR="236220" indent="-31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genres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unknown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227" y="2368423"/>
            <a:ext cx="2068195" cy="76200"/>
          </a:xfrm>
          <a:custGeom>
            <a:avLst/>
            <a:gdLst/>
            <a:ahLst/>
            <a:cxnLst/>
            <a:rect l="l" t="t" r="r" b="b"/>
            <a:pathLst>
              <a:path w="2068195" h="76200">
                <a:moveTo>
                  <a:pt x="2053158" y="30479"/>
                </a:moveTo>
                <a:lnTo>
                  <a:pt x="2004695" y="30479"/>
                </a:lnTo>
                <a:lnTo>
                  <a:pt x="2004695" y="45719"/>
                </a:lnTo>
                <a:lnTo>
                  <a:pt x="1992071" y="45737"/>
                </a:lnTo>
                <a:lnTo>
                  <a:pt x="1992122" y="76200"/>
                </a:lnTo>
                <a:lnTo>
                  <a:pt x="2068195" y="37973"/>
                </a:lnTo>
                <a:lnTo>
                  <a:pt x="2053158" y="30479"/>
                </a:lnTo>
                <a:close/>
              </a:path>
              <a:path w="2068195" h="76200">
                <a:moveTo>
                  <a:pt x="1992045" y="30497"/>
                </a:moveTo>
                <a:lnTo>
                  <a:pt x="0" y="33274"/>
                </a:lnTo>
                <a:lnTo>
                  <a:pt x="0" y="48513"/>
                </a:lnTo>
                <a:lnTo>
                  <a:pt x="1992071" y="45737"/>
                </a:lnTo>
                <a:lnTo>
                  <a:pt x="1992045" y="30497"/>
                </a:lnTo>
                <a:close/>
              </a:path>
              <a:path w="2068195" h="76200">
                <a:moveTo>
                  <a:pt x="2004695" y="30479"/>
                </a:moveTo>
                <a:lnTo>
                  <a:pt x="1992045" y="30497"/>
                </a:lnTo>
                <a:lnTo>
                  <a:pt x="1992071" y="45737"/>
                </a:lnTo>
                <a:lnTo>
                  <a:pt x="2004695" y="45719"/>
                </a:lnTo>
                <a:lnTo>
                  <a:pt x="2004695" y="30479"/>
                </a:lnTo>
                <a:close/>
              </a:path>
              <a:path w="2068195" h="76200">
                <a:moveTo>
                  <a:pt x="1991995" y="0"/>
                </a:moveTo>
                <a:lnTo>
                  <a:pt x="1992045" y="30497"/>
                </a:lnTo>
                <a:lnTo>
                  <a:pt x="2053158" y="30479"/>
                </a:lnTo>
                <a:lnTo>
                  <a:pt x="1991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30" y="2012950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3229355"/>
            <a:ext cx="4876800" cy="1663064"/>
          </a:xfrm>
          <a:custGeom>
            <a:avLst/>
            <a:gdLst/>
            <a:ahLst/>
            <a:cxnLst/>
            <a:rect l="l" t="t" r="r" b="b"/>
            <a:pathLst>
              <a:path w="4876800" h="1663064">
                <a:moveTo>
                  <a:pt x="0" y="831342"/>
                </a:moveTo>
                <a:lnTo>
                  <a:pt x="2438400" y="0"/>
                </a:lnTo>
                <a:lnTo>
                  <a:pt x="4876800" y="831342"/>
                </a:lnTo>
                <a:lnTo>
                  <a:pt x="2438400" y="1662684"/>
                </a:lnTo>
                <a:lnTo>
                  <a:pt x="0" y="8313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1778" y="3622675"/>
            <a:ext cx="20313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product,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score&gt;threshold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880" y="2958083"/>
            <a:ext cx="7291070" cy="1746250"/>
          </a:xfrm>
          <a:custGeom>
            <a:avLst/>
            <a:gdLst/>
            <a:ahLst/>
            <a:cxnLst/>
            <a:rect l="l" t="t" r="r" b="b"/>
            <a:pathLst>
              <a:path w="7291070" h="1746250">
                <a:moveTo>
                  <a:pt x="1192022" y="1110107"/>
                </a:moveTo>
                <a:lnTo>
                  <a:pt x="1184656" y="1096645"/>
                </a:lnTo>
                <a:lnTo>
                  <a:pt x="63347" y="1703133"/>
                </a:lnTo>
                <a:lnTo>
                  <a:pt x="48895" y="1676400"/>
                </a:lnTo>
                <a:lnTo>
                  <a:pt x="0" y="1746123"/>
                </a:lnTo>
                <a:lnTo>
                  <a:pt x="85090" y="1743329"/>
                </a:lnTo>
                <a:lnTo>
                  <a:pt x="73888" y="1722628"/>
                </a:lnTo>
                <a:lnTo>
                  <a:pt x="70612" y="1716582"/>
                </a:lnTo>
                <a:lnTo>
                  <a:pt x="1192022" y="1110107"/>
                </a:lnTo>
                <a:close/>
              </a:path>
              <a:path w="7291070" h="1746250">
                <a:moveTo>
                  <a:pt x="3665220" y="194818"/>
                </a:moveTo>
                <a:lnTo>
                  <a:pt x="3634740" y="194818"/>
                </a:lnTo>
                <a:lnTo>
                  <a:pt x="3634740" y="0"/>
                </a:lnTo>
                <a:lnTo>
                  <a:pt x="3619500" y="0"/>
                </a:lnTo>
                <a:lnTo>
                  <a:pt x="3619500" y="194818"/>
                </a:lnTo>
                <a:lnTo>
                  <a:pt x="3589020" y="194818"/>
                </a:lnTo>
                <a:lnTo>
                  <a:pt x="3627120" y="271018"/>
                </a:lnTo>
                <a:lnTo>
                  <a:pt x="3658870" y="207518"/>
                </a:lnTo>
                <a:lnTo>
                  <a:pt x="3665220" y="194818"/>
                </a:lnTo>
                <a:close/>
              </a:path>
              <a:path w="7291070" h="1746250">
                <a:moveTo>
                  <a:pt x="7290943" y="1742186"/>
                </a:moveTo>
                <a:lnTo>
                  <a:pt x="7274534" y="1719580"/>
                </a:lnTo>
                <a:lnTo>
                  <a:pt x="7240905" y="1673225"/>
                </a:lnTo>
                <a:lnTo>
                  <a:pt x="7226833" y="1700250"/>
                </a:lnTo>
                <a:lnTo>
                  <a:pt x="6069076" y="1096645"/>
                </a:lnTo>
                <a:lnTo>
                  <a:pt x="6061964" y="1110107"/>
                </a:lnTo>
                <a:lnTo>
                  <a:pt x="7219823" y="1713699"/>
                </a:lnTo>
                <a:lnTo>
                  <a:pt x="7205726" y="1740789"/>
                </a:lnTo>
                <a:lnTo>
                  <a:pt x="7290943" y="1742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42578" y="3955160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7122" y="4088383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21308" y="4703064"/>
            <a:ext cx="2295525" cy="548640"/>
          </a:xfrm>
          <a:custGeom>
            <a:avLst/>
            <a:gdLst/>
            <a:ahLst/>
            <a:cxnLst/>
            <a:rect l="l" t="t" r="r" b="b"/>
            <a:pathLst>
              <a:path w="2295525" h="548639">
                <a:moveTo>
                  <a:pt x="0" y="91440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2203704" y="0"/>
                </a:lnTo>
                <a:lnTo>
                  <a:pt x="2239315" y="7179"/>
                </a:lnTo>
                <a:lnTo>
                  <a:pt x="2268378" y="26765"/>
                </a:lnTo>
                <a:lnTo>
                  <a:pt x="2287964" y="55828"/>
                </a:lnTo>
                <a:lnTo>
                  <a:pt x="2295143" y="91440"/>
                </a:lnTo>
                <a:lnTo>
                  <a:pt x="2295143" y="457200"/>
                </a:lnTo>
                <a:lnTo>
                  <a:pt x="2287964" y="492811"/>
                </a:lnTo>
                <a:lnTo>
                  <a:pt x="2268378" y="521874"/>
                </a:lnTo>
                <a:lnTo>
                  <a:pt x="2239315" y="541460"/>
                </a:lnTo>
                <a:lnTo>
                  <a:pt x="2203704" y="548640"/>
                </a:lnTo>
                <a:lnTo>
                  <a:pt x="91439" y="548640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4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9471" y="4676902"/>
            <a:ext cx="171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12123" y="4700015"/>
            <a:ext cx="2295525" cy="548640"/>
          </a:xfrm>
          <a:custGeom>
            <a:avLst/>
            <a:gdLst/>
            <a:ahLst/>
            <a:cxnLst/>
            <a:rect l="l" t="t" r="r" b="b"/>
            <a:pathLst>
              <a:path w="2295525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2203704" y="0"/>
                </a:lnTo>
                <a:lnTo>
                  <a:pt x="2239315" y="7179"/>
                </a:lnTo>
                <a:lnTo>
                  <a:pt x="2268378" y="26765"/>
                </a:lnTo>
                <a:lnTo>
                  <a:pt x="2287964" y="55828"/>
                </a:lnTo>
                <a:lnTo>
                  <a:pt x="2295144" y="91439"/>
                </a:lnTo>
                <a:lnTo>
                  <a:pt x="2295144" y="457199"/>
                </a:lnTo>
                <a:lnTo>
                  <a:pt x="2287964" y="492811"/>
                </a:lnTo>
                <a:lnTo>
                  <a:pt x="2268378" y="521874"/>
                </a:lnTo>
                <a:lnTo>
                  <a:pt x="2239315" y="541460"/>
                </a:lnTo>
                <a:lnTo>
                  <a:pt x="2203704" y="548639"/>
                </a:lnTo>
                <a:lnTo>
                  <a:pt x="91440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86621" y="4672965"/>
            <a:ext cx="19488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recommendation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849947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05" dirty="0"/>
              <a:t>Evaluation</a:t>
            </a:r>
            <a:r>
              <a:rPr spc="-55" dirty="0"/>
              <a:t> </a:t>
            </a:r>
            <a:r>
              <a:rPr spc="-40" dirty="0"/>
              <a:t>results</a:t>
            </a:r>
            <a:r>
              <a:rPr spc="-9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70" dirty="0"/>
              <a:t>user</a:t>
            </a:r>
            <a:r>
              <a:rPr spc="-85" dirty="0"/>
              <a:t> </a:t>
            </a:r>
            <a:r>
              <a:rPr spc="-25" dirty="0"/>
              <a:t>profile-</a:t>
            </a:r>
            <a:r>
              <a:rPr spc="-65" dirty="0"/>
              <a:t>based </a:t>
            </a:r>
            <a:r>
              <a:rPr spc="-110" dirty="0"/>
              <a:t>recommender</a:t>
            </a:r>
            <a:r>
              <a:rPr spc="-7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97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316230">
              <a:lnSpc>
                <a:spcPct val="90000"/>
              </a:lnSpc>
              <a:spcBef>
                <a:spcPts val="250"/>
              </a:spcBef>
            </a:pP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What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are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most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frequently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courses?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Return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top- </a:t>
            </a:r>
            <a:r>
              <a:rPr sz="2000" spc="8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r>
              <a:rPr sz="20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commonly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across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all</a:t>
            </a:r>
            <a:r>
              <a:rPr sz="2000" spc="-4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users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21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563245">
              <a:lnSpc>
                <a:spcPts val="2160"/>
              </a:lnSpc>
              <a:spcBef>
                <a:spcPts val="280"/>
              </a:spcBef>
            </a:pP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On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average,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how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many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new/unseen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have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been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recommended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per user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(in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test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dataset)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211" y="1690116"/>
            <a:ext cx="10419715" cy="6203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Score_threshold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10.0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538" y="3804178"/>
            <a:ext cx="4258818" cy="12261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8413" y="3921330"/>
            <a:ext cx="1604639" cy="23440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0645" marR="5080">
              <a:lnSpc>
                <a:spcPts val="4320"/>
              </a:lnSpc>
              <a:spcBef>
                <a:spcPts val="640"/>
              </a:spcBef>
            </a:pPr>
            <a:r>
              <a:rPr spc="-60" dirty="0"/>
              <a:t>Flowchart</a:t>
            </a:r>
            <a:r>
              <a:rPr spc="-65" dirty="0"/>
              <a:t> </a:t>
            </a:r>
            <a:r>
              <a:rPr dirty="0"/>
              <a:t>of</a:t>
            </a:r>
            <a:r>
              <a:rPr spc="-55" dirty="0"/>
              <a:t> content-</a:t>
            </a:r>
            <a:r>
              <a:rPr spc="-95" dirty="0"/>
              <a:t>based</a:t>
            </a:r>
            <a:r>
              <a:rPr spc="-70" dirty="0"/>
              <a:t> </a:t>
            </a:r>
            <a:r>
              <a:rPr spc="-110" dirty="0"/>
              <a:t>recommender system</a:t>
            </a:r>
            <a:r>
              <a:rPr spc="-160" dirty="0"/>
              <a:t> </a:t>
            </a:r>
            <a:r>
              <a:rPr spc="-20" dirty="0"/>
              <a:t>using</a:t>
            </a:r>
            <a:r>
              <a:rPr spc="-175" dirty="0"/>
              <a:t> </a:t>
            </a:r>
            <a:r>
              <a:rPr spc="-90" dirty="0"/>
              <a:t>course</a:t>
            </a:r>
            <a:r>
              <a:rPr spc="-175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5522" y="2040382"/>
            <a:ext cx="1902460" cy="1113790"/>
            <a:chOff x="1255522" y="2040382"/>
            <a:chExt cx="1902460" cy="1113790"/>
          </a:xfrm>
        </p:grpSpPr>
        <p:sp>
          <p:nvSpPr>
            <p:cNvPr id="4" name="object 4"/>
            <p:cNvSpPr/>
            <p:nvPr/>
          </p:nvSpPr>
          <p:spPr>
            <a:xfrm>
              <a:off x="2081275" y="2588641"/>
              <a:ext cx="1076960" cy="565785"/>
            </a:xfrm>
            <a:custGeom>
              <a:avLst/>
              <a:gdLst/>
              <a:ahLst/>
              <a:cxnLst/>
              <a:rect l="l" t="t" r="r" b="b"/>
              <a:pathLst>
                <a:path w="1076960" h="565785">
                  <a:moveTo>
                    <a:pt x="1005593" y="536918"/>
                  </a:moveTo>
                  <a:lnTo>
                    <a:pt x="991488" y="564007"/>
                  </a:lnTo>
                  <a:lnTo>
                    <a:pt x="1076706" y="565404"/>
                  </a:lnTo>
                  <a:lnTo>
                    <a:pt x="1060303" y="542798"/>
                  </a:lnTo>
                  <a:lnTo>
                    <a:pt x="1016888" y="542798"/>
                  </a:lnTo>
                  <a:lnTo>
                    <a:pt x="1005593" y="536918"/>
                  </a:lnTo>
                  <a:close/>
                </a:path>
                <a:path w="1076960" h="565785">
                  <a:moveTo>
                    <a:pt x="1012597" y="523465"/>
                  </a:moveTo>
                  <a:lnTo>
                    <a:pt x="1005593" y="536918"/>
                  </a:lnTo>
                  <a:lnTo>
                    <a:pt x="1016888" y="542798"/>
                  </a:lnTo>
                  <a:lnTo>
                    <a:pt x="1023874" y="529336"/>
                  </a:lnTo>
                  <a:lnTo>
                    <a:pt x="1012597" y="523465"/>
                  </a:lnTo>
                  <a:close/>
                </a:path>
                <a:path w="1076960" h="565785">
                  <a:moveTo>
                    <a:pt x="1026668" y="496443"/>
                  </a:moveTo>
                  <a:lnTo>
                    <a:pt x="1012597" y="523465"/>
                  </a:lnTo>
                  <a:lnTo>
                    <a:pt x="1023874" y="529336"/>
                  </a:lnTo>
                  <a:lnTo>
                    <a:pt x="1016888" y="542798"/>
                  </a:lnTo>
                  <a:lnTo>
                    <a:pt x="1060303" y="542798"/>
                  </a:lnTo>
                  <a:lnTo>
                    <a:pt x="1026668" y="496443"/>
                  </a:lnTo>
                  <a:close/>
                </a:path>
                <a:path w="1076960" h="565785">
                  <a:moveTo>
                    <a:pt x="7112" y="0"/>
                  </a:moveTo>
                  <a:lnTo>
                    <a:pt x="0" y="13462"/>
                  </a:lnTo>
                  <a:lnTo>
                    <a:pt x="1005593" y="536918"/>
                  </a:lnTo>
                  <a:lnTo>
                    <a:pt x="1012597" y="523465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872" y="2046732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80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80" y="548639"/>
                  </a:lnTo>
                  <a:lnTo>
                    <a:pt x="91440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88973" y="2020061"/>
            <a:ext cx="791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Enrolled 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4740" y="1984248"/>
            <a:ext cx="1839595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12140" marR="392430" indent="-213360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Calibri"/>
                <a:cs typeface="Calibri"/>
              </a:rPr>
              <a:t>Unselected 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59251" y="2650617"/>
            <a:ext cx="1398270" cy="513715"/>
          </a:xfrm>
          <a:custGeom>
            <a:avLst/>
            <a:gdLst/>
            <a:ahLst/>
            <a:cxnLst/>
            <a:rect l="l" t="t" r="r" b="b"/>
            <a:pathLst>
              <a:path w="1398270" h="513714">
                <a:moveTo>
                  <a:pt x="59055" y="441960"/>
                </a:moveTo>
                <a:lnTo>
                  <a:pt x="0" y="503300"/>
                </a:lnTo>
                <a:lnTo>
                  <a:pt x="84581" y="513715"/>
                </a:lnTo>
                <a:lnTo>
                  <a:pt x="75862" y="489204"/>
                </a:lnTo>
                <a:lnTo>
                  <a:pt x="62356" y="489204"/>
                </a:lnTo>
                <a:lnTo>
                  <a:pt x="57277" y="474853"/>
                </a:lnTo>
                <a:lnTo>
                  <a:pt x="69243" y="470599"/>
                </a:lnTo>
                <a:lnTo>
                  <a:pt x="59055" y="441960"/>
                </a:lnTo>
                <a:close/>
              </a:path>
              <a:path w="1398270" h="513714">
                <a:moveTo>
                  <a:pt x="69243" y="470599"/>
                </a:moveTo>
                <a:lnTo>
                  <a:pt x="57277" y="474853"/>
                </a:lnTo>
                <a:lnTo>
                  <a:pt x="62356" y="489204"/>
                </a:lnTo>
                <a:lnTo>
                  <a:pt x="74346" y="484943"/>
                </a:lnTo>
                <a:lnTo>
                  <a:pt x="69243" y="470599"/>
                </a:lnTo>
                <a:close/>
              </a:path>
              <a:path w="1398270" h="513714">
                <a:moveTo>
                  <a:pt x="74346" y="484943"/>
                </a:moveTo>
                <a:lnTo>
                  <a:pt x="62356" y="489204"/>
                </a:lnTo>
                <a:lnTo>
                  <a:pt x="75862" y="489204"/>
                </a:lnTo>
                <a:lnTo>
                  <a:pt x="74346" y="484943"/>
                </a:lnTo>
                <a:close/>
              </a:path>
              <a:path w="1398270" h="513714">
                <a:moveTo>
                  <a:pt x="1393189" y="0"/>
                </a:moveTo>
                <a:lnTo>
                  <a:pt x="69243" y="470599"/>
                </a:lnTo>
                <a:lnTo>
                  <a:pt x="74346" y="484943"/>
                </a:lnTo>
                <a:lnTo>
                  <a:pt x="1398270" y="14478"/>
                </a:lnTo>
                <a:lnTo>
                  <a:pt x="1393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79747" y="3210814"/>
            <a:ext cx="6148070" cy="561340"/>
            <a:chOff x="4079747" y="3210814"/>
            <a:chExt cx="6148070" cy="561340"/>
          </a:xfrm>
        </p:grpSpPr>
        <p:sp>
          <p:nvSpPr>
            <p:cNvPr id="10" name="object 10"/>
            <p:cNvSpPr/>
            <p:nvPr/>
          </p:nvSpPr>
          <p:spPr>
            <a:xfrm>
              <a:off x="4079747" y="3451987"/>
              <a:ext cx="1395730" cy="76200"/>
            </a:xfrm>
            <a:custGeom>
              <a:avLst/>
              <a:gdLst/>
              <a:ahLst/>
              <a:cxnLst/>
              <a:rect l="l" t="t" r="r" b="b"/>
              <a:pathLst>
                <a:path w="1395729" h="76200">
                  <a:moveTo>
                    <a:pt x="1380693" y="30479"/>
                  </a:moveTo>
                  <a:lnTo>
                    <a:pt x="1332229" y="30479"/>
                  </a:lnTo>
                  <a:lnTo>
                    <a:pt x="1332229" y="45720"/>
                  </a:lnTo>
                  <a:lnTo>
                    <a:pt x="1319606" y="45734"/>
                  </a:lnTo>
                  <a:lnTo>
                    <a:pt x="1319656" y="76200"/>
                  </a:lnTo>
                  <a:lnTo>
                    <a:pt x="1395729" y="37973"/>
                  </a:lnTo>
                  <a:lnTo>
                    <a:pt x="1380693" y="30479"/>
                  </a:lnTo>
                  <a:close/>
                </a:path>
                <a:path w="1395729" h="76200">
                  <a:moveTo>
                    <a:pt x="1319580" y="30494"/>
                  </a:moveTo>
                  <a:lnTo>
                    <a:pt x="0" y="32003"/>
                  </a:lnTo>
                  <a:lnTo>
                    <a:pt x="0" y="47243"/>
                  </a:lnTo>
                  <a:lnTo>
                    <a:pt x="1319606" y="45734"/>
                  </a:lnTo>
                  <a:lnTo>
                    <a:pt x="1319580" y="30494"/>
                  </a:lnTo>
                  <a:close/>
                </a:path>
                <a:path w="1395729" h="76200">
                  <a:moveTo>
                    <a:pt x="1332229" y="30479"/>
                  </a:moveTo>
                  <a:lnTo>
                    <a:pt x="1319580" y="30494"/>
                  </a:lnTo>
                  <a:lnTo>
                    <a:pt x="1319606" y="45734"/>
                  </a:lnTo>
                  <a:lnTo>
                    <a:pt x="1332229" y="45720"/>
                  </a:lnTo>
                  <a:lnTo>
                    <a:pt x="1332229" y="30479"/>
                  </a:lnTo>
                  <a:close/>
                </a:path>
                <a:path w="1395729" h="76200">
                  <a:moveTo>
                    <a:pt x="1319529" y="0"/>
                  </a:moveTo>
                  <a:lnTo>
                    <a:pt x="1319580" y="30494"/>
                  </a:lnTo>
                  <a:lnTo>
                    <a:pt x="1380693" y="30479"/>
                  </a:lnTo>
                  <a:lnTo>
                    <a:pt x="131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75547" y="3217164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79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79" y="548640"/>
                  </a:lnTo>
                  <a:lnTo>
                    <a:pt x="91440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02116" y="3190113"/>
            <a:ext cx="119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Recommend </a:t>
            </a:r>
            <a:r>
              <a:rPr sz="1800" spc="-10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67858" y="2651505"/>
            <a:ext cx="3107690" cy="1675764"/>
            <a:chOff x="5467858" y="2651505"/>
            <a:chExt cx="3107690" cy="1675764"/>
          </a:xfrm>
        </p:grpSpPr>
        <p:sp>
          <p:nvSpPr>
            <p:cNvPr id="14" name="object 14"/>
            <p:cNvSpPr/>
            <p:nvPr/>
          </p:nvSpPr>
          <p:spPr>
            <a:xfrm>
              <a:off x="7912608" y="3453383"/>
              <a:ext cx="662940" cy="76200"/>
            </a:xfrm>
            <a:custGeom>
              <a:avLst/>
              <a:gdLst/>
              <a:ahLst/>
              <a:cxnLst/>
              <a:rect l="l" t="t" r="r" b="b"/>
              <a:pathLst>
                <a:path w="662940" h="76200">
                  <a:moveTo>
                    <a:pt x="586460" y="45687"/>
                  </a:moveTo>
                  <a:lnTo>
                    <a:pt x="586359" y="76200"/>
                  </a:lnTo>
                  <a:lnTo>
                    <a:pt x="647624" y="45719"/>
                  </a:lnTo>
                  <a:lnTo>
                    <a:pt x="599186" y="45719"/>
                  </a:lnTo>
                  <a:lnTo>
                    <a:pt x="586460" y="45687"/>
                  </a:lnTo>
                  <a:close/>
                </a:path>
                <a:path w="662940" h="76200">
                  <a:moveTo>
                    <a:pt x="586511" y="30447"/>
                  </a:moveTo>
                  <a:lnTo>
                    <a:pt x="586460" y="45687"/>
                  </a:lnTo>
                  <a:lnTo>
                    <a:pt x="599186" y="45719"/>
                  </a:lnTo>
                  <a:lnTo>
                    <a:pt x="599186" y="30479"/>
                  </a:lnTo>
                  <a:lnTo>
                    <a:pt x="586511" y="30447"/>
                  </a:lnTo>
                  <a:close/>
                </a:path>
                <a:path w="662940" h="76200">
                  <a:moveTo>
                    <a:pt x="586613" y="0"/>
                  </a:moveTo>
                  <a:lnTo>
                    <a:pt x="586511" y="30447"/>
                  </a:lnTo>
                  <a:lnTo>
                    <a:pt x="599186" y="30479"/>
                  </a:lnTo>
                  <a:lnTo>
                    <a:pt x="599186" y="45719"/>
                  </a:lnTo>
                  <a:lnTo>
                    <a:pt x="647624" y="45719"/>
                  </a:lnTo>
                  <a:lnTo>
                    <a:pt x="662686" y="38226"/>
                  </a:lnTo>
                  <a:lnTo>
                    <a:pt x="586613" y="0"/>
                  </a:lnTo>
                  <a:close/>
                </a:path>
                <a:path w="662940" h="76200">
                  <a:moveTo>
                    <a:pt x="0" y="28955"/>
                  </a:moveTo>
                  <a:lnTo>
                    <a:pt x="0" y="44195"/>
                  </a:lnTo>
                  <a:lnTo>
                    <a:pt x="586460" y="45687"/>
                  </a:lnTo>
                  <a:lnTo>
                    <a:pt x="586511" y="30447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4208" y="2657855"/>
              <a:ext cx="2438400" cy="1663064"/>
            </a:xfrm>
            <a:custGeom>
              <a:avLst/>
              <a:gdLst/>
              <a:ahLst/>
              <a:cxnLst/>
              <a:rect l="l" t="t" r="r" b="b"/>
              <a:pathLst>
                <a:path w="2438400" h="1663064">
                  <a:moveTo>
                    <a:pt x="0" y="831342"/>
                  </a:moveTo>
                  <a:lnTo>
                    <a:pt x="1219199" y="0"/>
                  </a:lnTo>
                  <a:lnTo>
                    <a:pt x="2438399" y="831342"/>
                  </a:lnTo>
                  <a:lnTo>
                    <a:pt x="1219199" y="1662684"/>
                  </a:lnTo>
                  <a:lnTo>
                    <a:pt x="0" y="83134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38755" y="3154679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latin typeface="Calibri"/>
                <a:cs typeface="Calibri"/>
              </a:rPr>
              <a:t>Similarity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9759" y="3050870"/>
            <a:ext cx="989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similarity&gt; threshold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9326" y="3139185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66232" y="4320540"/>
            <a:ext cx="2054860" cy="974090"/>
            <a:chOff x="5666232" y="4320540"/>
            <a:chExt cx="2054860" cy="974090"/>
          </a:xfrm>
        </p:grpSpPr>
        <p:sp>
          <p:nvSpPr>
            <p:cNvPr id="20" name="object 20"/>
            <p:cNvSpPr/>
            <p:nvPr/>
          </p:nvSpPr>
          <p:spPr>
            <a:xfrm>
              <a:off x="6655308" y="4320540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30480" y="342646"/>
                  </a:moveTo>
                  <a:lnTo>
                    <a:pt x="0" y="342646"/>
                  </a:lnTo>
                  <a:lnTo>
                    <a:pt x="38100" y="418846"/>
                  </a:lnTo>
                  <a:lnTo>
                    <a:pt x="69850" y="355346"/>
                  </a:lnTo>
                  <a:lnTo>
                    <a:pt x="30480" y="355346"/>
                  </a:lnTo>
                  <a:lnTo>
                    <a:pt x="30480" y="342646"/>
                  </a:lnTo>
                  <a:close/>
                </a:path>
                <a:path w="76200" h="419100">
                  <a:moveTo>
                    <a:pt x="45720" y="0"/>
                  </a:moveTo>
                  <a:lnTo>
                    <a:pt x="30480" y="0"/>
                  </a:lnTo>
                  <a:lnTo>
                    <a:pt x="30480" y="355346"/>
                  </a:lnTo>
                  <a:lnTo>
                    <a:pt x="45720" y="355346"/>
                  </a:lnTo>
                  <a:lnTo>
                    <a:pt x="45720" y="0"/>
                  </a:lnTo>
                  <a:close/>
                </a:path>
                <a:path w="76200" h="419100">
                  <a:moveTo>
                    <a:pt x="76200" y="342646"/>
                  </a:moveTo>
                  <a:lnTo>
                    <a:pt x="45720" y="342646"/>
                  </a:lnTo>
                  <a:lnTo>
                    <a:pt x="45720" y="355346"/>
                  </a:lnTo>
                  <a:lnTo>
                    <a:pt x="69850" y="355346"/>
                  </a:lnTo>
                  <a:lnTo>
                    <a:pt x="76200" y="342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2328" y="4739640"/>
              <a:ext cx="2042160" cy="548640"/>
            </a:xfrm>
            <a:custGeom>
              <a:avLst/>
              <a:gdLst/>
              <a:ahLst/>
              <a:cxnLst/>
              <a:rect l="l" t="t" r="r" b="b"/>
              <a:pathLst>
                <a:path w="2042159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950720" y="0"/>
                  </a:lnTo>
                  <a:lnTo>
                    <a:pt x="1986331" y="7179"/>
                  </a:lnTo>
                  <a:lnTo>
                    <a:pt x="2015394" y="26765"/>
                  </a:lnTo>
                  <a:lnTo>
                    <a:pt x="2034980" y="55828"/>
                  </a:lnTo>
                  <a:lnTo>
                    <a:pt x="2042160" y="91440"/>
                  </a:lnTo>
                  <a:lnTo>
                    <a:pt x="2042160" y="457200"/>
                  </a:lnTo>
                  <a:lnTo>
                    <a:pt x="2034980" y="492811"/>
                  </a:lnTo>
                  <a:lnTo>
                    <a:pt x="2015394" y="521874"/>
                  </a:lnTo>
                  <a:lnTo>
                    <a:pt x="1986331" y="541460"/>
                  </a:lnTo>
                  <a:lnTo>
                    <a:pt x="1950720" y="548640"/>
                  </a:lnTo>
                  <a:lnTo>
                    <a:pt x="91439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34253" y="4273042"/>
            <a:ext cx="1719580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latin typeface="Calibri"/>
                <a:cs typeface="Calibri"/>
              </a:rPr>
              <a:t>Don’t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course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953135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05" dirty="0"/>
              <a:t>Evaluation</a:t>
            </a:r>
            <a:r>
              <a:rPr spc="-90" dirty="0"/>
              <a:t> </a:t>
            </a:r>
            <a:r>
              <a:rPr spc="-40" dirty="0"/>
              <a:t>results</a:t>
            </a:r>
            <a:r>
              <a:rPr spc="-1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0" dirty="0"/>
              <a:t>course</a:t>
            </a:r>
            <a:r>
              <a:rPr spc="-110" dirty="0"/>
              <a:t> </a:t>
            </a:r>
            <a:r>
              <a:rPr spc="-25" dirty="0"/>
              <a:t>similarity</a:t>
            </a:r>
            <a:r>
              <a:rPr spc="-105" dirty="0"/>
              <a:t> </a:t>
            </a:r>
            <a:r>
              <a:rPr spc="-55" dirty="0"/>
              <a:t>based </a:t>
            </a:r>
            <a:r>
              <a:rPr spc="-110" dirty="0"/>
              <a:t>recommender</a:t>
            </a:r>
            <a:r>
              <a:rPr spc="-7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97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316230">
              <a:lnSpc>
                <a:spcPts val="2160"/>
              </a:lnSpc>
              <a:spcBef>
                <a:spcPts val="280"/>
              </a:spcBef>
            </a:pP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What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are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most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frequently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courses?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Return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top- </a:t>
            </a:r>
            <a:r>
              <a:rPr sz="2000" spc="8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r>
              <a:rPr sz="20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commonly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21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563245">
              <a:lnSpc>
                <a:spcPct val="89800"/>
              </a:lnSpc>
              <a:spcBef>
                <a:spcPts val="250"/>
              </a:spcBef>
            </a:pP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On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average,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how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many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new/unseen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have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been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recommended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per user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(in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test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dataset)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211" y="1690116"/>
            <a:ext cx="10419715" cy="6203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05"/>
              </a:lnSpc>
            </a:pPr>
            <a:r>
              <a:rPr sz="22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Threshold</a:t>
            </a:r>
            <a:r>
              <a:rPr sz="22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165" dirty="0">
                <a:solidFill>
                  <a:srgbClr val="1C7CDB"/>
                </a:solidFill>
                <a:latin typeface="Microsoft Sans Serif"/>
                <a:cs typeface="Microsoft Sans Serif"/>
              </a:rPr>
              <a:t>=</a:t>
            </a:r>
            <a:r>
              <a:rPr sz="2200" spc="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0.6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425" y="3636264"/>
            <a:ext cx="4577846" cy="21026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3397" y="3637188"/>
            <a:ext cx="1666291" cy="21986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0645" marR="5080">
              <a:lnSpc>
                <a:spcPts val="4320"/>
              </a:lnSpc>
              <a:spcBef>
                <a:spcPts val="640"/>
              </a:spcBef>
            </a:pPr>
            <a:r>
              <a:rPr spc="-60" dirty="0"/>
              <a:t>Flowchart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65" dirty="0"/>
              <a:t>clustering-</a:t>
            </a:r>
            <a:r>
              <a:rPr spc="-95" dirty="0"/>
              <a:t>based</a:t>
            </a:r>
            <a:r>
              <a:rPr spc="-50" dirty="0"/>
              <a:t> </a:t>
            </a:r>
            <a:r>
              <a:rPr spc="-114" dirty="0"/>
              <a:t>recommender </a:t>
            </a:r>
            <a:r>
              <a:rPr spc="-10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3291" y="1978151"/>
            <a:ext cx="2622550" cy="561340"/>
            <a:chOff x="1193291" y="1978151"/>
            <a:chExt cx="2622550" cy="561340"/>
          </a:xfrm>
        </p:grpSpPr>
        <p:sp>
          <p:nvSpPr>
            <p:cNvPr id="4" name="object 4"/>
            <p:cNvSpPr/>
            <p:nvPr/>
          </p:nvSpPr>
          <p:spPr>
            <a:xfrm>
              <a:off x="3375659" y="2220467"/>
              <a:ext cx="440055" cy="76200"/>
            </a:xfrm>
            <a:custGeom>
              <a:avLst/>
              <a:gdLst/>
              <a:ahLst/>
              <a:cxnLst/>
              <a:rect l="l" t="t" r="r" b="b"/>
              <a:pathLst>
                <a:path w="440054" h="76200">
                  <a:moveTo>
                    <a:pt x="363854" y="0"/>
                  </a:moveTo>
                  <a:lnTo>
                    <a:pt x="363854" y="76200"/>
                  </a:lnTo>
                  <a:lnTo>
                    <a:pt x="424814" y="45720"/>
                  </a:lnTo>
                  <a:lnTo>
                    <a:pt x="376554" y="45720"/>
                  </a:lnTo>
                  <a:lnTo>
                    <a:pt x="376554" y="30480"/>
                  </a:lnTo>
                  <a:lnTo>
                    <a:pt x="424815" y="30480"/>
                  </a:lnTo>
                  <a:lnTo>
                    <a:pt x="363854" y="0"/>
                  </a:lnTo>
                  <a:close/>
                </a:path>
                <a:path w="440054" h="76200">
                  <a:moveTo>
                    <a:pt x="363854" y="30480"/>
                  </a:moveTo>
                  <a:lnTo>
                    <a:pt x="0" y="30480"/>
                  </a:lnTo>
                  <a:lnTo>
                    <a:pt x="0" y="45720"/>
                  </a:lnTo>
                  <a:lnTo>
                    <a:pt x="363854" y="45720"/>
                  </a:lnTo>
                  <a:lnTo>
                    <a:pt x="363854" y="30480"/>
                  </a:lnTo>
                  <a:close/>
                </a:path>
                <a:path w="440054" h="76200">
                  <a:moveTo>
                    <a:pt x="424815" y="30480"/>
                  </a:moveTo>
                  <a:lnTo>
                    <a:pt x="376554" y="30480"/>
                  </a:lnTo>
                  <a:lnTo>
                    <a:pt x="376554" y="45720"/>
                  </a:lnTo>
                  <a:lnTo>
                    <a:pt x="424814" y="45720"/>
                  </a:lnTo>
                  <a:lnTo>
                    <a:pt x="440054" y="38100"/>
                  </a:lnTo>
                  <a:lnTo>
                    <a:pt x="424815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9387" y="1984247"/>
              <a:ext cx="2176780" cy="548640"/>
            </a:xfrm>
            <a:custGeom>
              <a:avLst/>
              <a:gdLst/>
              <a:ahLst/>
              <a:cxnLst/>
              <a:rect l="l" t="t" r="r" b="b"/>
              <a:pathLst>
                <a:path w="2176779" h="548639">
                  <a:moveTo>
                    <a:pt x="0" y="91439"/>
                  </a:moveTo>
                  <a:lnTo>
                    <a:pt x="7186" y="55828"/>
                  </a:lnTo>
                  <a:lnTo>
                    <a:pt x="26784" y="26765"/>
                  </a:lnTo>
                  <a:lnTo>
                    <a:pt x="55849" y="7179"/>
                  </a:lnTo>
                  <a:lnTo>
                    <a:pt x="91440" y="0"/>
                  </a:lnTo>
                  <a:lnTo>
                    <a:pt x="2084832" y="0"/>
                  </a:lnTo>
                  <a:lnTo>
                    <a:pt x="2120443" y="7179"/>
                  </a:lnTo>
                  <a:lnTo>
                    <a:pt x="2149506" y="26765"/>
                  </a:lnTo>
                  <a:lnTo>
                    <a:pt x="2169092" y="55828"/>
                  </a:lnTo>
                  <a:lnTo>
                    <a:pt x="2176272" y="91439"/>
                  </a:lnTo>
                  <a:lnTo>
                    <a:pt x="2176272" y="457200"/>
                  </a:lnTo>
                  <a:lnTo>
                    <a:pt x="2169092" y="492811"/>
                  </a:lnTo>
                  <a:lnTo>
                    <a:pt x="2149506" y="521874"/>
                  </a:lnTo>
                  <a:lnTo>
                    <a:pt x="2120443" y="541460"/>
                  </a:lnTo>
                  <a:lnTo>
                    <a:pt x="2084832" y="548639"/>
                  </a:lnTo>
                  <a:lnTo>
                    <a:pt x="91440" y="548639"/>
                  </a:lnTo>
                  <a:lnTo>
                    <a:pt x="55849" y="541460"/>
                  </a:lnTo>
                  <a:lnTo>
                    <a:pt x="26784" y="521874"/>
                  </a:lnTo>
                  <a:lnTo>
                    <a:pt x="7186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184391" y="1984248"/>
            <a:ext cx="1645920" cy="548640"/>
          </a:xfrm>
          <a:custGeom>
            <a:avLst/>
            <a:gdLst/>
            <a:ahLst/>
            <a:cxnLst/>
            <a:rect l="l" t="t" r="r" b="b"/>
            <a:pathLst>
              <a:path w="164592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554480" y="0"/>
                </a:lnTo>
                <a:lnTo>
                  <a:pt x="1590091" y="7179"/>
                </a:lnTo>
                <a:lnTo>
                  <a:pt x="1619154" y="26765"/>
                </a:lnTo>
                <a:lnTo>
                  <a:pt x="1638740" y="55828"/>
                </a:lnTo>
                <a:lnTo>
                  <a:pt x="1645919" y="91439"/>
                </a:lnTo>
                <a:lnTo>
                  <a:pt x="1645919" y="457200"/>
                </a:lnTo>
                <a:lnTo>
                  <a:pt x="1638740" y="492811"/>
                </a:lnTo>
                <a:lnTo>
                  <a:pt x="1619154" y="521874"/>
                </a:lnTo>
                <a:lnTo>
                  <a:pt x="1590091" y="541460"/>
                </a:lnTo>
                <a:lnTo>
                  <a:pt x="1554480" y="548639"/>
                </a:lnTo>
                <a:lnTo>
                  <a:pt x="91440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5836" y="2094738"/>
            <a:ext cx="1383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Grouped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317" y="1957578"/>
            <a:ext cx="151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normalized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profile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6096" y="1921764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460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088" y="2220467"/>
            <a:ext cx="2601595" cy="76200"/>
          </a:xfrm>
          <a:custGeom>
            <a:avLst/>
            <a:gdLst/>
            <a:ahLst/>
            <a:cxnLst/>
            <a:rect l="l" t="t" r="r" b="b"/>
            <a:pathLst>
              <a:path w="2601595" h="76200">
                <a:moveTo>
                  <a:pt x="527939" y="38100"/>
                </a:moveTo>
                <a:lnTo>
                  <a:pt x="512699" y="30480"/>
                </a:lnTo>
                <a:lnTo>
                  <a:pt x="451739" y="0"/>
                </a:lnTo>
                <a:lnTo>
                  <a:pt x="451739" y="30480"/>
                </a:lnTo>
                <a:lnTo>
                  <a:pt x="0" y="30480"/>
                </a:lnTo>
                <a:lnTo>
                  <a:pt x="0" y="45720"/>
                </a:lnTo>
                <a:lnTo>
                  <a:pt x="451739" y="45720"/>
                </a:lnTo>
                <a:lnTo>
                  <a:pt x="451739" y="76200"/>
                </a:lnTo>
                <a:lnTo>
                  <a:pt x="512686" y="45720"/>
                </a:lnTo>
                <a:lnTo>
                  <a:pt x="527939" y="38100"/>
                </a:lnTo>
                <a:close/>
              </a:path>
              <a:path w="2601595" h="76200">
                <a:moveTo>
                  <a:pt x="2601341" y="38100"/>
                </a:moveTo>
                <a:lnTo>
                  <a:pt x="2586101" y="30480"/>
                </a:lnTo>
                <a:lnTo>
                  <a:pt x="2525141" y="0"/>
                </a:lnTo>
                <a:lnTo>
                  <a:pt x="2525141" y="30480"/>
                </a:lnTo>
                <a:lnTo>
                  <a:pt x="2173224" y="30480"/>
                </a:lnTo>
                <a:lnTo>
                  <a:pt x="2173224" y="45720"/>
                </a:lnTo>
                <a:lnTo>
                  <a:pt x="2525141" y="45720"/>
                </a:lnTo>
                <a:lnTo>
                  <a:pt x="2525141" y="76200"/>
                </a:lnTo>
                <a:lnTo>
                  <a:pt x="2586088" y="45720"/>
                </a:lnTo>
                <a:lnTo>
                  <a:pt x="260134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58556" y="1921764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59410" marR="113030" indent="-238125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cluster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label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77200" y="3125723"/>
            <a:ext cx="2202180" cy="673735"/>
          </a:xfrm>
          <a:custGeom>
            <a:avLst/>
            <a:gdLst/>
            <a:ahLst/>
            <a:cxnLst/>
            <a:rect l="l" t="t" r="r" b="b"/>
            <a:pathLst>
              <a:path w="2202179" h="673735">
                <a:moveTo>
                  <a:pt x="0" y="112267"/>
                </a:moveTo>
                <a:lnTo>
                  <a:pt x="8826" y="68579"/>
                </a:lnTo>
                <a:lnTo>
                  <a:pt x="32893" y="32892"/>
                </a:lnTo>
                <a:lnTo>
                  <a:pt x="68580" y="8826"/>
                </a:lnTo>
                <a:lnTo>
                  <a:pt x="112268" y="0"/>
                </a:lnTo>
                <a:lnTo>
                  <a:pt x="2089911" y="0"/>
                </a:lnTo>
                <a:lnTo>
                  <a:pt x="2133600" y="8826"/>
                </a:lnTo>
                <a:lnTo>
                  <a:pt x="2169287" y="32892"/>
                </a:lnTo>
                <a:lnTo>
                  <a:pt x="2193353" y="68579"/>
                </a:lnTo>
                <a:lnTo>
                  <a:pt x="2202179" y="112267"/>
                </a:lnTo>
                <a:lnTo>
                  <a:pt x="2202179" y="561339"/>
                </a:lnTo>
                <a:lnTo>
                  <a:pt x="2193353" y="605027"/>
                </a:lnTo>
                <a:lnTo>
                  <a:pt x="2169287" y="640714"/>
                </a:lnTo>
                <a:lnTo>
                  <a:pt x="2133600" y="664781"/>
                </a:lnTo>
                <a:lnTo>
                  <a:pt x="2089911" y="673607"/>
                </a:lnTo>
                <a:lnTo>
                  <a:pt x="112268" y="673607"/>
                </a:lnTo>
                <a:lnTo>
                  <a:pt x="68579" y="664781"/>
                </a:lnTo>
                <a:lnTo>
                  <a:pt x="32892" y="640714"/>
                </a:lnTo>
                <a:lnTo>
                  <a:pt x="8826" y="605027"/>
                </a:lnTo>
                <a:lnTo>
                  <a:pt x="0" y="561339"/>
                </a:lnTo>
                <a:lnTo>
                  <a:pt x="0" y="1122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7380" y="3161791"/>
            <a:ext cx="1864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courses </a:t>
            </a:r>
            <a:r>
              <a:rPr sz="1800" dirty="0">
                <a:latin typeface="Calibri"/>
                <a:cs typeface="Calibri"/>
              </a:rPr>
              <a:t>belonging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27036" y="2595371"/>
            <a:ext cx="1690370" cy="905510"/>
          </a:xfrm>
          <a:custGeom>
            <a:avLst/>
            <a:gdLst/>
            <a:ahLst/>
            <a:cxnLst/>
            <a:rect l="l" t="t" r="r" b="b"/>
            <a:pathLst>
              <a:path w="1690370" h="905510">
                <a:moveTo>
                  <a:pt x="550545" y="859536"/>
                </a:moveTo>
                <a:lnTo>
                  <a:pt x="76200" y="859536"/>
                </a:lnTo>
                <a:lnTo>
                  <a:pt x="76200" y="829056"/>
                </a:lnTo>
                <a:lnTo>
                  <a:pt x="0" y="867156"/>
                </a:lnTo>
                <a:lnTo>
                  <a:pt x="76200" y="905256"/>
                </a:lnTo>
                <a:lnTo>
                  <a:pt x="76200" y="874776"/>
                </a:lnTo>
                <a:lnTo>
                  <a:pt x="550545" y="874776"/>
                </a:lnTo>
                <a:lnTo>
                  <a:pt x="550545" y="859536"/>
                </a:lnTo>
                <a:close/>
              </a:path>
              <a:path w="1690370" h="905510">
                <a:moveTo>
                  <a:pt x="1690116" y="453898"/>
                </a:moveTo>
                <a:lnTo>
                  <a:pt x="1659636" y="453898"/>
                </a:lnTo>
                <a:lnTo>
                  <a:pt x="1659636" y="0"/>
                </a:lnTo>
                <a:lnTo>
                  <a:pt x="1644396" y="0"/>
                </a:lnTo>
                <a:lnTo>
                  <a:pt x="1644396" y="453898"/>
                </a:lnTo>
                <a:lnTo>
                  <a:pt x="1613916" y="453898"/>
                </a:lnTo>
                <a:lnTo>
                  <a:pt x="1652016" y="530098"/>
                </a:lnTo>
                <a:lnTo>
                  <a:pt x="1683766" y="466598"/>
                </a:lnTo>
                <a:lnTo>
                  <a:pt x="1690116" y="453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6044" y="3125723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69595" marR="104139" indent="-45593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Find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new/unseen courses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77840" y="3799332"/>
            <a:ext cx="2059305" cy="1355090"/>
            <a:chOff x="5577840" y="3799332"/>
            <a:chExt cx="2059305" cy="1355090"/>
          </a:xfrm>
        </p:grpSpPr>
        <p:sp>
          <p:nvSpPr>
            <p:cNvPr id="17" name="object 17"/>
            <p:cNvSpPr/>
            <p:nvPr/>
          </p:nvSpPr>
          <p:spPr>
            <a:xfrm>
              <a:off x="6568440" y="3799332"/>
              <a:ext cx="76200" cy="798830"/>
            </a:xfrm>
            <a:custGeom>
              <a:avLst/>
              <a:gdLst/>
              <a:ahLst/>
              <a:cxnLst/>
              <a:rect l="l" t="t" r="r" b="b"/>
              <a:pathLst>
                <a:path w="76200" h="798829">
                  <a:moveTo>
                    <a:pt x="30479" y="722630"/>
                  </a:moveTo>
                  <a:lnTo>
                    <a:pt x="0" y="722630"/>
                  </a:lnTo>
                  <a:lnTo>
                    <a:pt x="38100" y="798830"/>
                  </a:lnTo>
                  <a:lnTo>
                    <a:pt x="69850" y="735330"/>
                  </a:lnTo>
                  <a:lnTo>
                    <a:pt x="30479" y="735330"/>
                  </a:lnTo>
                  <a:lnTo>
                    <a:pt x="30479" y="722630"/>
                  </a:lnTo>
                  <a:close/>
                </a:path>
                <a:path w="76200" h="798829">
                  <a:moveTo>
                    <a:pt x="45719" y="0"/>
                  </a:moveTo>
                  <a:lnTo>
                    <a:pt x="30479" y="0"/>
                  </a:lnTo>
                  <a:lnTo>
                    <a:pt x="30479" y="735330"/>
                  </a:lnTo>
                  <a:lnTo>
                    <a:pt x="45719" y="735330"/>
                  </a:lnTo>
                  <a:lnTo>
                    <a:pt x="45719" y="0"/>
                  </a:lnTo>
                  <a:close/>
                </a:path>
                <a:path w="76200" h="798829">
                  <a:moveTo>
                    <a:pt x="76200" y="722630"/>
                  </a:moveTo>
                  <a:lnTo>
                    <a:pt x="45719" y="722630"/>
                  </a:lnTo>
                  <a:lnTo>
                    <a:pt x="45719" y="735330"/>
                  </a:lnTo>
                  <a:lnTo>
                    <a:pt x="69850" y="735330"/>
                  </a:lnTo>
                  <a:lnTo>
                    <a:pt x="76200" y="722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83936" y="4599432"/>
              <a:ext cx="2047239" cy="548640"/>
            </a:xfrm>
            <a:custGeom>
              <a:avLst/>
              <a:gdLst/>
              <a:ahLst/>
              <a:cxnLst/>
              <a:rect l="l" t="t" r="r" b="b"/>
              <a:pathLst>
                <a:path w="2047240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955291" y="0"/>
                  </a:lnTo>
                  <a:lnTo>
                    <a:pt x="1990903" y="7179"/>
                  </a:lnTo>
                  <a:lnTo>
                    <a:pt x="2019966" y="26765"/>
                  </a:lnTo>
                  <a:lnTo>
                    <a:pt x="2039552" y="55828"/>
                  </a:lnTo>
                  <a:lnTo>
                    <a:pt x="2046732" y="91440"/>
                  </a:lnTo>
                  <a:lnTo>
                    <a:pt x="2046732" y="457200"/>
                  </a:lnTo>
                  <a:lnTo>
                    <a:pt x="2039552" y="492811"/>
                  </a:lnTo>
                  <a:lnTo>
                    <a:pt x="2019966" y="521874"/>
                  </a:lnTo>
                  <a:lnTo>
                    <a:pt x="1990903" y="541460"/>
                  </a:lnTo>
                  <a:lnTo>
                    <a:pt x="1955291" y="548640"/>
                  </a:lnTo>
                  <a:lnTo>
                    <a:pt x="91439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47765" y="4572127"/>
            <a:ext cx="1717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92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10" dirty="0">
                <a:latin typeface="Calibri"/>
                <a:cs typeface="Calibri"/>
              </a:rPr>
              <a:t>recommendations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814895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05" dirty="0"/>
              <a:t>Evaluation</a:t>
            </a:r>
            <a:r>
              <a:rPr spc="-15" dirty="0"/>
              <a:t> </a:t>
            </a:r>
            <a:r>
              <a:rPr spc="-40" dirty="0"/>
              <a:t>results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70" dirty="0"/>
              <a:t>clustering-</a:t>
            </a:r>
            <a:r>
              <a:rPr spc="-75" dirty="0"/>
              <a:t>based </a:t>
            </a:r>
            <a:r>
              <a:rPr spc="-110" dirty="0"/>
              <a:t>recommender</a:t>
            </a:r>
            <a:r>
              <a:rPr spc="-7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397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316230">
              <a:lnSpc>
                <a:spcPts val="2160"/>
              </a:lnSpc>
              <a:spcBef>
                <a:spcPts val="280"/>
              </a:spcBef>
            </a:pP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What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are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most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frequently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courses?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Return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top- </a:t>
            </a:r>
            <a:r>
              <a:rPr sz="2000" spc="85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r>
              <a:rPr sz="20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commonly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recommended</a:t>
            </a:r>
            <a:r>
              <a:rPr sz="20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211" y="2481072"/>
            <a:ext cx="4719955" cy="40112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marR="563245">
              <a:lnSpc>
                <a:spcPct val="89800"/>
              </a:lnSpc>
              <a:spcBef>
                <a:spcPts val="250"/>
              </a:spcBef>
            </a:pPr>
            <a:r>
              <a:rPr sz="20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On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average,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how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many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new/unseen 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courses</a:t>
            </a:r>
            <a:r>
              <a:rPr sz="20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have</a:t>
            </a:r>
            <a:r>
              <a:rPr sz="20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been</a:t>
            </a:r>
            <a:r>
              <a:rPr sz="20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 recommended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per user</a:t>
            </a:r>
            <a:r>
              <a:rPr sz="20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(in</a:t>
            </a:r>
            <a:r>
              <a:rPr sz="20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the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C7CDB"/>
                </a:solidFill>
                <a:latin typeface="Microsoft Sans Serif"/>
                <a:cs typeface="Microsoft Sans Serif"/>
              </a:rPr>
              <a:t>test</a:t>
            </a:r>
            <a:r>
              <a:rPr sz="2000" spc="-6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user</a:t>
            </a:r>
            <a:r>
              <a:rPr sz="20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dataset)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211" y="1690116"/>
            <a:ext cx="10419715" cy="620395"/>
          </a:xfrm>
          <a:prstGeom prst="rect">
            <a:avLst/>
          </a:prstGeom>
          <a:ln w="9144">
            <a:solidFill>
              <a:srgbClr val="0A48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805"/>
              </a:lnSpc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579" y="3774925"/>
            <a:ext cx="3690968" cy="1594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5868" y="3743082"/>
            <a:ext cx="1629145" cy="21497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1898345"/>
            <a:ext cx="9168765" cy="25838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830"/>
              </a:spcBef>
            </a:pPr>
            <a:r>
              <a:rPr sz="6000" spc="-135" dirty="0">
                <a:solidFill>
                  <a:srgbClr val="292929"/>
                </a:solidFill>
              </a:rPr>
              <a:t>Collaborative-</a:t>
            </a:r>
            <a:r>
              <a:rPr sz="6000" spc="-10" dirty="0">
                <a:solidFill>
                  <a:srgbClr val="292929"/>
                </a:solidFill>
              </a:rPr>
              <a:t>filtering </a:t>
            </a:r>
            <a:r>
              <a:rPr sz="6000" spc="-295" dirty="0">
                <a:solidFill>
                  <a:srgbClr val="292929"/>
                </a:solidFill>
              </a:rPr>
              <a:t>Recommender</a:t>
            </a:r>
            <a:r>
              <a:rPr sz="6000" spc="240" dirty="0">
                <a:solidFill>
                  <a:srgbClr val="292929"/>
                </a:solidFill>
              </a:rPr>
              <a:t> </a:t>
            </a:r>
            <a:r>
              <a:rPr sz="6000" spc="-335" dirty="0">
                <a:solidFill>
                  <a:srgbClr val="292929"/>
                </a:solidFill>
              </a:rPr>
              <a:t>System</a:t>
            </a:r>
            <a:r>
              <a:rPr sz="6000" spc="245" dirty="0">
                <a:solidFill>
                  <a:srgbClr val="292929"/>
                </a:solidFill>
              </a:rPr>
              <a:t> </a:t>
            </a:r>
            <a:r>
              <a:rPr sz="6000" spc="-50" dirty="0">
                <a:solidFill>
                  <a:srgbClr val="292929"/>
                </a:solidFill>
              </a:rPr>
              <a:t>using </a:t>
            </a:r>
            <a:r>
              <a:rPr sz="6000" spc="-170" dirty="0">
                <a:solidFill>
                  <a:srgbClr val="292929"/>
                </a:solidFill>
              </a:rPr>
              <a:t>Supervised</a:t>
            </a:r>
            <a:r>
              <a:rPr sz="6000" spc="-190" dirty="0">
                <a:solidFill>
                  <a:srgbClr val="292929"/>
                </a:solidFill>
              </a:rPr>
              <a:t> </a:t>
            </a:r>
            <a:r>
              <a:rPr sz="6000" spc="-10" dirty="0">
                <a:solidFill>
                  <a:srgbClr val="292929"/>
                </a:solidFill>
              </a:rPr>
              <a:t>Learning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061" y="5433059"/>
            <a:ext cx="1464209" cy="14184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Flowchart</a:t>
            </a:r>
            <a:r>
              <a:rPr spc="-10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310" dirty="0"/>
              <a:t>KNN</a:t>
            </a:r>
            <a:r>
              <a:rPr spc="45" dirty="0"/>
              <a:t> </a:t>
            </a:r>
            <a:r>
              <a:rPr spc="-95" dirty="0"/>
              <a:t>based</a:t>
            </a:r>
            <a:r>
              <a:rPr spc="-35" dirty="0"/>
              <a:t> </a:t>
            </a:r>
            <a:r>
              <a:rPr spc="-120" dirty="0"/>
              <a:t>recommender</a:t>
            </a:r>
            <a:r>
              <a:rPr spc="-30" dirty="0"/>
              <a:t> </a:t>
            </a:r>
            <a:r>
              <a:rPr spc="-8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201" y="1787461"/>
            <a:ext cx="10525125" cy="4020820"/>
            <a:chOff x="850201" y="1787461"/>
            <a:chExt cx="10525125" cy="4020820"/>
          </a:xfrm>
        </p:grpSpPr>
        <p:sp>
          <p:nvSpPr>
            <p:cNvPr id="4" name="object 4"/>
            <p:cNvSpPr/>
            <p:nvPr/>
          </p:nvSpPr>
          <p:spPr>
            <a:xfrm>
              <a:off x="854963" y="1792223"/>
              <a:ext cx="10515600" cy="4011295"/>
            </a:xfrm>
            <a:custGeom>
              <a:avLst/>
              <a:gdLst/>
              <a:ahLst/>
              <a:cxnLst/>
              <a:rect l="l" t="t" r="r" b="b"/>
              <a:pathLst>
                <a:path w="10515600" h="4011295">
                  <a:moveTo>
                    <a:pt x="0" y="4011167"/>
                  </a:moveTo>
                  <a:lnTo>
                    <a:pt x="10515600" y="4011167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011167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847" y="4572000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7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7" y="3048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5" h="76200">
                  <a:moveTo>
                    <a:pt x="403987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7" y="45719"/>
                  </a:lnTo>
                  <a:lnTo>
                    <a:pt x="419226" y="38100"/>
                  </a:lnTo>
                  <a:lnTo>
                    <a:pt x="403987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40" y="4335779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54480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19" y="91440"/>
                  </a:lnTo>
                  <a:lnTo>
                    <a:pt x="1645919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80" y="548640"/>
                  </a:lnTo>
                  <a:lnTo>
                    <a:pt x="91439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45886" y="4446523"/>
            <a:ext cx="131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split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0119" y="4201667"/>
            <a:ext cx="1645920" cy="814069"/>
          </a:xfrm>
          <a:custGeom>
            <a:avLst/>
            <a:gdLst/>
            <a:ahLst/>
            <a:cxnLst/>
            <a:rect l="l" t="t" r="r" b="b"/>
            <a:pathLst>
              <a:path w="1645920" h="814070">
                <a:moveTo>
                  <a:pt x="0" y="135635"/>
                </a:moveTo>
                <a:lnTo>
                  <a:pt x="6915" y="92756"/>
                </a:lnTo>
                <a:lnTo>
                  <a:pt x="26171" y="55522"/>
                </a:lnTo>
                <a:lnTo>
                  <a:pt x="55533" y="26164"/>
                </a:lnTo>
                <a:lnTo>
                  <a:pt x="92766" y="6912"/>
                </a:lnTo>
                <a:lnTo>
                  <a:pt x="135636" y="0"/>
                </a:lnTo>
                <a:lnTo>
                  <a:pt x="1510284" y="0"/>
                </a:lnTo>
                <a:lnTo>
                  <a:pt x="1553163" y="6912"/>
                </a:lnTo>
                <a:lnTo>
                  <a:pt x="1590397" y="26164"/>
                </a:lnTo>
                <a:lnTo>
                  <a:pt x="1619755" y="55522"/>
                </a:lnTo>
                <a:lnTo>
                  <a:pt x="1639007" y="92756"/>
                </a:lnTo>
                <a:lnTo>
                  <a:pt x="1645920" y="135635"/>
                </a:lnTo>
                <a:lnTo>
                  <a:pt x="1645920" y="678179"/>
                </a:lnTo>
                <a:lnTo>
                  <a:pt x="1639007" y="721059"/>
                </a:lnTo>
                <a:lnTo>
                  <a:pt x="1619755" y="758293"/>
                </a:lnTo>
                <a:lnTo>
                  <a:pt x="1590397" y="787651"/>
                </a:lnTo>
                <a:lnTo>
                  <a:pt x="1553163" y="806903"/>
                </a:lnTo>
                <a:lnTo>
                  <a:pt x="1510284" y="813815"/>
                </a:lnTo>
                <a:lnTo>
                  <a:pt x="135636" y="813815"/>
                </a:lnTo>
                <a:lnTo>
                  <a:pt x="92766" y="806903"/>
                </a:lnTo>
                <a:lnTo>
                  <a:pt x="55533" y="787651"/>
                </a:lnTo>
                <a:lnTo>
                  <a:pt x="26171" y="758293"/>
                </a:lnTo>
                <a:lnTo>
                  <a:pt x="6915" y="721059"/>
                </a:lnTo>
                <a:lnTo>
                  <a:pt x="0" y="678179"/>
                </a:lnTo>
                <a:lnTo>
                  <a:pt x="0" y="13563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9271" y="4170679"/>
            <a:ext cx="102044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User interaction </a:t>
            </a:r>
            <a:r>
              <a:rPr sz="1800" spc="-10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948" y="4273296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56895" marR="147955" indent="-399415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latin typeface="Calibri"/>
                <a:cs typeface="Calibri"/>
              </a:rPr>
              <a:t>Similarity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Matrix (cosine)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3940" y="4572000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026" y="0"/>
                </a:moveTo>
                <a:lnTo>
                  <a:pt x="343026" y="76200"/>
                </a:lnTo>
                <a:lnTo>
                  <a:pt x="403987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7" y="30480"/>
                </a:lnTo>
                <a:lnTo>
                  <a:pt x="343026" y="0"/>
                </a:lnTo>
                <a:close/>
              </a:path>
              <a:path w="419735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5" h="76200">
                <a:moveTo>
                  <a:pt x="403987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7" y="45719"/>
                </a:lnTo>
                <a:lnTo>
                  <a:pt x="419226" y="38100"/>
                </a:lnTo>
                <a:lnTo>
                  <a:pt x="4039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38059" y="4273296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48005" marR="93980" indent="-443865">
              <a:lnSpc>
                <a:spcPct val="100000"/>
              </a:lnSpc>
              <a:spcBef>
                <a:spcPts val="384"/>
              </a:spcBef>
            </a:pPr>
            <a:r>
              <a:rPr sz="1800" spc="-25" dirty="0">
                <a:latin typeface="Calibri"/>
                <a:cs typeface="Calibri"/>
              </a:rPr>
              <a:t>Train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Scikit surprise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18959" y="4329429"/>
            <a:ext cx="4331970" cy="561340"/>
            <a:chOff x="6918959" y="4329429"/>
            <a:chExt cx="4331970" cy="561340"/>
          </a:xfrm>
        </p:grpSpPr>
        <p:sp>
          <p:nvSpPr>
            <p:cNvPr id="14" name="object 14"/>
            <p:cNvSpPr/>
            <p:nvPr/>
          </p:nvSpPr>
          <p:spPr>
            <a:xfrm>
              <a:off x="6918959" y="4570475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4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6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6" y="30480"/>
                  </a:lnTo>
                  <a:lnTo>
                    <a:pt x="343026" y="0"/>
                  </a:lnTo>
                  <a:close/>
                </a:path>
                <a:path w="419734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4" h="76200">
                  <a:moveTo>
                    <a:pt x="403986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6" y="45719"/>
                  </a:lnTo>
                  <a:lnTo>
                    <a:pt x="419226" y="38100"/>
                  </a:lnTo>
                  <a:lnTo>
                    <a:pt x="403986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98151" y="4335779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40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79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40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79" y="548640"/>
                  </a:lnTo>
                  <a:lnTo>
                    <a:pt x="91440" y="548640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2697" y="4309364"/>
            <a:ext cx="105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616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79052" y="4570476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343026" y="0"/>
                </a:moveTo>
                <a:lnTo>
                  <a:pt x="343026" y="76200"/>
                </a:lnTo>
                <a:lnTo>
                  <a:pt x="403986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6" y="30480"/>
                </a:lnTo>
                <a:lnTo>
                  <a:pt x="343026" y="0"/>
                </a:lnTo>
                <a:close/>
              </a:path>
              <a:path w="419734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4" h="76200">
                <a:moveTo>
                  <a:pt x="403986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6" y="45719"/>
                </a:lnTo>
                <a:lnTo>
                  <a:pt x="419226" y="38100"/>
                </a:lnTo>
                <a:lnTo>
                  <a:pt x="40398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10076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Flowchart</a:t>
            </a:r>
            <a:r>
              <a:rPr spc="-8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90" dirty="0"/>
              <a:t>NMF</a:t>
            </a:r>
            <a:r>
              <a:rPr spc="25" dirty="0"/>
              <a:t> </a:t>
            </a:r>
            <a:r>
              <a:rPr spc="-95" dirty="0"/>
              <a:t>based</a:t>
            </a:r>
            <a:r>
              <a:rPr spc="-35" dirty="0"/>
              <a:t> </a:t>
            </a:r>
            <a:r>
              <a:rPr spc="-120" dirty="0"/>
              <a:t>recommender</a:t>
            </a:r>
            <a:r>
              <a:rPr spc="-30" dirty="0"/>
              <a:t> </a:t>
            </a:r>
            <a:r>
              <a:rPr spc="-7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201" y="1787461"/>
            <a:ext cx="10525125" cy="4020820"/>
            <a:chOff x="850201" y="1787461"/>
            <a:chExt cx="10525125" cy="4020820"/>
          </a:xfrm>
        </p:grpSpPr>
        <p:sp>
          <p:nvSpPr>
            <p:cNvPr id="4" name="object 4"/>
            <p:cNvSpPr/>
            <p:nvPr/>
          </p:nvSpPr>
          <p:spPr>
            <a:xfrm>
              <a:off x="854963" y="1792223"/>
              <a:ext cx="10515600" cy="4011295"/>
            </a:xfrm>
            <a:custGeom>
              <a:avLst/>
              <a:gdLst/>
              <a:ahLst/>
              <a:cxnLst/>
              <a:rect l="l" t="t" r="r" b="b"/>
              <a:pathLst>
                <a:path w="10515600" h="4011295">
                  <a:moveTo>
                    <a:pt x="0" y="4011167"/>
                  </a:moveTo>
                  <a:lnTo>
                    <a:pt x="10515600" y="4011167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011167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3847" y="4572000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7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7" y="30480"/>
                  </a:lnTo>
                  <a:lnTo>
                    <a:pt x="343026" y="0"/>
                  </a:lnTo>
                  <a:close/>
                </a:path>
                <a:path w="419735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5" h="76200">
                  <a:moveTo>
                    <a:pt x="403987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7" y="45719"/>
                  </a:lnTo>
                  <a:lnTo>
                    <a:pt x="419226" y="38100"/>
                  </a:lnTo>
                  <a:lnTo>
                    <a:pt x="403987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40" y="4166616"/>
              <a:ext cx="1645920" cy="815340"/>
            </a:xfrm>
            <a:custGeom>
              <a:avLst/>
              <a:gdLst/>
              <a:ahLst/>
              <a:cxnLst/>
              <a:rect l="l" t="t" r="r" b="b"/>
              <a:pathLst>
                <a:path w="1645920" h="815339">
                  <a:moveTo>
                    <a:pt x="0" y="135889"/>
                  </a:moveTo>
                  <a:lnTo>
                    <a:pt x="6927" y="92935"/>
                  </a:lnTo>
                  <a:lnTo>
                    <a:pt x="26216" y="55632"/>
                  </a:lnTo>
                  <a:lnTo>
                    <a:pt x="55632" y="26216"/>
                  </a:lnTo>
                  <a:lnTo>
                    <a:pt x="92935" y="6927"/>
                  </a:lnTo>
                  <a:lnTo>
                    <a:pt x="135889" y="0"/>
                  </a:lnTo>
                  <a:lnTo>
                    <a:pt x="1510030" y="0"/>
                  </a:lnTo>
                  <a:lnTo>
                    <a:pt x="1552984" y="6927"/>
                  </a:lnTo>
                  <a:lnTo>
                    <a:pt x="1590287" y="26216"/>
                  </a:lnTo>
                  <a:lnTo>
                    <a:pt x="1619703" y="55632"/>
                  </a:lnTo>
                  <a:lnTo>
                    <a:pt x="1638992" y="92935"/>
                  </a:lnTo>
                  <a:lnTo>
                    <a:pt x="1645919" y="135889"/>
                  </a:lnTo>
                  <a:lnTo>
                    <a:pt x="1645919" y="679449"/>
                  </a:lnTo>
                  <a:lnTo>
                    <a:pt x="1638992" y="722404"/>
                  </a:lnTo>
                  <a:lnTo>
                    <a:pt x="1619703" y="759707"/>
                  </a:lnTo>
                  <a:lnTo>
                    <a:pt x="1590287" y="789123"/>
                  </a:lnTo>
                  <a:lnTo>
                    <a:pt x="1552984" y="808412"/>
                  </a:lnTo>
                  <a:lnTo>
                    <a:pt x="1510030" y="815339"/>
                  </a:lnTo>
                  <a:lnTo>
                    <a:pt x="135889" y="815339"/>
                  </a:lnTo>
                  <a:lnTo>
                    <a:pt x="92935" y="808412"/>
                  </a:lnTo>
                  <a:lnTo>
                    <a:pt x="55632" y="789123"/>
                  </a:lnTo>
                  <a:lnTo>
                    <a:pt x="26216" y="759707"/>
                  </a:lnTo>
                  <a:lnTo>
                    <a:pt x="6927" y="722404"/>
                  </a:lnTo>
                  <a:lnTo>
                    <a:pt x="0" y="679449"/>
                  </a:lnTo>
                  <a:lnTo>
                    <a:pt x="0" y="1358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15102" y="4136263"/>
            <a:ext cx="1173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1708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Split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 dense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matrices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7927" y="4139184"/>
            <a:ext cx="1645920" cy="745490"/>
          </a:xfrm>
          <a:custGeom>
            <a:avLst/>
            <a:gdLst/>
            <a:ahLst/>
            <a:cxnLst/>
            <a:rect l="l" t="t" r="r" b="b"/>
            <a:pathLst>
              <a:path w="1645920" h="745489">
                <a:moveTo>
                  <a:pt x="0" y="124206"/>
                </a:moveTo>
                <a:lnTo>
                  <a:pt x="9761" y="75866"/>
                </a:lnTo>
                <a:lnTo>
                  <a:pt x="36380" y="36385"/>
                </a:lnTo>
                <a:lnTo>
                  <a:pt x="75861" y="9763"/>
                </a:lnTo>
                <a:lnTo>
                  <a:pt x="124206" y="0"/>
                </a:lnTo>
                <a:lnTo>
                  <a:pt x="1521714" y="0"/>
                </a:lnTo>
                <a:lnTo>
                  <a:pt x="1570053" y="9763"/>
                </a:lnTo>
                <a:lnTo>
                  <a:pt x="1609534" y="36385"/>
                </a:lnTo>
                <a:lnTo>
                  <a:pt x="1636156" y="75866"/>
                </a:lnTo>
                <a:lnTo>
                  <a:pt x="1645920" y="124206"/>
                </a:lnTo>
                <a:lnTo>
                  <a:pt x="1645920" y="621030"/>
                </a:lnTo>
                <a:lnTo>
                  <a:pt x="1636156" y="669369"/>
                </a:lnTo>
                <a:lnTo>
                  <a:pt x="1609534" y="708850"/>
                </a:lnTo>
                <a:lnTo>
                  <a:pt x="1570053" y="735472"/>
                </a:lnTo>
                <a:lnTo>
                  <a:pt x="1521714" y="745236"/>
                </a:lnTo>
                <a:lnTo>
                  <a:pt x="124206" y="745236"/>
                </a:lnTo>
                <a:lnTo>
                  <a:pt x="75861" y="735472"/>
                </a:lnTo>
                <a:lnTo>
                  <a:pt x="36380" y="708850"/>
                </a:lnTo>
                <a:lnTo>
                  <a:pt x="9761" y="669369"/>
                </a:lnTo>
                <a:lnTo>
                  <a:pt x="0" y="621030"/>
                </a:lnTo>
                <a:lnTo>
                  <a:pt x="0" y="1242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7053" y="4073779"/>
            <a:ext cx="102044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User interaction </a:t>
            </a:r>
            <a:r>
              <a:rPr sz="1800" spc="-10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2948" y="4273296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Use </a:t>
            </a:r>
            <a:r>
              <a:rPr sz="1800" spc="-25" dirty="0">
                <a:latin typeface="Calibri"/>
                <a:cs typeface="Calibri"/>
              </a:rPr>
              <a:t>NMF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3940" y="4572000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5" h="76200">
                <a:moveTo>
                  <a:pt x="343026" y="0"/>
                </a:moveTo>
                <a:lnTo>
                  <a:pt x="343026" y="76200"/>
                </a:lnTo>
                <a:lnTo>
                  <a:pt x="403987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7" y="30480"/>
                </a:lnTo>
                <a:lnTo>
                  <a:pt x="343026" y="0"/>
                </a:lnTo>
                <a:close/>
              </a:path>
              <a:path w="419735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5" h="76200">
                <a:moveTo>
                  <a:pt x="403987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7" y="45719"/>
                </a:lnTo>
                <a:lnTo>
                  <a:pt x="419226" y="38100"/>
                </a:lnTo>
                <a:lnTo>
                  <a:pt x="4039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38059" y="4201667"/>
            <a:ext cx="1841500" cy="74549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Calibri"/>
                <a:cs typeface="Calibri"/>
              </a:rPr>
              <a:t>Similarity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matrix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18959" y="4230370"/>
            <a:ext cx="4331970" cy="758190"/>
            <a:chOff x="6918959" y="4230370"/>
            <a:chExt cx="4331970" cy="758190"/>
          </a:xfrm>
        </p:grpSpPr>
        <p:sp>
          <p:nvSpPr>
            <p:cNvPr id="14" name="object 14"/>
            <p:cNvSpPr/>
            <p:nvPr/>
          </p:nvSpPr>
          <p:spPr>
            <a:xfrm>
              <a:off x="6918959" y="4570476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4" h="76200">
                  <a:moveTo>
                    <a:pt x="343026" y="0"/>
                  </a:moveTo>
                  <a:lnTo>
                    <a:pt x="343026" y="76200"/>
                  </a:lnTo>
                  <a:lnTo>
                    <a:pt x="403986" y="45719"/>
                  </a:lnTo>
                  <a:lnTo>
                    <a:pt x="355726" y="45719"/>
                  </a:lnTo>
                  <a:lnTo>
                    <a:pt x="355726" y="30480"/>
                  </a:lnTo>
                  <a:lnTo>
                    <a:pt x="403986" y="30480"/>
                  </a:lnTo>
                  <a:lnTo>
                    <a:pt x="343026" y="0"/>
                  </a:lnTo>
                  <a:close/>
                </a:path>
                <a:path w="419734" h="76200">
                  <a:moveTo>
                    <a:pt x="343026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343026" y="45719"/>
                  </a:lnTo>
                  <a:lnTo>
                    <a:pt x="343026" y="30480"/>
                  </a:lnTo>
                  <a:close/>
                </a:path>
                <a:path w="419734" h="76200">
                  <a:moveTo>
                    <a:pt x="403986" y="30480"/>
                  </a:moveTo>
                  <a:lnTo>
                    <a:pt x="355726" y="30480"/>
                  </a:lnTo>
                  <a:lnTo>
                    <a:pt x="355726" y="45719"/>
                  </a:lnTo>
                  <a:lnTo>
                    <a:pt x="403986" y="45719"/>
                  </a:lnTo>
                  <a:lnTo>
                    <a:pt x="419226" y="38100"/>
                  </a:lnTo>
                  <a:lnTo>
                    <a:pt x="403986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98151" y="4236720"/>
              <a:ext cx="1645920" cy="745490"/>
            </a:xfrm>
            <a:custGeom>
              <a:avLst/>
              <a:gdLst/>
              <a:ahLst/>
              <a:cxnLst/>
              <a:rect l="l" t="t" r="r" b="b"/>
              <a:pathLst>
                <a:path w="1645920" h="745489">
                  <a:moveTo>
                    <a:pt x="0" y="124205"/>
                  </a:move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5" y="0"/>
                  </a:lnTo>
                  <a:lnTo>
                    <a:pt x="1521714" y="0"/>
                  </a:lnTo>
                  <a:lnTo>
                    <a:pt x="1570053" y="9763"/>
                  </a:lnTo>
                  <a:lnTo>
                    <a:pt x="1609534" y="36385"/>
                  </a:lnTo>
                  <a:lnTo>
                    <a:pt x="1636156" y="75866"/>
                  </a:lnTo>
                  <a:lnTo>
                    <a:pt x="1645920" y="124205"/>
                  </a:lnTo>
                  <a:lnTo>
                    <a:pt x="1645920" y="621029"/>
                  </a:lnTo>
                  <a:lnTo>
                    <a:pt x="1636156" y="669369"/>
                  </a:lnTo>
                  <a:lnTo>
                    <a:pt x="1609534" y="708850"/>
                  </a:lnTo>
                  <a:lnTo>
                    <a:pt x="1570053" y="735472"/>
                  </a:lnTo>
                  <a:lnTo>
                    <a:pt x="1521714" y="745235"/>
                  </a:lnTo>
                  <a:lnTo>
                    <a:pt x="124205" y="745235"/>
                  </a:lnTo>
                  <a:lnTo>
                    <a:pt x="75866" y="735472"/>
                  </a:lnTo>
                  <a:lnTo>
                    <a:pt x="36385" y="708850"/>
                  </a:lnTo>
                  <a:lnTo>
                    <a:pt x="9763" y="669369"/>
                  </a:lnTo>
                  <a:lnTo>
                    <a:pt x="0" y="621029"/>
                  </a:lnTo>
                  <a:lnTo>
                    <a:pt x="0" y="12420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2952" y="4307840"/>
            <a:ext cx="105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6035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79052" y="4570476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343026" y="0"/>
                </a:moveTo>
                <a:lnTo>
                  <a:pt x="343026" y="76200"/>
                </a:lnTo>
                <a:lnTo>
                  <a:pt x="403986" y="45719"/>
                </a:lnTo>
                <a:lnTo>
                  <a:pt x="355726" y="45719"/>
                </a:lnTo>
                <a:lnTo>
                  <a:pt x="355726" y="30480"/>
                </a:lnTo>
                <a:lnTo>
                  <a:pt x="403986" y="30480"/>
                </a:lnTo>
                <a:lnTo>
                  <a:pt x="343026" y="0"/>
                </a:lnTo>
                <a:close/>
              </a:path>
              <a:path w="419734" h="76200">
                <a:moveTo>
                  <a:pt x="343026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43026" y="45719"/>
                </a:lnTo>
                <a:lnTo>
                  <a:pt x="343026" y="30480"/>
                </a:lnTo>
                <a:close/>
              </a:path>
              <a:path w="419734" h="76200">
                <a:moveTo>
                  <a:pt x="403986" y="30480"/>
                </a:moveTo>
                <a:lnTo>
                  <a:pt x="355726" y="30480"/>
                </a:lnTo>
                <a:lnTo>
                  <a:pt x="355726" y="45719"/>
                </a:lnTo>
                <a:lnTo>
                  <a:pt x="403986" y="45719"/>
                </a:lnTo>
                <a:lnTo>
                  <a:pt x="419226" y="38100"/>
                </a:lnTo>
                <a:lnTo>
                  <a:pt x="40398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0645" marR="5080">
              <a:lnSpc>
                <a:spcPts val="4320"/>
              </a:lnSpc>
              <a:spcBef>
                <a:spcPts val="640"/>
              </a:spcBef>
            </a:pPr>
            <a:r>
              <a:rPr spc="-60" dirty="0"/>
              <a:t>Flowchart</a:t>
            </a:r>
            <a:r>
              <a:rPr spc="-114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90" dirty="0"/>
              <a:t>Neural</a:t>
            </a:r>
            <a:r>
              <a:rPr spc="-110" dirty="0"/>
              <a:t> </a:t>
            </a:r>
            <a:r>
              <a:rPr spc="-25" dirty="0"/>
              <a:t>Network</a:t>
            </a:r>
            <a:r>
              <a:rPr spc="-125" dirty="0"/>
              <a:t> </a:t>
            </a:r>
            <a:r>
              <a:rPr spc="-90" dirty="0"/>
              <a:t>Embedding</a:t>
            </a:r>
            <a:r>
              <a:rPr spc="-110" dirty="0"/>
              <a:t> </a:t>
            </a:r>
            <a:r>
              <a:rPr spc="-65" dirty="0"/>
              <a:t>based </a:t>
            </a:r>
            <a:r>
              <a:rPr spc="-110" dirty="0"/>
              <a:t>recommender</a:t>
            </a:r>
            <a:r>
              <a:rPr spc="-70" dirty="0"/>
              <a:t> </a:t>
            </a:r>
            <a:r>
              <a:rPr spc="-10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201" y="1787461"/>
            <a:ext cx="10525125" cy="4020820"/>
            <a:chOff x="850201" y="1787461"/>
            <a:chExt cx="10525125" cy="4020820"/>
          </a:xfrm>
        </p:grpSpPr>
        <p:sp>
          <p:nvSpPr>
            <p:cNvPr id="4" name="object 4"/>
            <p:cNvSpPr/>
            <p:nvPr/>
          </p:nvSpPr>
          <p:spPr>
            <a:xfrm>
              <a:off x="854963" y="1792223"/>
              <a:ext cx="10515600" cy="4011295"/>
            </a:xfrm>
            <a:custGeom>
              <a:avLst/>
              <a:gdLst/>
              <a:ahLst/>
              <a:cxnLst/>
              <a:rect l="l" t="t" r="r" b="b"/>
              <a:pathLst>
                <a:path w="10515600" h="4011295">
                  <a:moveTo>
                    <a:pt x="0" y="4011167"/>
                  </a:moveTo>
                  <a:lnTo>
                    <a:pt x="10515600" y="4011167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011167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2887" y="2935223"/>
              <a:ext cx="741680" cy="964565"/>
            </a:xfrm>
            <a:custGeom>
              <a:avLst/>
              <a:gdLst/>
              <a:ahLst/>
              <a:cxnLst/>
              <a:rect l="l" t="t" r="r" b="b"/>
              <a:pathLst>
                <a:path w="741679" h="964564">
                  <a:moveTo>
                    <a:pt x="688906" y="908678"/>
                  </a:moveTo>
                  <a:lnTo>
                    <a:pt x="664718" y="927226"/>
                  </a:lnTo>
                  <a:lnTo>
                    <a:pt x="741299" y="964438"/>
                  </a:lnTo>
                  <a:lnTo>
                    <a:pt x="732474" y="918718"/>
                  </a:lnTo>
                  <a:lnTo>
                    <a:pt x="696594" y="918718"/>
                  </a:lnTo>
                  <a:lnTo>
                    <a:pt x="688906" y="908678"/>
                  </a:lnTo>
                  <a:close/>
                </a:path>
                <a:path w="741679" h="964564">
                  <a:moveTo>
                    <a:pt x="700981" y="899420"/>
                  </a:moveTo>
                  <a:lnTo>
                    <a:pt x="688906" y="908678"/>
                  </a:lnTo>
                  <a:lnTo>
                    <a:pt x="696594" y="918718"/>
                  </a:lnTo>
                  <a:lnTo>
                    <a:pt x="708660" y="909446"/>
                  </a:lnTo>
                  <a:lnTo>
                    <a:pt x="700981" y="899420"/>
                  </a:lnTo>
                  <a:close/>
                </a:path>
                <a:path w="741679" h="964564">
                  <a:moveTo>
                    <a:pt x="725170" y="880871"/>
                  </a:moveTo>
                  <a:lnTo>
                    <a:pt x="700981" y="899420"/>
                  </a:lnTo>
                  <a:lnTo>
                    <a:pt x="708660" y="909446"/>
                  </a:lnTo>
                  <a:lnTo>
                    <a:pt x="696594" y="918718"/>
                  </a:lnTo>
                  <a:lnTo>
                    <a:pt x="732474" y="918718"/>
                  </a:lnTo>
                  <a:lnTo>
                    <a:pt x="725170" y="880871"/>
                  </a:lnTo>
                  <a:close/>
                </a:path>
                <a:path w="741679" h="964564">
                  <a:moveTo>
                    <a:pt x="12192" y="0"/>
                  </a:moveTo>
                  <a:lnTo>
                    <a:pt x="0" y="9143"/>
                  </a:lnTo>
                  <a:lnTo>
                    <a:pt x="688906" y="908678"/>
                  </a:lnTo>
                  <a:lnTo>
                    <a:pt x="700981" y="89942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0591" y="3899916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54480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199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80" y="548639"/>
                  </a:lnTo>
                  <a:lnTo>
                    <a:pt x="91439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199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8660" y="4010025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Embedding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6588" y="2189988"/>
            <a:ext cx="1765300" cy="749935"/>
          </a:xfrm>
          <a:custGeom>
            <a:avLst/>
            <a:gdLst/>
            <a:ahLst/>
            <a:cxnLst/>
            <a:rect l="l" t="t" r="r" b="b"/>
            <a:pathLst>
              <a:path w="1765300" h="749935">
                <a:moveTo>
                  <a:pt x="0" y="124967"/>
                </a:move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lnTo>
                  <a:pt x="1639824" y="0"/>
                </a:lnTo>
                <a:lnTo>
                  <a:pt x="1688443" y="9828"/>
                </a:lnTo>
                <a:lnTo>
                  <a:pt x="1728168" y="36623"/>
                </a:lnTo>
                <a:lnTo>
                  <a:pt x="1754963" y="76348"/>
                </a:lnTo>
                <a:lnTo>
                  <a:pt x="1764791" y="124967"/>
                </a:lnTo>
                <a:lnTo>
                  <a:pt x="1764791" y="624839"/>
                </a:lnTo>
                <a:lnTo>
                  <a:pt x="1754963" y="673459"/>
                </a:lnTo>
                <a:lnTo>
                  <a:pt x="1728168" y="713184"/>
                </a:lnTo>
                <a:lnTo>
                  <a:pt x="1688443" y="739979"/>
                </a:lnTo>
                <a:lnTo>
                  <a:pt x="1639824" y="749808"/>
                </a:lnTo>
                <a:lnTo>
                  <a:pt x="124968" y="749808"/>
                </a:lnTo>
                <a:lnTo>
                  <a:pt x="76348" y="739979"/>
                </a:lnTo>
                <a:lnTo>
                  <a:pt x="36623" y="713184"/>
                </a:lnTo>
                <a:lnTo>
                  <a:pt x="9828" y="673459"/>
                </a:lnTo>
                <a:lnTo>
                  <a:pt x="0" y="624839"/>
                </a:lnTo>
                <a:lnTo>
                  <a:pt x="0" y="1249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6861" y="2263521"/>
            <a:ext cx="145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87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hot </a:t>
            </a:r>
            <a:r>
              <a:rPr sz="1800" dirty="0">
                <a:latin typeface="Calibri"/>
                <a:cs typeface="Calibri"/>
              </a:rPr>
              <a:t>encoded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7140" y="2255520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98755" marR="189230" indent="254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Course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one-</a:t>
            </a:r>
            <a:r>
              <a:rPr sz="1800" spc="-25" dirty="0">
                <a:latin typeface="Calibri"/>
                <a:cs typeface="Calibri"/>
              </a:rPr>
              <a:t>hot </a:t>
            </a:r>
            <a:r>
              <a:rPr sz="1800" dirty="0">
                <a:latin typeface="Calibri"/>
                <a:cs typeface="Calibri"/>
              </a:rPr>
              <a:t>encoded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3552" y="2922777"/>
            <a:ext cx="1438275" cy="976630"/>
          </a:xfrm>
          <a:custGeom>
            <a:avLst/>
            <a:gdLst/>
            <a:ahLst/>
            <a:cxnLst/>
            <a:rect l="l" t="t" r="r" b="b"/>
            <a:pathLst>
              <a:path w="1438275" h="976629">
                <a:moveTo>
                  <a:pt x="41783" y="902335"/>
                </a:moveTo>
                <a:lnTo>
                  <a:pt x="0" y="976630"/>
                </a:lnTo>
                <a:lnTo>
                  <a:pt x="84455" y="965454"/>
                </a:lnTo>
                <a:lnTo>
                  <a:pt x="72177" y="947293"/>
                </a:lnTo>
                <a:lnTo>
                  <a:pt x="56896" y="947293"/>
                </a:lnTo>
                <a:lnTo>
                  <a:pt x="48260" y="934720"/>
                </a:lnTo>
                <a:lnTo>
                  <a:pt x="58836" y="927560"/>
                </a:lnTo>
                <a:lnTo>
                  <a:pt x="41783" y="902335"/>
                </a:lnTo>
                <a:close/>
              </a:path>
              <a:path w="1438275" h="976629">
                <a:moveTo>
                  <a:pt x="58836" y="927560"/>
                </a:moveTo>
                <a:lnTo>
                  <a:pt x="48260" y="934720"/>
                </a:lnTo>
                <a:lnTo>
                  <a:pt x="56896" y="947293"/>
                </a:lnTo>
                <a:lnTo>
                  <a:pt x="67380" y="940197"/>
                </a:lnTo>
                <a:lnTo>
                  <a:pt x="58836" y="927560"/>
                </a:lnTo>
                <a:close/>
              </a:path>
              <a:path w="1438275" h="976629">
                <a:moveTo>
                  <a:pt x="67380" y="940197"/>
                </a:moveTo>
                <a:lnTo>
                  <a:pt x="56896" y="947293"/>
                </a:lnTo>
                <a:lnTo>
                  <a:pt x="72177" y="947293"/>
                </a:lnTo>
                <a:lnTo>
                  <a:pt x="67380" y="940197"/>
                </a:lnTo>
                <a:close/>
              </a:path>
              <a:path w="1438275" h="976629">
                <a:moveTo>
                  <a:pt x="1429131" y="0"/>
                </a:moveTo>
                <a:lnTo>
                  <a:pt x="58836" y="927560"/>
                </a:lnTo>
                <a:lnTo>
                  <a:pt x="67380" y="940197"/>
                </a:lnTo>
                <a:lnTo>
                  <a:pt x="1437767" y="12700"/>
                </a:lnTo>
                <a:lnTo>
                  <a:pt x="142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1076" y="3837432"/>
            <a:ext cx="1841500" cy="6737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Neural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96511" y="3899661"/>
            <a:ext cx="5507990" cy="561340"/>
            <a:chOff x="4096511" y="3899661"/>
            <a:chExt cx="5507990" cy="561340"/>
          </a:xfrm>
        </p:grpSpPr>
        <p:sp>
          <p:nvSpPr>
            <p:cNvPr id="14" name="object 14"/>
            <p:cNvSpPr/>
            <p:nvPr/>
          </p:nvSpPr>
          <p:spPr>
            <a:xfrm>
              <a:off x="4096511" y="4136135"/>
              <a:ext cx="1464310" cy="76200"/>
            </a:xfrm>
            <a:custGeom>
              <a:avLst/>
              <a:gdLst/>
              <a:ahLst/>
              <a:cxnLst/>
              <a:rect l="l" t="t" r="r" b="b"/>
              <a:pathLst>
                <a:path w="1464310" h="76200">
                  <a:moveTo>
                    <a:pt x="1387855" y="0"/>
                  </a:moveTo>
                  <a:lnTo>
                    <a:pt x="1387855" y="76200"/>
                  </a:lnTo>
                  <a:lnTo>
                    <a:pt x="1448815" y="45719"/>
                  </a:lnTo>
                  <a:lnTo>
                    <a:pt x="1400555" y="45719"/>
                  </a:lnTo>
                  <a:lnTo>
                    <a:pt x="1400555" y="30480"/>
                  </a:lnTo>
                  <a:lnTo>
                    <a:pt x="1448815" y="30480"/>
                  </a:lnTo>
                  <a:lnTo>
                    <a:pt x="1387855" y="0"/>
                  </a:lnTo>
                  <a:close/>
                </a:path>
                <a:path w="1464310" h="76200">
                  <a:moveTo>
                    <a:pt x="1387855" y="30480"/>
                  </a:moveTo>
                  <a:lnTo>
                    <a:pt x="0" y="30480"/>
                  </a:lnTo>
                  <a:lnTo>
                    <a:pt x="0" y="45719"/>
                  </a:lnTo>
                  <a:lnTo>
                    <a:pt x="1387855" y="45719"/>
                  </a:lnTo>
                  <a:lnTo>
                    <a:pt x="1387855" y="30480"/>
                  </a:lnTo>
                  <a:close/>
                </a:path>
                <a:path w="1464310" h="76200">
                  <a:moveTo>
                    <a:pt x="1448815" y="30480"/>
                  </a:moveTo>
                  <a:lnTo>
                    <a:pt x="1400555" y="30480"/>
                  </a:lnTo>
                  <a:lnTo>
                    <a:pt x="1400555" y="45719"/>
                  </a:lnTo>
                  <a:lnTo>
                    <a:pt x="1448815" y="45719"/>
                  </a:lnTo>
                  <a:lnTo>
                    <a:pt x="1464055" y="38100"/>
                  </a:lnTo>
                  <a:lnTo>
                    <a:pt x="1448815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52232" y="390601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554479" y="0"/>
                  </a:lnTo>
                  <a:lnTo>
                    <a:pt x="1590091" y="7179"/>
                  </a:lnTo>
                  <a:lnTo>
                    <a:pt x="1619154" y="26765"/>
                  </a:lnTo>
                  <a:lnTo>
                    <a:pt x="1638740" y="55828"/>
                  </a:lnTo>
                  <a:lnTo>
                    <a:pt x="1645920" y="91439"/>
                  </a:lnTo>
                  <a:lnTo>
                    <a:pt x="1645920" y="457200"/>
                  </a:lnTo>
                  <a:lnTo>
                    <a:pt x="1638740" y="492811"/>
                  </a:lnTo>
                  <a:lnTo>
                    <a:pt x="1619154" y="521874"/>
                  </a:lnTo>
                  <a:lnTo>
                    <a:pt x="1590091" y="541460"/>
                  </a:lnTo>
                  <a:lnTo>
                    <a:pt x="1554479" y="548639"/>
                  </a:lnTo>
                  <a:lnTo>
                    <a:pt x="91440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20048" y="4016502"/>
            <a:ext cx="523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Score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1941" y="4141596"/>
            <a:ext cx="550545" cy="76200"/>
          </a:xfrm>
          <a:custGeom>
            <a:avLst/>
            <a:gdLst/>
            <a:ahLst/>
            <a:cxnLst/>
            <a:rect l="l" t="t" r="r" b="b"/>
            <a:pathLst>
              <a:path w="550545" h="76200">
                <a:moveTo>
                  <a:pt x="474725" y="0"/>
                </a:moveTo>
                <a:lnTo>
                  <a:pt x="474421" y="30460"/>
                </a:lnTo>
                <a:lnTo>
                  <a:pt x="487172" y="30606"/>
                </a:lnTo>
                <a:lnTo>
                  <a:pt x="486917" y="45846"/>
                </a:lnTo>
                <a:lnTo>
                  <a:pt x="474267" y="45846"/>
                </a:lnTo>
                <a:lnTo>
                  <a:pt x="473963" y="76200"/>
                </a:lnTo>
                <a:lnTo>
                  <a:pt x="536431" y="45846"/>
                </a:lnTo>
                <a:lnTo>
                  <a:pt x="486917" y="45846"/>
                </a:lnTo>
                <a:lnTo>
                  <a:pt x="474268" y="45701"/>
                </a:lnTo>
                <a:lnTo>
                  <a:pt x="536729" y="45701"/>
                </a:lnTo>
                <a:lnTo>
                  <a:pt x="550544" y="38988"/>
                </a:lnTo>
                <a:lnTo>
                  <a:pt x="474725" y="0"/>
                </a:lnTo>
                <a:close/>
              </a:path>
              <a:path w="550545" h="76200">
                <a:moveTo>
                  <a:pt x="474421" y="30460"/>
                </a:moveTo>
                <a:lnTo>
                  <a:pt x="474268" y="45701"/>
                </a:lnTo>
                <a:lnTo>
                  <a:pt x="486917" y="45846"/>
                </a:lnTo>
                <a:lnTo>
                  <a:pt x="487172" y="30606"/>
                </a:lnTo>
                <a:lnTo>
                  <a:pt x="474421" y="30460"/>
                </a:lnTo>
                <a:close/>
              </a:path>
              <a:path w="550545" h="76200">
                <a:moveTo>
                  <a:pt x="253" y="25018"/>
                </a:moveTo>
                <a:lnTo>
                  <a:pt x="0" y="40258"/>
                </a:lnTo>
                <a:lnTo>
                  <a:pt x="474268" y="45701"/>
                </a:lnTo>
                <a:lnTo>
                  <a:pt x="474421" y="30460"/>
                </a:lnTo>
                <a:lnTo>
                  <a:pt x="253" y="25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31626" y="6081166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640" y="1955139"/>
            <a:ext cx="8642985" cy="292036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r>
              <a:rPr sz="20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Content-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Recommender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System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Unsupervised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Collaborative-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filtering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Recommender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System</a:t>
            </a:r>
            <a:r>
              <a:rPr sz="20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Supervised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learning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969" y="386537"/>
            <a:ext cx="1583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0645" marR="5080">
              <a:lnSpc>
                <a:spcPts val="4320"/>
              </a:lnSpc>
              <a:spcBef>
                <a:spcPts val="640"/>
              </a:spcBef>
            </a:pPr>
            <a:r>
              <a:rPr spc="-150" dirty="0"/>
              <a:t>Compare</a:t>
            </a:r>
            <a:r>
              <a:rPr spc="-3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85" dirty="0"/>
              <a:t>performance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50" dirty="0"/>
              <a:t>collaborative- </a:t>
            </a:r>
            <a:r>
              <a:rPr dirty="0"/>
              <a:t>filtering</a:t>
            </a:r>
            <a:r>
              <a:rPr spc="140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513332"/>
            <a:ext cx="10631805" cy="5236845"/>
            <a:chOff x="838200" y="1513332"/>
            <a:chExt cx="10631805" cy="5236845"/>
          </a:xfrm>
        </p:grpSpPr>
        <p:sp>
          <p:nvSpPr>
            <p:cNvPr id="4" name="object 4"/>
            <p:cNvSpPr/>
            <p:nvPr/>
          </p:nvSpPr>
          <p:spPr>
            <a:xfrm>
              <a:off x="854964" y="1792224"/>
              <a:ext cx="10515600" cy="4700270"/>
            </a:xfrm>
            <a:custGeom>
              <a:avLst/>
              <a:gdLst/>
              <a:ahLst/>
              <a:cxnLst/>
              <a:rect l="l" t="t" r="r" b="b"/>
              <a:pathLst>
                <a:path w="10515600" h="4700270">
                  <a:moveTo>
                    <a:pt x="0" y="4700016"/>
                  </a:moveTo>
                  <a:lnTo>
                    <a:pt x="10515600" y="4700016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700016"/>
                  </a:lnTo>
                  <a:close/>
                </a:path>
              </a:pathLst>
            </a:custGeom>
            <a:ln w="9144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513332"/>
              <a:ext cx="10631424" cy="5236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09706" y="6081166"/>
            <a:ext cx="269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21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1717395"/>
            <a:ext cx="4728845" cy="274193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models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User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profile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recommendations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Stacking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Classifier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Similarity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matrix’s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complexity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NMF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solution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5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Conclusions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09706" y="6081166"/>
            <a:ext cx="269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1C7CDB"/>
                </a:solidFill>
                <a:latin typeface="Microsoft Sans Serif"/>
                <a:cs typeface="Microsoft Sans Serif"/>
              </a:rPr>
              <a:t>22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69" y="1701774"/>
            <a:ext cx="103162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965">
              <a:lnSpc>
                <a:spcPct val="158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materials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link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https://drive.google.com/drive/folders/1OKcl56MRC4ShCSxeGA7x3dQPyf84i6rm?usp=sharing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5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23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31626" y="6081166"/>
            <a:ext cx="14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556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A</a:t>
            </a:r>
            <a:r>
              <a:rPr spc="-25" dirty="0"/>
              <a:t> </a:t>
            </a:r>
            <a:r>
              <a:rPr spc="-45" dirty="0"/>
              <a:t>course</a:t>
            </a:r>
            <a:r>
              <a:rPr spc="-20" dirty="0"/>
              <a:t> </a:t>
            </a:r>
            <a:r>
              <a:rPr spc="-50" dirty="0"/>
              <a:t>recommendation </a:t>
            </a:r>
            <a:r>
              <a:rPr spc="-65" dirty="0"/>
              <a:t>system</a:t>
            </a:r>
            <a:r>
              <a:rPr spc="-10" dirty="0"/>
              <a:t> </a:t>
            </a:r>
            <a:r>
              <a:rPr dirty="0"/>
              <a:t>will</a:t>
            </a:r>
            <a:r>
              <a:rPr spc="-40" dirty="0"/>
              <a:t> </a:t>
            </a:r>
            <a:r>
              <a:rPr dirty="0"/>
              <a:t>help</a:t>
            </a:r>
            <a:r>
              <a:rPr spc="-25" dirty="0"/>
              <a:t> in:</a:t>
            </a:r>
          </a:p>
          <a:p>
            <a:pPr marL="697865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courses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courses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well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suits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person’s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interests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ts val="1825"/>
              </a:lnSpc>
              <a:spcBef>
                <a:spcPts val="12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aim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best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courses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recommend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users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interests,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friend’s</a:t>
            </a:r>
            <a:endParaRPr sz="1600">
              <a:latin typeface="Microsoft Sans Serif"/>
              <a:cs typeface="Microsoft Sans Serif"/>
            </a:endParaRPr>
          </a:p>
          <a:p>
            <a:pPr marL="697865">
              <a:lnSpc>
                <a:spcPts val="1825"/>
              </a:lnSpc>
            </a:pPr>
            <a:r>
              <a:rPr sz="1600" spc="-30" dirty="0"/>
              <a:t>interests,</a:t>
            </a:r>
            <a:r>
              <a:rPr sz="1600" spc="-80" dirty="0"/>
              <a:t> </a:t>
            </a:r>
            <a:r>
              <a:rPr sz="1600" dirty="0"/>
              <a:t>and</a:t>
            </a:r>
            <a:r>
              <a:rPr sz="1600" spc="-70" dirty="0"/>
              <a:t> </a:t>
            </a:r>
            <a:r>
              <a:rPr sz="1600" dirty="0"/>
              <a:t>the</a:t>
            </a:r>
            <a:r>
              <a:rPr sz="1600" spc="-75" dirty="0"/>
              <a:t> </a:t>
            </a:r>
            <a:r>
              <a:rPr sz="1600" spc="-45" dirty="0"/>
              <a:t>courses</a:t>
            </a:r>
            <a:r>
              <a:rPr sz="1600" spc="-60" dirty="0"/>
              <a:t> </a:t>
            </a:r>
            <a:r>
              <a:rPr sz="1600" dirty="0"/>
              <a:t>they</a:t>
            </a:r>
            <a:r>
              <a:rPr sz="1600" spc="-75" dirty="0"/>
              <a:t> </a:t>
            </a:r>
            <a:r>
              <a:rPr sz="1600" spc="-10" dirty="0"/>
              <a:t>are</a:t>
            </a:r>
            <a:r>
              <a:rPr sz="1600" spc="-70" dirty="0"/>
              <a:t> </a:t>
            </a:r>
            <a:r>
              <a:rPr sz="1600" dirty="0"/>
              <a:t>enrolled</a:t>
            </a:r>
            <a:r>
              <a:rPr sz="1600" spc="-50" dirty="0"/>
              <a:t> </a:t>
            </a:r>
            <a:r>
              <a:rPr sz="1600" spc="-25" dirty="0"/>
              <a:t>in.</a:t>
            </a:r>
            <a:endParaRPr sz="1600"/>
          </a:p>
          <a:p>
            <a:pPr marL="240665" indent="-227965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240665" algn="l"/>
              </a:tabLst>
            </a:pPr>
            <a:r>
              <a:rPr spc="-10" dirty="0"/>
              <a:t>Obstacles</a:t>
            </a:r>
          </a:p>
          <a:p>
            <a:pPr marL="697865" lvl="1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many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approaches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approach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assumptions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3312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0" dirty="0">
                <a:solidFill>
                  <a:srgbClr val="292929"/>
                </a:solidFill>
              </a:rPr>
              <a:t>Exploratory</a:t>
            </a:r>
            <a:r>
              <a:rPr sz="6000" spc="-280" dirty="0">
                <a:solidFill>
                  <a:srgbClr val="292929"/>
                </a:solidFill>
              </a:rPr>
              <a:t> </a:t>
            </a:r>
            <a:r>
              <a:rPr sz="6000" spc="-60" dirty="0">
                <a:solidFill>
                  <a:srgbClr val="292929"/>
                </a:solidFill>
              </a:rPr>
              <a:t>Data</a:t>
            </a:r>
            <a:r>
              <a:rPr sz="6000" spc="-260" dirty="0">
                <a:solidFill>
                  <a:srgbClr val="292929"/>
                </a:solidFill>
              </a:rPr>
              <a:t> </a:t>
            </a:r>
            <a:r>
              <a:rPr sz="6000" spc="-175" dirty="0">
                <a:solidFill>
                  <a:srgbClr val="292929"/>
                </a:solidFill>
              </a:rPr>
              <a:t>Analysis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10826127" y="5533499"/>
            <a:ext cx="1051560" cy="1053465"/>
            <a:chOff x="10826127" y="5533499"/>
            <a:chExt cx="1051560" cy="1053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4669" y="5972707"/>
              <a:ext cx="174743" cy="1750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46075" y="5553447"/>
              <a:ext cx="1011555" cy="1014094"/>
            </a:xfrm>
            <a:custGeom>
              <a:avLst/>
              <a:gdLst/>
              <a:ahLst/>
              <a:cxnLst/>
              <a:rect l="l" t="t" r="r" b="b"/>
              <a:pathLst>
                <a:path w="1011554" h="1014095">
                  <a:moveTo>
                    <a:pt x="0" y="0"/>
                  </a:moveTo>
                  <a:lnTo>
                    <a:pt x="0" y="1013552"/>
                  </a:lnTo>
                  <a:lnTo>
                    <a:pt x="1011256" y="1013552"/>
                  </a:lnTo>
                </a:path>
                <a:path w="1011554" h="1014095">
                  <a:moveTo>
                    <a:pt x="876417" y="236507"/>
                  </a:moveTo>
                  <a:lnTo>
                    <a:pt x="1011256" y="236507"/>
                  </a:lnTo>
                </a:path>
                <a:path w="1011554" h="1014095">
                  <a:moveTo>
                    <a:pt x="0" y="506794"/>
                  </a:moveTo>
                  <a:lnTo>
                    <a:pt x="168541" y="506794"/>
                  </a:lnTo>
                </a:path>
                <a:path w="1011554" h="1014095">
                  <a:moveTo>
                    <a:pt x="458437" y="729750"/>
                  </a:moveTo>
                  <a:lnTo>
                    <a:pt x="283150" y="554067"/>
                  </a:lnTo>
                </a:path>
                <a:path w="1011554" h="1014095">
                  <a:moveTo>
                    <a:pt x="782027" y="297303"/>
                  </a:moveTo>
                  <a:lnTo>
                    <a:pt x="539335" y="716256"/>
                  </a:lnTo>
                </a:path>
              </a:pathLst>
            </a:custGeom>
            <a:ln w="39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4326" y="6242993"/>
              <a:ext cx="174734" cy="1750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7706" y="5702420"/>
              <a:ext cx="174734" cy="175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5365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Course</a:t>
            </a:r>
            <a:r>
              <a:rPr spc="-120" dirty="0"/>
              <a:t> </a:t>
            </a:r>
            <a:r>
              <a:rPr spc="-40" dirty="0"/>
              <a:t>counts</a:t>
            </a:r>
            <a:r>
              <a:rPr spc="-120" dirty="0"/>
              <a:t> </a:t>
            </a:r>
            <a:r>
              <a:rPr dirty="0"/>
              <a:t>per</a:t>
            </a:r>
            <a:r>
              <a:rPr spc="-130" dirty="0"/>
              <a:t> </a:t>
            </a:r>
            <a:r>
              <a:rPr spc="-65" dirty="0"/>
              <a:t>genre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926" y="1539239"/>
            <a:ext cx="4991100" cy="4772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6109" y="3276890"/>
            <a:ext cx="105114" cy="323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Course</a:t>
            </a:r>
            <a:r>
              <a:rPr spc="-120" dirty="0"/>
              <a:t> </a:t>
            </a:r>
            <a:r>
              <a:rPr spc="-40" dirty="0"/>
              <a:t>enrollment</a:t>
            </a:r>
            <a:r>
              <a:rPr spc="-155" dirty="0"/>
              <a:t> </a:t>
            </a:r>
            <a:r>
              <a:rPr spc="-10" dirty="0"/>
              <a:t>distribution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705" y="1701476"/>
            <a:ext cx="6382312" cy="44420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7699" y="6213347"/>
            <a:ext cx="465958" cy="1354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20</a:t>
            </a:r>
            <a:r>
              <a:rPr spc="-80" dirty="0"/>
              <a:t> </a:t>
            </a:r>
            <a:r>
              <a:rPr dirty="0"/>
              <a:t>most</a:t>
            </a:r>
            <a:r>
              <a:rPr spc="-65" dirty="0"/>
              <a:t> </a:t>
            </a:r>
            <a:r>
              <a:rPr dirty="0"/>
              <a:t>popular</a:t>
            </a:r>
            <a:r>
              <a:rPr spc="-50" dirty="0"/>
              <a:t> </a:t>
            </a:r>
            <a:r>
              <a:rPr spc="-135" dirty="0"/>
              <a:t>courses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00084" y="1327403"/>
            <a:ext cx="2840990" cy="5067935"/>
            <a:chOff x="4700084" y="1327403"/>
            <a:chExt cx="2840990" cy="5067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084" y="1346261"/>
              <a:ext cx="2840667" cy="5048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8708" y="1327403"/>
              <a:ext cx="352044" cy="118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Word</a:t>
            </a:r>
            <a:r>
              <a:rPr spc="-120" dirty="0"/>
              <a:t> </a:t>
            </a:r>
            <a:r>
              <a:rPr dirty="0"/>
              <a:t>cloud</a:t>
            </a:r>
            <a:r>
              <a:rPr spc="-10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90" dirty="0"/>
              <a:t>course</a:t>
            </a:r>
            <a:r>
              <a:rPr spc="-120" dirty="0"/>
              <a:t> </a:t>
            </a:r>
            <a:r>
              <a:rPr spc="-10" dirty="0"/>
              <a:t>titles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" y="1360932"/>
            <a:ext cx="9609875" cy="48707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830"/>
              </a:spcBef>
            </a:pPr>
            <a:r>
              <a:rPr sz="6000" spc="-145" dirty="0">
                <a:solidFill>
                  <a:srgbClr val="292929"/>
                </a:solidFill>
              </a:rPr>
              <a:t>Content-based</a:t>
            </a:r>
            <a:r>
              <a:rPr sz="6000" spc="-150" dirty="0">
                <a:solidFill>
                  <a:srgbClr val="292929"/>
                </a:solidFill>
              </a:rPr>
              <a:t> </a:t>
            </a:r>
            <a:r>
              <a:rPr sz="6000" spc="-290" dirty="0">
                <a:solidFill>
                  <a:srgbClr val="292929"/>
                </a:solidFill>
              </a:rPr>
              <a:t>Recommender </a:t>
            </a:r>
            <a:r>
              <a:rPr sz="6000" spc="-335" dirty="0">
                <a:solidFill>
                  <a:srgbClr val="292929"/>
                </a:solidFill>
              </a:rPr>
              <a:t>System</a:t>
            </a:r>
            <a:r>
              <a:rPr sz="6000" spc="-65" dirty="0">
                <a:solidFill>
                  <a:srgbClr val="292929"/>
                </a:solidFill>
              </a:rPr>
              <a:t> </a:t>
            </a:r>
            <a:r>
              <a:rPr sz="6000" dirty="0">
                <a:solidFill>
                  <a:srgbClr val="292929"/>
                </a:solidFill>
              </a:rPr>
              <a:t>using</a:t>
            </a:r>
            <a:r>
              <a:rPr sz="6000" spc="-70" dirty="0">
                <a:solidFill>
                  <a:srgbClr val="292929"/>
                </a:solidFill>
              </a:rPr>
              <a:t> </a:t>
            </a:r>
            <a:r>
              <a:rPr sz="6000" spc="-110" dirty="0">
                <a:solidFill>
                  <a:srgbClr val="292929"/>
                </a:solidFill>
              </a:rPr>
              <a:t>Unsupervised </a:t>
            </a:r>
            <a:r>
              <a:rPr sz="6000" spc="-30" dirty="0">
                <a:solidFill>
                  <a:srgbClr val="292929"/>
                </a:solidFill>
              </a:rPr>
              <a:t>Learning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10157459" y="4914900"/>
            <a:ext cx="1557655" cy="1294130"/>
            <a:chOff x="10157459" y="4914900"/>
            <a:chExt cx="1557655" cy="1294130"/>
          </a:xfrm>
        </p:grpSpPr>
        <p:sp>
          <p:nvSpPr>
            <p:cNvPr id="4" name="object 4"/>
            <p:cNvSpPr/>
            <p:nvPr/>
          </p:nvSpPr>
          <p:spPr>
            <a:xfrm>
              <a:off x="10170413" y="538353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146"/>
                  </a:moveTo>
                  <a:lnTo>
                    <a:pt x="2732" y="358785"/>
                  </a:lnTo>
                  <a:lnTo>
                    <a:pt x="10727" y="313028"/>
                  </a:lnTo>
                  <a:lnTo>
                    <a:pt x="23680" y="269180"/>
                  </a:lnTo>
                  <a:lnTo>
                    <a:pt x="41285" y="227544"/>
                  </a:lnTo>
                  <a:lnTo>
                    <a:pt x="63238" y="188427"/>
                  </a:lnTo>
                  <a:lnTo>
                    <a:pt x="89233" y="152133"/>
                  </a:lnTo>
                  <a:lnTo>
                    <a:pt x="118967" y="118967"/>
                  </a:lnTo>
                  <a:lnTo>
                    <a:pt x="152133" y="89233"/>
                  </a:lnTo>
                  <a:lnTo>
                    <a:pt x="188427" y="63238"/>
                  </a:lnTo>
                  <a:lnTo>
                    <a:pt x="227544" y="41285"/>
                  </a:lnTo>
                  <a:lnTo>
                    <a:pt x="269180" y="23680"/>
                  </a:lnTo>
                  <a:lnTo>
                    <a:pt x="313028" y="10727"/>
                  </a:lnTo>
                  <a:lnTo>
                    <a:pt x="358785" y="2732"/>
                  </a:lnTo>
                  <a:lnTo>
                    <a:pt x="406145" y="0"/>
                  </a:lnTo>
                  <a:lnTo>
                    <a:pt x="453506" y="2732"/>
                  </a:lnTo>
                  <a:lnTo>
                    <a:pt x="499263" y="10727"/>
                  </a:lnTo>
                  <a:lnTo>
                    <a:pt x="543111" y="23680"/>
                  </a:lnTo>
                  <a:lnTo>
                    <a:pt x="584747" y="41285"/>
                  </a:lnTo>
                  <a:lnTo>
                    <a:pt x="623864" y="63238"/>
                  </a:lnTo>
                  <a:lnTo>
                    <a:pt x="660158" y="89233"/>
                  </a:lnTo>
                  <a:lnTo>
                    <a:pt x="693324" y="118967"/>
                  </a:lnTo>
                  <a:lnTo>
                    <a:pt x="723058" y="152133"/>
                  </a:lnTo>
                  <a:lnTo>
                    <a:pt x="749053" y="188427"/>
                  </a:lnTo>
                  <a:lnTo>
                    <a:pt x="771006" y="227544"/>
                  </a:lnTo>
                  <a:lnTo>
                    <a:pt x="788611" y="269180"/>
                  </a:lnTo>
                  <a:lnTo>
                    <a:pt x="801564" y="313028"/>
                  </a:lnTo>
                  <a:lnTo>
                    <a:pt x="809559" y="358785"/>
                  </a:lnTo>
                  <a:lnTo>
                    <a:pt x="812291" y="406146"/>
                  </a:lnTo>
                  <a:lnTo>
                    <a:pt x="809559" y="453511"/>
                  </a:lnTo>
                  <a:lnTo>
                    <a:pt x="801564" y="499271"/>
                  </a:lnTo>
                  <a:lnTo>
                    <a:pt x="788611" y="543121"/>
                  </a:lnTo>
                  <a:lnTo>
                    <a:pt x="771006" y="584758"/>
                  </a:lnTo>
                  <a:lnTo>
                    <a:pt x="749053" y="623875"/>
                  </a:lnTo>
                  <a:lnTo>
                    <a:pt x="723058" y="660169"/>
                  </a:lnTo>
                  <a:lnTo>
                    <a:pt x="693324" y="693334"/>
                  </a:lnTo>
                  <a:lnTo>
                    <a:pt x="660158" y="723066"/>
                  </a:lnTo>
                  <a:lnTo>
                    <a:pt x="623864" y="749059"/>
                  </a:lnTo>
                  <a:lnTo>
                    <a:pt x="584747" y="771010"/>
                  </a:lnTo>
                  <a:lnTo>
                    <a:pt x="543111" y="788614"/>
                  </a:lnTo>
                  <a:lnTo>
                    <a:pt x="499263" y="801565"/>
                  </a:lnTo>
                  <a:lnTo>
                    <a:pt x="453506" y="809559"/>
                  </a:lnTo>
                  <a:lnTo>
                    <a:pt x="406145" y="812292"/>
                  </a:lnTo>
                  <a:lnTo>
                    <a:pt x="358785" y="809559"/>
                  </a:lnTo>
                  <a:lnTo>
                    <a:pt x="313028" y="801565"/>
                  </a:lnTo>
                  <a:lnTo>
                    <a:pt x="269180" y="788614"/>
                  </a:lnTo>
                  <a:lnTo>
                    <a:pt x="227544" y="771010"/>
                  </a:lnTo>
                  <a:lnTo>
                    <a:pt x="188427" y="749059"/>
                  </a:lnTo>
                  <a:lnTo>
                    <a:pt x="152133" y="723066"/>
                  </a:lnTo>
                  <a:lnTo>
                    <a:pt x="118967" y="693334"/>
                  </a:lnTo>
                  <a:lnTo>
                    <a:pt x="89233" y="660169"/>
                  </a:lnTo>
                  <a:lnTo>
                    <a:pt x="63238" y="623875"/>
                  </a:lnTo>
                  <a:lnTo>
                    <a:pt x="41285" y="584758"/>
                  </a:lnTo>
                  <a:lnTo>
                    <a:pt x="23680" y="543121"/>
                  </a:lnTo>
                  <a:lnTo>
                    <a:pt x="10727" y="499271"/>
                  </a:lnTo>
                  <a:lnTo>
                    <a:pt x="2732" y="453511"/>
                  </a:lnTo>
                  <a:lnTo>
                    <a:pt x="0" y="40614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9409" y="5750813"/>
              <a:ext cx="192405" cy="175260"/>
            </a:xfrm>
            <a:custGeom>
              <a:avLst/>
              <a:gdLst/>
              <a:ahLst/>
              <a:cxnLst/>
              <a:rect l="l" t="t" r="r" b="b"/>
              <a:pathLst>
                <a:path w="192404" h="175260">
                  <a:moveTo>
                    <a:pt x="0" y="39624"/>
                  </a:move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  <a:lnTo>
                    <a:pt x="55030" y="3114"/>
                  </a:lnTo>
                  <a:lnTo>
                    <a:pt x="67627" y="11606"/>
                  </a:lnTo>
                  <a:lnTo>
                    <a:pt x="76128" y="24201"/>
                  </a:lnTo>
                  <a:lnTo>
                    <a:pt x="79248" y="39624"/>
                  </a:lnTo>
                  <a:lnTo>
                    <a:pt x="76128" y="55046"/>
                  </a:lnTo>
                  <a:lnTo>
                    <a:pt x="67627" y="67641"/>
                  </a:lnTo>
                  <a:lnTo>
                    <a:pt x="55030" y="76133"/>
                  </a:lnTo>
                  <a:lnTo>
                    <a:pt x="39624" y="79248"/>
                  </a:lnTo>
                  <a:lnTo>
                    <a:pt x="24217" y="76133"/>
                  </a:lnTo>
                  <a:lnTo>
                    <a:pt x="11620" y="67641"/>
                  </a:lnTo>
                  <a:lnTo>
                    <a:pt x="3119" y="55046"/>
                  </a:lnTo>
                  <a:lnTo>
                    <a:pt x="0" y="39624"/>
                  </a:lnTo>
                  <a:close/>
                </a:path>
                <a:path w="192404" h="175260">
                  <a:moveTo>
                    <a:pt x="112775" y="135636"/>
                  </a:moveTo>
                  <a:lnTo>
                    <a:pt x="115895" y="120213"/>
                  </a:lnTo>
                  <a:lnTo>
                    <a:pt x="124396" y="107618"/>
                  </a:lnTo>
                  <a:lnTo>
                    <a:pt x="136993" y="99126"/>
                  </a:lnTo>
                  <a:lnTo>
                    <a:pt x="152400" y="96012"/>
                  </a:lnTo>
                  <a:lnTo>
                    <a:pt x="167806" y="99126"/>
                  </a:lnTo>
                  <a:lnTo>
                    <a:pt x="180403" y="107618"/>
                  </a:lnTo>
                  <a:lnTo>
                    <a:pt x="188904" y="120213"/>
                  </a:lnTo>
                  <a:lnTo>
                    <a:pt x="192024" y="135636"/>
                  </a:lnTo>
                  <a:lnTo>
                    <a:pt x="188904" y="151058"/>
                  </a:lnTo>
                  <a:lnTo>
                    <a:pt x="180403" y="163653"/>
                  </a:lnTo>
                  <a:lnTo>
                    <a:pt x="167806" y="172145"/>
                  </a:lnTo>
                  <a:lnTo>
                    <a:pt x="152400" y="175260"/>
                  </a:lnTo>
                  <a:lnTo>
                    <a:pt x="136993" y="172145"/>
                  </a:lnTo>
                  <a:lnTo>
                    <a:pt x="124396" y="163653"/>
                  </a:lnTo>
                  <a:lnTo>
                    <a:pt x="115895" y="151058"/>
                  </a:lnTo>
                  <a:lnTo>
                    <a:pt x="112775" y="135636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6267" y="5510783"/>
              <a:ext cx="102107" cy="103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7959" y="5830824"/>
              <a:ext cx="102107" cy="102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45901" y="5988558"/>
              <a:ext cx="79375" cy="81280"/>
            </a:xfrm>
            <a:custGeom>
              <a:avLst/>
              <a:gdLst/>
              <a:ahLst/>
              <a:cxnLst/>
              <a:rect l="l" t="t" r="r" b="b"/>
              <a:pathLst>
                <a:path w="79375" h="81279">
                  <a:moveTo>
                    <a:pt x="0" y="40385"/>
                  </a:moveTo>
                  <a:lnTo>
                    <a:pt x="3119" y="24667"/>
                  </a:lnTo>
                  <a:lnTo>
                    <a:pt x="11620" y="11830"/>
                  </a:lnTo>
                  <a:lnTo>
                    <a:pt x="24217" y="3174"/>
                  </a:lnTo>
                  <a:lnTo>
                    <a:pt x="39624" y="0"/>
                  </a:lnTo>
                  <a:lnTo>
                    <a:pt x="55030" y="3174"/>
                  </a:lnTo>
                  <a:lnTo>
                    <a:pt x="67627" y="11830"/>
                  </a:lnTo>
                  <a:lnTo>
                    <a:pt x="76128" y="24667"/>
                  </a:lnTo>
                  <a:lnTo>
                    <a:pt x="79248" y="40385"/>
                  </a:lnTo>
                  <a:lnTo>
                    <a:pt x="76128" y="56104"/>
                  </a:lnTo>
                  <a:lnTo>
                    <a:pt x="67627" y="68941"/>
                  </a:lnTo>
                  <a:lnTo>
                    <a:pt x="55030" y="77597"/>
                  </a:lnTo>
                  <a:lnTo>
                    <a:pt x="39624" y="80771"/>
                  </a:lnTo>
                  <a:lnTo>
                    <a:pt x="24217" y="77597"/>
                  </a:lnTo>
                  <a:lnTo>
                    <a:pt x="11620" y="68941"/>
                  </a:lnTo>
                  <a:lnTo>
                    <a:pt x="3119" y="56104"/>
                  </a:lnTo>
                  <a:lnTo>
                    <a:pt x="0" y="40385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8687" y="5775960"/>
              <a:ext cx="102107" cy="1021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21517" y="5685281"/>
              <a:ext cx="220979" cy="312420"/>
            </a:xfrm>
            <a:custGeom>
              <a:avLst/>
              <a:gdLst/>
              <a:ahLst/>
              <a:cxnLst/>
              <a:rect l="l" t="t" r="r" b="b"/>
              <a:pathLst>
                <a:path w="220979" h="312420">
                  <a:moveTo>
                    <a:pt x="140207" y="272034"/>
                  </a:moveTo>
                  <a:lnTo>
                    <a:pt x="143375" y="256315"/>
                  </a:lnTo>
                  <a:lnTo>
                    <a:pt x="152018" y="243478"/>
                  </a:lnTo>
                  <a:lnTo>
                    <a:pt x="164853" y="234822"/>
                  </a:lnTo>
                  <a:lnTo>
                    <a:pt x="180593" y="231648"/>
                  </a:lnTo>
                  <a:lnTo>
                    <a:pt x="196334" y="234822"/>
                  </a:lnTo>
                  <a:lnTo>
                    <a:pt x="209169" y="243478"/>
                  </a:lnTo>
                  <a:lnTo>
                    <a:pt x="217812" y="256315"/>
                  </a:lnTo>
                  <a:lnTo>
                    <a:pt x="220979" y="272034"/>
                  </a:lnTo>
                  <a:lnTo>
                    <a:pt x="217812" y="287752"/>
                  </a:lnTo>
                  <a:lnTo>
                    <a:pt x="209169" y="300589"/>
                  </a:lnTo>
                  <a:lnTo>
                    <a:pt x="196334" y="309245"/>
                  </a:lnTo>
                  <a:lnTo>
                    <a:pt x="180593" y="312420"/>
                  </a:lnTo>
                  <a:lnTo>
                    <a:pt x="164853" y="309245"/>
                  </a:lnTo>
                  <a:lnTo>
                    <a:pt x="152018" y="300589"/>
                  </a:lnTo>
                  <a:lnTo>
                    <a:pt x="143375" y="287752"/>
                  </a:lnTo>
                  <a:lnTo>
                    <a:pt x="140207" y="272034"/>
                  </a:lnTo>
                  <a:close/>
                </a:path>
                <a:path w="220979" h="312420">
                  <a:moveTo>
                    <a:pt x="0" y="39624"/>
                  </a:move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  <a:lnTo>
                    <a:pt x="55030" y="3114"/>
                  </a:lnTo>
                  <a:lnTo>
                    <a:pt x="67627" y="11606"/>
                  </a:lnTo>
                  <a:lnTo>
                    <a:pt x="76128" y="24201"/>
                  </a:lnTo>
                  <a:lnTo>
                    <a:pt x="79248" y="39624"/>
                  </a:lnTo>
                  <a:lnTo>
                    <a:pt x="76128" y="55046"/>
                  </a:lnTo>
                  <a:lnTo>
                    <a:pt x="67627" y="67641"/>
                  </a:lnTo>
                  <a:lnTo>
                    <a:pt x="55030" y="76133"/>
                  </a:lnTo>
                  <a:lnTo>
                    <a:pt x="39624" y="79248"/>
                  </a:lnTo>
                  <a:lnTo>
                    <a:pt x="24217" y="76133"/>
                  </a:lnTo>
                  <a:lnTo>
                    <a:pt x="11620" y="67641"/>
                  </a:lnTo>
                  <a:lnTo>
                    <a:pt x="3119" y="55046"/>
                  </a:lnTo>
                  <a:lnTo>
                    <a:pt x="0" y="39624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0319" y="5710427"/>
              <a:ext cx="102107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7207" y="5967983"/>
              <a:ext cx="103631" cy="1021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89741" y="4927853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146"/>
                  </a:moveTo>
                  <a:lnTo>
                    <a:pt x="2732" y="358785"/>
                  </a:lnTo>
                  <a:lnTo>
                    <a:pt x="10727" y="313028"/>
                  </a:lnTo>
                  <a:lnTo>
                    <a:pt x="23680" y="269180"/>
                  </a:lnTo>
                  <a:lnTo>
                    <a:pt x="41285" y="227544"/>
                  </a:lnTo>
                  <a:lnTo>
                    <a:pt x="63238" y="188427"/>
                  </a:lnTo>
                  <a:lnTo>
                    <a:pt x="89233" y="152133"/>
                  </a:lnTo>
                  <a:lnTo>
                    <a:pt x="118967" y="118967"/>
                  </a:lnTo>
                  <a:lnTo>
                    <a:pt x="152133" y="89233"/>
                  </a:lnTo>
                  <a:lnTo>
                    <a:pt x="188427" y="63238"/>
                  </a:lnTo>
                  <a:lnTo>
                    <a:pt x="227544" y="41285"/>
                  </a:lnTo>
                  <a:lnTo>
                    <a:pt x="269180" y="23680"/>
                  </a:lnTo>
                  <a:lnTo>
                    <a:pt x="313028" y="10727"/>
                  </a:lnTo>
                  <a:lnTo>
                    <a:pt x="358785" y="2732"/>
                  </a:lnTo>
                  <a:lnTo>
                    <a:pt x="406146" y="0"/>
                  </a:lnTo>
                  <a:lnTo>
                    <a:pt x="453506" y="2732"/>
                  </a:lnTo>
                  <a:lnTo>
                    <a:pt x="499263" y="10727"/>
                  </a:lnTo>
                  <a:lnTo>
                    <a:pt x="543111" y="23680"/>
                  </a:lnTo>
                  <a:lnTo>
                    <a:pt x="584747" y="41285"/>
                  </a:lnTo>
                  <a:lnTo>
                    <a:pt x="623864" y="63238"/>
                  </a:lnTo>
                  <a:lnTo>
                    <a:pt x="660158" y="89233"/>
                  </a:lnTo>
                  <a:lnTo>
                    <a:pt x="693324" y="118967"/>
                  </a:lnTo>
                  <a:lnTo>
                    <a:pt x="723058" y="152133"/>
                  </a:lnTo>
                  <a:lnTo>
                    <a:pt x="749053" y="188427"/>
                  </a:lnTo>
                  <a:lnTo>
                    <a:pt x="771006" y="227544"/>
                  </a:lnTo>
                  <a:lnTo>
                    <a:pt x="788611" y="269180"/>
                  </a:lnTo>
                  <a:lnTo>
                    <a:pt x="801564" y="313028"/>
                  </a:lnTo>
                  <a:lnTo>
                    <a:pt x="809559" y="358785"/>
                  </a:lnTo>
                  <a:lnTo>
                    <a:pt x="812291" y="406146"/>
                  </a:lnTo>
                  <a:lnTo>
                    <a:pt x="809559" y="453506"/>
                  </a:lnTo>
                  <a:lnTo>
                    <a:pt x="801564" y="499263"/>
                  </a:lnTo>
                  <a:lnTo>
                    <a:pt x="788611" y="543111"/>
                  </a:lnTo>
                  <a:lnTo>
                    <a:pt x="771006" y="584747"/>
                  </a:lnTo>
                  <a:lnTo>
                    <a:pt x="749053" y="623864"/>
                  </a:lnTo>
                  <a:lnTo>
                    <a:pt x="723058" y="660158"/>
                  </a:lnTo>
                  <a:lnTo>
                    <a:pt x="693324" y="693324"/>
                  </a:lnTo>
                  <a:lnTo>
                    <a:pt x="660158" y="723058"/>
                  </a:lnTo>
                  <a:lnTo>
                    <a:pt x="623864" y="749053"/>
                  </a:lnTo>
                  <a:lnTo>
                    <a:pt x="584747" y="771006"/>
                  </a:lnTo>
                  <a:lnTo>
                    <a:pt x="543111" y="788611"/>
                  </a:lnTo>
                  <a:lnTo>
                    <a:pt x="499263" y="801564"/>
                  </a:lnTo>
                  <a:lnTo>
                    <a:pt x="453506" y="809559"/>
                  </a:lnTo>
                  <a:lnTo>
                    <a:pt x="406146" y="812292"/>
                  </a:lnTo>
                  <a:lnTo>
                    <a:pt x="358785" y="809559"/>
                  </a:lnTo>
                  <a:lnTo>
                    <a:pt x="313028" y="801564"/>
                  </a:lnTo>
                  <a:lnTo>
                    <a:pt x="269180" y="788611"/>
                  </a:lnTo>
                  <a:lnTo>
                    <a:pt x="227544" y="771006"/>
                  </a:lnTo>
                  <a:lnTo>
                    <a:pt x="188427" y="749053"/>
                  </a:lnTo>
                  <a:lnTo>
                    <a:pt x="152133" y="723058"/>
                  </a:lnTo>
                  <a:lnTo>
                    <a:pt x="118967" y="693324"/>
                  </a:lnTo>
                  <a:lnTo>
                    <a:pt x="89233" y="660158"/>
                  </a:lnTo>
                  <a:lnTo>
                    <a:pt x="63238" y="623864"/>
                  </a:lnTo>
                  <a:lnTo>
                    <a:pt x="41285" y="584747"/>
                  </a:lnTo>
                  <a:lnTo>
                    <a:pt x="23680" y="543111"/>
                  </a:lnTo>
                  <a:lnTo>
                    <a:pt x="10727" y="499263"/>
                  </a:lnTo>
                  <a:lnTo>
                    <a:pt x="2732" y="453506"/>
                  </a:lnTo>
                  <a:lnTo>
                    <a:pt x="0" y="40614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37213" y="5293613"/>
              <a:ext cx="192405" cy="177165"/>
            </a:xfrm>
            <a:custGeom>
              <a:avLst/>
              <a:gdLst/>
              <a:ahLst/>
              <a:cxnLst/>
              <a:rect l="l" t="t" r="r" b="b"/>
              <a:pathLst>
                <a:path w="192404" h="177164">
                  <a:moveTo>
                    <a:pt x="0" y="39624"/>
                  </a:moveTo>
                  <a:lnTo>
                    <a:pt x="3167" y="24217"/>
                  </a:lnTo>
                  <a:lnTo>
                    <a:pt x="11810" y="11620"/>
                  </a:lnTo>
                  <a:lnTo>
                    <a:pt x="24645" y="3119"/>
                  </a:lnTo>
                  <a:lnTo>
                    <a:pt x="40385" y="0"/>
                  </a:lnTo>
                  <a:lnTo>
                    <a:pt x="56126" y="3119"/>
                  </a:lnTo>
                  <a:lnTo>
                    <a:pt x="68960" y="11620"/>
                  </a:lnTo>
                  <a:lnTo>
                    <a:pt x="77604" y="24217"/>
                  </a:lnTo>
                  <a:lnTo>
                    <a:pt x="80771" y="39624"/>
                  </a:lnTo>
                  <a:lnTo>
                    <a:pt x="77604" y="55030"/>
                  </a:lnTo>
                  <a:lnTo>
                    <a:pt x="68960" y="67627"/>
                  </a:lnTo>
                  <a:lnTo>
                    <a:pt x="56126" y="76128"/>
                  </a:lnTo>
                  <a:lnTo>
                    <a:pt x="40385" y="79248"/>
                  </a:lnTo>
                  <a:lnTo>
                    <a:pt x="24645" y="76128"/>
                  </a:lnTo>
                  <a:lnTo>
                    <a:pt x="11810" y="67627"/>
                  </a:lnTo>
                  <a:lnTo>
                    <a:pt x="3167" y="55030"/>
                  </a:lnTo>
                  <a:lnTo>
                    <a:pt x="0" y="39624"/>
                  </a:lnTo>
                  <a:close/>
                </a:path>
                <a:path w="192404" h="177164">
                  <a:moveTo>
                    <a:pt x="112775" y="136398"/>
                  </a:moveTo>
                  <a:lnTo>
                    <a:pt x="115895" y="120657"/>
                  </a:lnTo>
                  <a:lnTo>
                    <a:pt x="124396" y="107822"/>
                  </a:lnTo>
                  <a:lnTo>
                    <a:pt x="136993" y="99179"/>
                  </a:lnTo>
                  <a:lnTo>
                    <a:pt x="152400" y="96012"/>
                  </a:lnTo>
                  <a:lnTo>
                    <a:pt x="167806" y="99179"/>
                  </a:lnTo>
                  <a:lnTo>
                    <a:pt x="180403" y="107823"/>
                  </a:lnTo>
                  <a:lnTo>
                    <a:pt x="188904" y="120657"/>
                  </a:lnTo>
                  <a:lnTo>
                    <a:pt x="192024" y="136398"/>
                  </a:lnTo>
                  <a:lnTo>
                    <a:pt x="188904" y="152138"/>
                  </a:lnTo>
                  <a:lnTo>
                    <a:pt x="180403" y="164973"/>
                  </a:lnTo>
                  <a:lnTo>
                    <a:pt x="167806" y="173616"/>
                  </a:lnTo>
                  <a:lnTo>
                    <a:pt x="152400" y="176784"/>
                  </a:lnTo>
                  <a:lnTo>
                    <a:pt x="136993" y="173616"/>
                  </a:lnTo>
                  <a:lnTo>
                    <a:pt x="124396" y="164972"/>
                  </a:lnTo>
                  <a:lnTo>
                    <a:pt x="115895" y="152138"/>
                  </a:lnTo>
                  <a:lnTo>
                    <a:pt x="112775" y="136398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4071" y="5055107"/>
              <a:ext cx="103631" cy="1021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5763" y="5373623"/>
              <a:ext cx="103631" cy="1036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63705" y="5532881"/>
              <a:ext cx="81280" cy="79375"/>
            </a:xfrm>
            <a:custGeom>
              <a:avLst/>
              <a:gdLst/>
              <a:ahLst/>
              <a:cxnLst/>
              <a:rect l="l" t="t" r="r" b="b"/>
              <a:pathLst>
                <a:path w="81279" h="79375">
                  <a:moveTo>
                    <a:pt x="0" y="39624"/>
                  </a:moveTo>
                  <a:lnTo>
                    <a:pt x="3167" y="24217"/>
                  </a:lnTo>
                  <a:lnTo>
                    <a:pt x="11811" y="11620"/>
                  </a:lnTo>
                  <a:lnTo>
                    <a:pt x="24645" y="3119"/>
                  </a:lnTo>
                  <a:lnTo>
                    <a:pt x="40386" y="0"/>
                  </a:lnTo>
                  <a:lnTo>
                    <a:pt x="56126" y="3119"/>
                  </a:lnTo>
                  <a:lnTo>
                    <a:pt x="68961" y="11620"/>
                  </a:lnTo>
                  <a:lnTo>
                    <a:pt x="77604" y="24217"/>
                  </a:lnTo>
                  <a:lnTo>
                    <a:pt x="80772" y="39624"/>
                  </a:lnTo>
                  <a:lnTo>
                    <a:pt x="77604" y="55046"/>
                  </a:lnTo>
                  <a:lnTo>
                    <a:pt x="68961" y="67641"/>
                  </a:lnTo>
                  <a:lnTo>
                    <a:pt x="56126" y="76133"/>
                  </a:lnTo>
                  <a:lnTo>
                    <a:pt x="40386" y="79248"/>
                  </a:lnTo>
                  <a:lnTo>
                    <a:pt x="24645" y="76133"/>
                  </a:lnTo>
                  <a:lnTo>
                    <a:pt x="11811" y="67641"/>
                  </a:lnTo>
                  <a:lnTo>
                    <a:pt x="3167" y="55046"/>
                  </a:lnTo>
                  <a:lnTo>
                    <a:pt x="0" y="39624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6491" y="5318759"/>
              <a:ext cx="103631" cy="103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40845" y="5228081"/>
              <a:ext cx="219710" cy="312420"/>
            </a:xfrm>
            <a:custGeom>
              <a:avLst/>
              <a:gdLst/>
              <a:ahLst/>
              <a:cxnLst/>
              <a:rect l="l" t="t" r="r" b="b"/>
              <a:pathLst>
                <a:path w="219709" h="312420">
                  <a:moveTo>
                    <a:pt x="140207" y="272796"/>
                  </a:moveTo>
                  <a:lnTo>
                    <a:pt x="143327" y="257389"/>
                  </a:lnTo>
                  <a:lnTo>
                    <a:pt x="151828" y="244792"/>
                  </a:lnTo>
                  <a:lnTo>
                    <a:pt x="164425" y="236291"/>
                  </a:lnTo>
                  <a:lnTo>
                    <a:pt x="179831" y="233172"/>
                  </a:lnTo>
                  <a:lnTo>
                    <a:pt x="195238" y="236291"/>
                  </a:lnTo>
                  <a:lnTo>
                    <a:pt x="207835" y="244792"/>
                  </a:lnTo>
                  <a:lnTo>
                    <a:pt x="216336" y="257389"/>
                  </a:lnTo>
                  <a:lnTo>
                    <a:pt x="219455" y="272796"/>
                  </a:lnTo>
                  <a:lnTo>
                    <a:pt x="216336" y="288202"/>
                  </a:lnTo>
                  <a:lnTo>
                    <a:pt x="207835" y="300799"/>
                  </a:lnTo>
                  <a:lnTo>
                    <a:pt x="195238" y="309300"/>
                  </a:lnTo>
                  <a:lnTo>
                    <a:pt x="179831" y="312420"/>
                  </a:lnTo>
                  <a:lnTo>
                    <a:pt x="164425" y="309300"/>
                  </a:lnTo>
                  <a:lnTo>
                    <a:pt x="151828" y="300799"/>
                  </a:lnTo>
                  <a:lnTo>
                    <a:pt x="143327" y="288202"/>
                  </a:lnTo>
                  <a:lnTo>
                    <a:pt x="140207" y="272796"/>
                  </a:lnTo>
                  <a:close/>
                </a:path>
                <a:path w="219709" h="312420">
                  <a:moveTo>
                    <a:pt x="0" y="40386"/>
                  </a:moveTo>
                  <a:lnTo>
                    <a:pt x="3119" y="24645"/>
                  </a:lnTo>
                  <a:lnTo>
                    <a:pt x="11620" y="11811"/>
                  </a:lnTo>
                  <a:lnTo>
                    <a:pt x="24217" y="3167"/>
                  </a:lnTo>
                  <a:lnTo>
                    <a:pt x="39624" y="0"/>
                  </a:lnTo>
                  <a:lnTo>
                    <a:pt x="55030" y="3167"/>
                  </a:lnTo>
                  <a:lnTo>
                    <a:pt x="67627" y="11811"/>
                  </a:lnTo>
                  <a:lnTo>
                    <a:pt x="76128" y="24645"/>
                  </a:lnTo>
                  <a:lnTo>
                    <a:pt x="79248" y="40386"/>
                  </a:lnTo>
                  <a:lnTo>
                    <a:pt x="76128" y="56126"/>
                  </a:lnTo>
                  <a:lnTo>
                    <a:pt x="67627" y="68961"/>
                  </a:lnTo>
                  <a:lnTo>
                    <a:pt x="55030" y="77604"/>
                  </a:lnTo>
                  <a:lnTo>
                    <a:pt x="39624" y="80772"/>
                  </a:lnTo>
                  <a:lnTo>
                    <a:pt x="24217" y="77604"/>
                  </a:lnTo>
                  <a:lnTo>
                    <a:pt x="11620" y="68961"/>
                  </a:lnTo>
                  <a:lnTo>
                    <a:pt x="3119" y="56126"/>
                  </a:lnTo>
                  <a:lnTo>
                    <a:pt x="0" y="40386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9647" y="5254752"/>
              <a:ext cx="102107" cy="1021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6535" y="5512308"/>
              <a:ext cx="102107" cy="1021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188067" y="6148527"/>
            <a:ext cx="789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93043" y="4581525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498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MT</vt:lpstr>
      <vt:lpstr>Calibri</vt:lpstr>
      <vt:lpstr>Microsoft Sans Serif</vt:lpstr>
      <vt:lpstr>Times New Roman</vt:lpstr>
      <vt:lpstr>Office Theme</vt:lpstr>
      <vt:lpstr>PowerPoint Presentation</vt:lpstr>
      <vt:lpstr>Outline</vt:lpstr>
      <vt:lpstr>Introduction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 filtering models</vt:lpstr>
      <vt:lpstr>Conclusions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Abhishek Sriram</cp:lastModifiedBy>
  <cp:revision>1</cp:revision>
  <dcterms:created xsi:type="dcterms:W3CDTF">2024-06-15T12:18:34Z</dcterms:created>
  <dcterms:modified xsi:type="dcterms:W3CDTF">2024-07-01T14:17:20Z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2024-06-15T00:00:00Z</vt:filetime>
  </property>
  <property fmtid="{D5CDD505-2E9C-101B-9397-08002B2CF9AE}" pid="5" name="Producer">
    <vt:lpwstr>Microsoft® PowerPoint® 2019</vt:lpwstr>
  </property>
</Properties>
</file>