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xboroughCF Bold" charset="1" panose="00000800000000000000"/>
      <p:regular r:id="rId19"/>
    </p:embeddedFont>
    <p:embeddedFont>
      <p:font typeface="Telegraf" charset="1" panose="00000500000000000000"/>
      <p:regular r:id="rId20"/>
    </p:embeddedFont>
    <p:embeddedFont>
      <p:font typeface="Playfair Display"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5422827" y="3439741"/>
            <a:ext cx="6934465" cy="5147807"/>
          </a:xfrm>
          <a:custGeom>
            <a:avLst/>
            <a:gdLst/>
            <a:ahLst/>
            <a:cxnLst/>
            <a:rect r="r" b="b" t="t" l="l"/>
            <a:pathLst>
              <a:path h="5147807" w="6934465">
                <a:moveTo>
                  <a:pt x="0" y="0"/>
                </a:moveTo>
                <a:lnTo>
                  <a:pt x="6934465" y="0"/>
                </a:lnTo>
                <a:lnTo>
                  <a:pt x="6934465" y="5147807"/>
                </a:lnTo>
                <a:lnTo>
                  <a:pt x="0" y="5147807"/>
                </a:lnTo>
                <a:lnTo>
                  <a:pt x="0" y="0"/>
                </a:lnTo>
                <a:close/>
              </a:path>
            </a:pathLst>
          </a:custGeom>
          <a:blipFill>
            <a:blip r:embed="rId2"/>
            <a:stretch>
              <a:fillRect l="0" t="0" r="0" b="0"/>
            </a:stretch>
          </a:blipFill>
        </p:spPr>
      </p:sp>
      <p:sp>
        <p:nvSpPr>
          <p:cNvPr name="TextBox 3" id="3"/>
          <p:cNvSpPr txBox="true"/>
          <p:nvPr/>
        </p:nvSpPr>
        <p:spPr>
          <a:xfrm rot="0">
            <a:off x="2519510" y="644314"/>
            <a:ext cx="13248980" cy="2185816"/>
          </a:xfrm>
          <a:prstGeom prst="rect">
            <a:avLst/>
          </a:prstGeom>
        </p:spPr>
        <p:txBody>
          <a:bodyPr anchor="t" rtlCol="false" tIns="0" lIns="0" bIns="0" rIns="0">
            <a:spAutoFit/>
          </a:bodyPr>
          <a:lstStyle/>
          <a:p>
            <a:pPr algn="ctr">
              <a:lnSpc>
                <a:spcPts val="8472"/>
              </a:lnSpc>
            </a:pPr>
            <a:r>
              <a:rPr lang="en-US" b="true" sz="7992">
                <a:solidFill>
                  <a:srgbClr val="000000"/>
                </a:solidFill>
                <a:latin typeface="RoxboroughCF Bold"/>
                <a:ea typeface="RoxboroughCF Bold"/>
                <a:cs typeface="RoxboroughCF Bold"/>
                <a:sym typeface="RoxboroughCF Bold"/>
              </a:rPr>
              <a:t>SENTIMENT ANALYSIS For Movie Reviews</a:t>
            </a:r>
          </a:p>
        </p:txBody>
      </p:sp>
      <p:sp>
        <p:nvSpPr>
          <p:cNvPr name="TextBox 4" id="4"/>
          <p:cNvSpPr txBox="true"/>
          <p:nvPr/>
        </p:nvSpPr>
        <p:spPr>
          <a:xfrm rot="0">
            <a:off x="13758851" y="5880295"/>
            <a:ext cx="2560320" cy="809626"/>
          </a:xfrm>
          <a:prstGeom prst="rect">
            <a:avLst/>
          </a:prstGeom>
        </p:spPr>
        <p:txBody>
          <a:bodyPr anchor="t" rtlCol="false" tIns="0" lIns="0" bIns="0" rIns="0">
            <a:spAutoFit/>
          </a:bodyPr>
          <a:lstStyle/>
          <a:p>
            <a:pPr algn="ctr">
              <a:lnSpc>
                <a:spcPts val="6299"/>
              </a:lnSpc>
              <a:spcBef>
                <a:spcPct val="0"/>
              </a:spcBef>
            </a:pPr>
            <a:r>
              <a:rPr lang="en-US" sz="4499">
                <a:solidFill>
                  <a:srgbClr val="5E17EB"/>
                </a:solidFill>
                <a:latin typeface="Telegraf"/>
                <a:ea typeface="Telegraf"/>
                <a:cs typeface="Telegraf"/>
                <a:sym typeface="Telegraf"/>
              </a:rPr>
              <a:t>DONE BY:</a:t>
            </a:r>
          </a:p>
        </p:txBody>
      </p:sp>
      <p:sp>
        <p:nvSpPr>
          <p:cNvPr name="TextBox 5" id="5"/>
          <p:cNvSpPr txBox="true"/>
          <p:nvPr/>
        </p:nvSpPr>
        <p:spPr>
          <a:xfrm rot="0">
            <a:off x="12532031" y="6667179"/>
            <a:ext cx="5013960" cy="769621"/>
          </a:xfrm>
          <a:prstGeom prst="rect">
            <a:avLst/>
          </a:prstGeom>
        </p:spPr>
        <p:txBody>
          <a:bodyPr anchor="t" rtlCol="false" tIns="0" lIns="0" bIns="0" rIns="0">
            <a:spAutoFit/>
          </a:bodyPr>
          <a:lstStyle/>
          <a:p>
            <a:pPr algn="ctr">
              <a:lnSpc>
                <a:spcPts val="5879"/>
              </a:lnSpc>
              <a:spcBef>
                <a:spcPct val="0"/>
              </a:spcBef>
            </a:pPr>
            <a:r>
              <a:rPr lang="en-US" sz="4199">
                <a:solidFill>
                  <a:srgbClr val="004AAD"/>
                </a:solidFill>
                <a:latin typeface="Telegraf"/>
                <a:ea typeface="Telegraf"/>
                <a:cs typeface="Telegraf"/>
                <a:sym typeface="Telegraf"/>
              </a:rPr>
              <a:t>ABHISHEK SRIRAM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968606" y="1998840"/>
            <a:ext cx="11935581" cy="7817806"/>
          </a:xfrm>
          <a:custGeom>
            <a:avLst/>
            <a:gdLst/>
            <a:ahLst/>
            <a:cxnLst/>
            <a:rect r="r" b="b" t="t" l="l"/>
            <a:pathLst>
              <a:path h="7817806" w="11935581">
                <a:moveTo>
                  <a:pt x="0" y="0"/>
                </a:moveTo>
                <a:lnTo>
                  <a:pt x="11935581" y="0"/>
                </a:lnTo>
                <a:lnTo>
                  <a:pt x="11935581" y="7817805"/>
                </a:lnTo>
                <a:lnTo>
                  <a:pt x="0" y="7817805"/>
                </a:lnTo>
                <a:lnTo>
                  <a:pt x="0" y="0"/>
                </a:lnTo>
                <a:close/>
              </a:path>
            </a:pathLst>
          </a:custGeom>
          <a:blipFill>
            <a:blip r:embed="rId2"/>
            <a:stretch>
              <a:fillRect l="0" t="0" r="0" b="0"/>
            </a:stretch>
          </a:blipFill>
        </p:spPr>
      </p:sp>
      <p:sp>
        <p:nvSpPr>
          <p:cNvPr name="TextBox 3" id="3"/>
          <p:cNvSpPr txBox="true"/>
          <p:nvPr/>
        </p:nvSpPr>
        <p:spPr>
          <a:xfrm rot="0">
            <a:off x="1028700" y="1038225"/>
            <a:ext cx="6907697" cy="717797"/>
          </a:xfrm>
          <a:prstGeom prst="rect">
            <a:avLst/>
          </a:prstGeom>
        </p:spPr>
        <p:txBody>
          <a:bodyPr anchor="t" rtlCol="false" tIns="0" lIns="0" bIns="0" rIns="0">
            <a:spAutoFit/>
          </a:bodyPr>
          <a:lstStyle/>
          <a:p>
            <a:pPr algn="l" marL="0" indent="0" lvl="0">
              <a:lnSpc>
                <a:spcPts val="5664"/>
              </a:lnSpc>
            </a:pPr>
            <a:r>
              <a:rPr lang="en-US" b="true" sz="4800">
                <a:solidFill>
                  <a:srgbClr val="000000"/>
                </a:solidFill>
                <a:latin typeface="RoxboroughCF Bold"/>
                <a:ea typeface="RoxboroughCF Bold"/>
                <a:cs typeface="RoxboroughCF Bold"/>
                <a:sym typeface="RoxboroughCF Bold"/>
              </a:rPr>
              <a:t>5 - Model Evaluation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3994402" y="1686187"/>
            <a:ext cx="9801208" cy="6742675"/>
          </a:xfrm>
          <a:custGeom>
            <a:avLst/>
            <a:gdLst/>
            <a:ahLst/>
            <a:cxnLst/>
            <a:rect r="r" b="b" t="t" l="l"/>
            <a:pathLst>
              <a:path h="6742675" w="9801208">
                <a:moveTo>
                  <a:pt x="0" y="0"/>
                </a:moveTo>
                <a:lnTo>
                  <a:pt x="9801208" y="0"/>
                </a:lnTo>
                <a:lnTo>
                  <a:pt x="9801208" y="6742675"/>
                </a:lnTo>
                <a:lnTo>
                  <a:pt x="0" y="6742675"/>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2749375" y="1949661"/>
            <a:ext cx="12023903" cy="7229372"/>
          </a:xfrm>
          <a:custGeom>
            <a:avLst/>
            <a:gdLst/>
            <a:ahLst/>
            <a:cxnLst/>
            <a:rect r="r" b="b" t="t" l="l"/>
            <a:pathLst>
              <a:path h="7229372" w="12023903">
                <a:moveTo>
                  <a:pt x="0" y="0"/>
                </a:moveTo>
                <a:lnTo>
                  <a:pt x="12023903" y="0"/>
                </a:lnTo>
                <a:lnTo>
                  <a:pt x="12023903" y="7229372"/>
                </a:lnTo>
                <a:lnTo>
                  <a:pt x="0" y="7229372"/>
                </a:lnTo>
                <a:lnTo>
                  <a:pt x="0" y="0"/>
                </a:lnTo>
                <a:close/>
              </a:path>
            </a:pathLst>
          </a:custGeom>
          <a:blipFill>
            <a:blip r:embed="rId2"/>
            <a:stretch>
              <a:fillRect l="0" t="0" r="0" b="0"/>
            </a:stretch>
          </a:blipFill>
        </p:spPr>
      </p:sp>
      <p:sp>
        <p:nvSpPr>
          <p:cNvPr name="Freeform 3" id="3"/>
          <p:cNvSpPr/>
          <p:nvPr/>
        </p:nvSpPr>
        <p:spPr>
          <a:xfrm flipH="false" flipV="false" rot="0">
            <a:off x="2749375" y="9179033"/>
            <a:ext cx="6394625" cy="799328"/>
          </a:xfrm>
          <a:custGeom>
            <a:avLst/>
            <a:gdLst/>
            <a:ahLst/>
            <a:cxnLst/>
            <a:rect r="r" b="b" t="t" l="l"/>
            <a:pathLst>
              <a:path h="799328" w="6394625">
                <a:moveTo>
                  <a:pt x="0" y="0"/>
                </a:moveTo>
                <a:lnTo>
                  <a:pt x="6394625" y="0"/>
                </a:lnTo>
                <a:lnTo>
                  <a:pt x="6394625" y="799328"/>
                </a:lnTo>
                <a:lnTo>
                  <a:pt x="0" y="799328"/>
                </a:lnTo>
                <a:lnTo>
                  <a:pt x="0" y="0"/>
                </a:lnTo>
                <a:close/>
              </a:path>
            </a:pathLst>
          </a:custGeom>
          <a:blipFill>
            <a:blip r:embed="rId3"/>
            <a:stretch>
              <a:fillRect l="0" t="0" r="0" b="0"/>
            </a:stretch>
          </a:blipFill>
        </p:spPr>
      </p:sp>
      <p:sp>
        <p:nvSpPr>
          <p:cNvPr name="TextBox 4" id="4"/>
          <p:cNvSpPr txBox="true"/>
          <p:nvPr/>
        </p:nvSpPr>
        <p:spPr>
          <a:xfrm rot="0">
            <a:off x="1028700" y="1038225"/>
            <a:ext cx="7077131" cy="717797"/>
          </a:xfrm>
          <a:prstGeom prst="rect">
            <a:avLst/>
          </a:prstGeom>
        </p:spPr>
        <p:txBody>
          <a:bodyPr anchor="t" rtlCol="false" tIns="0" lIns="0" bIns="0" rIns="0">
            <a:spAutoFit/>
          </a:bodyPr>
          <a:lstStyle/>
          <a:p>
            <a:pPr algn="l" marL="0" indent="0" lvl="0">
              <a:lnSpc>
                <a:spcPts val="5664"/>
              </a:lnSpc>
            </a:pPr>
            <a:r>
              <a:rPr lang="en-US" b="true" sz="4800">
                <a:solidFill>
                  <a:srgbClr val="000000"/>
                </a:solidFill>
                <a:latin typeface="RoxboroughCF Bold"/>
                <a:ea typeface="RoxboroughCF Bold"/>
                <a:cs typeface="RoxboroughCF Bold"/>
                <a:sym typeface="RoxboroughCF Bold"/>
              </a:rPr>
              <a:t>6 - Testing on New Data</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FEE"/>
        </a:solidFill>
      </p:bgPr>
    </p:bg>
    <p:spTree>
      <p:nvGrpSpPr>
        <p:cNvPr id="1" name=""/>
        <p:cNvGrpSpPr/>
        <p:nvPr/>
      </p:nvGrpSpPr>
      <p:grpSpPr>
        <a:xfrm>
          <a:off x="0" y="0"/>
          <a:ext cx="0" cy="0"/>
          <a:chOff x="0" y="0"/>
          <a:chExt cx="0" cy="0"/>
        </a:xfrm>
      </p:grpSpPr>
      <p:sp>
        <p:nvSpPr>
          <p:cNvPr name="TextBox 2" id="2"/>
          <p:cNvSpPr txBox="true"/>
          <p:nvPr/>
        </p:nvSpPr>
        <p:spPr>
          <a:xfrm rot="0">
            <a:off x="2229051" y="4027160"/>
            <a:ext cx="13248980" cy="1116340"/>
          </a:xfrm>
          <a:prstGeom prst="rect">
            <a:avLst/>
          </a:prstGeom>
        </p:spPr>
        <p:txBody>
          <a:bodyPr anchor="t" rtlCol="false" tIns="0" lIns="0" bIns="0" rIns="0">
            <a:spAutoFit/>
          </a:bodyPr>
          <a:lstStyle/>
          <a:p>
            <a:pPr algn="ctr">
              <a:lnSpc>
                <a:spcPts val="8472"/>
              </a:lnSpc>
            </a:pPr>
            <a:r>
              <a:rPr lang="en-US" b="true" sz="7992">
                <a:solidFill>
                  <a:srgbClr val="000000"/>
                </a:solidFill>
                <a:latin typeface="RoxboroughCF Bold"/>
                <a:ea typeface="RoxboroughCF Bold"/>
                <a:cs typeface="RoxboroughCF Bold"/>
                <a:sym typeface="RoxboroughCF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FEE"/>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6907697" cy="717797"/>
          </a:xfrm>
          <a:prstGeom prst="rect">
            <a:avLst/>
          </a:prstGeom>
        </p:spPr>
        <p:txBody>
          <a:bodyPr anchor="t" rtlCol="false" tIns="0" lIns="0" bIns="0" rIns="0">
            <a:spAutoFit/>
          </a:bodyPr>
          <a:lstStyle/>
          <a:p>
            <a:pPr algn="l" marL="0" indent="0" lvl="0">
              <a:lnSpc>
                <a:spcPts val="5664"/>
              </a:lnSpc>
            </a:pPr>
            <a:r>
              <a:rPr lang="en-US" b="true" sz="4800">
                <a:solidFill>
                  <a:srgbClr val="000000"/>
                </a:solidFill>
                <a:latin typeface="RoxboroughCF Bold"/>
                <a:ea typeface="RoxboroughCF Bold"/>
                <a:cs typeface="RoxboroughCF Bold"/>
                <a:sym typeface="RoxboroughCF Bold"/>
              </a:rPr>
              <a:t>Contents</a:t>
            </a:r>
          </a:p>
        </p:txBody>
      </p:sp>
      <p:grpSp>
        <p:nvGrpSpPr>
          <p:cNvPr name="Group 3" id="3"/>
          <p:cNvGrpSpPr/>
          <p:nvPr/>
        </p:nvGrpSpPr>
        <p:grpSpPr>
          <a:xfrm rot="0">
            <a:off x="925862" y="3684044"/>
            <a:ext cx="7327478" cy="1018309"/>
            <a:chOff x="0" y="0"/>
            <a:chExt cx="9769970" cy="1357745"/>
          </a:xfrm>
        </p:grpSpPr>
        <p:grpSp>
          <p:nvGrpSpPr>
            <p:cNvPr name="Group 4" id="4"/>
            <p:cNvGrpSpPr/>
            <p:nvPr/>
          </p:nvGrpSpPr>
          <p:grpSpPr>
            <a:xfrm rot="0">
              <a:off x="0" y="0"/>
              <a:ext cx="1357745" cy="1357745"/>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6" id="6"/>
            <p:cNvSpPr txBox="true"/>
            <p:nvPr/>
          </p:nvSpPr>
          <p:spPr>
            <a:xfrm rot="0">
              <a:off x="250081" y="33518"/>
              <a:ext cx="857584" cy="1185935"/>
            </a:xfrm>
            <a:prstGeom prst="rect">
              <a:avLst/>
            </a:prstGeom>
          </p:spPr>
          <p:txBody>
            <a:bodyPr anchor="t" rtlCol="false" tIns="0" lIns="0" bIns="0" rIns="0">
              <a:spAutoFit/>
            </a:bodyPr>
            <a:lstStyle/>
            <a:p>
              <a:pPr algn="ctr" marL="0" indent="0" lvl="0">
                <a:lnSpc>
                  <a:spcPts val="7489"/>
                </a:lnSpc>
                <a:spcBef>
                  <a:spcPct val="0"/>
                </a:spcBef>
              </a:pPr>
              <a:r>
                <a:rPr lang="en-US" b="true" sz="5349">
                  <a:solidFill>
                    <a:srgbClr val="FFFFFF"/>
                  </a:solidFill>
                  <a:latin typeface="RoxboroughCF Bold"/>
                  <a:ea typeface="RoxboroughCF Bold"/>
                  <a:cs typeface="RoxboroughCF Bold"/>
                  <a:sym typeface="RoxboroughCF Bold"/>
                </a:rPr>
                <a:t>2</a:t>
              </a:r>
            </a:p>
          </p:txBody>
        </p:sp>
        <p:sp>
          <p:nvSpPr>
            <p:cNvPr name="TextBox 7" id="7"/>
            <p:cNvSpPr txBox="true"/>
            <p:nvPr/>
          </p:nvSpPr>
          <p:spPr>
            <a:xfrm rot="0">
              <a:off x="1844429" y="393409"/>
              <a:ext cx="7925541" cy="615283"/>
            </a:xfrm>
            <a:prstGeom prst="rect">
              <a:avLst/>
            </a:prstGeom>
          </p:spPr>
          <p:txBody>
            <a:bodyPr anchor="t" rtlCol="false" tIns="0" lIns="0" bIns="0" rIns="0">
              <a:spAutoFit/>
            </a:bodyPr>
            <a:lstStyle/>
            <a:p>
              <a:pPr algn="l" marL="0" indent="0" lvl="0">
                <a:lnSpc>
                  <a:spcPts val="3566"/>
                </a:lnSpc>
                <a:spcBef>
                  <a:spcPct val="0"/>
                </a:spcBef>
              </a:pPr>
              <a:r>
                <a:rPr lang="en-US" sz="2971">
                  <a:solidFill>
                    <a:srgbClr val="000000"/>
                  </a:solidFill>
                  <a:latin typeface="Telegraf"/>
                  <a:ea typeface="Telegraf"/>
                  <a:cs typeface="Telegraf"/>
                  <a:sym typeface="Telegraf"/>
                </a:rPr>
                <a:t>About Dataset</a:t>
              </a:r>
            </a:p>
          </p:txBody>
        </p:sp>
      </p:grpSp>
      <p:grpSp>
        <p:nvGrpSpPr>
          <p:cNvPr name="Group 8" id="8"/>
          <p:cNvGrpSpPr/>
          <p:nvPr/>
        </p:nvGrpSpPr>
        <p:grpSpPr>
          <a:xfrm rot="0">
            <a:off x="925862" y="6791623"/>
            <a:ext cx="7010535" cy="974263"/>
            <a:chOff x="0" y="0"/>
            <a:chExt cx="9347380" cy="1299017"/>
          </a:xfrm>
        </p:grpSpPr>
        <p:grpSp>
          <p:nvGrpSpPr>
            <p:cNvPr name="Group 9" id="9"/>
            <p:cNvGrpSpPr/>
            <p:nvPr/>
          </p:nvGrpSpPr>
          <p:grpSpPr>
            <a:xfrm rot="0">
              <a:off x="0" y="0"/>
              <a:ext cx="1299017" cy="1299017"/>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1" id="11"/>
            <p:cNvSpPr txBox="true"/>
            <p:nvPr/>
          </p:nvSpPr>
          <p:spPr>
            <a:xfrm rot="0">
              <a:off x="239264" y="-14526"/>
              <a:ext cx="820490" cy="1129646"/>
            </a:xfrm>
            <a:prstGeom prst="rect">
              <a:avLst/>
            </a:prstGeom>
          </p:spPr>
          <p:txBody>
            <a:bodyPr anchor="t" rtlCol="false" tIns="0" lIns="0" bIns="0" rIns="0">
              <a:spAutoFit/>
            </a:bodyPr>
            <a:lstStyle/>
            <a:p>
              <a:pPr algn="ctr" marL="0" indent="0" lvl="0">
                <a:lnSpc>
                  <a:spcPts val="7165"/>
                </a:lnSpc>
                <a:spcBef>
                  <a:spcPct val="0"/>
                </a:spcBef>
              </a:pPr>
              <a:r>
                <a:rPr lang="en-US" b="true" sz="5118">
                  <a:solidFill>
                    <a:srgbClr val="FFFFFF"/>
                  </a:solidFill>
                  <a:latin typeface="RoxboroughCF Bold"/>
                  <a:ea typeface="RoxboroughCF Bold"/>
                  <a:cs typeface="RoxboroughCF Bold"/>
                  <a:sym typeface="RoxboroughCF Bold"/>
                </a:rPr>
                <a:t>4</a:t>
              </a:r>
            </a:p>
          </p:txBody>
        </p:sp>
        <p:sp>
          <p:nvSpPr>
            <p:cNvPr name="TextBox 12" id="12"/>
            <p:cNvSpPr txBox="true"/>
            <p:nvPr/>
          </p:nvSpPr>
          <p:spPr>
            <a:xfrm rot="0">
              <a:off x="1764650" y="325775"/>
              <a:ext cx="7582730" cy="599843"/>
            </a:xfrm>
            <a:prstGeom prst="rect">
              <a:avLst/>
            </a:prstGeom>
          </p:spPr>
          <p:txBody>
            <a:bodyPr anchor="t" rtlCol="false" tIns="0" lIns="0" bIns="0" rIns="0">
              <a:spAutoFit/>
            </a:bodyPr>
            <a:lstStyle/>
            <a:p>
              <a:pPr algn="l" marL="0" indent="0" lvl="0">
                <a:lnSpc>
                  <a:spcPts val="3412"/>
                </a:lnSpc>
                <a:spcBef>
                  <a:spcPct val="0"/>
                </a:spcBef>
              </a:pPr>
              <a:r>
                <a:rPr lang="en-US" sz="2843">
                  <a:solidFill>
                    <a:srgbClr val="000000"/>
                  </a:solidFill>
                  <a:latin typeface="Telegraf"/>
                  <a:ea typeface="Telegraf"/>
                  <a:cs typeface="Telegraf"/>
                  <a:sym typeface="Telegraf"/>
                </a:rPr>
                <a:t>Model Building </a:t>
              </a:r>
            </a:p>
          </p:txBody>
        </p:sp>
      </p:grpSp>
      <p:grpSp>
        <p:nvGrpSpPr>
          <p:cNvPr name="Group 13" id="13"/>
          <p:cNvGrpSpPr/>
          <p:nvPr/>
        </p:nvGrpSpPr>
        <p:grpSpPr>
          <a:xfrm rot="0">
            <a:off x="925862" y="2228727"/>
            <a:ext cx="7010535" cy="974263"/>
            <a:chOff x="0" y="0"/>
            <a:chExt cx="9347380" cy="1299017"/>
          </a:xfrm>
        </p:grpSpPr>
        <p:grpSp>
          <p:nvGrpSpPr>
            <p:cNvPr name="Group 14" id="14"/>
            <p:cNvGrpSpPr/>
            <p:nvPr/>
          </p:nvGrpSpPr>
          <p:grpSpPr>
            <a:xfrm rot="0">
              <a:off x="0" y="0"/>
              <a:ext cx="1299017" cy="1299017"/>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6" id="16"/>
            <p:cNvSpPr txBox="true"/>
            <p:nvPr/>
          </p:nvSpPr>
          <p:spPr>
            <a:xfrm rot="0">
              <a:off x="239264" y="37061"/>
              <a:ext cx="820490" cy="1129646"/>
            </a:xfrm>
            <a:prstGeom prst="rect">
              <a:avLst/>
            </a:prstGeom>
          </p:spPr>
          <p:txBody>
            <a:bodyPr anchor="t" rtlCol="false" tIns="0" lIns="0" bIns="0" rIns="0">
              <a:spAutoFit/>
            </a:bodyPr>
            <a:lstStyle/>
            <a:p>
              <a:pPr algn="ctr" marL="0" indent="0" lvl="0">
                <a:lnSpc>
                  <a:spcPts val="7165"/>
                </a:lnSpc>
                <a:spcBef>
                  <a:spcPct val="0"/>
                </a:spcBef>
              </a:pPr>
              <a:r>
                <a:rPr lang="en-US" b="true" sz="5118">
                  <a:solidFill>
                    <a:srgbClr val="FFFFFF"/>
                  </a:solidFill>
                  <a:latin typeface="RoxboroughCF Bold"/>
                  <a:ea typeface="RoxboroughCF Bold"/>
                  <a:cs typeface="RoxboroughCF Bold"/>
                  <a:sym typeface="RoxboroughCF Bold"/>
                </a:rPr>
                <a:t>1</a:t>
              </a:r>
            </a:p>
          </p:txBody>
        </p:sp>
        <p:sp>
          <p:nvSpPr>
            <p:cNvPr name="TextBox 17" id="17"/>
            <p:cNvSpPr txBox="true"/>
            <p:nvPr/>
          </p:nvSpPr>
          <p:spPr>
            <a:xfrm rot="0">
              <a:off x="1764650" y="325775"/>
              <a:ext cx="7582730" cy="599843"/>
            </a:xfrm>
            <a:prstGeom prst="rect">
              <a:avLst/>
            </a:prstGeom>
          </p:spPr>
          <p:txBody>
            <a:bodyPr anchor="t" rtlCol="false" tIns="0" lIns="0" bIns="0" rIns="0">
              <a:spAutoFit/>
            </a:bodyPr>
            <a:lstStyle/>
            <a:p>
              <a:pPr algn="l" marL="0" indent="0" lvl="0">
                <a:lnSpc>
                  <a:spcPts val="3412"/>
                </a:lnSpc>
              </a:pPr>
              <a:r>
                <a:rPr lang="en-US" sz="2843">
                  <a:solidFill>
                    <a:srgbClr val="000000"/>
                  </a:solidFill>
                  <a:latin typeface="Telegraf"/>
                  <a:ea typeface="Telegraf"/>
                  <a:cs typeface="Telegraf"/>
                  <a:sym typeface="Telegraf"/>
                </a:rPr>
                <a:t>Project  Overview</a:t>
              </a:r>
            </a:p>
          </p:txBody>
        </p:sp>
      </p:grpSp>
      <p:grpSp>
        <p:nvGrpSpPr>
          <p:cNvPr name="Group 18" id="18"/>
          <p:cNvGrpSpPr/>
          <p:nvPr/>
        </p:nvGrpSpPr>
        <p:grpSpPr>
          <a:xfrm rot="0">
            <a:off x="925862" y="5287539"/>
            <a:ext cx="7327478" cy="1018309"/>
            <a:chOff x="0" y="0"/>
            <a:chExt cx="9769970" cy="1357745"/>
          </a:xfrm>
        </p:grpSpPr>
        <p:grpSp>
          <p:nvGrpSpPr>
            <p:cNvPr name="Group 19" id="19"/>
            <p:cNvGrpSpPr/>
            <p:nvPr/>
          </p:nvGrpSpPr>
          <p:grpSpPr>
            <a:xfrm rot="0">
              <a:off x="0" y="0"/>
              <a:ext cx="1357745" cy="1357745"/>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21" id="21"/>
            <p:cNvSpPr txBox="true"/>
            <p:nvPr/>
          </p:nvSpPr>
          <p:spPr>
            <a:xfrm rot="0">
              <a:off x="250081" y="33518"/>
              <a:ext cx="857584" cy="1185935"/>
            </a:xfrm>
            <a:prstGeom prst="rect">
              <a:avLst/>
            </a:prstGeom>
          </p:spPr>
          <p:txBody>
            <a:bodyPr anchor="t" rtlCol="false" tIns="0" lIns="0" bIns="0" rIns="0">
              <a:spAutoFit/>
            </a:bodyPr>
            <a:lstStyle/>
            <a:p>
              <a:pPr algn="ctr" marL="0" indent="0" lvl="0">
                <a:lnSpc>
                  <a:spcPts val="7489"/>
                </a:lnSpc>
                <a:spcBef>
                  <a:spcPct val="0"/>
                </a:spcBef>
              </a:pPr>
              <a:r>
                <a:rPr lang="en-US" b="true" sz="5349">
                  <a:solidFill>
                    <a:srgbClr val="FFFFFF"/>
                  </a:solidFill>
                  <a:latin typeface="RoxboroughCF Bold"/>
                  <a:ea typeface="RoxboroughCF Bold"/>
                  <a:cs typeface="RoxboroughCF Bold"/>
                  <a:sym typeface="RoxboroughCF Bold"/>
                </a:rPr>
                <a:t>3</a:t>
              </a:r>
            </a:p>
          </p:txBody>
        </p:sp>
        <p:sp>
          <p:nvSpPr>
            <p:cNvPr name="TextBox 22" id="22"/>
            <p:cNvSpPr txBox="true"/>
            <p:nvPr/>
          </p:nvSpPr>
          <p:spPr>
            <a:xfrm rot="0">
              <a:off x="1844429" y="352181"/>
              <a:ext cx="7925541" cy="615283"/>
            </a:xfrm>
            <a:prstGeom prst="rect">
              <a:avLst/>
            </a:prstGeom>
          </p:spPr>
          <p:txBody>
            <a:bodyPr anchor="t" rtlCol="false" tIns="0" lIns="0" bIns="0" rIns="0">
              <a:spAutoFit/>
            </a:bodyPr>
            <a:lstStyle/>
            <a:p>
              <a:pPr algn="l" marL="0" indent="0" lvl="0">
                <a:lnSpc>
                  <a:spcPts val="3566"/>
                </a:lnSpc>
              </a:pPr>
              <a:r>
                <a:rPr lang="en-US" sz="2971">
                  <a:solidFill>
                    <a:srgbClr val="000000"/>
                  </a:solidFill>
                  <a:latin typeface="Telegraf"/>
                  <a:ea typeface="Telegraf"/>
                  <a:cs typeface="Telegraf"/>
                  <a:sym typeface="Telegraf"/>
                </a:rPr>
                <a:t>Text Preprocessing</a:t>
              </a:r>
            </a:p>
          </p:txBody>
        </p:sp>
      </p:grpSp>
      <p:grpSp>
        <p:nvGrpSpPr>
          <p:cNvPr name="Group 23" id="23"/>
          <p:cNvGrpSpPr/>
          <p:nvPr/>
        </p:nvGrpSpPr>
        <p:grpSpPr>
          <a:xfrm rot="0">
            <a:off x="8768244" y="2228727"/>
            <a:ext cx="7010535" cy="974263"/>
            <a:chOff x="0" y="0"/>
            <a:chExt cx="9347380" cy="1299017"/>
          </a:xfrm>
        </p:grpSpPr>
        <p:grpSp>
          <p:nvGrpSpPr>
            <p:cNvPr name="Group 24" id="24"/>
            <p:cNvGrpSpPr/>
            <p:nvPr/>
          </p:nvGrpSpPr>
          <p:grpSpPr>
            <a:xfrm rot="0">
              <a:off x="0" y="0"/>
              <a:ext cx="1299017" cy="1299017"/>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26" id="26"/>
            <p:cNvSpPr txBox="true"/>
            <p:nvPr/>
          </p:nvSpPr>
          <p:spPr>
            <a:xfrm rot="0">
              <a:off x="239264" y="37061"/>
              <a:ext cx="820490" cy="1129646"/>
            </a:xfrm>
            <a:prstGeom prst="rect">
              <a:avLst/>
            </a:prstGeom>
          </p:spPr>
          <p:txBody>
            <a:bodyPr anchor="t" rtlCol="false" tIns="0" lIns="0" bIns="0" rIns="0">
              <a:spAutoFit/>
            </a:bodyPr>
            <a:lstStyle/>
            <a:p>
              <a:pPr algn="ctr" marL="0" indent="0" lvl="0">
                <a:lnSpc>
                  <a:spcPts val="7165"/>
                </a:lnSpc>
                <a:spcBef>
                  <a:spcPct val="0"/>
                </a:spcBef>
              </a:pPr>
              <a:r>
                <a:rPr lang="en-US" b="true" sz="5118">
                  <a:solidFill>
                    <a:srgbClr val="FFFFFF"/>
                  </a:solidFill>
                  <a:latin typeface="RoxboroughCF Bold"/>
                  <a:ea typeface="RoxboroughCF Bold"/>
                  <a:cs typeface="RoxboroughCF Bold"/>
                  <a:sym typeface="RoxboroughCF Bold"/>
                </a:rPr>
                <a:t>5</a:t>
              </a:r>
            </a:p>
          </p:txBody>
        </p:sp>
        <p:sp>
          <p:nvSpPr>
            <p:cNvPr name="TextBox 27" id="27"/>
            <p:cNvSpPr txBox="true"/>
            <p:nvPr/>
          </p:nvSpPr>
          <p:spPr>
            <a:xfrm rot="0">
              <a:off x="1764650" y="325775"/>
              <a:ext cx="7582730" cy="599843"/>
            </a:xfrm>
            <a:prstGeom prst="rect">
              <a:avLst/>
            </a:prstGeom>
          </p:spPr>
          <p:txBody>
            <a:bodyPr anchor="t" rtlCol="false" tIns="0" lIns="0" bIns="0" rIns="0">
              <a:spAutoFit/>
            </a:bodyPr>
            <a:lstStyle/>
            <a:p>
              <a:pPr algn="l" marL="0" indent="0" lvl="0">
                <a:lnSpc>
                  <a:spcPts val="3412"/>
                </a:lnSpc>
              </a:pPr>
              <a:r>
                <a:rPr lang="en-US" sz="2843">
                  <a:solidFill>
                    <a:srgbClr val="000000"/>
                  </a:solidFill>
                  <a:latin typeface="Telegraf"/>
                  <a:ea typeface="Telegraf"/>
                  <a:cs typeface="Telegraf"/>
                  <a:sym typeface="Telegraf"/>
                </a:rPr>
                <a:t>Model Evaluation</a:t>
              </a:r>
            </a:p>
          </p:txBody>
        </p:sp>
      </p:grpSp>
      <p:grpSp>
        <p:nvGrpSpPr>
          <p:cNvPr name="Group 28" id="28"/>
          <p:cNvGrpSpPr/>
          <p:nvPr/>
        </p:nvGrpSpPr>
        <p:grpSpPr>
          <a:xfrm rot="0">
            <a:off x="8768244" y="3518756"/>
            <a:ext cx="7010535" cy="974263"/>
            <a:chOff x="0" y="0"/>
            <a:chExt cx="9347380" cy="1299017"/>
          </a:xfrm>
        </p:grpSpPr>
        <p:grpSp>
          <p:nvGrpSpPr>
            <p:cNvPr name="Group 29" id="29"/>
            <p:cNvGrpSpPr/>
            <p:nvPr/>
          </p:nvGrpSpPr>
          <p:grpSpPr>
            <a:xfrm rot="0">
              <a:off x="0" y="0"/>
              <a:ext cx="1299017" cy="1299017"/>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31" id="31"/>
            <p:cNvSpPr txBox="true"/>
            <p:nvPr/>
          </p:nvSpPr>
          <p:spPr>
            <a:xfrm rot="0">
              <a:off x="239264" y="37061"/>
              <a:ext cx="820490" cy="1129646"/>
            </a:xfrm>
            <a:prstGeom prst="rect">
              <a:avLst/>
            </a:prstGeom>
          </p:spPr>
          <p:txBody>
            <a:bodyPr anchor="t" rtlCol="false" tIns="0" lIns="0" bIns="0" rIns="0">
              <a:spAutoFit/>
            </a:bodyPr>
            <a:lstStyle/>
            <a:p>
              <a:pPr algn="ctr" marL="0" indent="0" lvl="0">
                <a:lnSpc>
                  <a:spcPts val="7165"/>
                </a:lnSpc>
                <a:spcBef>
                  <a:spcPct val="0"/>
                </a:spcBef>
              </a:pPr>
              <a:r>
                <a:rPr lang="en-US" b="true" sz="5118">
                  <a:solidFill>
                    <a:srgbClr val="FFFFFF"/>
                  </a:solidFill>
                  <a:latin typeface="RoxboroughCF Bold"/>
                  <a:ea typeface="RoxboroughCF Bold"/>
                  <a:cs typeface="RoxboroughCF Bold"/>
                  <a:sym typeface="RoxboroughCF Bold"/>
                </a:rPr>
                <a:t>6</a:t>
              </a:r>
            </a:p>
          </p:txBody>
        </p:sp>
        <p:sp>
          <p:nvSpPr>
            <p:cNvPr name="TextBox 32" id="32"/>
            <p:cNvSpPr txBox="true"/>
            <p:nvPr/>
          </p:nvSpPr>
          <p:spPr>
            <a:xfrm rot="0">
              <a:off x="1764650" y="325775"/>
              <a:ext cx="7582730" cy="599843"/>
            </a:xfrm>
            <a:prstGeom prst="rect">
              <a:avLst/>
            </a:prstGeom>
          </p:spPr>
          <p:txBody>
            <a:bodyPr anchor="t" rtlCol="false" tIns="0" lIns="0" bIns="0" rIns="0">
              <a:spAutoFit/>
            </a:bodyPr>
            <a:lstStyle/>
            <a:p>
              <a:pPr algn="l" marL="0" indent="0" lvl="0">
                <a:lnSpc>
                  <a:spcPts val="3412"/>
                </a:lnSpc>
              </a:pPr>
              <a:r>
                <a:rPr lang="en-US" sz="2843">
                  <a:solidFill>
                    <a:srgbClr val="000000"/>
                  </a:solidFill>
                  <a:latin typeface="Telegraf"/>
                  <a:ea typeface="Telegraf"/>
                  <a:cs typeface="Telegraf"/>
                  <a:sym typeface="Telegraf"/>
                </a:rPr>
                <a:t>Testing on New Data</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EFEFEE"/>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6907697" cy="717797"/>
          </a:xfrm>
          <a:prstGeom prst="rect">
            <a:avLst/>
          </a:prstGeom>
        </p:spPr>
        <p:txBody>
          <a:bodyPr anchor="t" rtlCol="false" tIns="0" lIns="0" bIns="0" rIns="0">
            <a:spAutoFit/>
          </a:bodyPr>
          <a:lstStyle/>
          <a:p>
            <a:pPr algn="l" marL="0" indent="0" lvl="0">
              <a:lnSpc>
                <a:spcPts val="5664"/>
              </a:lnSpc>
            </a:pPr>
            <a:r>
              <a:rPr lang="en-US" b="true" sz="4800">
                <a:solidFill>
                  <a:srgbClr val="000000"/>
                </a:solidFill>
                <a:latin typeface="RoxboroughCF Bold"/>
                <a:ea typeface="RoxboroughCF Bold"/>
                <a:cs typeface="RoxboroughCF Bold"/>
                <a:sym typeface="RoxboroughCF Bold"/>
              </a:rPr>
              <a:t>1 - Project Overview</a:t>
            </a:r>
          </a:p>
        </p:txBody>
      </p:sp>
      <p:sp>
        <p:nvSpPr>
          <p:cNvPr name="TextBox 3" id="3"/>
          <p:cNvSpPr txBox="true"/>
          <p:nvPr/>
        </p:nvSpPr>
        <p:spPr>
          <a:xfrm rot="0">
            <a:off x="1289442" y="2588766"/>
            <a:ext cx="14745583" cy="5744796"/>
          </a:xfrm>
          <a:prstGeom prst="rect">
            <a:avLst/>
          </a:prstGeom>
        </p:spPr>
        <p:txBody>
          <a:bodyPr anchor="t" rtlCol="false" tIns="0" lIns="0" bIns="0" rIns="0">
            <a:spAutoFit/>
          </a:bodyPr>
          <a:lstStyle/>
          <a:p>
            <a:pPr algn="ctr">
              <a:lnSpc>
                <a:spcPts val="5703"/>
              </a:lnSpc>
              <a:spcBef>
                <a:spcPct val="0"/>
              </a:spcBef>
            </a:pPr>
            <a:r>
              <a:rPr lang="en-US" sz="4073">
                <a:solidFill>
                  <a:srgbClr val="000000"/>
                </a:solidFill>
                <a:latin typeface="Playfair Display"/>
                <a:ea typeface="Playfair Display"/>
                <a:cs typeface="Playfair Display"/>
                <a:sym typeface="Playfair Display"/>
              </a:rPr>
              <a:t>This project aims to analyze movie reviews and classify them as either positive or negative using Natural Language Processing (NLP) techniques. Leveraging machine learning algorithms, it offers an efficient method for sentiment analysis. The dataset consists of labeled movie reviews from IMDB, and multiple classifiers are trained to identify the best-performing model, which is then saved for future sentiment predictions.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TextBox 2" id="2"/>
          <p:cNvSpPr txBox="true"/>
          <p:nvPr/>
        </p:nvSpPr>
        <p:spPr>
          <a:xfrm rot="0">
            <a:off x="1028700" y="2337977"/>
            <a:ext cx="14332537" cy="4960594"/>
          </a:xfrm>
          <a:prstGeom prst="rect">
            <a:avLst/>
          </a:prstGeom>
        </p:spPr>
        <p:txBody>
          <a:bodyPr anchor="t" rtlCol="false" tIns="0" lIns="0" bIns="0" rIns="0">
            <a:spAutoFit/>
          </a:bodyPr>
          <a:lstStyle/>
          <a:p>
            <a:pPr algn="ctr">
              <a:lnSpc>
                <a:spcPts val="5836"/>
              </a:lnSpc>
            </a:pPr>
            <a:r>
              <a:rPr lang="en-US" sz="4168">
                <a:solidFill>
                  <a:srgbClr val="000000"/>
                </a:solidFill>
                <a:latin typeface="Telegraf"/>
                <a:ea typeface="Telegraf"/>
                <a:cs typeface="Telegraf"/>
                <a:sym typeface="Telegraf"/>
              </a:rPr>
              <a:t>The project utilizes the IMDB Dataset, comprising 50,000 movie reviews, each labeled with either a positive or negative sentiment.</a:t>
            </a:r>
          </a:p>
          <a:p>
            <a:pPr algn="ctr">
              <a:lnSpc>
                <a:spcPts val="2722"/>
              </a:lnSpc>
            </a:pPr>
          </a:p>
          <a:p>
            <a:pPr algn="ctr">
              <a:lnSpc>
                <a:spcPts val="2722"/>
              </a:lnSpc>
            </a:pPr>
          </a:p>
          <a:p>
            <a:pPr algn="ctr">
              <a:lnSpc>
                <a:spcPts val="2722"/>
              </a:lnSpc>
            </a:pPr>
          </a:p>
          <a:p>
            <a:pPr algn="ctr">
              <a:lnSpc>
                <a:spcPts val="2722"/>
              </a:lnSpc>
            </a:pPr>
          </a:p>
          <a:p>
            <a:pPr algn="ctr">
              <a:lnSpc>
                <a:spcPts val="2722"/>
              </a:lnSpc>
            </a:pPr>
          </a:p>
          <a:p>
            <a:pPr algn="ctr">
              <a:lnSpc>
                <a:spcPts val="2722"/>
              </a:lnSpc>
            </a:pPr>
          </a:p>
          <a:p>
            <a:pPr algn="ctr">
              <a:lnSpc>
                <a:spcPts val="2722"/>
              </a:lnSpc>
            </a:pPr>
          </a:p>
          <a:p>
            <a:pPr algn="ctr">
              <a:lnSpc>
                <a:spcPts val="2722"/>
              </a:lnSpc>
              <a:spcBef>
                <a:spcPct val="0"/>
              </a:spcBef>
            </a:pPr>
          </a:p>
        </p:txBody>
      </p:sp>
      <p:sp>
        <p:nvSpPr>
          <p:cNvPr name="Freeform 3" id="3"/>
          <p:cNvSpPr/>
          <p:nvPr/>
        </p:nvSpPr>
        <p:spPr>
          <a:xfrm flipH="false" flipV="false" rot="0">
            <a:off x="5376439" y="4777010"/>
            <a:ext cx="6502450" cy="5043122"/>
          </a:xfrm>
          <a:custGeom>
            <a:avLst/>
            <a:gdLst/>
            <a:ahLst/>
            <a:cxnLst/>
            <a:rect r="r" b="b" t="t" l="l"/>
            <a:pathLst>
              <a:path h="5043122" w="6502450">
                <a:moveTo>
                  <a:pt x="0" y="0"/>
                </a:moveTo>
                <a:lnTo>
                  <a:pt x="6502449" y="0"/>
                </a:lnTo>
                <a:lnTo>
                  <a:pt x="6502449" y="5043122"/>
                </a:lnTo>
                <a:lnTo>
                  <a:pt x="0" y="5043122"/>
                </a:lnTo>
                <a:lnTo>
                  <a:pt x="0" y="0"/>
                </a:lnTo>
                <a:close/>
              </a:path>
            </a:pathLst>
          </a:custGeom>
          <a:blipFill>
            <a:blip r:embed="rId2"/>
            <a:stretch>
              <a:fillRect l="0" t="0" r="0" b="0"/>
            </a:stretch>
          </a:blipFill>
        </p:spPr>
      </p:sp>
      <p:sp>
        <p:nvSpPr>
          <p:cNvPr name="TextBox 4" id="4"/>
          <p:cNvSpPr txBox="true"/>
          <p:nvPr/>
        </p:nvSpPr>
        <p:spPr>
          <a:xfrm rot="0">
            <a:off x="1028700" y="1038225"/>
            <a:ext cx="6907697" cy="717797"/>
          </a:xfrm>
          <a:prstGeom prst="rect">
            <a:avLst/>
          </a:prstGeom>
        </p:spPr>
        <p:txBody>
          <a:bodyPr anchor="t" rtlCol="false" tIns="0" lIns="0" bIns="0" rIns="0">
            <a:spAutoFit/>
          </a:bodyPr>
          <a:lstStyle/>
          <a:p>
            <a:pPr algn="l" marL="0" indent="0" lvl="0">
              <a:lnSpc>
                <a:spcPts val="5664"/>
              </a:lnSpc>
            </a:pPr>
            <a:r>
              <a:rPr lang="en-US" b="true" sz="4800">
                <a:solidFill>
                  <a:srgbClr val="000000"/>
                </a:solidFill>
                <a:latin typeface="RoxboroughCF Bold"/>
                <a:ea typeface="RoxboroughCF Bold"/>
                <a:cs typeface="RoxboroughCF Bold"/>
                <a:sym typeface="RoxboroughCF Bold"/>
              </a:rPr>
              <a:t>2 - About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24548"/>
            <a:ext cx="10423258" cy="2975366"/>
          </a:xfrm>
          <a:custGeom>
            <a:avLst/>
            <a:gdLst/>
            <a:ahLst/>
            <a:cxnLst/>
            <a:rect r="r" b="b" t="t" l="l"/>
            <a:pathLst>
              <a:path h="2975366" w="10423258">
                <a:moveTo>
                  <a:pt x="0" y="0"/>
                </a:moveTo>
                <a:lnTo>
                  <a:pt x="10423258" y="0"/>
                </a:lnTo>
                <a:lnTo>
                  <a:pt x="10423258" y="2975366"/>
                </a:lnTo>
                <a:lnTo>
                  <a:pt x="0" y="2975366"/>
                </a:lnTo>
                <a:lnTo>
                  <a:pt x="0" y="0"/>
                </a:lnTo>
                <a:close/>
              </a:path>
            </a:pathLst>
          </a:custGeom>
          <a:blipFill>
            <a:blip r:embed="rId2"/>
            <a:stretch>
              <a:fillRect l="0" t="0" r="0" b="0"/>
            </a:stretch>
          </a:blipFill>
        </p:spPr>
      </p:sp>
      <p:sp>
        <p:nvSpPr>
          <p:cNvPr name="Freeform 3" id="3"/>
          <p:cNvSpPr/>
          <p:nvPr/>
        </p:nvSpPr>
        <p:spPr>
          <a:xfrm flipH="false" flipV="false" rot="0">
            <a:off x="1028700" y="5871414"/>
            <a:ext cx="10569388" cy="2840074"/>
          </a:xfrm>
          <a:custGeom>
            <a:avLst/>
            <a:gdLst/>
            <a:ahLst/>
            <a:cxnLst/>
            <a:rect r="r" b="b" t="t" l="l"/>
            <a:pathLst>
              <a:path h="2840074" w="10569388">
                <a:moveTo>
                  <a:pt x="0" y="0"/>
                </a:moveTo>
                <a:lnTo>
                  <a:pt x="10569388" y="0"/>
                </a:lnTo>
                <a:lnTo>
                  <a:pt x="10569388" y="2840074"/>
                </a:lnTo>
                <a:lnTo>
                  <a:pt x="0" y="2840074"/>
                </a:lnTo>
                <a:lnTo>
                  <a:pt x="0" y="0"/>
                </a:lnTo>
                <a:close/>
              </a:path>
            </a:pathLst>
          </a:custGeom>
          <a:blipFill>
            <a:blip r:embed="rId3"/>
            <a:stretch>
              <a:fillRect l="0" t="0" r="0" b="0"/>
            </a:stretch>
          </a:blipFill>
        </p:spPr>
      </p:sp>
      <p:sp>
        <p:nvSpPr>
          <p:cNvPr name="TextBox 4" id="4"/>
          <p:cNvSpPr txBox="true"/>
          <p:nvPr/>
        </p:nvSpPr>
        <p:spPr>
          <a:xfrm rot="0">
            <a:off x="1028700" y="1038225"/>
            <a:ext cx="6907697" cy="717797"/>
          </a:xfrm>
          <a:prstGeom prst="rect">
            <a:avLst/>
          </a:prstGeom>
        </p:spPr>
        <p:txBody>
          <a:bodyPr anchor="t" rtlCol="false" tIns="0" lIns="0" bIns="0" rIns="0">
            <a:spAutoFit/>
          </a:bodyPr>
          <a:lstStyle/>
          <a:p>
            <a:pPr algn="l" marL="0" indent="0" lvl="0">
              <a:lnSpc>
                <a:spcPts val="5664"/>
              </a:lnSpc>
            </a:pPr>
            <a:r>
              <a:rPr lang="en-US" b="true" sz="4800">
                <a:solidFill>
                  <a:srgbClr val="000000"/>
                </a:solidFill>
                <a:latin typeface="RoxboroughCF Bold"/>
                <a:ea typeface="RoxboroughCF Bold"/>
                <a:cs typeface="RoxboroughCF Bold"/>
                <a:sym typeface="RoxboroughCF Bold"/>
              </a:rPr>
              <a:t>3 - Text Preprocessing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0673974" cy="2772461"/>
          </a:xfrm>
          <a:custGeom>
            <a:avLst/>
            <a:gdLst/>
            <a:ahLst/>
            <a:cxnLst/>
            <a:rect r="r" b="b" t="t" l="l"/>
            <a:pathLst>
              <a:path h="2772461" w="10673974">
                <a:moveTo>
                  <a:pt x="0" y="0"/>
                </a:moveTo>
                <a:lnTo>
                  <a:pt x="10673974" y="0"/>
                </a:lnTo>
                <a:lnTo>
                  <a:pt x="10673974" y="2772461"/>
                </a:lnTo>
                <a:lnTo>
                  <a:pt x="0" y="2772461"/>
                </a:lnTo>
                <a:lnTo>
                  <a:pt x="0" y="0"/>
                </a:lnTo>
                <a:close/>
              </a:path>
            </a:pathLst>
          </a:custGeom>
          <a:blipFill>
            <a:blip r:embed="rId2"/>
            <a:stretch>
              <a:fillRect l="0" t="0" r="0" b="0"/>
            </a:stretch>
          </a:blipFill>
        </p:spPr>
      </p:sp>
      <p:sp>
        <p:nvSpPr>
          <p:cNvPr name="Freeform 3" id="3"/>
          <p:cNvSpPr/>
          <p:nvPr/>
        </p:nvSpPr>
        <p:spPr>
          <a:xfrm flipH="false" flipV="false" rot="0">
            <a:off x="1028700" y="4725801"/>
            <a:ext cx="11013734" cy="3449526"/>
          </a:xfrm>
          <a:custGeom>
            <a:avLst/>
            <a:gdLst/>
            <a:ahLst/>
            <a:cxnLst/>
            <a:rect r="r" b="b" t="t" l="l"/>
            <a:pathLst>
              <a:path h="3449526" w="11013734">
                <a:moveTo>
                  <a:pt x="0" y="0"/>
                </a:moveTo>
                <a:lnTo>
                  <a:pt x="11013734" y="0"/>
                </a:lnTo>
                <a:lnTo>
                  <a:pt x="11013734" y="3449526"/>
                </a:lnTo>
                <a:lnTo>
                  <a:pt x="0" y="3449526"/>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0527591" cy="4214685"/>
          </a:xfrm>
          <a:custGeom>
            <a:avLst/>
            <a:gdLst/>
            <a:ahLst/>
            <a:cxnLst/>
            <a:rect r="r" b="b" t="t" l="l"/>
            <a:pathLst>
              <a:path h="4214685" w="10527591">
                <a:moveTo>
                  <a:pt x="0" y="0"/>
                </a:moveTo>
                <a:lnTo>
                  <a:pt x="10527591" y="0"/>
                </a:lnTo>
                <a:lnTo>
                  <a:pt x="10527591" y="4214685"/>
                </a:lnTo>
                <a:lnTo>
                  <a:pt x="0" y="4214685"/>
                </a:lnTo>
                <a:lnTo>
                  <a:pt x="0" y="0"/>
                </a:lnTo>
                <a:close/>
              </a:path>
            </a:pathLst>
          </a:custGeom>
          <a:blipFill>
            <a:blip r:embed="rId2"/>
            <a:stretch>
              <a:fillRect l="0" t="0" r="0" b="0"/>
            </a:stretch>
          </a:blipFill>
        </p:spPr>
      </p:sp>
      <p:sp>
        <p:nvSpPr>
          <p:cNvPr name="Freeform 3" id="3"/>
          <p:cNvSpPr/>
          <p:nvPr/>
        </p:nvSpPr>
        <p:spPr>
          <a:xfrm flipH="false" flipV="false" rot="0">
            <a:off x="1028700" y="5747690"/>
            <a:ext cx="11059210" cy="3729415"/>
          </a:xfrm>
          <a:custGeom>
            <a:avLst/>
            <a:gdLst/>
            <a:ahLst/>
            <a:cxnLst/>
            <a:rect r="r" b="b" t="t" l="l"/>
            <a:pathLst>
              <a:path h="3729415" w="11059210">
                <a:moveTo>
                  <a:pt x="0" y="0"/>
                </a:moveTo>
                <a:lnTo>
                  <a:pt x="11059210" y="0"/>
                </a:lnTo>
                <a:lnTo>
                  <a:pt x="11059210" y="3729416"/>
                </a:lnTo>
                <a:lnTo>
                  <a:pt x="0" y="3729416"/>
                </a:lnTo>
                <a:lnTo>
                  <a:pt x="0" y="0"/>
                </a:lnTo>
                <a:close/>
              </a:path>
            </a:pathLst>
          </a:custGeom>
          <a:blipFill>
            <a:blip r:embed="rId3"/>
            <a:stretch>
              <a:fillRect l="0" t="0" r="-2188"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609617" y="2049594"/>
            <a:ext cx="11402222" cy="7587937"/>
          </a:xfrm>
          <a:custGeom>
            <a:avLst/>
            <a:gdLst/>
            <a:ahLst/>
            <a:cxnLst/>
            <a:rect r="r" b="b" t="t" l="l"/>
            <a:pathLst>
              <a:path h="7587937" w="11402222">
                <a:moveTo>
                  <a:pt x="0" y="0"/>
                </a:moveTo>
                <a:lnTo>
                  <a:pt x="11402223" y="0"/>
                </a:lnTo>
                <a:lnTo>
                  <a:pt x="11402223" y="7587937"/>
                </a:lnTo>
                <a:lnTo>
                  <a:pt x="0" y="7587937"/>
                </a:lnTo>
                <a:lnTo>
                  <a:pt x="0" y="0"/>
                </a:lnTo>
                <a:close/>
              </a:path>
            </a:pathLst>
          </a:custGeom>
          <a:blipFill>
            <a:blip r:embed="rId2"/>
            <a:stretch>
              <a:fillRect l="0" t="0" r="-5631" b="0"/>
            </a:stretch>
          </a:blipFill>
        </p:spPr>
      </p:sp>
      <p:sp>
        <p:nvSpPr>
          <p:cNvPr name="TextBox 3" id="3"/>
          <p:cNvSpPr txBox="true"/>
          <p:nvPr/>
        </p:nvSpPr>
        <p:spPr>
          <a:xfrm rot="0">
            <a:off x="1028700" y="1038225"/>
            <a:ext cx="6907697" cy="717797"/>
          </a:xfrm>
          <a:prstGeom prst="rect">
            <a:avLst/>
          </a:prstGeom>
        </p:spPr>
        <p:txBody>
          <a:bodyPr anchor="t" rtlCol="false" tIns="0" lIns="0" bIns="0" rIns="0">
            <a:spAutoFit/>
          </a:bodyPr>
          <a:lstStyle/>
          <a:p>
            <a:pPr algn="l" marL="0" indent="0" lvl="0">
              <a:lnSpc>
                <a:spcPts val="5664"/>
              </a:lnSpc>
            </a:pPr>
            <a:r>
              <a:rPr lang="en-US" b="true" sz="4800">
                <a:solidFill>
                  <a:srgbClr val="000000"/>
                </a:solidFill>
                <a:latin typeface="RoxboroughCF Bold"/>
                <a:ea typeface="RoxboroughCF Bold"/>
                <a:cs typeface="RoxboroughCF Bold"/>
                <a:sym typeface="RoxboroughCF Bold"/>
              </a:rPr>
              <a:t>4 - Model Building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00151"/>
            <a:ext cx="16230600" cy="4301109"/>
          </a:xfrm>
          <a:custGeom>
            <a:avLst/>
            <a:gdLst/>
            <a:ahLst/>
            <a:cxnLst/>
            <a:rect r="r" b="b" t="t" l="l"/>
            <a:pathLst>
              <a:path h="4301109" w="16230600">
                <a:moveTo>
                  <a:pt x="0" y="0"/>
                </a:moveTo>
                <a:lnTo>
                  <a:pt x="16230600" y="0"/>
                </a:lnTo>
                <a:lnTo>
                  <a:pt x="16230600" y="4301109"/>
                </a:lnTo>
                <a:lnTo>
                  <a:pt x="0" y="4301109"/>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DAGXmd4Cgz8</dc:identifier>
  <dcterms:modified xsi:type="dcterms:W3CDTF">2011-08-01T06:04:30Z</dcterms:modified>
  <cp:revision>1</cp:revision>
  <dc:title>Non Text Magic Studio Magic Design for Presentations L&amp;P</dc:title>
</cp:coreProperties>
</file>