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7" r:id="rId4"/>
    <p:sldId id="268" r:id="rId5"/>
    <p:sldId id="266" r:id="rId6"/>
    <p:sldId id="265" r:id="rId7"/>
    <p:sldId id="264" r:id="rId8"/>
    <p:sldId id="269"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341363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13027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71209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204966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A8C3791-3C00-44FE-A24C-4263EC93382B}" type="datetimeFigureOut">
              <a:rPr lang="en-US" smtClean="0"/>
              <a:t>7/31/2024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F27CBF0-8E00-4859-8EB0-81DD5EA8D094}" type="slidenum">
              <a:rPr lang="en-US" smtClean="0"/>
              <a:t>‹#›</a:t>
            </a:fld>
            <a:endParaRPr lang="en-US"/>
          </a:p>
        </p:txBody>
      </p:sp>
    </p:spTree>
    <p:extLst>
      <p:ext uri="{BB962C8B-B14F-4D97-AF65-F5344CB8AC3E}">
        <p14:creationId xmlns:p14="http://schemas.microsoft.com/office/powerpoint/2010/main" val="22675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C3791-3C00-44FE-A24C-4263EC93382B}"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171433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C3791-3C00-44FE-A24C-4263EC93382B}"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24358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C3791-3C00-44FE-A24C-4263EC93382B}"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88993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C3791-3C00-44FE-A24C-4263EC93382B}"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3734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1745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C3791-3C00-44FE-A24C-4263EC93382B}" type="datetimeFigureOut">
              <a:rPr lang="en-US" smtClean="0"/>
              <a:t>7/31/2024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F27CBF0-8E00-4859-8EB0-81DD5EA8D094}" type="slidenum">
              <a:rPr lang="en-US" smtClean="0"/>
              <a:t>‹#›</a:t>
            </a:fld>
            <a:endParaRPr lang="en-US"/>
          </a:p>
        </p:txBody>
      </p:sp>
    </p:spTree>
    <p:extLst>
      <p:ext uri="{BB962C8B-B14F-4D97-AF65-F5344CB8AC3E}">
        <p14:creationId xmlns:p14="http://schemas.microsoft.com/office/powerpoint/2010/main" val="312047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2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A8C3791-3C00-44FE-A24C-4263EC93382B}" type="datetimeFigureOut">
              <a:rPr lang="en-US" smtClean="0"/>
              <a:t>7/31/2024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F27CBF0-8E00-4859-8EB0-81DD5EA8D094}" type="slidenum">
              <a:rPr lang="en-US" smtClean="0"/>
              <a:t>‹#›</a:t>
            </a:fld>
            <a:endParaRPr lang="en-US"/>
          </a:p>
        </p:txBody>
      </p:sp>
    </p:spTree>
    <p:extLst>
      <p:ext uri="{BB962C8B-B14F-4D97-AF65-F5344CB8AC3E}">
        <p14:creationId xmlns:p14="http://schemas.microsoft.com/office/powerpoint/2010/main" val="2729838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breshot.com/business-analysis/"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reepngimg.com/png/30364-idea-bulb-transparent-imag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fmcc-principlesmanagement/chapter/6-4-characteristics-of-effective-goals-and-objectives/"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2049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insight-data-visualisation-digital-290429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insight-data-visualisation-digital-290429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lipart.org/detail/18860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2F4E-98C9-9D7C-2C52-7ACD6191C2A3}"/>
              </a:ext>
            </a:extLst>
          </p:cNvPr>
          <p:cNvSpPr>
            <a:spLocks noGrp="1"/>
          </p:cNvSpPr>
          <p:nvPr>
            <p:ph type="ctrTitle"/>
          </p:nvPr>
        </p:nvSpPr>
        <p:spPr>
          <a:xfrm>
            <a:off x="5237018" y="1385456"/>
            <a:ext cx="4821382" cy="1863436"/>
          </a:xfrm>
        </p:spPr>
        <p:txBody>
          <a:bodyPr>
            <a:normAutofit/>
          </a:bodyPr>
          <a:lstStyle/>
          <a:p>
            <a:r>
              <a:rPr lang="en-US" sz="5400" dirty="0" err="1"/>
              <a:t>Atliq</a:t>
            </a:r>
            <a:r>
              <a:rPr lang="en-US" sz="5400" dirty="0"/>
              <a:t> Hotel chain:</a:t>
            </a:r>
          </a:p>
        </p:txBody>
      </p:sp>
      <p:sp>
        <p:nvSpPr>
          <p:cNvPr id="3" name="Subtitle 2">
            <a:extLst>
              <a:ext uri="{FF2B5EF4-FFF2-40B4-BE49-F238E27FC236}">
                <a16:creationId xmlns:a16="http://schemas.microsoft.com/office/drawing/2014/main" id="{6451AFDD-7E34-5937-B059-460C16BFD754}"/>
              </a:ext>
            </a:extLst>
          </p:cNvPr>
          <p:cNvSpPr>
            <a:spLocks noGrp="1"/>
          </p:cNvSpPr>
          <p:nvPr>
            <p:ph type="subTitle" idx="1"/>
          </p:nvPr>
        </p:nvSpPr>
        <p:spPr>
          <a:xfrm>
            <a:off x="5237018" y="3248891"/>
            <a:ext cx="4973781" cy="685800"/>
          </a:xfrm>
        </p:spPr>
        <p:txBody>
          <a:bodyPr/>
          <a:lstStyle/>
          <a:p>
            <a:r>
              <a:rPr lang="en-US" dirty="0"/>
              <a:t>Revenue Insights and Analysis</a:t>
            </a:r>
          </a:p>
        </p:txBody>
      </p:sp>
      <p:pic>
        <p:nvPicPr>
          <p:cNvPr id="5" name="Picture 4">
            <a:extLst>
              <a:ext uri="{FF2B5EF4-FFF2-40B4-BE49-F238E27FC236}">
                <a16:creationId xmlns:a16="http://schemas.microsoft.com/office/drawing/2014/main" id="{F9DDBFA1-1EB0-8466-94EE-5670E1AEF9A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578" r="23980"/>
          <a:stretch/>
        </p:blipFill>
        <p:spPr>
          <a:xfrm>
            <a:off x="34636" y="0"/>
            <a:ext cx="5084618" cy="6858000"/>
          </a:xfrm>
          <a:prstGeom prst="rect">
            <a:avLst/>
          </a:prstGeom>
        </p:spPr>
      </p:pic>
    </p:spTree>
    <p:extLst>
      <p:ext uri="{BB962C8B-B14F-4D97-AF65-F5344CB8AC3E}">
        <p14:creationId xmlns:p14="http://schemas.microsoft.com/office/powerpoint/2010/main" val="3626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A086-2640-29E4-B574-02AA065EB0F1}"/>
              </a:ext>
            </a:extLst>
          </p:cNvPr>
          <p:cNvSpPr>
            <a:spLocks noGrp="1"/>
          </p:cNvSpPr>
          <p:nvPr>
            <p:ph type="title"/>
          </p:nvPr>
        </p:nvSpPr>
        <p:spPr>
          <a:xfrm>
            <a:off x="623455" y="267287"/>
            <a:ext cx="4350327" cy="6493732"/>
          </a:xfrm>
        </p:spPr>
        <p:txBody>
          <a:bodyPr/>
          <a:lstStyle/>
          <a:p>
            <a:pPr algn="ctr"/>
            <a:r>
              <a:rPr lang="en-US" dirty="0"/>
              <a:t>Thank you</a:t>
            </a:r>
          </a:p>
        </p:txBody>
      </p:sp>
      <p:sp>
        <p:nvSpPr>
          <p:cNvPr id="3" name="Content Placeholder 2">
            <a:extLst>
              <a:ext uri="{FF2B5EF4-FFF2-40B4-BE49-F238E27FC236}">
                <a16:creationId xmlns:a16="http://schemas.microsoft.com/office/drawing/2014/main" id="{B896D85B-5DA8-1767-5B03-D2988AD9D12F}"/>
              </a:ext>
            </a:extLst>
          </p:cNvPr>
          <p:cNvSpPr>
            <a:spLocks noGrp="1"/>
          </p:cNvSpPr>
          <p:nvPr>
            <p:ph idx="1"/>
          </p:nvPr>
        </p:nvSpPr>
        <p:spPr>
          <a:xfrm>
            <a:off x="4779818" y="1579419"/>
            <a:ext cx="6788727" cy="4419602"/>
          </a:xfrm>
          <a:noFill/>
        </p:spPr>
        <p:txBody>
          <a:bodyPr>
            <a:normAutofit/>
          </a:bodyPr>
          <a:lstStyle/>
          <a:p>
            <a:pPr marL="0" indent="0" algn="ctr">
              <a:buNone/>
            </a:pPr>
            <a:r>
              <a:rPr lang="en-US" sz="2400" dirty="0"/>
              <a:t>As we wrap up this chapter of our journey, I want to express my gratitude for your time and attention. Thank you for reviewing this analysis of the </a:t>
            </a:r>
            <a:r>
              <a:rPr lang="en-US" sz="2400" dirty="0" err="1"/>
              <a:t>Atliq</a:t>
            </a:r>
            <a:r>
              <a:rPr lang="en-US" sz="2400" dirty="0"/>
              <a:t> hotel chain’s revenue data. I appreciate your time and consideration of the insights and recommendations provided. I look forward to any questions or feedback you may have and am eager to discuss further strategies to enhance performance and achieve our goals.</a:t>
            </a:r>
          </a:p>
        </p:txBody>
      </p:sp>
    </p:spTree>
    <p:extLst>
      <p:ext uri="{BB962C8B-B14F-4D97-AF65-F5344CB8AC3E}">
        <p14:creationId xmlns:p14="http://schemas.microsoft.com/office/powerpoint/2010/main" val="196369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DC93-C272-0448-B8E1-076FB1E493E9}"/>
              </a:ext>
            </a:extLst>
          </p:cNvPr>
          <p:cNvSpPr>
            <a:spLocks noGrp="1"/>
          </p:cNvSpPr>
          <p:nvPr>
            <p:ph type="title"/>
          </p:nvPr>
        </p:nvSpPr>
        <p:spPr>
          <a:xfrm>
            <a:off x="4585854" y="358696"/>
            <a:ext cx="6331528" cy="1220722"/>
          </a:xfrm>
        </p:spPr>
        <p:txBody>
          <a:bodyPr/>
          <a:lstStyle/>
          <a:p>
            <a:pPr algn="ctr"/>
            <a:r>
              <a:rPr lang="en-US" dirty="0"/>
              <a:t>Hello!</a:t>
            </a:r>
          </a:p>
        </p:txBody>
      </p:sp>
      <p:sp>
        <p:nvSpPr>
          <p:cNvPr id="3" name="Content Placeholder 2">
            <a:extLst>
              <a:ext uri="{FF2B5EF4-FFF2-40B4-BE49-F238E27FC236}">
                <a16:creationId xmlns:a16="http://schemas.microsoft.com/office/drawing/2014/main" id="{C7E297FC-0CC4-78BF-7818-7C011A13B918}"/>
              </a:ext>
            </a:extLst>
          </p:cNvPr>
          <p:cNvSpPr>
            <a:spLocks noGrp="1"/>
          </p:cNvSpPr>
          <p:nvPr>
            <p:ph idx="1"/>
          </p:nvPr>
        </p:nvSpPr>
        <p:spPr>
          <a:xfrm>
            <a:off x="4156364" y="2327564"/>
            <a:ext cx="7578436" cy="2805892"/>
          </a:xfrm>
        </p:spPr>
        <p:txBody>
          <a:bodyPr>
            <a:noAutofit/>
          </a:bodyPr>
          <a:lstStyle/>
          <a:p>
            <a:pPr marL="0" indent="0" algn="ctr">
              <a:buNone/>
            </a:pPr>
            <a:r>
              <a:rPr lang="en-US" sz="2200" dirty="0"/>
              <a:t>In this project, I delved into the revenue dynamics of a hotel chain, transforming raw data into actionable insights. By connecting Excel data to Power BI, I crafted engaging visualizations and KPIs, including Revenue, RevPAR, and ADR. This analysis aimed to reveal performance trends and guide strategic decisions to boost revenue and optimize hotel operations</a:t>
            </a:r>
          </a:p>
        </p:txBody>
      </p:sp>
      <p:pic>
        <p:nvPicPr>
          <p:cNvPr id="5" name="Picture 4">
            <a:extLst>
              <a:ext uri="{FF2B5EF4-FFF2-40B4-BE49-F238E27FC236}">
                <a16:creationId xmlns:a16="http://schemas.microsoft.com/office/drawing/2014/main" id="{98DB3BA2-AC0E-0C41-6FC9-AAD73D5FE9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7200" y="1724543"/>
            <a:ext cx="3064903" cy="3408913"/>
          </a:xfrm>
          <a:prstGeom prst="rect">
            <a:avLst/>
          </a:prstGeom>
        </p:spPr>
      </p:pic>
    </p:spTree>
    <p:extLst>
      <p:ext uri="{BB962C8B-B14F-4D97-AF65-F5344CB8AC3E}">
        <p14:creationId xmlns:p14="http://schemas.microsoft.com/office/powerpoint/2010/main" val="26342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E5A2-4BD5-3FA7-8ED4-62227879E119}"/>
              </a:ext>
            </a:extLst>
          </p:cNvPr>
          <p:cNvSpPr>
            <a:spLocks noGrp="1"/>
          </p:cNvSpPr>
          <p:nvPr>
            <p:ph type="title"/>
          </p:nvPr>
        </p:nvSpPr>
        <p:spPr>
          <a:xfrm>
            <a:off x="828224" y="124418"/>
            <a:ext cx="5267776" cy="1120825"/>
          </a:xfrm>
        </p:spPr>
        <p:txBody>
          <a:bodyPr/>
          <a:lstStyle/>
          <a:p>
            <a:pPr algn="ctr"/>
            <a:r>
              <a:rPr lang="en-US" dirty="0"/>
              <a:t>Objective:</a:t>
            </a:r>
          </a:p>
        </p:txBody>
      </p:sp>
      <p:sp>
        <p:nvSpPr>
          <p:cNvPr id="3" name="Content Placeholder 2">
            <a:extLst>
              <a:ext uri="{FF2B5EF4-FFF2-40B4-BE49-F238E27FC236}">
                <a16:creationId xmlns:a16="http://schemas.microsoft.com/office/drawing/2014/main" id="{65A15FC7-E53D-423A-C0B0-CB122A1B1BD5}"/>
              </a:ext>
            </a:extLst>
          </p:cNvPr>
          <p:cNvSpPr>
            <a:spLocks noGrp="1"/>
          </p:cNvSpPr>
          <p:nvPr>
            <p:ph idx="1"/>
          </p:nvPr>
        </p:nvSpPr>
        <p:spPr>
          <a:xfrm>
            <a:off x="568037" y="1245243"/>
            <a:ext cx="6528534" cy="5417959"/>
          </a:xfrm>
        </p:spPr>
        <p:txBody>
          <a:bodyPr>
            <a:noAutofit/>
          </a:bodyPr>
          <a:lstStyle/>
          <a:p>
            <a:r>
              <a:rPr lang="en-US" b="1" dirty="0">
                <a:highlight>
                  <a:srgbClr val="FFFF00"/>
                </a:highlight>
              </a:rPr>
              <a:t>Analyze Revenue Performance: </a:t>
            </a:r>
            <a:r>
              <a:rPr lang="en-US" dirty="0"/>
              <a:t>Evaluate key metrics such as Revenue, RevPAR, ADR, and Occupancy% to understand overall hotel performance.</a:t>
            </a:r>
          </a:p>
          <a:p>
            <a:r>
              <a:rPr lang="en-US" b="1" dirty="0">
                <a:highlight>
                  <a:srgbClr val="FFFF00"/>
                </a:highlight>
              </a:rPr>
              <a:t>Identify Revenue Drivers: </a:t>
            </a:r>
            <a:r>
              <a:rPr lang="en-US" dirty="0"/>
              <a:t>Discover factors that significantly influence revenue across different hotels and booking platforms.</a:t>
            </a:r>
          </a:p>
          <a:p>
            <a:r>
              <a:rPr lang="en-US" b="1" dirty="0">
                <a:highlight>
                  <a:srgbClr val="FFFF00"/>
                </a:highlight>
              </a:rPr>
              <a:t>Visualize Data Trends: </a:t>
            </a:r>
            <a:r>
              <a:rPr lang="en-US" dirty="0"/>
              <a:t>Create visualizations to reveal trends and patterns in revenue and occupancy.</a:t>
            </a:r>
          </a:p>
          <a:p>
            <a:r>
              <a:rPr lang="en-US" b="1" dirty="0">
                <a:highlight>
                  <a:srgbClr val="FFFF00"/>
                </a:highlight>
              </a:rPr>
              <a:t>Compare Performance Across Regions: </a:t>
            </a:r>
            <a:r>
              <a:rPr lang="en-US" dirty="0"/>
              <a:t>Assess and compare performance metrics by city to identify regional strengths and areas for improvement.</a:t>
            </a:r>
          </a:p>
          <a:p>
            <a:r>
              <a:rPr lang="en-US" b="1" dirty="0">
                <a:highlight>
                  <a:srgbClr val="FFFF00"/>
                </a:highlight>
              </a:rPr>
              <a:t>Guide Strategic Decisions: </a:t>
            </a:r>
            <a:r>
              <a:rPr lang="en-US" dirty="0"/>
              <a:t>Provide actionable insights to optimize revenue strategies and enhance hotel operations.</a:t>
            </a:r>
          </a:p>
        </p:txBody>
      </p:sp>
      <p:pic>
        <p:nvPicPr>
          <p:cNvPr id="6" name="Picture 5">
            <a:extLst>
              <a:ext uri="{FF2B5EF4-FFF2-40B4-BE49-F238E27FC236}">
                <a16:creationId xmlns:a16="http://schemas.microsoft.com/office/drawing/2014/main" id="{AE747604-C452-F447-C12A-BF35EB6E34D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0542" t="3397" r="-3770" b="10358"/>
          <a:stretch/>
        </p:blipFill>
        <p:spPr>
          <a:xfrm>
            <a:off x="7096571" y="1260765"/>
            <a:ext cx="5140037" cy="5417959"/>
          </a:xfrm>
          <a:prstGeom prst="rect">
            <a:avLst/>
          </a:prstGeom>
        </p:spPr>
      </p:pic>
    </p:spTree>
    <p:extLst>
      <p:ext uri="{BB962C8B-B14F-4D97-AF65-F5344CB8AC3E}">
        <p14:creationId xmlns:p14="http://schemas.microsoft.com/office/powerpoint/2010/main" val="3368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76B5-4709-D736-8CD4-63BEBCEAC055}"/>
              </a:ext>
            </a:extLst>
          </p:cNvPr>
          <p:cNvSpPr>
            <a:spLocks noGrp="1"/>
          </p:cNvSpPr>
          <p:nvPr>
            <p:ph type="title"/>
          </p:nvPr>
        </p:nvSpPr>
        <p:spPr>
          <a:xfrm>
            <a:off x="4045527" y="0"/>
            <a:ext cx="7606146" cy="1066800"/>
          </a:xfrm>
        </p:spPr>
        <p:txBody>
          <a:bodyPr/>
          <a:lstStyle/>
          <a:p>
            <a:pPr algn="ctr"/>
            <a:r>
              <a:rPr lang="en-US" dirty="0"/>
              <a:t>Outcomes</a:t>
            </a:r>
          </a:p>
        </p:txBody>
      </p:sp>
      <p:sp>
        <p:nvSpPr>
          <p:cNvPr id="3" name="Content Placeholder 2">
            <a:extLst>
              <a:ext uri="{FF2B5EF4-FFF2-40B4-BE49-F238E27FC236}">
                <a16:creationId xmlns:a16="http://schemas.microsoft.com/office/drawing/2014/main" id="{3807B440-9C47-70C8-94F4-DE2077C40C0E}"/>
              </a:ext>
            </a:extLst>
          </p:cNvPr>
          <p:cNvSpPr>
            <a:spLocks noGrp="1"/>
          </p:cNvSpPr>
          <p:nvPr>
            <p:ph idx="1"/>
          </p:nvPr>
        </p:nvSpPr>
        <p:spPr>
          <a:xfrm>
            <a:off x="3934691" y="1108367"/>
            <a:ext cx="8049490" cy="5444838"/>
          </a:xfrm>
        </p:spPr>
        <p:txBody>
          <a:bodyPr>
            <a:noAutofit/>
          </a:bodyPr>
          <a:lstStyle/>
          <a:p>
            <a:r>
              <a:rPr lang="en-US" sz="2100" b="1" dirty="0">
                <a:highlight>
                  <a:srgbClr val="FFFF00"/>
                </a:highlight>
              </a:rPr>
              <a:t>Detailed Revenue Insights: </a:t>
            </a:r>
            <a:r>
              <a:rPr lang="en-US" sz="2100" dirty="0"/>
              <a:t>Identified revenue trends and key performance metrics such as ADR, RevPAR, and Occupancy% across different hotels and booking platforms.</a:t>
            </a:r>
          </a:p>
          <a:p>
            <a:r>
              <a:rPr lang="en-US" sz="2100" b="1" dirty="0">
                <a:highlight>
                  <a:srgbClr val="FFFF00"/>
                </a:highlight>
              </a:rPr>
              <a:t>Performance Trends Uncovered: </a:t>
            </a:r>
            <a:r>
              <a:rPr lang="en-US" sz="2100" dirty="0"/>
              <a:t>Revealed significant patterns in revenue and occupancy, including fluctuations by week and month.</a:t>
            </a:r>
          </a:p>
          <a:p>
            <a:r>
              <a:rPr lang="en-US" sz="2100" b="1" dirty="0">
                <a:highlight>
                  <a:srgbClr val="FFFF00"/>
                </a:highlight>
              </a:rPr>
              <a:t>Regional Performance Analysis: </a:t>
            </a:r>
            <a:r>
              <a:rPr lang="en-US" sz="2100" dirty="0"/>
              <a:t>Highlighted differences in revenue and occupancy by city, identifying top-performing and underperforming locations.</a:t>
            </a:r>
          </a:p>
          <a:p>
            <a:r>
              <a:rPr lang="en-US" sz="2100" b="1" dirty="0">
                <a:highlight>
                  <a:srgbClr val="FFFF00"/>
                </a:highlight>
              </a:rPr>
              <a:t>Effective Visualization: </a:t>
            </a:r>
            <a:r>
              <a:rPr lang="en-US" sz="2100" dirty="0"/>
              <a:t>Created clear and actionable visualizations, including graphs, doughnut charts, and line charts, to support data-driven decision-making.</a:t>
            </a:r>
          </a:p>
          <a:p>
            <a:r>
              <a:rPr lang="en-US" sz="2100" b="1" dirty="0">
                <a:highlight>
                  <a:srgbClr val="FFFF00"/>
                </a:highlight>
              </a:rPr>
              <a:t>Strategic Recommendations: </a:t>
            </a:r>
            <a:r>
              <a:rPr lang="en-US" sz="2100" dirty="0"/>
              <a:t>Provided actionable insights and recommendations for optimizing revenue strategies and improving operational efficiency based on data analysis.</a:t>
            </a:r>
          </a:p>
        </p:txBody>
      </p:sp>
      <p:pic>
        <p:nvPicPr>
          <p:cNvPr id="5" name="Picture 4">
            <a:extLst>
              <a:ext uri="{FF2B5EF4-FFF2-40B4-BE49-F238E27FC236}">
                <a16:creationId xmlns:a16="http://schemas.microsoft.com/office/drawing/2014/main" id="{41019091-D8D5-36FE-C737-C35D61EF25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7819" y="2036617"/>
            <a:ext cx="3200400" cy="3477491"/>
          </a:xfrm>
          <a:prstGeom prst="rect">
            <a:avLst/>
          </a:prstGeom>
        </p:spPr>
      </p:pic>
    </p:spTree>
    <p:extLst>
      <p:ext uri="{BB962C8B-B14F-4D97-AF65-F5344CB8AC3E}">
        <p14:creationId xmlns:p14="http://schemas.microsoft.com/office/powerpoint/2010/main" val="252044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ABB8-D845-E77B-9A77-C8290C6BDE0B}"/>
              </a:ext>
            </a:extLst>
          </p:cNvPr>
          <p:cNvSpPr>
            <a:spLocks noGrp="1"/>
          </p:cNvSpPr>
          <p:nvPr>
            <p:ph type="title"/>
          </p:nvPr>
        </p:nvSpPr>
        <p:spPr>
          <a:xfrm>
            <a:off x="817418" y="-124691"/>
            <a:ext cx="6636327" cy="6982691"/>
          </a:xfrm>
        </p:spPr>
        <p:txBody>
          <a:bodyPr>
            <a:normAutofit/>
          </a:bodyPr>
          <a:lstStyle/>
          <a:p>
            <a:r>
              <a:rPr lang="en-US" dirty="0"/>
              <a:t>Power Bi Report:</a:t>
            </a:r>
          </a:p>
        </p:txBody>
      </p:sp>
    </p:spTree>
    <p:extLst>
      <p:ext uri="{BB962C8B-B14F-4D97-AF65-F5344CB8AC3E}">
        <p14:creationId xmlns:p14="http://schemas.microsoft.com/office/powerpoint/2010/main" val="164378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6ADD0-EEEA-E9B8-A098-7FB3A028A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40403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C8E1-4DBC-BEBE-1D51-4D1145C4997D}"/>
              </a:ext>
            </a:extLst>
          </p:cNvPr>
          <p:cNvSpPr>
            <a:spLocks noGrp="1"/>
          </p:cNvSpPr>
          <p:nvPr>
            <p:ph type="title"/>
          </p:nvPr>
        </p:nvSpPr>
        <p:spPr>
          <a:xfrm>
            <a:off x="3823851" y="0"/>
            <a:ext cx="7841672" cy="1292514"/>
          </a:xfrm>
        </p:spPr>
        <p:txBody>
          <a:bodyPr/>
          <a:lstStyle/>
          <a:p>
            <a:pPr algn="ctr"/>
            <a:r>
              <a:rPr lang="en-US" dirty="0"/>
              <a:t>Insights:</a:t>
            </a:r>
          </a:p>
        </p:txBody>
      </p:sp>
      <p:sp>
        <p:nvSpPr>
          <p:cNvPr id="7" name="Content Placeholder 6">
            <a:extLst>
              <a:ext uri="{FF2B5EF4-FFF2-40B4-BE49-F238E27FC236}">
                <a16:creationId xmlns:a16="http://schemas.microsoft.com/office/drawing/2014/main" id="{D3A9EFE3-0C97-F5ED-644C-C471727218D6}"/>
              </a:ext>
            </a:extLst>
          </p:cNvPr>
          <p:cNvSpPr>
            <a:spLocks noGrp="1"/>
          </p:cNvSpPr>
          <p:nvPr>
            <p:ph idx="1"/>
          </p:nvPr>
        </p:nvSpPr>
        <p:spPr>
          <a:xfrm>
            <a:off x="3339398" y="1292514"/>
            <a:ext cx="8450820" cy="5260687"/>
          </a:xfrm>
        </p:spPr>
        <p:txBody>
          <a:bodyPr>
            <a:noAutofit/>
          </a:bodyPr>
          <a:lstStyle/>
          <a:p>
            <a:r>
              <a:rPr lang="en-US" sz="2100" b="1" dirty="0">
                <a:highlight>
                  <a:srgbClr val="FFFF00"/>
                </a:highlight>
              </a:rPr>
              <a:t>Peak Revenue Performance: </a:t>
            </a:r>
            <a:r>
              <a:rPr lang="en-US" sz="2100" dirty="0"/>
              <a:t>Revenue per Available Room (RevPAR) peaked in the 1st week of July, demonstrating the highest earning potential during this period before gradually declining. This indicates a strong performance at the beginning of the month and suggests the need for strategies to maintain momentum.</a:t>
            </a:r>
          </a:p>
          <a:p>
            <a:r>
              <a:rPr lang="en-US" sz="2100" b="1" dirty="0">
                <a:highlight>
                  <a:srgbClr val="FFFF00"/>
                </a:highlight>
              </a:rPr>
              <a:t>Occupancy Trends: </a:t>
            </a:r>
            <a:r>
              <a:rPr lang="en-US" sz="2100" dirty="0"/>
              <a:t>Occupancy rates showed a decline in July and fluctuated significantly in May and June. This variability highlights the importance of understanding seasonal and monthly trends to better manage room availability and pricing.</a:t>
            </a:r>
          </a:p>
          <a:p>
            <a:r>
              <a:rPr lang="en-US" sz="2100" b="1" dirty="0">
                <a:highlight>
                  <a:srgbClr val="FFFF00"/>
                </a:highlight>
              </a:rPr>
              <a:t>Luxury vs. Business Revenue: </a:t>
            </a:r>
            <a:r>
              <a:rPr lang="en-US" sz="2100" dirty="0"/>
              <a:t>The luxury category generated 61.6% of total revenue, while the business category contributed 38.4%. This disparity underscores the dominant role of luxury offerings in driving revenue and suggests focusing on enhancing luxury amenities to capture more market share.</a:t>
            </a:r>
          </a:p>
        </p:txBody>
      </p:sp>
      <p:pic>
        <p:nvPicPr>
          <p:cNvPr id="8" name="Content Placeholder 4">
            <a:extLst>
              <a:ext uri="{FF2B5EF4-FFF2-40B4-BE49-F238E27FC236}">
                <a16:creationId xmlns:a16="http://schemas.microsoft.com/office/drawing/2014/main" id="{A6AA8257-14C6-3BC5-C4C9-33FA375A9E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780" r="28244"/>
          <a:stretch/>
        </p:blipFill>
        <p:spPr>
          <a:xfrm>
            <a:off x="-277090" y="1191491"/>
            <a:ext cx="3727326" cy="4682836"/>
          </a:xfrm>
          <a:prstGeom prst="rect">
            <a:avLst/>
          </a:prstGeom>
        </p:spPr>
      </p:pic>
    </p:spTree>
    <p:extLst>
      <p:ext uri="{BB962C8B-B14F-4D97-AF65-F5344CB8AC3E}">
        <p14:creationId xmlns:p14="http://schemas.microsoft.com/office/powerpoint/2010/main" val="48847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C8E1-4DBC-BEBE-1D51-4D1145C4997D}"/>
              </a:ext>
            </a:extLst>
          </p:cNvPr>
          <p:cNvSpPr>
            <a:spLocks noGrp="1"/>
          </p:cNvSpPr>
          <p:nvPr>
            <p:ph type="title"/>
          </p:nvPr>
        </p:nvSpPr>
        <p:spPr>
          <a:xfrm>
            <a:off x="3823851" y="0"/>
            <a:ext cx="7841672" cy="1292514"/>
          </a:xfrm>
        </p:spPr>
        <p:txBody>
          <a:bodyPr/>
          <a:lstStyle/>
          <a:p>
            <a:pPr algn="ctr"/>
            <a:r>
              <a:rPr lang="en-US" dirty="0"/>
              <a:t>Insights:</a:t>
            </a:r>
          </a:p>
        </p:txBody>
      </p:sp>
      <p:sp>
        <p:nvSpPr>
          <p:cNvPr id="7" name="Content Placeholder 6">
            <a:extLst>
              <a:ext uri="{FF2B5EF4-FFF2-40B4-BE49-F238E27FC236}">
                <a16:creationId xmlns:a16="http://schemas.microsoft.com/office/drawing/2014/main" id="{D3A9EFE3-0C97-F5ED-644C-C471727218D6}"/>
              </a:ext>
            </a:extLst>
          </p:cNvPr>
          <p:cNvSpPr>
            <a:spLocks noGrp="1"/>
          </p:cNvSpPr>
          <p:nvPr>
            <p:ph idx="1"/>
          </p:nvPr>
        </p:nvSpPr>
        <p:spPr>
          <a:xfrm>
            <a:off x="3339398" y="1292515"/>
            <a:ext cx="8326125" cy="5149850"/>
          </a:xfrm>
        </p:spPr>
        <p:txBody>
          <a:bodyPr>
            <a:noAutofit/>
          </a:bodyPr>
          <a:lstStyle/>
          <a:p>
            <a:r>
              <a:rPr lang="en-US" sz="2100" b="1" dirty="0">
                <a:highlight>
                  <a:srgbClr val="FFFF00"/>
                </a:highlight>
              </a:rPr>
              <a:t>Impact of Hotel Ratings: </a:t>
            </a:r>
            <a:r>
              <a:rPr lang="en-US" sz="2100" dirty="0"/>
              <a:t>A clear inverse relationship exists between hotel ratings and occupancy rates. Hotels with higher ratings tend to have better occupancy, while lower-rated properties experience reduced occupancy, emphasizing the need for continuous improvement in service quality.</a:t>
            </a:r>
          </a:p>
          <a:p>
            <a:r>
              <a:rPr lang="en-US" sz="2100" b="1" dirty="0">
                <a:highlight>
                  <a:srgbClr val="FFFF00"/>
                </a:highlight>
              </a:rPr>
              <a:t>Booking Platform Effectiveness: </a:t>
            </a:r>
            <a:r>
              <a:rPr lang="en-US" sz="2100" dirty="0"/>
              <a:t>Revenue distribution indicates that other booking platforms are the most significant revenue sources, whereas offline bookings contribute minimally. Leveraging digital and online booking channels more effectively could boost overall revenue.</a:t>
            </a:r>
          </a:p>
          <a:p>
            <a:r>
              <a:rPr lang="en-US" sz="2100" b="1" dirty="0">
                <a:highlight>
                  <a:srgbClr val="FFFF00"/>
                </a:highlight>
              </a:rPr>
              <a:t>Regional Revenue Variations: </a:t>
            </a:r>
            <a:r>
              <a:rPr lang="en-US" sz="2100" dirty="0"/>
              <a:t>Delhi reported the lowest revenue, whereas Mumbai achieved the highest revenue. This geographical variance highlights the necessity for tailored regional strategies to address local market dynamics and optimize performance in underperforming areas.</a:t>
            </a:r>
          </a:p>
        </p:txBody>
      </p:sp>
      <p:pic>
        <p:nvPicPr>
          <p:cNvPr id="8" name="Content Placeholder 4">
            <a:extLst>
              <a:ext uri="{FF2B5EF4-FFF2-40B4-BE49-F238E27FC236}">
                <a16:creationId xmlns:a16="http://schemas.microsoft.com/office/drawing/2014/main" id="{A6AA8257-14C6-3BC5-C4C9-33FA375A9E0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780" r="28244"/>
          <a:stretch/>
        </p:blipFill>
        <p:spPr>
          <a:xfrm>
            <a:off x="-277090" y="1191491"/>
            <a:ext cx="3727326" cy="4682836"/>
          </a:xfrm>
          <a:prstGeom prst="rect">
            <a:avLst/>
          </a:prstGeom>
        </p:spPr>
      </p:pic>
    </p:spTree>
    <p:extLst>
      <p:ext uri="{BB962C8B-B14F-4D97-AF65-F5344CB8AC3E}">
        <p14:creationId xmlns:p14="http://schemas.microsoft.com/office/powerpoint/2010/main" val="207252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DDB2-07E2-3339-419B-EF0896BF4549}"/>
              </a:ext>
            </a:extLst>
          </p:cNvPr>
          <p:cNvSpPr>
            <a:spLocks noGrp="1"/>
          </p:cNvSpPr>
          <p:nvPr>
            <p:ph type="title"/>
          </p:nvPr>
        </p:nvSpPr>
        <p:spPr>
          <a:xfrm>
            <a:off x="734291" y="96986"/>
            <a:ext cx="10529454" cy="1324138"/>
          </a:xfrm>
        </p:spPr>
        <p:txBody>
          <a:bodyPr/>
          <a:lstStyle/>
          <a:p>
            <a:pPr algn="ctr"/>
            <a:r>
              <a:rPr lang="en-US" dirty="0"/>
              <a:t>Recommendations:</a:t>
            </a:r>
          </a:p>
        </p:txBody>
      </p:sp>
      <p:sp>
        <p:nvSpPr>
          <p:cNvPr id="7" name="Content Placeholder 6">
            <a:extLst>
              <a:ext uri="{FF2B5EF4-FFF2-40B4-BE49-F238E27FC236}">
                <a16:creationId xmlns:a16="http://schemas.microsoft.com/office/drawing/2014/main" id="{6437482F-52D9-218A-3A4C-8BF5AE5F4E0C}"/>
              </a:ext>
            </a:extLst>
          </p:cNvPr>
          <p:cNvSpPr>
            <a:spLocks noGrp="1"/>
          </p:cNvSpPr>
          <p:nvPr>
            <p:ph idx="1"/>
          </p:nvPr>
        </p:nvSpPr>
        <p:spPr>
          <a:xfrm>
            <a:off x="568036" y="1483469"/>
            <a:ext cx="11152909" cy="4958895"/>
          </a:xfrm>
        </p:spPr>
        <p:txBody>
          <a:bodyPr>
            <a:normAutofit/>
          </a:bodyPr>
          <a:lstStyle/>
          <a:p>
            <a:r>
              <a:rPr lang="en-US" sz="2100" b="1" dirty="0">
                <a:highlight>
                  <a:srgbClr val="FFFF00"/>
                </a:highlight>
              </a:rPr>
              <a:t>Adopt and Monitor Dynamic Pricing: </a:t>
            </a:r>
            <a:r>
              <a:rPr lang="en-US" sz="2100" dirty="0"/>
              <a:t>Implement and regularly adjust dynamic pricing based on occupancy trends, weekdays, and seasonal demand to optimize revenue.</a:t>
            </a:r>
          </a:p>
          <a:p>
            <a:r>
              <a:rPr lang="en-US" sz="2100" b="1" dirty="0">
                <a:highlight>
                  <a:srgbClr val="FFFF00"/>
                </a:highlight>
              </a:rPr>
              <a:t>Enhance Luxury Services: </a:t>
            </a:r>
            <a:r>
              <a:rPr lang="en-US" sz="2100" dirty="0"/>
              <a:t>Expand luxury amenities to capitalize on high revenue from this segment.</a:t>
            </a:r>
          </a:p>
          <a:p>
            <a:r>
              <a:rPr lang="en-US" sz="2100" b="1" dirty="0">
                <a:highlight>
                  <a:srgbClr val="FFFF00"/>
                </a:highlight>
              </a:rPr>
              <a:t>Improve Service Quality: </a:t>
            </a:r>
            <a:r>
              <a:rPr lang="en-US" sz="2100" dirty="0"/>
              <a:t>Invest in service enhancements to boost ratings and increase occupancy.</a:t>
            </a:r>
            <a:r>
              <a:rPr lang="en-US" sz="2000" dirty="0"/>
              <a:t> Higher ratings lead to increased occupancy rates and improved guest satisfaction.</a:t>
            </a:r>
            <a:endParaRPr lang="en-US" sz="2100" dirty="0"/>
          </a:p>
          <a:p>
            <a:r>
              <a:rPr lang="en-US" sz="2100" b="1" dirty="0">
                <a:highlight>
                  <a:srgbClr val="FFFF00"/>
                </a:highlight>
              </a:rPr>
              <a:t>Boost Online Presence: </a:t>
            </a:r>
            <a:r>
              <a:rPr lang="en-US" sz="2100" dirty="0"/>
              <a:t>Strengthen partnerships with online booking platforms to increase visibility and drive bookings.</a:t>
            </a:r>
          </a:p>
          <a:p>
            <a:r>
              <a:rPr lang="en-US" sz="2100" b="1" dirty="0">
                <a:highlight>
                  <a:srgbClr val="FFFF00"/>
                </a:highlight>
              </a:rPr>
              <a:t>Tailor Regional Strategies: </a:t>
            </a:r>
            <a:r>
              <a:rPr lang="en-US" sz="2100" dirty="0"/>
              <a:t>Develop targeted marketing and operational strategies for underperforming regions like Delhi to enhance performance.</a:t>
            </a:r>
            <a:r>
              <a:rPr lang="en-US" sz="2000" dirty="0"/>
              <a:t> Use localized marketing and promotions to address specific market needs and improve regional performance.</a:t>
            </a:r>
            <a:endParaRPr lang="en-US" sz="2100" dirty="0"/>
          </a:p>
        </p:txBody>
      </p:sp>
      <p:pic>
        <p:nvPicPr>
          <p:cNvPr id="8" name="Content Placeholder 4">
            <a:extLst>
              <a:ext uri="{FF2B5EF4-FFF2-40B4-BE49-F238E27FC236}">
                <a16:creationId xmlns:a16="http://schemas.microsoft.com/office/drawing/2014/main" id="{5638C6B5-D1F7-2134-454C-A74E03C9FB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601" y="159331"/>
            <a:ext cx="1246909" cy="1164807"/>
          </a:xfrm>
          <a:prstGeom prst="rect">
            <a:avLst/>
          </a:prstGeom>
        </p:spPr>
      </p:pic>
    </p:spTree>
    <p:extLst>
      <p:ext uri="{BB962C8B-B14F-4D97-AF65-F5344CB8AC3E}">
        <p14:creationId xmlns:p14="http://schemas.microsoft.com/office/powerpoint/2010/main" val="3446586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526</TotalTime>
  <Words>744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Rockwell</vt:lpstr>
      <vt:lpstr>Rockwell Condensed</vt:lpstr>
      <vt:lpstr>Wingdings</vt:lpstr>
      <vt:lpstr>Wood Type</vt:lpstr>
      <vt:lpstr>Atliq Hotel chain:</vt:lpstr>
      <vt:lpstr>Hello!</vt:lpstr>
      <vt:lpstr>Objective:</vt:lpstr>
      <vt:lpstr>Outcomes</vt:lpstr>
      <vt:lpstr>Power Bi Report:</vt:lpstr>
      <vt:lpstr>PowerPoint Presentation</vt:lpstr>
      <vt:lpstr>Insights:</vt:lpstr>
      <vt:lpstr>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dc:creator>
  <cp:lastModifiedBy>Abhishek Kumar</cp:lastModifiedBy>
  <cp:revision>5</cp:revision>
  <dcterms:created xsi:type="dcterms:W3CDTF">2024-07-31T10:43:33Z</dcterms:created>
  <dcterms:modified xsi:type="dcterms:W3CDTF">2024-07-31T19:35:16Z</dcterms:modified>
</cp:coreProperties>
</file>