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  <p:embeddedFont>
      <p:font typeface="Pacific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Pacific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39cb5e1f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39cb5e1f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39cb5e1f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39cb5e1f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f62351a2e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f62351a2e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f62351a2e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f62351a2e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f62351a2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f62351a2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f62351a2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f62351a2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f62351a2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f62351a2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62351a2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62351a2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62351a2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f62351a2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62351a2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f62351a2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39cb5e1f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39cb5e1f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62351a2e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62351a2e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Processing critical health events in real time using clinical ground rule based guidelines. </a:t>
            </a:r>
            <a:endParaRPr sz="3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33"/>
            <a:ext cx="81231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 u="sng"/>
              <a:t>Presented by:</a:t>
            </a:r>
            <a:endParaRPr b="1" sz="19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Abhishek Tiwari (MDE2024008)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Moksh Rajput (MDE2024001)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subTitle"/>
          </p:nvPr>
        </p:nvSpPr>
        <p:spPr>
          <a:xfrm>
            <a:off x="380925" y="769500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lang="en-GB" sz="1650">
                <a:solidFill>
                  <a:srgbClr val="CCCCCC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ap_hi &lt;= 129.50 THEN cholesterol &lt;= 2.50 THEN age &gt; 22203.50 THEN ap_lo &gt; 78.00 THEN active &lt;= 0.50</a:t>
            </a:r>
            <a:endParaRPr sz="1650">
              <a:solidFill>
                <a:srgbClr val="FFD493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300"/>
              <a:t> </a:t>
            </a:r>
            <a:r>
              <a:rPr lang="en-GB" sz="1700"/>
              <a:t>ap_hi &gt; 129.50 THEN ap_hi &gt; 133.50 THEN ap_lo &lt;= 5.00 THEN id &gt; 56213.00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Sample Rules (for Cardio disease Dataset):</a:t>
            </a:r>
            <a:endParaRPr sz="3220" u="sng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Dashboard</a:t>
            </a:r>
            <a:r>
              <a:rPr lang="en-GB" sz="3220" u="sng"/>
              <a:t>:</a:t>
            </a:r>
            <a:endParaRPr sz="3220" u="sng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00" y="769300"/>
            <a:ext cx="4400798" cy="33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000" y="769300"/>
            <a:ext cx="4093373" cy="33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80925" y="769500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Biasedness of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Unavailability of a domain expert.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Generating synthetic data in real time.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Rules not medically aligned properly.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2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Challenges</a:t>
            </a:r>
            <a:r>
              <a:rPr lang="en-GB" sz="3220" u="sng"/>
              <a:t>:</a:t>
            </a:r>
            <a:endParaRPr sz="322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acifico"/>
                <a:ea typeface="Pacifico"/>
                <a:cs typeface="Pacifico"/>
                <a:sym typeface="Pacifico"/>
              </a:rPr>
              <a:t>Thank You!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71400" y="152400"/>
            <a:ext cx="8123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Objective:</a:t>
            </a:r>
            <a:endParaRPr sz="3220" u="sng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28500" y="693275"/>
            <a:ext cx="8123100" cy="30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Build a distributed platform for chronic disease health data processing using Big Data technologies.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Implement national/international treatment guidelines via Siddhi CEP for event detection.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Real-time event detection for critical health events.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Proposed Methodology:</a:t>
            </a:r>
            <a:endParaRPr sz="3220" u="sng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27600" y="678075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Dataset Preparation.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Data conversion to JSON.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Real-Time data ingestion.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Event Processing using Siddhi CEP.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Rule-Based Detection.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Datasets Used</a:t>
            </a:r>
            <a:r>
              <a:rPr lang="en-GB" sz="3220" u="sng"/>
              <a:t>:</a:t>
            </a:r>
            <a:endParaRPr sz="3220" u="sng"/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27600" y="678075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Cardio Disease Prediction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Heart Failure Prediction Dataset.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Preprocessing</a:t>
            </a:r>
            <a:r>
              <a:rPr lang="en-GB" sz="3220" u="sng"/>
              <a:t>:</a:t>
            </a:r>
            <a:endParaRPr sz="3220" u="sng"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27600" y="678075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Handling missing data (with median).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Mapping Categorical Data.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Min-max scaling on integer columns.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Selecting Relevant Columns.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/>
              <a:t>Converting to JSON for Kafka streaming.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System Architecture:</a:t>
            </a:r>
            <a:endParaRPr sz="3220" u="sng"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250" y="838100"/>
            <a:ext cx="5524476" cy="39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Metrics:</a:t>
            </a:r>
            <a:endParaRPr sz="3220" u="sng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0475"/>
            <a:ext cx="3964325" cy="213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250" y="830475"/>
            <a:ext cx="4094725" cy="21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1000875" y="3287475"/>
            <a:ext cx="72792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Fig. Metrics for Randomized search CV and XGBoost respectively for heart disease prediction dataset.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Metrics:</a:t>
            </a:r>
            <a:endParaRPr sz="3220" u="sng"/>
          </a:p>
        </p:txBody>
      </p:sp>
      <p:sp>
        <p:nvSpPr>
          <p:cNvPr id="104" name="Google Shape;104;p20"/>
          <p:cNvSpPr txBox="1"/>
          <p:nvPr/>
        </p:nvSpPr>
        <p:spPr>
          <a:xfrm>
            <a:off x="516375" y="3034050"/>
            <a:ext cx="73974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Fig. Metrics for Randomized Search CV and XGBoost for cardio disease prediction dataset.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50" y="678075"/>
            <a:ext cx="3699599" cy="20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750" y="678075"/>
            <a:ext cx="3699600" cy="202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" type="subTitle"/>
          </p:nvPr>
        </p:nvSpPr>
        <p:spPr>
          <a:xfrm>
            <a:off x="380925" y="769500"/>
            <a:ext cx="8519100" cy="39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If ST_Slope in ['Down', 'Flat'] and Sex = 'F' and ChestPainType in ['ASY', 'ATA'] and RestingBP ≤ 187.28 and Oldpeak ≤ 1.05 → Class 0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If ST_Slope in ['Down', 'Flat'] and Sex = 'F' and ChestPainType in ['ASY', 'ATA'] and RestingBP ≤ 187.28 and Oldpeak &gt; 1.05 → Class 1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ctrTitle"/>
          </p:nvPr>
        </p:nvSpPr>
        <p:spPr>
          <a:xfrm>
            <a:off x="380925" y="137175"/>
            <a:ext cx="85191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220" u="sng"/>
              <a:t>Sample Rules (for Heart Disease Prediction):</a:t>
            </a:r>
            <a:endParaRPr sz="3220" u="sng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