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7" r:id="rId21"/>
    <p:sldId id="276" r:id="rId22"/>
    <p:sldId id="274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32250-B766-4D3C-BB41-C709FBF612BB}" v="746" dt="2022-11-11T18:47:32.722"/>
    <p1510:client id="{4440FD8C-2853-4A15-9AB4-E2342FD82609}" v="4021" dt="2022-11-11T13:16:14.390"/>
    <p1510:client id="{493D9EEB-8CCB-4814-ABB8-2D070A6FE935}" v="855" dt="2022-11-12T18:11:11.010"/>
    <p1510:client id="{6D4874E7-8064-48CF-842A-1D8BBADC3D7D}" v="1" dt="2022-11-10T16:39:33.917"/>
    <p1510:client id="{A9BAED84-8716-42C8-B2D6-AB851E6CBD08}" v="1669" dt="2022-11-14T03:17:19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65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4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4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4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34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9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4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04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5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5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4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88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566348D-5E23-404C-A495-618E4EAA8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525EE0A-A779-481E-A750-AD22CD1A0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90564"/>
            <a:ext cx="11147071" cy="245376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417" y="742952"/>
            <a:ext cx="11240014" cy="1943094"/>
          </a:xfrm>
        </p:spPr>
        <p:txBody>
          <a:bodyPr anchor="b">
            <a:normAutofit/>
          </a:bodyPr>
          <a:lstStyle/>
          <a:p>
            <a:pPr algn="ctr"/>
            <a:r>
              <a:rPr lang="en-US" sz="4400" b="1" dirty="0">
                <a:latin typeface="Times New Roman"/>
                <a:cs typeface="Times New Roman"/>
              </a:rPr>
              <a:t>Human Reliability Estimation using Physiological Behavior</a:t>
            </a:r>
            <a:endParaRPr lang="en-US" sz="4400" dirty="0" err="1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D6645B-2963-49B8-BD20-68F13D7B5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13">
            <a:extLst>
              <a:ext uri="{FF2B5EF4-FFF2-40B4-BE49-F238E27FC236}">
                <a16:creationId xmlns:a16="http://schemas.microsoft.com/office/drawing/2014/main" id="{0AB1FF18-916C-43C4-8A6D-5878AEA39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40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ABAF14-551B-4C82-8652-104248C6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B286192-58E8-53A3-8F2A-FB76F6550CCA}"/>
              </a:ext>
            </a:extLst>
          </p:cNvPr>
          <p:cNvSpPr txBox="1"/>
          <p:nvPr/>
        </p:nvSpPr>
        <p:spPr>
          <a:xfrm>
            <a:off x="4614929" y="3233133"/>
            <a:ext cx="3273380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/>
              <a:t>By</a:t>
            </a:r>
            <a:br>
              <a:rPr lang="en-US" dirty="0"/>
            </a:br>
            <a:r>
              <a:rPr lang="en-US" sz="2000" b="1" dirty="0"/>
              <a:t>Abhishek </a:t>
            </a:r>
            <a:r>
              <a:rPr lang="en-US" sz="2000" b="1" dirty="0" err="1"/>
              <a:t>Topwal</a:t>
            </a:r>
            <a:br>
              <a:rPr lang="en-US" sz="2000" b="1" dirty="0"/>
            </a:br>
            <a:r>
              <a:rPr lang="en-US" sz="2000" b="1" dirty="0"/>
              <a:t>(21CS60R01)</a:t>
            </a:r>
            <a:endParaRPr lang="en-US" sz="20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2E359D-819B-9469-5787-3A7DEA88018E}"/>
              </a:ext>
            </a:extLst>
          </p:cNvPr>
          <p:cNvSpPr txBox="1"/>
          <p:nvPr/>
        </p:nvSpPr>
        <p:spPr>
          <a:xfrm>
            <a:off x="4249010" y="4560960"/>
            <a:ext cx="401123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/>
              <a:t>Under the guidance of</a:t>
            </a:r>
            <a:br>
              <a:rPr lang="en-US" dirty="0"/>
            </a:br>
            <a:r>
              <a:rPr lang="en-US" sz="2400" b="1" dirty="0"/>
              <a:t>Prof. Debasis Samanta</a:t>
            </a:r>
            <a:endParaRPr lang="en-US" sz="2400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379E0379-2941-4B03-3C11-3B35FCBDE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31" y="5148867"/>
            <a:ext cx="985905" cy="10893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845379-1344-D0E0-177A-0CDEE81CC092}"/>
              </a:ext>
            </a:extLst>
          </p:cNvPr>
          <p:cNvSpPr txBox="1"/>
          <p:nvPr/>
        </p:nvSpPr>
        <p:spPr>
          <a:xfrm>
            <a:off x="4832430" y="5755994"/>
            <a:ext cx="29009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THESIS PART 1 -CS67101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5DEDC8-23C5-ECE2-AFE2-9510D5B6B87C}"/>
              </a:ext>
            </a:extLst>
          </p:cNvPr>
          <p:cNvSpPr txBox="1"/>
          <p:nvPr/>
        </p:nvSpPr>
        <p:spPr>
          <a:xfrm>
            <a:off x="560394" y="1134339"/>
            <a:ext cx="11075219" cy="45858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latin typeface="Times New Roman"/>
                <a:cs typeface="Times New Roman"/>
              </a:rPr>
              <a:t>Traditional HRA approaches involves:</a:t>
            </a:r>
          </a:p>
          <a:p>
            <a:endParaRPr lang="en-US" sz="4400" dirty="0">
              <a:latin typeface="Times New Roman"/>
              <a:cs typeface="Times New Roman"/>
            </a:endParaRPr>
          </a:p>
          <a:p>
            <a:endParaRPr lang="en-US" sz="4400" dirty="0">
              <a:latin typeface="Times New Roman"/>
              <a:cs typeface="Times New Roman"/>
            </a:endParaRPr>
          </a:p>
          <a:p>
            <a:pPr marL="742950" indent="-742950"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Questionnaires for the users.</a:t>
            </a:r>
            <a:br>
              <a:rPr lang="en-US" sz="2400" dirty="0">
                <a:latin typeface="Times New Roman"/>
                <a:cs typeface="Times New Roman"/>
              </a:rPr>
            </a:br>
            <a:endParaRPr lang="en-US" sz="2400" dirty="0">
              <a:latin typeface="Times New Roman"/>
              <a:cs typeface="Times New Roman"/>
            </a:endParaRPr>
          </a:p>
          <a:p>
            <a:pPr marL="742950" indent="-742950"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Expert Ratings using the external behavior.</a:t>
            </a:r>
            <a:br>
              <a:rPr lang="en-US" sz="2400" dirty="0">
                <a:latin typeface="Times New Roman"/>
                <a:cs typeface="Times New Roman"/>
              </a:rPr>
            </a:br>
            <a:endParaRPr lang="en-US" sz="2400" dirty="0">
              <a:latin typeface="Times New Roman"/>
              <a:cs typeface="Times New Roman"/>
            </a:endParaRPr>
          </a:p>
          <a:p>
            <a:pPr marL="742950" indent="-742950"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PSFs multipliers are given by experts.</a:t>
            </a:r>
            <a:br>
              <a:rPr lang="en-US" sz="4400" dirty="0">
                <a:latin typeface="Times New Roman"/>
                <a:cs typeface="Times New Roman"/>
              </a:rPr>
            </a:br>
            <a:endParaRPr lang="en-US" sz="4400">
              <a:latin typeface="Times New Roman"/>
              <a:cs typeface="Times New Roman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E5A20C7-11A5-124A-FD2C-B1B8A9C5FDCD}"/>
              </a:ext>
            </a:extLst>
          </p:cNvPr>
          <p:cNvCxnSpPr/>
          <p:nvPr/>
        </p:nvCxnSpPr>
        <p:spPr>
          <a:xfrm>
            <a:off x="11493661" y="6714279"/>
            <a:ext cx="422475" cy="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78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31EDCE-B15B-F384-BD47-61950DD588F0}"/>
              </a:ext>
            </a:extLst>
          </p:cNvPr>
          <p:cNvSpPr txBox="1"/>
          <p:nvPr/>
        </p:nvSpPr>
        <p:spPr>
          <a:xfrm>
            <a:off x="701716" y="889804"/>
            <a:ext cx="10865732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latin typeface="Times New Roman"/>
                <a:cs typeface="Times New Roman"/>
              </a:rPr>
              <a:t>Issues with traditional approaches are:</a:t>
            </a:r>
            <a:br>
              <a:rPr lang="en-US" sz="3200" dirty="0">
                <a:latin typeface="Times New Roman"/>
              </a:rPr>
            </a:br>
            <a:endParaRPr lang="en-US" sz="4000">
              <a:latin typeface="Times New Roman"/>
              <a:cs typeface="Times New Roman"/>
            </a:endParaRPr>
          </a:p>
          <a:p>
            <a:endParaRPr lang="en-US" sz="3200" dirty="0">
              <a:latin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Highly Subjective in nature.</a:t>
            </a:r>
            <a:br>
              <a:rPr lang="en-US" sz="2800" dirty="0">
                <a:latin typeface="Times New Roman"/>
                <a:cs typeface="Times New Roman"/>
              </a:rPr>
            </a:br>
            <a:endParaRPr lang="en-US" sz="2800" dirty="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Affected by biases of the experts.</a:t>
            </a:r>
            <a:br>
              <a:rPr lang="en-US" sz="2800" dirty="0">
                <a:latin typeface="Times New Roman"/>
                <a:cs typeface="Times New Roman"/>
              </a:rPr>
            </a:br>
            <a:endParaRPr lang="en-US" sz="2800">
              <a:latin typeface="Times New Roman"/>
              <a:ea typeface="+mn-lt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Times New Roman"/>
                <a:ea typeface="+mn-lt"/>
                <a:cs typeface="+mn-lt"/>
              </a:rPr>
              <a:t>Lack of empirical data for model development and validation.</a:t>
            </a:r>
            <a:br>
              <a:rPr lang="en-US" sz="2800" dirty="0">
                <a:latin typeface="Times New Roman"/>
                <a:ea typeface="+mn-lt"/>
                <a:cs typeface="+mn-lt"/>
              </a:rPr>
            </a:br>
            <a:endParaRPr lang="en-US" sz="2800" dirty="0">
              <a:latin typeface="Times New Roman"/>
              <a:ea typeface="+mn-lt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Times New Roman"/>
                <a:ea typeface="+mn-lt"/>
                <a:cs typeface="+mn-lt"/>
              </a:rPr>
              <a:t>Lack of inclusion of human cognition.</a:t>
            </a:r>
            <a:endParaRPr lang="en-US" sz="2800" dirty="0">
              <a:latin typeface="Times New Roman"/>
              <a:cs typeface="Times New Roman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2EE1BC5-AD97-7D7A-0B5E-E7255EC606AA}"/>
              </a:ext>
            </a:extLst>
          </p:cNvPr>
          <p:cNvCxnSpPr/>
          <p:nvPr/>
        </p:nvCxnSpPr>
        <p:spPr>
          <a:xfrm>
            <a:off x="11493661" y="6714279"/>
            <a:ext cx="422475" cy="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619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C3D6F3-3BB3-69FC-58AA-B664233E24C8}"/>
              </a:ext>
            </a:extLst>
          </p:cNvPr>
          <p:cNvSpPr txBox="1"/>
          <p:nvPr/>
        </p:nvSpPr>
        <p:spPr>
          <a:xfrm>
            <a:off x="1157468" y="1073069"/>
            <a:ext cx="10043449" cy="5324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latin typeface="Times New Roman"/>
                <a:cs typeface="Times New Roman"/>
              </a:rPr>
              <a:t>Recent HRA approaches includes:</a:t>
            </a:r>
          </a:p>
          <a:p>
            <a:endParaRPr lang="en-US" sz="32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2800" dirty="0">
                <a:latin typeface="Times New Roman"/>
                <a:ea typeface="+mn-lt"/>
                <a:cs typeface="+mn-lt"/>
              </a:rPr>
              <a:t> A simulation model consisting of the reproduction of the cognitive model using an application.</a:t>
            </a:r>
            <a:br>
              <a:rPr lang="en-US" sz="2800" dirty="0">
                <a:latin typeface="Times New Roman"/>
                <a:ea typeface="+mn-lt"/>
                <a:cs typeface="+mn-lt"/>
              </a:rPr>
            </a:br>
            <a:endParaRPr lang="en-US" sz="280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2800" dirty="0">
                <a:latin typeface="Times New Roman"/>
                <a:ea typeface="+mn-lt"/>
                <a:cs typeface="+mn-lt"/>
              </a:rPr>
              <a:t> A simulation that runs and produce logs which are used to get an estimate of the likelihood of human error.</a:t>
            </a:r>
            <a:br>
              <a:rPr lang="en-US" sz="2800" dirty="0">
                <a:latin typeface="Times New Roman"/>
                <a:ea typeface="+mn-lt"/>
                <a:cs typeface="+mn-lt"/>
              </a:rPr>
            </a:br>
            <a:endParaRPr lang="en-US" sz="2800" dirty="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800" dirty="0">
                <a:latin typeface="Times New Roman"/>
                <a:ea typeface="+mn-lt"/>
                <a:cs typeface="+mn-lt"/>
              </a:rPr>
              <a:t> Subject specific data to calculate multipliers for PSFs.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97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FF89B5-5771-4683-680E-478FF139BF17}"/>
              </a:ext>
            </a:extLst>
          </p:cNvPr>
          <p:cNvSpPr txBox="1"/>
          <p:nvPr/>
        </p:nvSpPr>
        <p:spPr>
          <a:xfrm>
            <a:off x="479867" y="675190"/>
            <a:ext cx="1110204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Times New Roman"/>
                <a:cs typeface="Times New Roman"/>
              </a:rPr>
              <a:t>Person-Specific Human Error Estimation(P-SPHERE)</a:t>
            </a:r>
            <a:r>
              <a:rPr lang="en-US" sz="1000" b="1" dirty="0">
                <a:solidFill>
                  <a:schemeClr val="accent2"/>
                </a:solidFill>
                <a:latin typeface="Times New Roman"/>
                <a:cs typeface="Times New Roman"/>
              </a:rPr>
              <a:t>[2]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DCEA39-7B86-3BDD-DB3C-B39F8B4C0E2D}"/>
              </a:ext>
            </a:extLst>
          </p:cNvPr>
          <p:cNvSpPr txBox="1"/>
          <p:nvPr/>
        </p:nvSpPr>
        <p:spPr>
          <a:xfrm>
            <a:off x="802993" y="2375221"/>
            <a:ext cx="10586012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A HRA method that evaluates HEP by using real-time values of dynamic human behavior and existing HRA methods.</a:t>
            </a:r>
            <a:br>
              <a:rPr lang="en-US" sz="2800" dirty="0">
                <a:latin typeface="Times New Roman"/>
              </a:rPr>
            </a:br>
            <a:endParaRPr lang="en-US" sz="28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Focuses on human specific factors as well as environment and organization factors.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DC0EC4-13FE-F102-9121-CA92FC26CC81}"/>
              </a:ext>
            </a:extLst>
          </p:cNvPr>
          <p:cNvSpPr txBox="1"/>
          <p:nvPr/>
        </p:nvSpPr>
        <p:spPr>
          <a:xfrm>
            <a:off x="803958" y="5958481"/>
            <a:ext cx="870512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[2] </a:t>
            </a:r>
            <a:r>
              <a:rPr lang="en-US" sz="1400" dirty="0">
                <a:ea typeface="+mn-lt"/>
                <a:cs typeface="+mn-lt"/>
              </a:rPr>
              <a:t>https://link.springer.com/article/10.1007/s40860-021-00146-1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1069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C08638-0DF6-D2D2-FDA1-AC221452EBCE}"/>
              </a:ext>
            </a:extLst>
          </p:cNvPr>
          <p:cNvSpPr txBox="1"/>
          <p:nvPr/>
        </p:nvSpPr>
        <p:spPr>
          <a:xfrm>
            <a:off x="1022430" y="2136492"/>
            <a:ext cx="1006756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b="1" dirty="0">
                <a:solidFill>
                  <a:schemeClr val="accent5"/>
                </a:solidFill>
                <a:latin typeface="Times New Roman"/>
                <a:cs typeface="Times New Roman"/>
              </a:rPr>
              <a:t>How to incorporate</a:t>
            </a:r>
            <a:br>
              <a:rPr lang="en-US" sz="5400" b="1" dirty="0">
                <a:solidFill>
                  <a:schemeClr val="accent5"/>
                </a:solidFill>
                <a:latin typeface="Times New Roman"/>
              </a:rPr>
            </a:br>
            <a:r>
              <a:rPr lang="en-US" sz="5400" b="1" dirty="0">
                <a:solidFill>
                  <a:schemeClr val="accent5"/>
                </a:solidFill>
                <a:latin typeface="Times New Roman"/>
                <a:cs typeface="Times New Roman"/>
              </a:rPr>
              <a:t>Human Specific Factors </a:t>
            </a:r>
            <a:endParaRPr lang="en-US" b="1">
              <a:solidFill>
                <a:schemeClr val="accent5"/>
              </a:solidFill>
              <a:latin typeface="Times New Roman"/>
              <a:cs typeface="Times New Roman"/>
            </a:endParaRPr>
          </a:p>
          <a:p>
            <a:pPr algn="ctr"/>
            <a:r>
              <a:rPr lang="en-US" sz="5400" b="1" dirty="0">
                <a:solidFill>
                  <a:schemeClr val="accent5"/>
                </a:solidFill>
                <a:latin typeface="Times New Roman"/>
                <a:cs typeface="Times New Roman"/>
              </a:rPr>
              <a:t>Values 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235C7BE-24BF-7CFD-9DED-57C56B916E90}"/>
              </a:ext>
            </a:extLst>
          </p:cNvPr>
          <p:cNvCxnSpPr/>
          <p:nvPr/>
        </p:nvCxnSpPr>
        <p:spPr>
          <a:xfrm>
            <a:off x="11493661" y="6723925"/>
            <a:ext cx="422475" cy="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20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0480DB-BE56-4908-C011-17665C0F9FCD}"/>
              </a:ext>
            </a:extLst>
          </p:cNvPr>
          <p:cNvSpPr txBox="1"/>
          <p:nvPr/>
        </p:nvSpPr>
        <p:spPr>
          <a:xfrm>
            <a:off x="856045" y="1229810"/>
            <a:ext cx="10899492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>
                <a:latin typeface="Times New Roman"/>
                <a:cs typeface="Times New Roman"/>
              </a:rPr>
              <a:t>Solution:</a:t>
            </a:r>
            <a:br>
              <a:rPr lang="en-US" sz="3600" dirty="0">
                <a:latin typeface="Times New Roman"/>
              </a:rPr>
            </a:br>
            <a:br>
              <a:rPr lang="en-US" sz="3600" dirty="0">
                <a:latin typeface="Times New Roman"/>
              </a:rPr>
            </a:br>
            <a:r>
              <a:rPr lang="en-US" sz="3600" b="1" dirty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Use Physiological Parameters</a:t>
            </a:r>
            <a:br>
              <a:rPr lang="en-US" sz="3600" b="1" dirty="0">
                <a:latin typeface="Times New Roman"/>
              </a:rPr>
            </a:br>
            <a:br>
              <a:rPr lang="en-US" sz="3600" b="1" dirty="0">
                <a:latin typeface="Times New Roman"/>
              </a:rPr>
            </a:br>
            <a:r>
              <a:rPr lang="en-US" sz="3600" b="1" dirty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These may include blood pressure, body temperature, heart rate etc.</a:t>
            </a:r>
            <a:endParaRPr lang="en-US" b="1">
              <a:solidFill>
                <a:schemeClr val="accent3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0924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BCE87-2E7E-EBFD-381A-097E0D801B61}"/>
              </a:ext>
            </a:extLst>
          </p:cNvPr>
          <p:cNvSpPr txBox="1"/>
          <p:nvPr/>
        </p:nvSpPr>
        <p:spPr>
          <a:xfrm>
            <a:off x="957323" y="1150233"/>
            <a:ext cx="10272531" cy="45550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/>
                <a:cs typeface="Times New Roman"/>
              </a:rPr>
              <a:t>Electroencephalography (EEG)</a:t>
            </a:r>
          </a:p>
          <a:p>
            <a:pPr algn="ctr"/>
            <a:endParaRPr lang="en-US" sz="4000" b="1" dirty="0">
              <a:solidFill>
                <a:schemeClr val="accent2"/>
              </a:solidFill>
              <a:latin typeface="Times New Roman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r>
              <a:rPr lang="en-US" sz="3200" dirty="0">
                <a:latin typeface="Times New Roman"/>
                <a:ea typeface="+mn-lt"/>
                <a:cs typeface="+mn-lt"/>
              </a:rPr>
              <a:t>It is an electrophysiological technique for the recording of electrical activity arising from the human brain.</a:t>
            </a:r>
            <a:br>
              <a:rPr lang="en-US" sz="3200" dirty="0">
                <a:latin typeface="Times New Roman"/>
                <a:ea typeface="+mn-lt"/>
                <a:cs typeface="+mn-lt"/>
              </a:rPr>
            </a:br>
            <a:endParaRPr lang="en-US" sz="3200">
              <a:latin typeface="Times New Roman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r>
              <a:rPr lang="en-US" sz="3200" dirty="0">
                <a:latin typeface="Times New Roman"/>
                <a:ea typeface="+mn-lt"/>
                <a:cs typeface="+mn-lt"/>
              </a:rPr>
              <a:t>EEG gives us the ability to see brain activity as it unfolds in real time, at the level of milliseconds.</a:t>
            </a:r>
          </a:p>
          <a:p>
            <a:pPr marL="571500" indent="-571500">
              <a:buFont typeface="Arial"/>
              <a:buChar char="•"/>
            </a:pPr>
            <a:endParaRPr lang="en-US" sz="32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804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82D4F8-E9BB-DC23-6A9C-BD3DFF4C5F91}"/>
              </a:ext>
            </a:extLst>
          </p:cNvPr>
          <p:cNvSpPr txBox="1"/>
          <p:nvPr/>
        </p:nvSpPr>
        <p:spPr>
          <a:xfrm>
            <a:off x="1003610" y="2137316"/>
            <a:ext cx="1030326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solidFill>
                  <a:schemeClr val="accent2"/>
                </a:solidFill>
                <a:latin typeface="Times New Roman"/>
                <a:cs typeface="Times New Roman"/>
              </a:rPr>
              <a:t>HRA Approach</a:t>
            </a:r>
            <a:r>
              <a:rPr lang="en-US" sz="4800" dirty="0">
                <a:latin typeface="Times New Roman"/>
                <a:cs typeface="Times New Roman"/>
              </a:rPr>
              <a:t> : P-SPHERE</a:t>
            </a:r>
            <a:br>
              <a:rPr lang="en-US" sz="4800" dirty="0">
                <a:latin typeface="Times New Roman"/>
              </a:rPr>
            </a:br>
            <a:br>
              <a:rPr lang="en-US" sz="4800" dirty="0">
                <a:latin typeface="Times New Roman"/>
              </a:rPr>
            </a:br>
            <a:r>
              <a:rPr lang="en-US" sz="4800" dirty="0">
                <a:solidFill>
                  <a:schemeClr val="accent2"/>
                </a:solidFill>
                <a:latin typeface="Times New Roman"/>
                <a:cs typeface="Times New Roman"/>
              </a:rPr>
              <a:t>Physiological Parameter</a:t>
            </a:r>
            <a:r>
              <a:rPr lang="en-US" sz="4800" dirty="0">
                <a:latin typeface="Times New Roman"/>
                <a:cs typeface="Times New Roman"/>
              </a:rPr>
              <a:t>: EEG</a:t>
            </a:r>
            <a:endParaRPr lang="en-US" sz="4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9454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DAF126-30E5-366A-9E8B-334EB79FF6B8}"/>
              </a:ext>
            </a:extLst>
          </p:cNvPr>
          <p:cNvSpPr txBox="1"/>
          <p:nvPr/>
        </p:nvSpPr>
        <p:spPr>
          <a:xfrm>
            <a:off x="1175524" y="590350"/>
            <a:ext cx="9838628" cy="27699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b="1" u="sng" dirty="0">
                <a:solidFill>
                  <a:schemeClr val="accent2"/>
                </a:solidFill>
                <a:latin typeface="Times New Roman"/>
                <a:cs typeface="Times New Roman"/>
              </a:rPr>
              <a:t>P-SPHERE</a:t>
            </a:r>
            <a:br>
              <a:rPr lang="en-US" sz="4000" u="sng" dirty="0">
                <a:latin typeface="Times New Roman"/>
                <a:cs typeface="Times New Roman"/>
              </a:rPr>
            </a:br>
            <a:br>
              <a:rPr lang="en-US" sz="4000" u="sng" dirty="0">
                <a:latin typeface="Times New Roman"/>
                <a:cs typeface="Times New Roman"/>
              </a:rPr>
            </a:br>
            <a:br>
              <a:rPr lang="en-US" sz="4000" dirty="0">
                <a:latin typeface="Times New Roman"/>
                <a:cs typeface="Times New Roman"/>
              </a:rPr>
            </a:br>
            <a:endParaRPr lang="en-US" sz="4000" u="sng" dirty="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C3C539-4865-39BD-1FC7-52A877E5FAE8}"/>
              </a:ext>
            </a:extLst>
          </p:cNvPr>
          <p:cNvSpPr txBox="1"/>
          <p:nvPr/>
        </p:nvSpPr>
        <p:spPr>
          <a:xfrm>
            <a:off x="1174349" y="1856771"/>
            <a:ext cx="9307973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Performance Shaping Factors included are:</a:t>
            </a:r>
            <a:br>
              <a:rPr lang="en-US" sz="2800" dirty="0">
                <a:latin typeface="Times New Roman"/>
                <a:cs typeface="Times New Roman"/>
              </a:rPr>
            </a:br>
            <a:br>
              <a:rPr lang="en-US" sz="2800" dirty="0">
                <a:latin typeface="Times New Roman"/>
              </a:rPr>
            </a:br>
            <a:r>
              <a:rPr lang="en-US" sz="2800" dirty="0">
                <a:latin typeface="Times New Roman"/>
                <a:cs typeface="Times New Roman"/>
              </a:rPr>
              <a:t>1. Mental Workload</a:t>
            </a:r>
            <a:br>
              <a:rPr lang="en-US" sz="2800" dirty="0">
                <a:latin typeface="Times New Roman"/>
                <a:cs typeface="Times New Roman"/>
              </a:rPr>
            </a:br>
            <a:br>
              <a:rPr lang="en-US" sz="2800" dirty="0">
                <a:latin typeface="Times New Roman"/>
              </a:rPr>
            </a:br>
            <a:r>
              <a:rPr lang="en-US" sz="2800" dirty="0">
                <a:latin typeface="Times New Roman"/>
                <a:cs typeface="Times New Roman"/>
              </a:rPr>
              <a:t>2. Vigilance</a:t>
            </a:r>
            <a:br>
              <a:rPr lang="en-US" sz="2800" dirty="0">
                <a:latin typeface="Times New Roman"/>
                <a:cs typeface="Times New Roman"/>
              </a:rPr>
            </a:br>
            <a:br>
              <a:rPr lang="en-US" sz="2800" dirty="0">
                <a:latin typeface="Times New Roman"/>
              </a:rPr>
            </a:br>
            <a:r>
              <a:rPr lang="en-US" sz="2800" dirty="0">
                <a:latin typeface="Times New Roman"/>
                <a:cs typeface="Times New Roman"/>
              </a:rPr>
              <a:t>3. Anxiety</a:t>
            </a:r>
            <a:br>
              <a:rPr lang="en-US" sz="2800" dirty="0">
                <a:latin typeface="Times New Roman"/>
                <a:cs typeface="Times New Roman"/>
              </a:rPr>
            </a:br>
            <a:br>
              <a:rPr lang="en-US" sz="2800" dirty="0">
                <a:latin typeface="Times New Roman"/>
              </a:rPr>
            </a:br>
            <a:r>
              <a:rPr lang="en-US" sz="2800" dirty="0">
                <a:latin typeface="Times New Roman"/>
                <a:cs typeface="Times New Roman"/>
              </a:rPr>
              <a:t>4. Working Memory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B3F24D3-70E8-CAD8-3091-FC3C94C70E62}"/>
              </a:ext>
            </a:extLst>
          </p:cNvPr>
          <p:cNvCxnSpPr/>
          <p:nvPr/>
        </p:nvCxnSpPr>
        <p:spPr>
          <a:xfrm>
            <a:off x="11493661" y="6733570"/>
            <a:ext cx="422475" cy="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866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98ED1D-7D72-C392-E5EB-3289FA872E1F}"/>
              </a:ext>
            </a:extLst>
          </p:cNvPr>
          <p:cNvSpPr txBox="1"/>
          <p:nvPr/>
        </p:nvSpPr>
        <p:spPr>
          <a:xfrm>
            <a:off x="1253923" y="1661448"/>
            <a:ext cx="10258062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Times New Roman"/>
                <a:ea typeface="+mn-lt"/>
                <a:cs typeface="+mn-lt"/>
              </a:rPr>
              <a:t>The PSFs levels can be categorized as:</a:t>
            </a:r>
            <a:br>
              <a:rPr lang="en-US" sz="3200" dirty="0">
                <a:latin typeface="Times New Roman"/>
                <a:ea typeface="+mn-lt"/>
                <a:cs typeface="+mn-lt"/>
              </a:rPr>
            </a:br>
            <a:endParaRPr lang="en-US" sz="3200">
              <a:latin typeface="Times New Roman"/>
              <a:cs typeface="Times New Roman"/>
            </a:endParaRPr>
          </a:p>
          <a:p>
            <a:r>
              <a:rPr lang="en-US" sz="3200" dirty="0">
                <a:latin typeface="Times New Roman"/>
                <a:ea typeface="+mn-lt"/>
                <a:cs typeface="+mn-lt"/>
              </a:rPr>
              <a:t>• </a:t>
            </a:r>
            <a:r>
              <a:rPr lang="en-US" sz="3200" b="1" dirty="0">
                <a:latin typeface="Times New Roman"/>
                <a:ea typeface="+mn-lt"/>
                <a:cs typeface="+mn-lt"/>
              </a:rPr>
              <a:t>Nominal State (</a:t>
            </a:r>
            <a:r>
              <a:rPr lang="en-US" sz="3200" b="1" dirty="0" err="1">
                <a:latin typeface="Times New Roman"/>
                <a:ea typeface="+mn-lt"/>
                <a:cs typeface="+mn-lt"/>
              </a:rPr>
              <a:t>st</a:t>
            </a:r>
            <a:r>
              <a:rPr lang="en-US" sz="3200" b="1" dirty="0">
                <a:latin typeface="Times New Roman"/>
                <a:ea typeface="+mn-lt"/>
                <a:cs typeface="+mn-lt"/>
              </a:rPr>
              <a:t> = NO)</a:t>
            </a:r>
            <a:r>
              <a:rPr lang="en-US" sz="3200" dirty="0">
                <a:latin typeface="Times New Roman"/>
                <a:ea typeface="+mn-lt"/>
                <a:cs typeface="+mn-lt"/>
              </a:rPr>
              <a:t> </a:t>
            </a:r>
            <a:br>
              <a:rPr lang="en-US" sz="3200" dirty="0">
                <a:latin typeface="Times New Roman"/>
                <a:ea typeface="+mn-lt"/>
                <a:cs typeface="+mn-lt"/>
              </a:rPr>
            </a:br>
            <a:endParaRPr lang="en-US" sz="3200">
              <a:latin typeface="Times New Roman"/>
              <a:cs typeface="Times New Roman"/>
            </a:endParaRPr>
          </a:p>
          <a:p>
            <a:r>
              <a:rPr lang="en-US" sz="3200" dirty="0">
                <a:latin typeface="Times New Roman"/>
                <a:ea typeface="+mn-lt"/>
                <a:cs typeface="+mn-lt"/>
              </a:rPr>
              <a:t>• </a:t>
            </a:r>
            <a:r>
              <a:rPr lang="en-US" sz="3200" b="1" dirty="0">
                <a:latin typeface="Times New Roman"/>
                <a:ea typeface="+mn-lt"/>
                <a:cs typeface="+mn-lt"/>
              </a:rPr>
              <a:t>Positively Affecting State (</a:t>
            </a:r>
            <a:r>
              <a:rPr lang="en-US" sz="3200" b="1" dirty="0" err="1">
                <a:latin typeface="Times New Roman"/>
                <a:ea typeface="+mn-lt"/>
                <a:cs typeface="+mn-lt"/>
              </a:rPr>
              <a:t>st</a:t>
            </a:r>
            <a:r>
              <a:rPr lang="en-US" sz="3200" b="1" dirty="0">
                <a:latin typeface="Times New Roman"/>
                <a:ea typeface="+mn-lt"/>
                <a:cs typeface="+mn-lt"/>
              </a:rPr>
              <a:t> = PF) </a:t>
            </a:r>
            <a:br>
              <a:rPr lang="en-US" sz="3200" b="1" dirty="0">
                <a:latin typeface="Times New Roman"/>
                <a:ea typeface="+mn-lt"/>
                <a:cs typeface="+mn-lt"/>
              </a:rPr>
            </a:br>
            <a:endParaRPr lang="en-US" sz="3200">
              <a:latin typeface="Times New Roman"/>
              <a:ea typeface="+mn-lt"/>
              <a:cs typeface="+mn-lt"/>
            </a:endParaRPr>
          </a:p>
          <a:p>
            <a:r>
              <a:rPr lang="en-US" sz="3200" dirty="0">
                <a:latin typeface="Times New Roman"/>
                <a:ea typeface="+mn-lt"/>
                <a:cs typeface="+mn-lt"/>
              </a:rPr>
              <a:t>• </a:t>
            </a:r>
            <a:r>
              <a:rPr lang="en-US" sz="3200" b="1" dirty="0">
                <a:latin typeface="Times New Roman"/>
                <a:ea typeface="+mn-lt"/>
                <a:cs typeface="+mn-lt"/>
              </a:rPr>
              <a:t>Negatively Affecting State (</a:t>
            </a:r>
            <a:r>
              <a:rPr lang="en-US" sz="3200" b="1" dirty="0" err="1">
                <a:latin typeface="Times New Roman"/>
                <a:ea typeface="+mn-lt"/>
                <a:cs typeface="+mn-lt"/>
              </a:rPr>
              <a:t>st</a:t>
            </a:r>
            <a:r>
              <a:rPr lang="en-US" sz="3200" b="1" dirty="0">
                <a:latin typeface="Times New Roman"/>
                <a:ea typeface="+mn-lt"/>
                <a:cs typeface="+mn-lt"/>
              </a:rPr>
              <a:t> = NF) 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7159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D3BBF4-5DB1-066A-59A7-EC54F0098D9A}"/>
              </a:ext>
            </a:extLst>
          </p:cNvPr>
          <p:cNvSpPr txBox="1"/>
          <p:nvPr/>
        </p:nvSpPr>
        <p:spPr>
          <a:xfrm>
            <a:off x="657359" y="939084"/>
            <a:ext cx="1057140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CONTENTS: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7AFA1E-4B5C-97E7-0621-713DD275F362}"/>
              </a:ext>
            </a:extLst>
          </p:cNvPr>
          <p:cNvSpPr txBox="1"/>
          <p:nvPr/>
        </p:nvSpPr>
        <p:spPr>
          <a:xfrm>
            <a:off x="901860" y="2042448"/>
            <a:ext cx="1038104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Introduction</a:t>
            </a:r>
            <a:br>
              <a:rPr lang="en-US" sz="2800" dirty="0">
                <a:latin typeface="Times New Roman"/>
              </a:rPr>
            </a:br>
            <a:endParaRPr lang="en-US" sz="28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P-SPHERE</a:t>
            </a:r>
            <a:br>
              <a:rPr lang="en-US" sz="2800" dirty="0">
                <a:latin typeface="Times New Roman"/>
              </a:rPr>
            </a:br>
            <a:endParaRPr lang="en-US" sz="28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EXPERIMENT</a:t>
            </a:r>
            <a:br>
              <a:rPr lang="en-US" sz="2800" dirty="0">
                <a:latin typeface="Times New Roman"/>
              </a:rPr>
            </a:br>
            <a:endParaRPr lang="en-US" sz="28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Classification of PSFs</a:t>
            </a:r>
            <a:br>
              <a:rPr lang="en-US" sz="2800" dirty="0">
                <a:latin typeface="Times New Roman"/>
              </a:rPr>
            </a:br>
            <a:endParaRPr lang="en-US" sz="28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Further Work</a:t>
            </a:r>
          </a:p>
        </p:txBody>
      </p:sp>
    </p:spTree>
    <p:extLst>
      <p:ext uri="{BB962C8B-B14F-4D97-AF65-F5344CB8AC3E}">
        <p14:creationId xmlns:p14="http://schemas.microsoft.com/office/powerpoint/2010/main" val="2969223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77C0AB-4C55-18B3-A8D8-1E20C0172003}"/>
              </a:ext>
            </a:extLst>
          </p:cNvPr>
          <p:cNvSpPr txBox="1"/>
          <p:nvPr/>
        </p:nvSpPr>
        <p:spPr>
          <a:xfrm>
            <a:off x="800583" y="1241867"/>
            <a:ext cx="10646296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Times New Roman"/>
                <a:ea typeface="+mn-lt"/>
                <a:cs typeface="+mn-lt"/>
              </a:rPr>
              <a:t>The probability of the errors will be considered separately in two states as:</a:t>
            </a:r>
            <a:br>
              <a:rPr lang="en-US" sz="3200" dirty="0">
                <a:latin typeface="Times New Roman"/>
                <a:ea typeface="+mn-lt"/>
                <a:cs typeface="+mn-lt"/>
              </a:rPr>
            </a:br>
            <a:endParaRPr lang="en-US" sz="3200">
              <a:latin typeface="Times New Roman"/>
              <a:cs typeface="Times New Roman"/>
            </a:endParaRPr>
          </a:p>
          <a:p>
            <a:r>
              <a:rPr lang="en-US" sz="3200" dirty="0">
                <a:latin typeface="Times New Roman"/>
                <a:ea typeface="+mn-lt"/>
                <a:cs typeface="+mn-lt"/>
              </a:rPr>
              <a:t>• </a:t>
            </a:r>
            <a:r>
              <a:rPr lang="en-US" sz="3200" b="1" dirty="0">
                <a:latin typeface="Times New Roman"/>
                <a:ea typeface="+mn-lt"/>
                <a:cs typeface="+mn-lt"/>
              </a:rPr>
              <a:t>Error-Free State (</a:t>
            </a:r>
            <a:r>
              <a:rPr lang="en-US" sz="3200" b="1" dirty="0" err="1">
                <a:latin typeface="Times New Roman"/>
                <a:ea typeface="+mn-lt"/>
                <a:cs typeface="+mn-lt"/>
              </a:rPr>
              <a:t>st</a:t>
            </a:r>
            <a:r>
              <a:rPr lang="en-US" sz="3200" b="1" dirty="0">
                <a:latin typeface="Times New Roman"/>
                <a:ea typeface="+mn-lt"/>
                <a:cs typeface="+mn-lt"/>
              </a:rPr>
              <a:t> = NE) </a:t>
            </a:r>
            <a:br>
              <a:rPr lang="en-US" sz="3200" b="1" dirty="0">
                <a:latin typeface="Times New Roman"/>
                <a:ea typeface="+mn-lt"/>
                <a:cs typeface="+mn-lt"/>
              </a:rPr>
            </a:br>
            <a:endParaRPr lang="en-US" sz="3200">
              <a:latin typeface="Times New Roman"/>
              <a:cs typeface="Times New Roman"/>
            </a:endParaRPr>
          </a:p>
          <a:p>
            <a:r>
              <a:rPr lang="en-US" sz="3200" dirty="0">
                <a:latin typeface="Times New Roman"/>
                <a:ea typeface="+mn-lt"/>
                <a:cs typeface="+mn-lt"/>
              </a:rPr>
              <a:t>• </a:t>
            </a:r>
            <a:r>
              <a:rPr lang="en-US" sz="3200" b="1" dirty="0">
                <a:latin typeface="Times New Roman"/>
                <a:ea typeface="+mn-lt"/>
                <a:cs typeface="+mn-lt"/>
              </a:rPr>
              <a:t>Error-Occurrence State (</a:t>
            </a:r>
            <a:r>
              <a:rPr lang="en-US" sz="3200" b="1" dirty="0" err="1">
                <a:latin typeface="Times New Roman"/>
                <a:ea typeface="+mn-lt"/>
                <a:cs typeface="+mn-lt"/>
              </a:rPr>
              <a:t>st</a:t>
            </a:r>
            <a:r>
              <a:rPr lang="en-US" sz="3200" b="1" dirty="0">
                <a:latin typeface="Times New Roman"/>
                <a:ea typeface="+mn-lt"/>
                <a:cs typeface="+mn-lt"/>
              </a:rPr>
              <a:t> = EO)</a:t>
            </a:r>
            <a:r>
              <a:rPr lang="en-US" sz="3200" dirty="0">
                <a:latin typeface="Times New Roman"/>
                <a:ea typeface="+mn-lt"/>
                <a:cs typeface="+mn-lt"/>
              </a:rPr>
              <a:t> </a:t>
            </a:r>
            <a:endParaRPr lang="en-US" sz="3200">
              <a:latin typeface="Times New Roman"/>
              <a:cs typeface="Times New Roman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4EC33CE-B167-9E56-7142-6DC86251640A}"/>
              </a:ext>
            </a:extLst>
          </p:cNvPr>
          <p:cNvCxnSpPr/>
          <p:nvPr/>
        </p:nvCxnSpPr>
        <p:spPr>
          <a:xfrm>
            <a:off x="11493661" y="6714279"/>
            <a:ext cx="422475" cy="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749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0B2AFD-F2F0-3783-86D0-780E0A559D87}"/>
              </a:ext>
            </a:extLst>
          </p:cNvPr>
          <p:cNvSpPr txBox="1"/>
          <p:nvPr/>
        </p:nvSpPr>
        <p:spPr>
          <a:xfrm>
            <a:off x="711360" y="488002"/>
            <a:ext cx="1076927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dirty="0">
                <a:solidFill>
                  <a:srgbClr val="794DFF"/>
                </a:solidFill>
                <a:latin typeface="Times New Roman"/>
              </a:rPr>
              <a:t>Multiplier Evaluation for the considered PSFs</a:t>
            </a:r>
            <a:endParaRPr lang="en-US" sz="4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9F576-71D8-233C-F15F-EC90B17F2537}"/>
              </a:ext>
            </a:extLst>
          </p:cNvPr>
          <p:cNvSpPr txBox="1"/>
          <p:nvPr/>
        </p:nvSpPr>
        <p:spPr>
          <a:xfrm>
            <a:off x="819873" y="1237080"/>
            <a:ext cx="10284588" cy="23391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ea typeface="+mn-lt"/>
                <a:cs typeface="+mn-lt"/>
              </a:rPr>
              <a:t>Continuous Time Markov Chain (CTMC) Model</a:t>
            </a:r>
            <a:br>
              <a:rPr lang="en-US" dirty="0">
                <a:ea typeface="+mn-lt"/>
                <a:cs typeface="+mn-lt"/>
              </a:rPr>
            </a:br>
            <a:endParaRPr lang="en-US" sz="2800">
              <a:ea typeface="+mn-lt"/>
              <a:cs typeface="+mn-lt"/>
            </a:endParaRPr>
          </a:p>
          <a:p>
            <a:pPr algn="ctr"/>
            <a:endParaRPr lang="en-US" dirty="0">
              <a:ea typeface="+mn-lt"/>
              <a:cs typeface="+mn-lt"/>
            </a:endParaRPr>
          </a:p>
          <a:p>
            <a:pPr algn="ctr"/>
            <a:endParaRPr lang="en-US" dirty="0">
              <a:ea typeface="+mn-lt"/>
              <a:cs typeface="+mn-lt"/>
            </a:endParaRPr>
          </a:p>
          <a:p>
            <a:pPr algn="ctr"/>
            <a:br>
              <a:rPr lang="en-US" dirty="0">
                <a:ea typeface="+mn-lt"/>
                <a:cs typeface="+mn-lt"/>
              </a:rPr>
            </a:br>
            <a:endParaRPr lang="en-US"/>
          </a:p>
          <a:p>
            <a:pPr algn="l"/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E6D6B50-A874-8F91-F0FC-302648CD1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833" y="1804491"/>
            <a:ext cx="7747378" cy="43294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72B453-3F4E-58DF-BD4C-B165CC8143B7}"/>
              </a:ext>
            </a:extLst>
          </p:cNvPr>
          <p:cNvSpPr txBox="1"/>
          <p:nvPr/>
        </p:nvSpPr>
        <p:spPr>
          <a:xfrm>
            <a:off x="881742" y="6466114"/>
            <a:ext cx="954677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Image Source : </a:t>
            </a:r>
            <a:r>
              <a:rPr lang="en-US" sz="1200" dirty="0">
                <a:ea typeface="+mn-lt"/>
                <a:cs typeface="+mn-lt"/>
              </a:rPr>
              <a:t>https://link.springer.com/article/10.1007/s40860-021-00146-1</a:t>
            </a:r>
            <a:endParaRPr lang="en-US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312B39-A4B1-05E2-E049-E7E715BF559F}"/>
              </a:ext>
            </a:extLst>
          </p:cNvPr>
          <p:cNvCxnSpPr/>
          <p:nvPr/>
        </p:nvCxnSpPr>
        <p:spPr>
          <a:xfrm>
            <a:off x="11493661" y="6714279"/>
            <a:ext cx="422475" cy="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849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07908A-7B13-146B-162C-73B3F797DFEF}"/>
              </a:ext>
            </a:extLst>
          </p:cNvPr>
          <p:cNvSpPr txBox="1"/>
          <p:nvPr/>
        </p:nvSpPr>
        <p:spPr>
          <a:xfrm>
            <a:off x="834341" y="687246"/>
            <a:ext cx="1052572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/>
                <a:cs typeface="Times New Roman"/>
              </a:rPr>
              <a:t>Multiplier Evaluation for the considered PSFs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1D2828-931F-6F53-E95E-0D750FFDC978}"/>
              </a:ext>
            </a:extLst>
          </p:cNvPr>
          <p:cNvSpPr txBox="1"/>
          <p:nvPr/>
        </p:nvSpPr>
        <p:spPr>
          <a:xfrm>
            <a:off x="1181582" y="2146139"/>
            <a:ext cx="10103734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Times New Roman"/>
                <a:ea typeface="+mn-lt"/>
                <a:cs typeface="+mn-lt"/>
              </a:rPr>
              <a:t>The multipliers are evaluated in 2 steps:</a:t>
            </a:r>
            <a:br>
              <a:rPr lang="en-US" sz="2800" dirty="0">
                <a:latin typeface="Times New Roman"/>
                <a:ea typeface="+mn-lt"/>
                <a:cs typeface="+mn-lt"/>
              </a:rPr>
            </a:br>
            <a:endParaRPr lang="en-US" sz="2800"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ea typeface="+mn-lt"/>
                <a:cs typeface="+mn-lt"/>
              </a:rPr>
              <a:t>• Evaluate the probability of the subject of being in one of the defined states or levels of the PSFs.</a:t>
            </a:r>
            <a:br>
              <a:rPr lang="en-US" sz="2800" dirty="0">
                <a:latin typeface="Times New Roman"/>
                <a:ea typeface="+mn-lt"/>
                <a:cs typeface="+mn-lt"/>
              </a:rPr>
            </a:br>
            <a:endParaRPr lang="en-US" sz="2800"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ea typeface="+mn-lt"/>
                <a:cs typeface="+mn-lt"/>
              </a:rPr>
              <a:t>• Evaluate the probability of the error made by the subject while being in one of the defined states.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2399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9C4E41-D458-4AEF-9E16-4CA15E8D1EEA}"/>
              </a:ext>
            </a:extLst>
          </p:cNvPr>
          <p:cNvSpPr txBox="1"/>
          <p:nvPr/>
        </p:nvSpPr>
        <p:spPr>
          <a:xfrm>
            <a:off x="2263253" y="659641"/>
            <a:ext cx="7176447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/>
                <a:ea typeface="+mn-lt"/>
                <a:cs typeface="Times New Roman"/>
              </a:rPr>
              <a:t>Transition Rate Computation</a:t>
            </a:r>
          </a:p>
          <a:p>
            <a:pPr algn="l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AADE09-2DF0-3458-6C53-66C566949426}"/>
              </a:ext>
            </a:extLst>
          </p:cNvPr>
          <p:cNvSpPr txBox="1"/>
          <p:nvPr/>
        </p:nvSpPr>
        <p:spPr>
          <a:xfrm>
            <a:off x="1398895" y="1740089"/>
            <a:ext cx="956480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 dirty="0">
                <a:ea typeface="+mn-lt"/>
                <a:cs typeface="+mn-lt"/>
              </a:rPr>
            </a:b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D884424-E85B-71B9-3BEA-18C084468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42" y="2141211"/>
            <a:ext cx="9561615" cy="229848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4CB490-3054-8BA7-BD14-E5C1F76E24C0}"/>
              </a:ext>
            </a:extLst>
          </p:cNvPr>
          <p:cNvCxnSpPr/>
          <p:nvPr/>
        </p:nvCxnSpPr>
        <p:spPr>
          <a:xfrm>
            <a:off x="11493661" y="6714279"/>
            <a:ext cx="422475" cy="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564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96CBD3-720B-6E07-FEE6-814E48E3B471}"/>
              </a:ext>
            </a:extLst>
          </p:cNvPr>
          <p:cNvSpPr txBox="1"/>
          <p:nvPr/>
        </p:nvSpPr>
        <p:spPr>
          <a:xfrm>
            <a:off x="783772" y="740228"/>
            <a:ext cx="1033054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solidFill>
                  <a:srgbClr val="794DFF"/>
                </a:solidFill>
                <a:latin typeface="Times New Roman"/>
                <a:cs typeface="Times New Roman"/>
              </a:rPr>
              <a:t>Human Error Probability Calculation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639E0F-EB8A-180A-65CD-224DCEFE4CC3}"/>
              </a:ext>
            </a:extLst>
          </p:cNvPr>
          <p:cNvSpPr txBox="1"/>
          <p:nvPr/>
        </p:nvSpPr>
        <p:spPr>
          <a:xfrm>
            <a:off x="1143000" y="1959428"/>
            <a:ext cx="9818914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Hence, the steps are: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Evaluate the Multipliers for all the considered PSFs.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Perform union of all the multipliers to </a:t>
            </a:r>
            <a:r>
              <a:rPr lang="en-US" sz="2400" dirty="0">
                <a:latin typeface="Times New Roman"/>
                <a:ea typeface="+mn-lt"/>
                <a:cs typeface="+mn-lt"/>
              </a:rPr>
              <a:t>get the error contribution from the factors.</a:t>
            </a:r>
            <a:br>
              <a:rPr lang="en-US" sz="2400" dirty="0">
                <a:latin typeface="Times New Roman"/>
                <a:ea typeface="+mn-lt"/>
                <a:cs typeface="+mn-lt"/>
              </a:rPr>
            </a:br>
            <a:br>
              <a:rPr lang="en-US" sz="2400" dirty="0">
                <a:latin typeface="Times New Roman"/>
                <a:ea typeface="+mn-lt"/>
                <a:cs typeface="+mn-lt"/>
              </a:rPr>
            </a:br>
            <a:r>
              <a:rPr lang="en-US" sz="2400" dirty="0">
                <a:latin typeface="Times New Roman"/>
                <a:ea typeface="+mn-lt"/>
                <a:cs typeface="+mn-lt"/>
              </a:rPr>
              <a:t>                        HEP = P (M W ) ∪ P (V ) ∪ P (W M ) ∪ P (A)</a:t>
            </a:r>
            <a:endParaRPr lang="en-US" sz="2400" dirty="0">
              <a:latin typeface="Times New Roman"/>
              <a:ea typeface="+mn-lt"/>
              <a:cs typeface="Times New Roman"/>
            </a:endParaRPr>
          </a:p>
          <a:p>
            <a:pPr marL="342900" indent="-342900">
              <a:buAutoNum type="arabicPeriod"/>
            </a:pPr>
            <a:endParaRPr lang="en-US" sz="2400" dirty="0">
              <a:latin typeface="Seaford"/>
              <a:cs typeface="Times New Roman"/>
            </a:endParaRPr>
          </a:p>
          <a:p>
            <a:pPr marL="342900" indent="-342900">
              <a:buAutoNum type="arabicPeriod"/>
            </a:pPr>
            <a:endParaRPr lang="en-US" dirty="0">
              <a:latin typeface="Seaford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2186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D43EBA-59F5-F99C-834F-DDCD3CB6B220}"/>
              </a:ext>
            </a:extLst>
          </p:cNvPr>
          <p:cNvSpPr txBox="1"/>
          <p:nvPr/>
        </p:nvSpPr>
        <p:spPr>
          <a:xfrm>
            <a:off x="3265714" y="2318658"/>
            <a:ext cx="621574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 dirty="0">
                <a:latin typeface="Times New Roman"/>
                <a:cs typeface="Times New Roman"/>
              </a:rPr>
              <a:t>EXPERIMENT</a:t>
            </a:r>
          </a:p>
        </p:txBody>
      </p:sp>
    </p:spTree>
    <p:extLst>
      <p:ext uri="{BB962C8B-B14F-4D97-AF65-F5344CB8AC3E}">
        <p14:creationId xmlns:p14="http://schemas.microsoft.com/office/powerpoint/2010/main" val="69318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E11DBCD-510B-273C-2B47-59267F930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15" y="603022"/>
            <a:ext cx="7553859" cy="55085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BF0A39-5493-4E6F-CD44-2F0E27EAFA2F}"/>
              </a:ext>
            </a:extLst>
          </p:cNvPr>
          <p:cNvSpPr txBox="1"/>
          <p:nvPr/>
        </p:nvSpPr>
        <p:spPr>
          <a:xfrm>
            <a:off x="3711132" y="-1"/>
            <a:ext cx="572946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Multiple Attribute Task Battery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B856B2-4351-83E2-7086-D6D3F15554A8}"/>
              </a:ext>
            </a:extLst>
          </p:cNvPr>
          <p:cNvCxnSpPr/>
          <p:nvPr/>
        </p:nvCxnSpPr>
        <p:spPr>
          <a:xfrm>
            <a:off x="11493661" y="6714279"/>
            <a:ext cx="422475" cy="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058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000452-FE51-021A-5F21-AD56C19498C0}"/>
              </a:ext>
            </a:extLst>
          </p:cNvPr>
          <p:cNvSpPr txBox="1"/>
          <p:nvPr/>
        </p:nvSpPr>
        <p:spPr>
          <a:xfrm>
            <a:off x="1507120" y="1603575"/>
            <a:ext cx="9320031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600" dirty="0">
                <a:solidFill>
                  <a:schemeClr val="accent2"/>
                </a:solidFill>
                <a:latin typeface="Times New Roman"/>
                <a:cs typeface="Times New Roman"/>
              </a:rPr>
              <a:t>CLASSIFICATION</a:t>
            </a:r>
          </a:p>
          <a:p>
            <a:pPr algn="ctr"/>
            <a:r>
              <a:rPr lang="en-US" sz="6600" dirty="0">
                <a:solidFill>
                  <a:schemeClr val="accent2"/>
                </a:solidFill>
                <a:latin typeface="Times New Roman"/>
                <a:cs typeface="Times New Roman"/>
              </a:rPr>
              <a:t>OF</a:t>
            </a:r>
          </a:p>
          <a:p>
            <a:pPr algn="ctr"/>
            <a:r>
              <a:rPr lang="en-US" sz="8800" dirty="0">
                <a:solidFill>
                  <a:schemeClr val="accent2"/>
                </a:solidFill>
                <a:latin typeface="Times New Roman"/>
                <a:cs typeface="Times New Roman"/>
              </a:rPr>
              <a:t>PSFs</a:t>
            </a:r>
          </a:p>
        </p:txBody>
      </p:sp>
    </p:spTree>
    <p:extLst>
      <p:ext uri="{BB962C8B-B14F-4D97-AF65-F5344CB8AC3E}">
        <p14:creationId xmlns:p14="http://schemas.microsoft.com/office/powerpoint/2010/main" val="3936877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F26FE7-71EF-D2B3-81B3-3B09E02AD58C}"/>
              </a:ext>
            </a:extLst>
          </p:cNvPr>
          <p:cNvSpPr txBox="1"/>
          <p:nvPr/>
        </p:nvSpPr>
        <p:spPr>
          <a:xfrm>
            <a:off x="894626" y="947677"/>
            <a:ext cx="10713815" cy="56630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latin typeface="Times New Roman"/>
                <a:cs typeface="Times New Roman"/>
              </a:rPr>
              <a:t>Signal Acquisition</a:t>
            </a:r>
            <a:br>
              <a:rPr lang="en-US" sz="2800" dirty="0">
                <a:latin typeface="Times New Roman"/>
              </a:rPr>
            </a:br>
            <a:endParaRPr lang="en-US" sz="280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en-US" sz="2800" dirty="0">
                <a:latin typeface="Times New Roman"/>
                <a:cs typeface="Times New Roman"/>
              </a:rPr>
              <a:t>Signal Processing</a:t>
            </a:r>
            <a:br>
              <a:rPr lang="en-US" sz="2800" dirty="0">
                <a:latin typeface="Times New Roman"/>
              </a:rPr>
            </a:br>
            <a:r>
              <a:rPr lang="en-US" sz="2800" dirty="0">
                <a:latin typeface="Times New Roman"/>
                <a:cs typeface="Times New Roman"/>
              </a:rPr>
              <a:t>- Artefacts Processing</a:t>
            </a:r>
            <a:br>
              <a:rPr lang="en-US" sz="2800" dirty="0">
                <a:latin typeface="Times New Roman"/>
              </a:rPr>
            </a:br>
            <a:r>
              <a:rPr lang="en-US" sz="2800" dirty="0">
                <a:latin typeface="Times New Roman"/>
                <a:cs typeface="Times New Roman"/>
              </a:rPr>
              <a:t>- Noise Removal</a:t>
            </a:r>
            <a:br>
              <a:rPr lang="en-US" sz="2800" dirty="0">
                <a:latin typeface="Times New Roman"/>
              </a:rPr>
            </a:br>
            <a:endParaRPr lang="en-US" sz="280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en-US" sz="2800" dirty="0">
                <a:latin typeface="Times New Roman"/>
                <a:cs typeface="Times New Roman"/>
              </a:rPr>
              <a:t>Feature Engineering</a:t>
            </a:r>
            <a:br>
              <a:rPr lang="en-US" sz="2800" dirty="0">
                <a:latin typeface="Times New Roman"/>
              </a:rPr>
            </a:br>
            <a:r>
              <a:rPr lang="en-US" sz="2800" dirty="0">
                <a:latin typeface="Times New Roman"/>
                <a:cs typeface="Times New Roman"/>
              </a:rPr>
              <a:t>- Feature Selection</a:t>
            </a:r>
            <a:br>
              <a:rPr lang="en-US" sz="2800" dirty="0">
                <a:latin typeface="Times New Roman"/>
              </a:rPr>
            </a:br>
            <a:r>
              <a:rPr lang="en-US" sz="2800" dirty="0">
                <a:latin typeface="Times New Roman"/>
                <a:cs typeface="Times New Roman"/>
              </a:rPr>
              <a:t>- Dimension Reduction</a:t>
            </a:r>
            <a:br>
              <a:rPr lang="en-US" sz="2800" dirty="0">
                <a:latin typeface="Times New Roman"/>
              </a:rPr>
            </a:br>
            <a:endParaRPr lang="en-US" sz="280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en-US" sz="2800" dirty="0">
                <a:latin typeface="Times New Roman"/>
                <a:cs typeface="Times New Roman"/>
              </a:rPr>
              <a:t>Modelling</a:t>
            </a:r>
            <a:br>
              <a:rPr lang="en-US" sz="2800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             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6A94C59-5EBD-014C-5537-40E3D2049C06}"/>
              </a:ext>
            </a:extLst>
          </p:cNvPr>
          <p:cNvCxnSpPr/>
          <p:nvPr/>
        </p:nvCxnSpPr>
        <p:spPr>
          <a:xfrm>
            <a:off x="11493661" y="6714279"/>
            <a:ext cx="422475" cy="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055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FB3CE-509F-8185-FF98-751D022C8781}"/>
              </a:ext>
            </a:extLst>
          </p:cNvPr>
          <p:cNvSpPr txBox="1"/>
          <p:nvPr/>
        </p:nvSpPr>
        <p:spPr>
          <a:xfrm>
            <a:off x="1948404" y="1316620"/>
            <a:ext cx="8292777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600" dirty="0">
                <a:solidFill>
                  <a:schemeClr val="accent2"/>
                </a:solidFill>
                <a:latin typeface="Times New Roman"/>
                <a:cs typeface="Times New Roman"/>
              </a:rPr>
              <a:t>Mental Workload</a:t>
            </a:r>
            <a:endParaRPr lang="en-US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613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A4CD4-5E4E-4E76-5D4E-E4010E979763}"/>
              </a:ext>
            </a:extLst>
          </p:cNvPr>
          <p:cNvSpPr txBox="1"/>
          <p:nvPr/>
        </p:nvSpPr>
        <p:spPr>
          <a:xfrm>
            <a:off x="3627549" y="1354965"/>
            <a:ext cx="4936901" cy="39395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latin typeface="Times New Roman"/>
                <a:cs typeface="Times New Roman"/>
              </a:rPr>
              <a:t>What </a:t>
            </a:r>
            <a:br>
              <a:rPr lang="en-US" sz="4000" b="1" dirty="0">
                <a:latin typeface="Times New Roman"/>
              </a:rPr>
            </a:br>
            <a:r>
              <a:rPr lang="en-US" sz="4000" b="1" dirty="0">
                <a:latin typeface="Times New Roman"/>
                <a:cs typeface="Times New Roman"/>
              </a:rPr>
              <a:t>is</a:t>
            </a:r>
            <a:br>
              <a:rPr lang="en-US" sz="5400" b="1" dirty="0">
                <a:latin typeface="Times New Roman"/>
              </a:rPr>
            </a:br>
            <a:r>
              <a:rPr lang="en-US" sz="5400" b="1" dirty="0">
                <a:latin typeface="Times New Roman"/>
                <a:cs typeface="Times New Roman"/>
              </a:rPr>
              <a:t>HUMAN RELIABILITY ?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8398374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F8071EC-F33E-5D06-DB68-2775B0A4B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091" y="757230"/>
            <a:ext cx="8313312" cy="48850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91576D-29EE-F281-660F-1FDD9A4FCF97}"/>
              </a:ext>
            </a:extLst>
          </p:cNvPr>
          <p:cNvSpPr txBox="1"/>
          <p:nvPr/>
        </p:nvSpPr>
        <p:spPr>
          <a:xfrm>
            <a:off x="4174900" y="5744514"/>
            <a:ext cx="384219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Time Domain Features</a:t>
            </a:r>
          </a:p>
        </p:txBody>
      </p:sp>
    </p:spTree>
    <p:extLst>
      <p:ext uri="{BB962C8B-B14F-4D97-AF65-F5344CB8AC3E}">
        <p14:creationId xmlns:p14="http://schemas.microsoft.com/office/powerpoint/2010/main" val="2004447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B4CEB948-9FB8-DED9-0139-813CEC7FD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174" y="514894"/>
            <a:ext cx="8259650" cy="53881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CE6B30-7A59-B8E0-4A26-8E1866008E68}"/>
              </a:ext>
            </a:extLst>
          </p:cNvPr>
          <p:cNvSpPr txBox="1"/>
          <p:nvPr/>
        </p:nvSpPr>
        <p:spPr>
          <a:xfrm>
            <a:off x="4700788" y="5940380"/>
            <a:ext cx="27904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Wavelet Features</a:t>
            </a:r>
          </a:p>
        </p:txBody>
      </p:sp>
    </p:spTree>
    <p:extLst>
      <p:ext uri="{BB962C8B-B14F-4D97-AF65-F5344CB8AC3E}">
        <p14:creationId xmlns:p14="http://schemas.microsoft.com/office/powerpoint/2010/main" val="1805851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115EEDC4-5F84-B960-0372-3E97BA275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273" y="1046363"/>
            <a:ext cx="8989453" cy="44540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43A73C-D8A4-CB6F-3B33-3ED94A295D36}"/>
              </a:ext>
            </a:extLst>
          </p:cNvPr>
          <p:cNvSpPr txBox="1"/>
          <p:nvPr/>
        </p:nvSpPr>
        <p:spPr>
          <a:xfrm>
            <a:off x="4066287" y="5686369"/>
            <a:ext cx="405891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Frequency Domain Features</a:t>
            </a:r>
          </a:p>
        </p:txBody>
      </p:sp>
    </p:spTree>
    <p:extLst>
      <p:ext uri="{BB962C8B-B14F-4D97-AF65-F5344CB8AC3E}">
        <p14:creationId xmlns:p14="http://schemas.microsoft.com/office/powerpoint/2010/main" val="2554346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4123B2E-B7E5-5515-8EC5-4D3A8926D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362" y="1923454"/>
            <a:ext cx="7585275" cy="23166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05F9E6-B9B2-F377-A23B-69D73952F06C}"/>
              </a:ext>
            </a:extLst>
          </p:cNvPr>
          <p:cNvSpPr txBox="1"/>
          <p:nvPr/>
        </p:nvSpPr>
        <p:spPr>
          <a:xfrm>
            <a:off x="3113107" y="4728740"/>
            <a:ext cx="597060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Mental Workload Classification Results</a:t>
            </a:r>
          </a:p>
        </p:txBody>
      </p:sp>
    </p:spTree>
    <p:extLst>
      <p:ext uri="{BB962C8B-B14F-4D97-AF65-F5344CB8AC3E}">
        <p14:creationId xmlns:p14="http://schemas.microsoft.com/office/powerpoint/2010/main" val="49427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72F891-6437-9656-05F6-BAC2A4F6A947}"/>
              </a:ext>
            </a:extLst>
          </p:cNvPr>
          <p:cNvSpPr txBox="1"/>
          <p:nvPr/>
        </p:nvSpPr>
        <p:spPr>
          <a:xfrm>
            <a:off x="3354246" y="2705582"/>
            <a:ext cx="5932025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800" dirty="0">
                <a:solidFill>
                  <a:schemeClr val="accent2"/>
                </a:solidFill>
                <a:latin typeface="Times New Roman"/>
                <a:cs typeface="Times New Roman"/>
              </a:rPr>
              <a:t>ANXIETY</a:t>
            </a:r>
          </a:p>
        </p:txBody>
      </p:sp>
    </p:spTree>
    <p:extLst>
      <p:ext uri="{BB962C8B-B14F-4D97-AF65-F5344CB8AC3E}">
        <p14:creationId xmlns:p14="http://schemas.microsoft.com/office/powerpoint/2010/main" val="4022795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7436B79-76BD-C904-1BF4-74D2377A3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607" y="674923"/>
            <a:ext cx="8658923" cy="47288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B9190B-A7BE-9F3B-92CE-FBA04EDCE092}"/>
              </a:ext>
            </a:extLst>
          </p:cNvPr>
          <p:cNvSpPr txBox="1"/>
          <p:nvPr/>
        </p:nvSpPr>
        <p:spPr>
          <a:xfrm>
            <a:off x="4996405" y="5686062"/>
            <a:ext cx="22016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err="1"/>
              <a:t>EEGNet</a:t>
            </a:r>
            <a:endParaRPr lang="en-US" sz="2800" b="1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09140E-F6C2-4D7F-2D8B-8786016BC859}"/>
              </a:ext>
            </a:extLst>
          </p:cNvPr>
          <p:cNvCxnSpPr/>
          <p:nvPr/>
        </p:nvCxnSpPr>
        <p:spPr>
          <a:xfrm>
            <a:off x="11493661" y="6714279"/>
            <a:ext cx="422475" cy="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4557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6A42937-A4B3-162C-5ABE-442167B34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72" y="2008697"/>
            <a:ext cx="10459655" cy="18760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5308DE-9B87-20F1-AEE3-70C85245D02E}"/>
              </a:ext>
            </a:extLst>
          </p:cNvPr>
          <p:cNvSpPr txBox="1"/>
          <p:nvPr/>
        </p:nvSpPr>
        <p:spPr>
          <a:xfrm>
            <a:off x="4080075" y="4436961"/>
            <a:ext cx="40366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Anxiety Classification Results</a:t>
            </a:r>
          </a:p>
        </p:txBody>
      </p:sp>
    </p:spTree>
    <p:extLst>
      <p:ext uri="{BB962C8B-B14F-4D97-AF65-F5344CB8AC3E}">
        <p14:creationId xmlns:p14="http://schemas.microsoft.com/office/powerpoint/2010/main" val="41219090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9FFBC9-8E47-96A7-2FAB-5D62FDFFBD2E}"/>
              </a:ext>
            </a:extLst>
          </p:cNvPr>
          <p:cNvSpPr txBox="1"/>
          <p:nvPr/>
        </p:nvSpPr>
        <p:spPr>
          <a:xfrm>
            <a:off x="2623594" y="2271531"/>
            <a:ext cx="695204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dirty="0">
                <a:solidFill>
                  <a:schemeClr val="accent2"/>
                </a:solidFill>
                <a:latin typeface="Times New Roman"/>
                <a:cs typeface="Times New Roman"/>
              </a:rPr>
              <a:t>FURTHER </a:t>
            </a:r>
            <a:br>
              <a:rPr lang="en-US" sz="7200" b="1" dirty="0">
                <a:latin typeface="Times New Roman"/>
              </a:rPr>
            </a:br>
            <a:r>
              <a:rPr lang="en-US" sz="7200" b="1" dirty="0">
                <a:solidFill>
                  <a:schemeClr val="accent2"/>
                </a:solidFill>
                <a:latin typeface="Times New Roman"/>
                <a:cs typeface="Times New Roman"/>
              </a:rPr>
              <a:t>WORK</a:t>
            </a:r>
            <a:endParaRPr lang="en-US" sz="7200" b="1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6672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73A9FB-1B8E-FE4E-CC1A-4B3AC906D0EC}"/>
              </a:ext>
            </a:extLst>
          </p:cNvPr>
          <p:cNvSpPr txBox="1"/>
          <p:nvPr/>
        </p:nvSpPr>
        <p:spPr>
          <a:xfrm>
            <a:off x="2288410" y="1902588"/>
            <a:ext cx="7607943" cy="28315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Create Classification Models for Vigilance and Working Memory.</a:t>
            </a:r>
            <a:br>
              <a:rPr lang="en-US" sz="3200" dirty="0">
                <a:latin typeface="Times New Roman"/>
                <a:cs typeface="Times New Roman"/>
              </a:rPr>
            </a:br>
            <a:endParaRPr lang="en-US" sz="3200" dirty="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Perform the experiment and gather the data.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508C22B-B58D-6D2A-3329-5251B89659EB}"/>
              </a:ext>
            </a:extLst>
          </p:cNvPr>
          <p:cNvCxnSpPr/>
          <p:nvPr/>
        </p:nvCxnSpPr>
        <p:spPr>
          <a:xfrm>
            <a:off x="5638800" y="2971799"/>
            <a:ext cx="914399" cy="91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2792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E63B91-02BC-21D4-25C6-2A8A07224B14}"/>
              </a:ext>
            </a:extLst>
          </p:cNvPr>
          <p:cNvSpPr txBox="1"/>
          <p:nvPr/>
        </p:nvSpPr>
        <p:spPr>
          <a:xfrm>
            <a:off x="2937076" y="2828563"/>
            <a:ext cx="657104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200" dirty="0">
                <a:solidFill>
                  <a:schemeClr val="accent3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69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41FD89-FF8D-EBAE-2721-2D3C62AEF119}"/>
              </a:ext>
            </a:extLst>
          </p:cNvPr>
          <p:cNvSpPr txBox="1"/>
          <p:nvPr/>
        </p:nvSpPr>
        <p:spPr>
          <a:xfrm>
            <a:off x="512472" y="1918415"/>
            <a:ext cx="10971189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Times New Roman"/>
                <a:cs typeface="Times New Roman"/>
              </a:rPr>
              <a:t>Reliability of an </a:t>
            </a:r>
            <a:r>
              <a:rPr lang="en-US" sz="4400" b="1" dirty="0">
                <a:solidFill>
                  <a:schemeClr val="accent2"/>
                </a:solidFill>
                <a:latin typeface="Times New Roman"/>
                <a:cs typeface="Times New Roman"/>
              </a:rPr>
              <a:t>item</a:t>
            </a:r>
            <a:r>
              <a:rPr lang="en-US" sz="4400" dirty="0">
                <a:latin typeface="Times New Roman"/>
                <a:cs typeface="Times New Roman"/>
              </a:rPr>
              <a:t> is the probability that the item will perform its required function under given conditions for a reference time interval </a:t>
            </a:r>
            <a:r>
              <a:rPr lang="en-US" sz="1400" dirty="0">
                <a:latin typeface="Times New Roman"/>
                <a:cs typeface="Times New Roman"/>
              </a:rPr>
              <a:t>[1]</a:t>
            </a:r>
            <a:r>
              <a:rPr lang="en-US" sz="44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CCAFF6-2D5B-B896-6502-CAA78150C1D5}"/>
              </a:ext>
            </a:extLst>
          </p:cNvPr>
          <p:cNvSpPr txBox="1"/>
          <p:nvPr/>
        </p:nvSpPr>
        <p:spPr>
          <a:xfrm>
            <a:off x="737852" y="5849155"/>
            <a:ext cx="97262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[1]. </a:t>
            </a:r>
            <a:r>
              <a:rPr lang="en-US" dirty="0">
                <a:ea typeface="+mn-lt"/>
                <a:cs typeface="+mn-lt"/>
              </a:rPr>
              <a:t>http://www.facweb.iitkgp.ac.in/~baidurya/dissemination/Chapter%2016%20Reliability.pdf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4B55CC5-0969-B88F-A759-AAB10BED5287}"/>
              </a:ext>
            </a:extLst>
          </p:cNvPr>
          <p:cNvCxnSpPr/>
          <p:nvPr/>
        </p:nvCxnSpPr>
        <p:spPr>
          <a:xfrm>
            <a:off x="11493661" y="6714279"/>
            <a:ext cx="422475" cy="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13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46D318-D949-15A9-39B0-D673936B7950}"/>
              </a:ext>
            </a:extLst>
          </p:cNvPr>
          <p:cNvSpPr txBox="1"/>
          <p:nvPr/>
        </p:nvSpPr>
        <p:spPr>
          <a:xfrm>
            <a:off x="3047999" y="2870915"/>
            <a:ext cx="7609268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dirty="0">
                <a:solidFill>
                  <a:schemeClr val="accent2"/>
                </a:solidFill>
                <a:latin typeface="Times New Roman"/>
                <a:cs typeface="Times New Roman"/>
              </a:rPr>
              <a:t>ITEM</a:t>
            </a:r>
            <a:r>
              <a:rPr lang="en-US" sz="6600" dirty="0">
                <a:latin typeface="Times New Roman"/>
                <a:cs typeface="Times New Roman"/>
              </a:rPr>
              <a:t>   </a:t>
            </a:r>
            <a:r>
              <a:rPr lang="en-US" sz="6600" dirty="0">
                <a:solidFill>
                  <a:srgbClr val="000000"/>
                </a:solidFill>
                <a:latin typeface="Times New Roman"/>
                <a:cs typeface="Times New Roman"/>
              </a:rPr>
              <a:t>   </a:t>
            </a:r>
            <a:r>
              <a:rPr lang="en-US" sz="6600" dirty="0">
                <a:solidFill>
                  <a:schemeClr val="accent5"/>
                </a:solidFill>
                <a:latin typeface="Times New Roman"/>
                <a:cs typeface="Times New Roman"/>
              </a:rPr>
              <a:t>HUMAN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0014309-9F82-CE61-F8A2-851BD2F4B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62" y="2450908"/>
            <a:ext cx="2743200" cy="182739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811C72-CD1D-E249-CB17-2092F33E76BF}"/>
              </a:ext>
            </a:extLst>
          </p:cNvPr>
          <p:cNvCxnSpPr/>
          <p:nvPr/>
        </p:nvCxnSpPr>
        <p:spPr>
          <a:xfrm flipV="1">
            <a:off x="5280605" y="3377754"/>
            <a:ext cx="710485" cy="8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9">
            <a:extLst>
              <a:ext uri="{FF2B5EF4-FFF2-40B4-BE49-F238E27FC236}">
                <a16:creationId xmlns:a16="http://schemas.microsoft.com/office/drawing/2014/main" id="{E0C19D7D-330F-039B-7682-54D33B9A5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6631" y="2269901"/>
            <a:ext cx="1848119" cy="230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25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D59538-7E48-8203-353D-978F9ABAE3FD}"/>
              </a:ext>
            </a:extLst>
          </p:cNvPr>
          <p:cNvSpPr txBox="1"/>
          <p:nvPr/>
        </p:nvSpPr>
        <p:spPr>
          <a:xfrm>
            <a:off x="2441620" y="1786944"/>
            <a:ext cx="775415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b="1" dirty="0">
                <a:latin typeface="Times New Roman"/>
                <a:cs typeface="Times New Roman"/>
              </a:rPr>
              <a:t>HOW TO</a:t>
            </a:r>
            <a:br>
              <a:rPr lang="en-US" sz="5400" b="1" dirty="0">
                <a:latin typeface="Times New Roman"/>
              </a:rPr>
            </a:br>
            <a:r>
              <a:rPr lang="en-US" sz="5400" b="1" dirty="0">
                <a:latin typeface="Times New Roman"/>
                <a:cs typeface="Times New Roman"/>
              </a:rPr>
              <a:t>FIND</a:t>
            </a:r>
            <a:br>
              <a:rPr lang="en-US" sz="5400" b="1" dirty="0">
                <a:latin typeface="Times New Roman"/>
              </a:rPr>
            </a:br>
            <a:r>
              <a:rPr lang="en-US" sz="5400" b="1" dirty="0">
                <a:latin typeface="Times New Roman"/>
                <a:cs typeface="Times New Roman"/>
              </a:rPr>
              <a:t>HUMAN RELIABILITY</a:t>
            </a:r>
            <a:endParaRPr lang="en-US" b="1">
              <a:latin typeface="Times New Roman"/>
              <a:cs typeface="Times New Roman"/>
            </a:endParaRPr>
          </a:p>
          <a:p>
            <a:pPr algn="ctr"/>
            <a:r>
              <a:rPr lang="en-US" sz="5400" b="1" dirty="0">
                <a:latin typeface="Times New Roman"/>
                <a:cs typeface="Times New Roman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1179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051D14-1CE7-6515-4124-A134BD1B8241}"/>
              </a:ext>
            </a:extLst>
          </p:cNvPr>
          <p:cNvSpPr txBox="1"/>
          <p:nvPr/>
        </p:nvSpPr>
        <p:spPr>
          <a:xfrm>
            <a:off x="928386" y="916329"/>
            <a:ext cx="1001451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/>
                <a:cs typeface="Times New Roman"/>
              </a:rPr>
              <a:t>HUMAN RELIABILITY ANALYSIS (HRA)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480A3-4B55-DE00-1049-6CB17A3F021B}"/>
              </a:ext>
            </a:extLst>
          </p:cNvPr>
          <p:cNvSpPr txBox="1"/>
          <p:nvPr/>
        </p:nvSpPr>
        <p:spPr>
          <a:xfrm>
            <a:off x="1087537" y="2592246"/>
            <a:ext cx="10019335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Its aim is to examine the human factors in a workplace.</a:t>
            </a:r>
            <a:br>
              <a:rPr lang="en-US" sz="3200" dirty="0">
                <a:latin typeface="Times New Roman"/>
                <a:cs typeface="Times New Roman"/>
              </a:rPr>
            </a:br>
            <a:endParaRPr lang="en-US" sz="32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It involves identifying, modelling and quantifying the probability of human error.</a:t>
            </a:r>
          </a:p>
        </p:txBody>
      </p:sp>
    </p:spTree>
    <p:extLst>
      <p:ext uri="{BB962C8B-B14F-4D97-AF65-F5344CB8AC3E}">
        <p14:creationId xmlns:p14="http://schemas.microsoft.com/office/powerpoint/2010/main" val="3716681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DF335D-AC56-3CE2-C5A7-4CB8D7EBE94C}"/>
              </a:ext>
            </a:extLst>
          </p:cNvPr>
          <p:cNvSpPr txBox="1"/>
          <p:nvPr/>
        </p:nvSpPr>
        <p:spPr>
          <a:xfrm>
            <a:off x="554621" y="938032"/>
            <a:ext cx="11171980" cy="7790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chemeClr val="accent2"/>
                </a:solidFill>
                <a:latin typeface="Times New Roman"/>
                <a:cs typeface="Times New Roman"/>
              </a:rPr>
              <a:t>HUMAN ERROR PROBABILITY (HEP)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460D86-AB4E-CADE-8D65-EF464AE03DC8}"/>
              </a:ext>
            </a:extLst>
          </p:cNvPr>
          <p:cNvSpPr txBox="1"/>
          <p:nvPr/>
        </p:nvSpPr>
        <p:spPr>
          <a:xfrm>
            <a:off x="1114064" y="2929842"/>
            <a:ext cx="1006273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It is the ratio between the number of performed errors and the number of given opportunities for error to occur.</a:t>
            </a:r>
          </a:p>
        </p:txBody>
      </p:sp>
    </p:spTree>
    <p:extLst>
      <p:ext uri="{BB962C8B-B14F-4D97-AF65-F5344CB8AC3E}">
        <p14:creationId xmlns:p14="http://schemas.microsoft.com/office/powerpoint/2010/main" val="4172707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AE55A-0E35-9BB7-7EB4-2FB5A54061C8}"/>
              </a:ext>
            </a:extLst>
          </p:cNvPr>
          <p:cNvSpPr txBox="1"/>
          <p:nvPr/>
        </p:nvSpPr>
        <p:spPr>
          <a:xfrm>
            <a:off x="677601" y="872924"/>
            <a:ext cx="1083920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Times New Roman"/>
                <a:cs typeface="Times New Roman"/>
              </a:rPr>
              <a:t>PERFORMANCE SHAPING FACTORS (PSFs)</a:t>
            </a:r>
            <a:endParaRPr lang="en-US" sz="4800" b="1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7520A4-4EA2-66BB-C7D7-42232F01DE3F}"/>
              </a:ext>
            </a:extLst>
          </p:cNvPr>
          <p:cNvSpPr txBox="1"/>
          <p:nvPr/>
        </p:nvSpPr>
        <p:spPr>
          <a:xfrm>
            <a:off x="904271" y="2469265"/>
            <a:ext cx="10019335" cy="41242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3200" dirty="0">
                <a:latin typeface="Times New Roman"/>
                <a:ea typeface="+mn-lt"/>
                <a:cs typeface="+mn-lt"/>
              </a:rPr>
              <a:t> </a:t>
            </a:r>
            <a:r>
              <a:rPr lang="en-US" sz="2800" dirty="0">
                <a:latin typeface="Times New Roman"/>
                <a:ea typeface="+mn-lt"/>
                <a:cs typeface="+mn-lt"/>
              </a:rPr>
              <a:t>Factors which characterize significant facets of human error and provide a numerical basis for HEP values.</a:t>
            </a:r>
            <a:br>
              <a:rPr lang="en-US" sz="2800" dirty="0">
                <a:latin typeface="Times New Roman"/>
                <a:ea typeface="+mn-lt"/>
                <a:cs typeface="+mn-lt"/>
              </a:rPr>
            </a:br>
            <a:endParaRPr lang="en-US" sz="2800" dirty="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800" dirty="0">
                <a:latin typeface="Times New Roman"/>
                <a:ea typeface="+mn-lt"/>
                <a:cs typeface="Times New Roman"/>
              </a:rPr>
              <a:t> These can be </a:t>
            </a:r>
            <a:r>
              <a:rPr lang="en-US" sz="2800" dirty="0">
                <a:latin typeface="Times New Roman"/>
                <a:ea typeface="+mn-lt"/>
                <a:cs typeface="+mn-lt"/>
              </a:rPr>
              <a:t>environmental factors, personal, or directed to activities that have the potential to affect performance positively or negatively.</a:t>
            </a:r>
            <a:endParaRPr lang="en-US" sz="28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endParaRPr lang="en-US" sz="2400" dirty="0">
              <a:latin typeface="Times New Roman"/>
              <a:ea typeface="+mn-lt"/>
              <a:cs typeface="Times New Roman"/>
            </a:endParaRPr>
          </a:p>
          <a:p>
            <a:pPr algn="l">
              <a:buFont typeface="Arial"/>
              <a:buChar char="•"/>
            </a:pPr>
            <a:endParaRPr lang="en-US" sz="24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endParaRPr lang="en-US" sz="24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Seaford"/>
              <a:cs typeface="Times New Roman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5D7CBB-C0CA-1749-4DC0-27E9829141FC}"/>
              </a:ext>
            </a:extLst>
          </p:cNvPr>
          <p:cNvCxnSpPr/>
          <p:nvPr/>
        </p:nvCxnSpPr>
        <p:spPr>
          <a:xfrm>
            <a:off x="11493661" y="6714279"/>
            <a:ext cx="422475" cy="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629943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LevelVTI</vt:lpstr>
      <vt:lpstr>Human Reliability Estimation using Physiological Behavior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890</cp:revision>
  <dcterms:created xsi:type="dcterms:W3CDTF">2022-11-10T16:38:26Z</dcterms:created>
  <dcterms:modified xsi:type="dcterms:W3CDTF">2022-11-14T03:17:47Z</dcterms:modified>
</cp:coreProperties>
</file>