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706" r:id="rId2"/>
  </p:sldMasterIdLst>
  <p:notesMasterIdLst>
    <p:notesMasterId r:id="rId18"/>
  </p:notesMasterIdLst>
  <p:sldIdLst>
    <p:sldId id="256" r:id="rId3"/>
    <p:sldId id="257" r:id="rId4"/>
    <p:sldId id="271" r:id="rId5"/>
    <p:sldId id="279" r:id="rId6"/>
    <p:sldId id="272" r:id="rId7"/>
    <p:sldId id="283" r:id="rId8"/>
    <p:sldId id="273" r:id="rId9"/>
    <p:sldId id="282" r:id="rId10"/>
    <p:sldId id="284" r:id="rId11"/>
    <p:sldId id="280" r:id="rId12"/>
    <p:sldId id="274" r:id="rId13"/>
    <p:sldId id="275" r:id="rId14"/>
    <p:sldId id="277" r:id="rId15"/>
    <p:sldId id="278" r:id="rId16"/>
    <p:sldId id="28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4094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01326805e_3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e01326805e_3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e01326805e_3_13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Truba institute of engg. and information tech.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159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01326805e_3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e01326805e_3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70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653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487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4378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2247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9922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7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3874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196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747707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1DFC-3E01-4AB5-AF82-501DA3828FA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17535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1DFC-3E01-4AB5-AF82-501DA3828FA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67560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1DFC-3E01-4AB5-AF82-501DA3828FA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080114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1DFC-3E01-4AB5-AF82-501DA3828FA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7883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1DFC-3E01-4AB5-AF82-501DA3828FA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847209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89946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467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598203" y="524123"/>
            <a:ext cx="6231834" cy="304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8432A"/>
              </a:buClr>
              <a:buSzPts val="3600"/>
              <a:buFont typeface="Times New Roman"/>
              <a:buNone/>
            </a:pPr>
            <a:r>
              <a:rPr lang="en" sz="44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Presentation on</a:t>
            </a:r>
            <a:r>
              <a:rPr lang="en" sz="3600" b="1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600" b="1" dirty="0" smtClean="0">
                <a:solidFill>
                  <a:srgbClr val="48432A"/>
                </a:solidFill>
              </a:rPr>
              <a:t>“</a:t>
            </a:r>
            <a:r>
              <a:rPr lang="en" sz="3600" b="1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  <a:br>
              <a:rPr lang="en" sz="3600" b="1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Based dietician”</a:t>
            </a:r>
            <a:endParaRPr sz="1100"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Artificial intelligence Based dietician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937579" y="1100893"/>
            <a:ext cx="1410855" cy="7051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58750" indent="0">
              <a:buNone/>
            </a:pPr>
            <a:r>
              <a:rPr lang="en-GB" sz="1100" dirty="0" smtClean="0"/>
              <a:t>Taking inputs from user by GUI interface</a:t>
            </a:r>
            <a:endParaRPr lang="en-IN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5579281" y="2424544"/>
            <a:ext cx="1115291" cy="8243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Other internal variables </a:t>
            </a:r>
            <a:endParaRPr lang="en-IN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693881" y="2424544"/>
            <a:ext cx="1115291" cy="8243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Food item table</a:t>
            </a:r>
            <a:endParaRPr lang="en-IN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3084204" y="4139046"/>
            <a:ext cx="1117601" cy="8243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Show diet plan </a:t>
            </a:r>
            <a:endParaRPr lang="en-IN" sz="1100" dirty="0"/>
          </a:p>
        </p:txBody>
      </p:sp>
      <p:sp>
        <p:nvSpPr>
          <p:cNvPr id="8" name="Diamond 7"/>
          <p:cNvSpPr/>
          <p:nvPr/>
        </p:nvSpPr>
        <p:spPr>
          <a:xfrm>
            <a:off x="2727869" y="2223653"/>
            <a:ext cx="1830273" cy="122612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Processed by Algorithm</a:t>
            </a:r>
            <a:endParaRPr lang="en-IN" sz="1200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 flipH="1">
            <a:off x="3643006" y="1806014"/>
            <a:ext cx="1" cy="41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 flipH="1">
            <a:off x="3643005" y="3449779"/>
            <a:ext cx="1" cy="68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8" idx="1"/>
          </p:cNvCxnSpPr>
          <p:nvPr/>
        </p:nvCxnSpPr>
        <p:spPr>
          <a:xfrm flipV="1">
            <a:off x="1809172" y="2836716"/>
            <a:ext cx="91869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1"/>
            <a:endCxn id="8" idx="3"/>
          </p:cNvCxnSpPr>
          <p:nvPr/>
        </p:nvCxnSpPr>
        <p:spPr>
          <a:xfrm rot="10800000">
            <a:off x="4558143" y="2836717"/>
            <a:ext cx="10211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3"/>
            <a:endCxn id="4" idx="0"/>
          </p:cNvCxnSpPr>
          <p:nvPr/>
        </p:nvCxnSpPr>
        <p:spPr>
          <a:xfrm>
            <a:off x="4348434" y="1453454"/>
            <a:ext cx="1788493" cy="971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36238" y="1381504"/>
            <a:ext cx="1461087" cy="18673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black"/>
                </a:solidFill>
              </a:rPr>
              <a:t>Stored food items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6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Implementation and live snapshots 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3599392" y="1941974"/>
            <a:ext cx="3138025" cy="2910580"/>
          </a:xfrm>
        </p:spPr>
        <p:txBody>
          <a:bodyPr/>
          <a:lstStyle/>
          <a:p>
            <a:pPr marL="158750" indent="0">
              <a:buNone/>
            </a:pPr>
            <a:endParaRPr lang="en-GB" dirty="0" smtClean="0"/>
          </a:p>
          <a:p>
            <a:pPr marL="158750" indent="0">
              <a:buNone/>
            </a:pPr>
            <a:endParaRPr lang="en-GB" dirty="0"/>
          </a:p>
          <a:p>
            <a:pPr marL="158750" indent="0">
              <a:buNone/>
            </a:pPr>
            <a:endParaRPr lang="en-GB" dirty="0" smtClean="0"/>
          </a:p>
          <a:p>
            <a:pPr marL="158750" indent="0">
              <a:buNone/>
            </a:pPr>
            <a:endParaRPr lang="en-GB" dirty="0"/>
          </a:p>
          <a:p>
            <a:pPr marL="158750" indent="0">
              <a:buNone/>
            </a:pPr>
            <a:endParaRPr lang="en-GB" dirty="0" smtClean="0"/>
          </a:p>
          <a:p>
            <a:pPr marL="158750" indent="0">
              <a:buNone/>
            </a:pPr>
            <a:r>
              <a:rPr lang="en-GB" dirty="0" smtClean="0"/>
              <a:t>This is a generated GUI(</a:t>
            </a:r>
            <a:r>
              <a:rPr lang="en-IN" b="1" dirty="0"/>
              <a:t>graphical user interface</a:t>
            </a:r>
            <a:r>
              <a:rPr lang="en-GB" dirty="0" smtClean="0"/>
              <a:t>)</a:t>
            </a:r>
          </a:p>
          <a:p>
            <a:pPr marL="158750" indent="0">
              <a:buNone/>
            </a:pPr>
            <a:r>
              <a:rPr lang="en-GB" dirty="0" smtClean="0"/>
              <a:t>That take some inputs and after process, it will show diet plan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4" t="2708" r="11955" b="12203"/>
          <a:stretch/>
        </p:blipFill>
        <p:spPr>
          <a:xfrm>
            <a:off x="279385" y="1620442"/>
            <a:ext cx="2888673" cy="2687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6"/>
          <a:stretch/>
        </p:blipFill>
        <p:spPr>
          <a:xfrm>
            <a:off x="3794096" y="2005469"/>
            <a:ext cx="3469054" cy="129884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168058" y="2946744"/>
            <a:ext cx="565742" cy="173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57200"/>
            <a:ext cx="2754744" cy="762000"/>
          </a:xfrm>
        </p:spPr>
        <p:txBody>
          <a:bodyPr/>
          <a:lstStyle/>
          <a:p>
            <a:r>
              <a:rPr lang="en" sz="2000" b="1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24873" y="952500"/>
            <a:ext cx="6447501" cy="2910580"/>
          </a:xfrm>
        </p:spPr>
        <p:txBody>
          <a:bodyPr>
            <a:normAutofit lnSpcReduction="10000"/>
          </a:bodyPr>
          <a:lstStyle/>
          <a:p>
            <a:pPr lvl="0" indent="-317500">
              <a:spcBef>
                <a:spcPts val="0"/>
              </a:spcBef>
              <a:buSzPts val="1400"/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people are free to choose diet plans according to their body needs.</a:t>
            </a:r>
          </a:p>
          <a:p>
            <a:pPr marL="139700" lvl="0" indent="0">
              <a:spcBef>
                <a:spcPts val="0"/>
              </a:spcBef>
              <a:buSzPts val="1400"/>
              <a:buNone/>
            </a:pPr>
            <a:endParaRPr lang="en-IN" sz="1600" dirty="0">
              <a:solidFill>
                <a:srgbClr val="484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17500">
              <a:spcBef>
                <a:spcPts val="0"/>
              </a:spcBef>
              <a:buSzPts val="1400"/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provides </a:t>
            </a:r>
            <a:r>
              <a:rPr lang="en-IN" sz="16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</a:t>
            </a:r>
            <a:r>
              <a:rPr lang="en-IN" sz="16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nutrient constitution in body and if required more or not along with the plan by just answering to some queries</a:t>
            </a:r>
            <a:r>
              <a:rPr lang="en-IN" sz="16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39700" lvl="0" indent="0">
              <a:spcBef>
                <a:spcPts val="0"/>
              </a:spcBef>
              <a:buSzPts val="1400"/>
              <a:buNone/>
            </a:pPr>
            <a:endParaRPr lang="en-IN" sz="1600" dirty="0">
              <a:solidFill>
                <a:srgbClr val="484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17500">
              <a:spcBef>
                <a:spcPts val="0"/>
              </a:spcBef>
              <a:buSzPts val="1400"/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Saves money and very effective and give accurate results as it is coded with keeping diet chart in mind</a:t>
            </a:r>
            <a:r>
              <a:rPr lang="en-IN" sz="16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39700" lvl="0" indent="0">
              <a:spcBef>
                <a:spcPts val="0"/>
              </a:spcBef>
              <a:buSzPts val="1400"/>
              <a:buNone/>
            </a:pPr>
            <a:endParaRPr lang="en-IN" sz="1600" dirty="0">
              <a:solidFill>
                <a:srgbClr val="484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17500">
              <a:spcBef>
                <a:spcPts val="0"/>
              </a:spcBef>
              <a:buSzPts val="1400"/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alternative diet chart provided by the system if the user don't like </a:t>
            </a:r>
            <a:r>
              <a:rPr lang="en-IN" sz="16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then try alternate plan according to their preferences.</a:t>
            </a:r>
            <a:r>
              <a:rPr lang="en-IN" sz="1600" dirty="0">
                <a:solidFill>
                  <a:srgbClr val="48432A"/>
                </a:solidFill>
              </a:rPr>
              <a:t/>
            </a:r>
            <a:br>
              <a:rPr lang="en-IN" sz="1600" dirty="0">
                <a:solidFill>
                  <a:srgbClr val="48432A"/>
                </a:solidFill>
              </a:rPr>
            </a:br>
            <a:r>
              <a:rPr lang="en-IN" sz="1600" b="1" dirty="0">
                <a:solidFill>
                  <a:srgbClr val="48432A"/>
                </a:solidFill>
              </a:rPr>
              <a:t> 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15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Real world applications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11019" y="1156314"/>
            <a:ext cx="7001163" cy="302775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Dietitians can use this system to make sure what they recommend patients.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be very well used in medical colleges for teaching and practicing purposes so that student can learn from it.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also be utilized in gym particularly for calculating the customers' calories and diet plans.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can also use this software especially for themselves in home.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3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08000" y="1170169"/>
            <a:ext cx="6592455" cy="225883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600" dirty="0" smtClean="0"/>
              <a:t>In future we will create an android  app base on this AI based dietician project.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 smtClean="0"/>
              <a:t>In future we can create web that show as well exercise using AI.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 smtClean="0"/>
              <a:t>We can track our daily activity as an integration on this project.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334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109" y="1731817"/>
            <a:ext cx="3239655" cy="1184565"/>
          </a:xfrm>
        </p:spPr>
        <p:txBody>
          <a:bodyPr>
            <a:noAutofit/>
          </a:bodyPr>
          <a:lstStyle/>
          <a:p>
            <a:r>
              <a:rPr lang="en-GB" sz="4000" b="1" dirty="0" smtClean="0"/>
              <a:t>Thank you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2619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896659" y="1441838"/>
            <a:ext cx="5661678" cy="250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8432A"/>
              </a:buClr>
              <a:buSzPts val="2100"/>
              <a:buFont typeface="Trebuchet MS"/>
              <a:buNone/>
            </a:pPr>
            <a:r>
              <a:rPr lang="en" sz="2100" dirty="0">
                <a:solidFill>
                  <a:srgbClr val="48432A"/>
                </a:solidFill>
              </a:rPr>
              <a:t> </a:t>
            </a:r>
            <a:r>
              <a:rPr lang="en" sz="2000" b="1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Enrollment no.         Name of the students </a:t>
            </a:r>
            <a:br>
              <a:rPr lang="en" sz="2000" b="1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b="1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2000" b="1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[0114EC171002]       </a:t>
            </a:r>
            <a:r>
              <a:rPr lang="en" sz="20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Abhishekh </a:t>
            </a:r>
            <a:r>
              <a:rPr lang="en" sz="20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vishwakarma </a:t>
            </a:r>
            <a:r>
              <a:rPr lang="en" sz="20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20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0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0114EC171009]     </a:t>
            </a:r>
            <a:r>
              <a:rPr lang="en" sz="20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Harsh </a:t>
            </a:r>
            <a:r>
              <a:rPr lang="en" sz="20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yadav </a:t>
            </a:r>
            <a:br>
              <a:rPr lang="en" sz="20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[0114EC171004]       </a:t>
            </a:r>
            <a:r>
              <a:rPr lang="en" sz="20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Aryan </a:t>
            </a:r>
            <a:r>
              <a:rPr lang="en" sz="20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beohar </a:t>
            </a:r>
            <a:br>
              <a:rPr lang="en" sz="20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[0114EC171017]       </a:t>
            </a:r>
            <a:r>
              <a:rPr lang="en" sz="20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Nikesh </a:t>
            </a:r>
            <a:r>
              <a:rPr lang="en" sz="20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anand </a:t>
            </a:r>
            <a:endParaRPr sz="1050" dirty="0"/>
          </a:p>
        </p:txBody>
      </p:sp>
      <p:sp>
        <p:nvSpPr>
          <p:cNvPr id="197" name="Google Shape;197;p3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Artificial intelligence Based dietician</a:t>
            </a:r>
            <a:endParaRPr sz="1100" dirty="0"/>
          </a:p>
        </p:txBody>
      </p:sp>
      <p:sp>
        <p:nvSpPr>
          <p:cNvPr id="196" name="Google Shape;196;p31"/>
          <p:cNvSpPr txBox="1"/>
          <p:nvPr/>
        </p:nvSpPr>
        <p:spPr>
          <a:xfrm>
            <a:off x="164158" y="428657"/>
            <a:ext cx="356334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 </a:t>
            </a:r>
            <a:r>
              <a:rPr lang="en" sz="28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3412835" cy="471055"/>
          </a:xfrm>
        </p:spPr>
        <p:txBody>
          <a:bodyPr>
            <a:normAutofit/>
          </a:bodyPr>
          <a:lstStyle/>
          <a:p>
            <a:r>
              <a:rPr lang="en" sz="2200" b="1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 lang="en-IN" sz="2200" b="1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33926" y="1226128"/>
            <a:ext cx="7070437" cy="3166303"/>
          </a:xfrm>
        </p:spPr>
        <p:txBody>
          <a:bodyPr>
            <a:noAutofit/>
          </a:bodyPr>
          <a:lstStyle/>
          <a:p>
            <a:pPr marL="444500" indent="-285750">
              <a:buFont typeface="Wingdings" panose="05000000000000000000" pitchFamily="2" charset="2"/>
              <a:buChar char="v"/>
            </a:pPr>
            <a:r>
              <a:rPr lang="en" sz="16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Nowadays, we suffering from </a:t>
            </a:r>
            <a:r>
              <a:rPr lang="en" sz="16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health problems such as fitness problem, maintaining proper diet problem, etc. Therefore, we are developing </a:t>
            </a:r>
            <a:r>
              <a:rPr lang="en" sz="16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AI </a:t>
            </a:r>
            <a:r>
              <a:rPr lang="en" sz="16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dietician for providing special dietician information for normal persons and for handicap people </a:t>
            </a:r>
            <a:r>
              <a:rPr lang="en" sz="16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also.</a:t>
            </a:r>
          </a:p>
          <a:p>
            <a:pPr marL="158750" indent="0">
              <a:buNone/>
            </a:pPr>
            <a:endParaRPr lang="en" sz="1600" dirty="0" smtClean="0">
              <a:solidFill>
                <a:srgbClr val="484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1650" indent="-342900">
              <a:buFont typeface="Wingdings" panose="05000000000000000000" pitchFamily="2" charset="2"/>
              <a:buChar char="v"/>
            </a:pPr>
            <a:r>
              <a:rPr lang="en-IN" sz="16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16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 aim is to do calclulation of our daily need </a:t>
            </a:r>
            <a:r>
              <a:rPr lang="en-IN" sz="16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calories and to plan  balanced diet with the help of Artificial </a:t>
            </a:r>
            <a:r>
              <a:rPr lang="en-IN" sz="16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intelligence</a:t>
            </a:r>
            <a:r>
              <a:rPr lang="en" sz="18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1800" dirty="0" smtClean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762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313382" cy="762000"/>
          </a:xfrm>
        </p:spPr>
        <p:txBody>
          <a:bodyPr/>
          <a:lstStyle/>
          <a:p>
            <a:r>
              <a:rPr lang="en" sz="2000" dirty="0" smtClean="0">
                <a:solidFill>
                  <a:srgbClr val="48432A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38727" y="1219200"/>
            <a:ext cx="6640945" cy="3207867"/>
          </a:xfrm>
        </p:spPr>
        <p:txBody>
          <a:bodyPr>
            <a:normAutofit/>
          </a:bodyPr>
          <a:lstStyle/>
          <a:p>
            <a:pPr marL="434340" lvl="0" indent="-285750">
              <a:spcBef>
                <a:spcPts val="0"/>
              </a:spcBef>
              <a:buSzPct val="103703"/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4C4C4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This project “Artificial Intelligence Dietitian” is GUI App</a:t>
            </a:r>
            <a:r>
              <a:rPr lang="en-IN" sz="16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1600" dirty="0">
                <a:solidFill>
                  <a:srgbClr val="4C4C4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with artificial intelligence about human diets.</a:t>
            </a:r>
            <a:br>
              <a:rPr lang="en-IN" sz="1600" dirty="0">
                <a:solidFill>
                  <a:srgbClr val="4C4C4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endParaRPr lang="en-IN" sz="1600" dirty="0">
              <a:solidFill>
                <a:srgbClr val="4C4C4C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91490" lvl="0" indent="-342900">
              <a:spcBef>
                <a:spcPts val="0"/>
              </a:spcBef>
              <a:buSzPct val="75675"/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4C4C4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 acts as a diet consultant similar to a real Dietitian. It take  input as person’s daily activity, height and </a:t>
            </a:r>
            <a:r>
              <a:rPr lang="en-IN" sz="1600" dirty="0" smtClean="0">
                <a:solidFill>
                  <a:srgbClr val="4C4C4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weight.</a:t>
            </a:r>
          </a:p>
          <a:p>
            <a:pPr marL="491490" lvl="0" indent="-342900">
              <a:spcBef>
                <a:spcPts val="0"/>
              </a:spcBef>
              <a:buSzPct val="75675"/>
              <a:buFont typeface="Courier New" panose="02070309020205020404" pitchFamily="49" charset="0"/>
              <a:buChar char="o"/>
            </a:pPr>
            <a:endParaRPr lang="en-IN" sz="1600" dirty="0">
              <a:solidFill>
                <a:srgbClr val="4C4C4C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91490" lvl="0" indent="-342900">
              <a:spcBef>
                <a:spcPts val="0"/>
              </a:spcBef>
              <a:buSzPct val="75675"/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4C4C4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 </a:t>
            </a:r>
            <a:r>
              <a:rPr lang="en-IN" sz="1600" dirty="0">
                <a:solidFill>
                  <a:srgbClr val="4C4C4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stores and processes the above data and then calculates the nutrient value needed to fill up user’s needs.</a:t>
            </a:r>
            <a:br>
              <a:rPr lang="en-IN" sz="1600" dirty="0">
                <a:solidFill>
                  <a:srgbClr val="4C4C4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endParaRPr lang="en-IN" sz="1600" dirty="0">
              <a:solidFill>
                <a:srgbClr val="4C4C4C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91490" lvl="0" indent="-342900">
              <a:spcBef>
                <a:spcPts val="0"/>
              </a:spcBef>
              <a:buSzPct val="75675"/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4C4C4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After all </a:t>
            </a:r>
            <a:r>
              <a:rPr lang="en-IN" sz="1600" dirty="0" smtClean="0">
                <a:solidFill>
                  <a:srgbClr val="4C4C4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algorithmic calculation, </a:t>
            </a:r>
            <a:r>
              <a:rPr lang="en-IN" sz="1600" dirty="0">
                <a:solidFill>
                  <a:srgbClr val="4C4C4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 shows an appropriate diet to the users</a:t>
            </a:r>
            <a:r>
              <a:rPr lang="en-IN" sz="1600" dirty="0">
                <a:solidFill>
                  <a:srgbClr val="48432A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r>
              <a:rPr lang="en-IN" sz="18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1800" dirty="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1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Module and languages used :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47436" y="952500"/>
            <a:ext cx="6447501" cy="2910580"/>
          </a:xfrm>
        </p:spPr>
        <p:txBody>
          <a:bodyPr/>
          <a:lstStyle/>
          <a:p>
            <a:pPr marL="158750" indent="0">
              <a:buNone/>
            </a:pP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 smtClean="0"/>
              <a:t>Python language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 err="1" smtClean="0"/>
              <a:t>Tkinter</a:t>
            </a:r>
            <a:r>
              <a:rPr lang="en-GB" sz="1600" dirty="0" smtClean="0"/>
              <a:t> </a:t>
            </a:r>
            <a:r>
              <a:rPr lang="en-GB" sz="1600" dirty="0"/>
              <a:t>module for </a:t>
            </a:r>
            <a:r>
              <a:rPr lang="en-IN" sz="1600" b="1" dirty="0"/>
              <a:t>graphical user </a:t>
            </a:r>
            <a:r>
              <a:rPr lang="en-IN" sz="1600" b="1" dirty="0" smtClean="0"/>
              <a:t>interface</a:t>
            </a:r>
            <a:r>
              <a:rPr lang="en-GB" sz="1600" dirty="0"/>
              <a:t> </a:t>
            </a:r>
            <a:r>
              <a:rPr lang="en-GB" sz="1600" dirty="0" smtClean="0"/>
              <a:t>program</a:t>
            </a:r>
            <a:endParaRPr lang="en-GB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 smtClean="0"/>
              <a:t>Random module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 smtClean="0"/>
              <a:t>Math module for complex math calculation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62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1" y="207264"/>
            <a:ext cx="6514591" cy="2755392"/>
          </a:xfrm>
        </p:spPr>
        <p:txBody>
          <a:bodyPr>
            <a:normAutofit/>
          </a:bodyPr>
          <a:lstStyle/>
          <a:p>
            <a:r>
              <a:rPr lang="en-US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r>
              <a:rPr lang="en-US" sz="1800" b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b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3.X interpreter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 code ide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08" y="2123625"/>
            <a:ext cx="3933730" cy="19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46363"/>
            <a:ext cx="6447501" cy="990600"/>
          </a:xfrm>
        </p:spPr>
        <p:txBody>
          <a:bodyPr>
            <a:norm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Working</a:t>
            </a:r>
            <a:r>
              <a:rPr lang="en-GB" sz="1800" b="1" dirty="0" smtClean="0">
                <a:solidFill>
                  <a:schemeClr val="tx1"/>
                </a:solidFill>
              </a:rPr>
              <a:t> 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2490" y="1239982"/>
            <a:ext cx="6858520" cy="358198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1600" dirty="0" smtClean="0"/>
              <a:t>Input </a:t>
            </a:r>
            <a:r>
              <a:rPr lang="en-IN" sz="1600" dirty="0"/>
              <a:t>details from the </a:t>
            </a:r>
            <a:r>
              <a:rPr lang="en-IN" sz="1600" dirty="0" smtClean="0"/>
              <a:t>user like - Age, Weight, Height </a:t>
            </a:r>
            <a:r>
              <a:rPr lang="en-IN" sz="1600" dirty="0"/>
              <a:t>and daily exercise level.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 smtClean="0"/>
              <a:t>Then in internally Algorithm Calculate </a:t>
            </a:r>
            <a:r>
              <a:rPr lang="en-IN" sz="1600" dirty="0"/>
              <a:t>Basal Metabolic Rate (BMR) using the Harris-Benedict </a:t>
            </a:r>
            <a:r>
              <a:rPr lang="en-IN" sz="1600" dirty="0" smtClean="0"/>
              <a:t>Equations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 smtClean="0"/>
              <a:t>Calculate </a:t>
            </a:r>
            <a:r>
              <a:rPr lang="en-IN" sz="1600" dirty="0"/>
              <a:t>the calorie intake using </a:t>
            </a:r>
            <a:r>
              <a:rPr lang="en-IN" sz="1600" dirty="0" smtClean="0"/>
              <a:t>the internal table</a:t>
            </a:r>
            <a:endParaRPr lang="en-IN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/>
              <a:t>Exercise level Daily Calories Required (</a:t>
            </a:r>
            <a:r>
              <a:rPr lang="en-IN" sz="1600" dirty="0" smtClean="0"/>
              <a:t>Kcal/day) by predefine table in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 smtClean="0"/>
              <a:t>Recommend </a:t>
            </a:r>
            <a:r>
              <a:rPr lang="en-IN" sz="1600" dirty="0"/>
              <a:t>a diet plan based on the above steps. If not interested, look for an alternative plan using the defined rules by clicking on submit</a:t>
            </a:r>
            <a:r>
              <a:rPr lang="en-IN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818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8000" y="952500"/>
            <a:ext cx="6447501" cy="2910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dirty="0">
                <a:solidFill>
                  <a:srgbClr val="111111"/>
                </a:solidFill>
                <a:latin typeface="Roboto"/>
              </a:rPr>
              <a:t>What affects my BMR?</a:t>
            </a:r>
          </a:p>
          <a:p>
            <a:pPr fontAlgn="base"/>
            <a:r>
              <a:rPr lang="en-IN" dirty="0">
                <a:solidFill>
                  <a:srgbClr val="111111"/>
                </a:solidFill>
                <a:latin typeface="Roboto"/>
              </a:rPr>
              <a:t>Anything that results in an increase to your metabolic rate will increase your BMR. This includes exercise, stress, fear and illnesses.</a:t>
            </a:r>
          </a:p>
          <a:p>
            <a:pPr fontAlgn="base"/>
            <a:r>
              <a:rPr lang="en-IN" dirty="0">
                <a:solidFill>
                  <a:srgbClr val="111111"/>
                </a:solidFill>
                <a:latin typeface="Roboto"/>
              </a:rPr>
              <a:t>Your BMR is relative to body mass, age, weight and height. It is also affected by your gender; as it widely regarded that men need more calories than women.</a:t>
            </a:r>
          </a:p>
          <a:p>
            <a:pPr fontAlgn="base"/>
            <a:r>
              <a:rPr lang="en-IN" b="1" dirty="0">
                <a:solidFill>
                  <a:srgbClr val="111111"/>
                </a:solidFill>
                <a:latin typeface="Roboto"/>
              </a:rPr>
              <a:t>BMR formula</a:t>
            </a:r>
          </a:p>
          <a:p>
            <a:pPr fontAlgn="base"/>
            <a:r>
              <a:rPr lang="en-IN" dirty="0">
                <a:solidFill>
                  <a:srgbClr val="111111"/>
                </a:solidFill>
                <a:latin typeface="Roboto"/>
              </a:rPr>
              <a:t>There are 2 formulae used to calculate </a:t>
            </a:r>
            <a:r>
              <a:rPr lang="en-IN" b="1" dirty="0">
                <a:solidFill>
                  <a:srgbClr val="111111"/>
                </a:solidFill>
                <a:latin typeface="Roboto"/>
              </a:rPr>
              <a:t>BMR, in [kcal / 24hrs] </a:t>
            </a:r>
            <a:r>
              <a:rPr lang="en-IN" dirty="0">
                <a:solidFill>
                  <a:srgbClr val="111111"/>
                </a:solidFill>
                <a:latin typeface="Roboto"/>
              </a:rPr>
              <a:t>for men and women respectively:</a:t>
            </a:r>
          </a:p>
          <a:p>
            <a:pPr fontAlgn="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11111"/>
                </a:solidFill>
                <a:latin typeface="Roboto"/>
              </a:rPr>
              <a:t>BMR for Men </a:t>
            </a:r>
            <a:r>
              <a:rPr lang="en-IN" dirty="0">
                <a:solidFill>
                  <a:srgbClr val="111111"/>
                </a:solidFill>
                <a:latin typeface="Roboto"/>
              </a:rPr>
              <a:t>= 66.47 + (13.75 * weight [kg]) + (5.003 * size [cm]) − (6.755 * age [years])</a:t>
            </a:r>
          </a:p>
          <a:p>
            <a:pPr fontAlgn="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11111"/>
                </a:solidFill>
                <a:latin typeface="Roboto"/>
              </a:rPr>
              <a:t>BMR for Women </a:t>
            </a:r>
            <a:r>
              <a:rPr lang="en-IN" dirty="0">
                <a:solidFill>
                  <a:srgbClr val="111111"/>
                </a:solidFill>
                <a:latin typeface="Roboto"/>
              </a:rPr>
              <a:t>= 655.1 + (9.563 * weight [kg]) + (1.85 * size [cm]) − (4.676 * age [years])</a:t>
            </a:r>
          </a:p>
        </p:txBody>
      </p:sp>
    </p:spTree>
    <p:extLst>
      <p:ext uri="{BB962C8B-B14F-4D97-AF65-F5344CB8AC3E}">
        <p14:creationId xmlns:p14="http://schemas.microsoft.com/office/powerpoint/2010/main" val="448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210" y="1170565"/>
            <a:ext cx="4536711" cy="29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516</Words>
  <Application>Microsoft Office PowerPoint</Application>
  <PresentationFormat>On-screen Show (16:9)</PresentationFormat>
  <Paragraphs>70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Courier New</vt:lpstr>
      <vt:lpstr>Roboto</vt:lpstr>
      <vt:lpstr>Times New Roman</vt:lpstr>
      <vt:lpstr>Trebuchet MS</vt:lpstr>
      <vt:lpstr>Wingdings</vt:lpstr>
      <vt:lpstr>Wingdings 3</vt:lpstr>
      <vt:lpstr>Simple Light</vt:lpstr>
      <vt:lpstr>Facet</vt:lpstr>
      <vt:lpstr>      Presentation on   “Artificial intelligence          Based dietician”</vt:lpstr>
      <vt:lpstr> Enrollment no.         Name of the students   [0114EC171002]         Abhishekh vishwakarma  [0114EC171009]         Harsh yadav  [0114EC171004]         Aryan beohar  [0114EC171017]         Nikesh anand </vt:lpstr>
      <vt:lpstr>Aim</vt:lpstr>
      <vt:lpstr>Introduction</vt:lpstr>
      <vt:lpstr>Module and languages used :</vt:lpstr>
      <vt:lpstr>Software Requirements:   Windows 10 python 3.X interpreter  Visual studio code ide</vt:lpstr>
      <vt:lpstr>Working </vt:lpstr>
      <vt:lpstr>               </vt:lpstr>
      <vt:lpstr>PowerPoint Presentation</vt:lpstr>
      <vt:lpstr>PowerPoint Presentation</vt:lpstr>
      <vt:lpstr>Implementation and live snapshots </vt:lpstr>
      <vt:lpstr>Advantages</vt:lpstr>
      <vt:lpstr>Real world applications</vt:lpstr>
      <vt:lpstr>Future scope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 “Artificial intelligence          Based dietician”</dc:title>
  <dc:creator>Abhishek vishwakarma</dc:creator>
  <cp:lastModifiedBy>Abhishek vishwakarma</cp:lastModifiedBy>
  <cp:revision>17</cp:revision>
  <dcterms:modified xsi:type="dcterms:W3CDTF">2021-06-02T05:23:01Z</dcterms:modified>
</cp:coreProperties>
</file>