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\excel\Chotu%20Stor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\excel\Chotu%20Store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\excel\Chotu%20Store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\excel\Chotu%20Store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\excel\Chotu%20Store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\excel\Chotu%20Store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\excel\Chotu%20Store%20Data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[Chotu Store Data Analysis.xlsx]pivot table!PivotTable2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 vs Sales</a:t>
            </a:r>
          </a:p>
        </c:rich>
      </c:tx>
      <c:layout>
        <c:manualLayout>
          <c:xMode val="edge"/>
          <c:yMode val="edge"/>
          <c:x val="2.1698698795002386E-2"/>
          <c:y val="3.97803605055299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table'!$E$3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table'!$D$4:$D$15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table'!$E$4:$E$15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7-4CA6-B25F-1607C6599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5635384"/>
        <c:axId val="745636104"/>
      </c:barChart>
      <c:lineChart>
        <c:grouping val="standard"/>
        <c:varyColors val="0"/>
        <c:ser>
          <c:idx val="1"/>
          <c:order val="1"/>
          <c:tx>
            <c:strRef>
              <c:f>'pivot table'!$F$3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table'!$D$4:$D$15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table'!$F$4:$F$15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87-4CA6-B25F-1607C6599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5638624"/>
        <c:axId val="745638264"/>
      </c:lineChart>
      <c:catAx>
        <c:axId val="745635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636104"/>
        <c:crosses val="autoZero"/>
        <c:auto val="1"/>
        <c:lblAlgn val="ctr"/>
        <c:lblOffset val="100"/>
        <c:noMultiLvlLbl val="0"/>
      </c:catAx>
      <c:valAx>
        <c:axId val="745636104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635384"/>
        <c:crosses val="autoZero"/>
        <c:crossBetween val="between"/>
      </c:valAx>
      <c:valAx>
        <c:axId val="7456382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5638624"/>
        <c:crosses val="max"/>
        <c:crossBetween val="between"/>
      </c:valAx>
      <c:catAx>
        <c:axId val="7456386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45638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0559723514752102"/>
          <c:y val="7.1087966846155481E-2"/>
          <c:w val="0.55779312265147574"/>
          <c:h val="7.29177602799649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5400" cap="flat" cmpd="sng" algn="ctr">
      <a:solidFill>
        <a:schemeClr val="tx1"/>
      </a:solidFill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Men vs Women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60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55555555555555"/>
              <c:y val="-8.7962962962962965E-2"/>
            </c:manualLayout>
          </c:layout>
          <c:spPr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60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-4735"/>
                    <a:gd name="adj2" fmla="val 11158"/>
                  </a:avLst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583322397200349"/>
              <c:y val="9.2592410323709545E-2"/>
            </c:manualLayout>
          </c:layout>
          <c:spPr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0">
                    <a:custGeom>
                      <a:avLst/>
                      <a:gdLst/>
                      <a:ahLst/>
                      <a:cxnLst/>
                      <a:rect l="0" t="0" r="0" b="0"/>
                      <a:pathLst/>
                    </a:custGeom>
                    <ask:type/>
                  </ask:lineSketchStyleProps>
                </a:ext>
              </a:extLst>
            </a:ln>
            <a:effectLst/>
          </c:spPr>
          <c:txPr>
            <a:bodyPr rot="0" spcFirstLastPara="1" vertOverflow="clip" horzOverflow="clip" vert="horz" wrap="square" lIns="360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>
                    <a:gd name="adj1" fmla="val 3624"/>
                    <a:gd name="adj2" fmla="val -7298"/>
                  </a:avLst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3-41D8-A296-B814AC297F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3-41D8-A296-B814AC297F2C}"/>
              </c:ext>
            </c:extLst>
          </c:dPt>
          <c:dLbls>
            <c:dLbl>
              <c:idx val="0"/>
              <c:layout>
                <c:manualLayout>
                  <c:x val="-0.16643894025069389"/>
                  <c:y val="0.101102729331461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787"/>
                        <a:gd name="adj2" fmla="val -7298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7373-41D8-A296-B814AC297F2C}"/>
                </c:ext>
              </c:extLst>
            </c:dLbl>
            <c:dLbl>
              <c:idx val="1"/>
              <c:layout>
                <c:manualLayout>
                  <c:x val="0.22337499292429705"/>
                  <c:y val="-9.8128609175341178E-2"/>
                </c:manualLayout>
              </c:layout>
              <c:spPr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735"/>
                        <a:gd name="adj2" fmla="val 11158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7373-41D8-A296-B814AC297F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Lit>
              <c:ptCount val="2"/>
              <c:pt idx="0">
                <c:v>Men</c:v>
              </c:pt>
              <c:pt idx="1">
                <c:v>Women</c:v>
              </c:pt>
            </c:strLit>
          </c:cat>
          <c:val>
            <c:numLit>
              <c:formatCode>General</c:formatCode>
              <c:ptCount val="2"/>
              <c:pt idx="0">
                <c:v>7613604</c:v>
              </c:pt>
              <c:pt idx="1">
                <c:v>13562773</c:v>
              </c:pt>
            </c:numLit>
          </c:val>
          <c:extLst>
            <c:ext xmlns:c16="http://schemas.microsoft.com/office/drawing/2014/chart" uri="{C3380CC4-5D6E-409C-BE32-E72D297353CC}">
              <c16:uniqueId val="{00000004-7373-41D8-A296-B814AC297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5400" cap="flat" cmpd="sng" algn="ctr">
      <a:solidFill>
        <a:schemeClr val="tx1"/>
      </a:solidFill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[Chotu Store Data Analysis.xlsx]pivot table!PivotTable6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 : Age vs 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1.0299506487386961E-16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970297029702979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80198019801989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4653465346534656E-2"/>
              <c:y val="-6.153846153846153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4653465346534656E-2"/>
              <c:y val="-6.153846153846153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970297029702979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80198019801989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1.0299506487386961E-16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3.4653465346534656E-2"/>
              <c:y val="-6.1538461538461538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2.970297029702979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980198019801989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-1.0299506487386961E-16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3625940015924976"/>
          <c:y val="0.22672619047619053"/>
          <c:w val="0.70194284703176146"/>
          <c:h val="0.64114126359205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table'!$J$3:$J$4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60-43F1-91DD-0E7C6C4D89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60-43F1-91DD-0E7C6C4D89F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60-43F1-91DD-0E7C6C4D89F0}"/>
              </c:ext>
            </c:extLst>
          </c:dPt>
          <c:dLbls>
            <c:dLbl>
              <c:idx val="0"/>
              <c:layout>
                <c:manualLayout>
                  <c:x val="-3.4653465346534656E-2"/>
                  <c:y val="-6.153846153846153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A60-43F1-91DD-0E7C6C4D89F0}"/>
                </c:ext>
              </c:extLst>
            </c:dLbl>
            <c:dLbl>
              <c:idx val="1"/>
              <c:layout>
                <c:manualLayout>
                  <c:x val="-2.970297029702979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A60-43F1-91DD-0E7C6C4D89F0}"/>
                </c:ext>
              </c:extLst>
            </c:dLbl>
            <c:dLbl>
              <c:idx val="2"/>
              <c:layout>
                <c:manualLayout>
                  <c:x val="-1.980198019801989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A60-43F1-91DD-0E7C6C4D8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table'!$I$5:$I$7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'pivot table'!$J$5:$J$7</c:f>
              <c:numCache>
                <c:formatCode>0.00%</c:formatCode>
                <c:ptCount val="3"/>
                <c:pt idx="0">
                  <c:v>0.2328727413276645</c:v>
                </c:pt>
                <c:pt idx="1">
                  <c:v>5.9136148420137209E-2</c:v>
                </c:pt>
                <c:pt idx="2">
                  <c:v>1.3785550938899089E-2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60-43F1-91DD-0E7C6C4D89F0}"/>
            </c:ext>
          </c:extLst>
        </c:ser>
        <c:ser>
          <c:idx val="1"/>
          <c:order val="1"/>
          <c:tx>
            <c:strRef>
              <c:f>'pivot table'!$K$3:$K$4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A60-43F1-91DD-0E7C6C4D89F0}"/>
              </c:ext>
            </c:extLst>
          </c:dPt>
          <c:dLbls>
            <c:dLbl>
              <c:idx val="2"/>
              <c:layout>
                <c:manualLayout>
                  <c:x val="-1.0299506487386961E-16"/>
                  <c:y val="-4.16666666666666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A60-43F1-91DD-0E7C6C4D89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table'!$I$5:$I$7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'pivot table'!$K$5:$K$7</c:f>
              <c:numCache>
                <c:formatCode>0.00%</c:formatCode>
                <c:ptCount val="3"/>
                <c:pt idx="0">
                  <c:v>0.52391535414049661</c:v>
                </c:pt>
                <c:pt idx="1">
                  <c:v>0.13698586014751829</c:v>
                </c:pt>
                <c:pt idx="2">
                  <c:v>3.3304345025284246E-2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A60-43F1-91DD-0E7C6C4D89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7293056"/>
        <c:axId val="777296656"/>
      </c:barChart>
      <c:catAx>
        <c:axId val="777293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296656"/>
        <c:crosses val="autoZero"/>
        <c:auto val="1"/>
        <c:lblAlgn val="ctr"/>
        <c:lblOffset val="100"/>
        <c:noMultiLvlLbl val="0"/>
      </c:catAx>
      <c:valAx>
        <c:axId val="777296656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7293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5400" cap="rnd" cmpd="sng" algn="ctr">
      <a:solidFill>
        <a:schemeClr val="tx1"/>
      </a:solidFill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[Chotu Store Data Analysis.xlsx]pivot table!PivotTable4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 </a:t>
            </a:r>
            <a:r>
              <a:rPr lang="en-IN"/>
              <a:t>Status </a:t>
            </a:r>
            <a:endParaRPr lang="en-US"/>
          </a:p>
        </c:rich>
      </c:tx>
      <c:layout>
        <c:manualLayout>
          <c:xMode val="edge"/>
          <c:yMode val="edge"/>
          <c:x val="0.42862637409481508"/>
          <c:y val="5.5751183465728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3333333333332309E-3"/>
              <c:y val="6.1810154525386234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5.5555555555555558E-3"/>
              <c:y val="-6.181015452538631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2222222222222171E-2"/>
              <c:y val="-0.1456953642384107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11111111111111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8.3333333333332309E-3"/>
              <c:y val="6.1810154525386234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2222222222222171E-2"/>
              <c:y val="-0.1456953642384107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5.5555555555555558E-3"/>
              <c:y val="-6.181015452538631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111111111111111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9093622026804447E-2"/>
              <c:y val="9.609311943074484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2222222222222171E-2"/>
              <c:y val="-0.1456953642384107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4619742861944081E-2"/>
              <c:y val="-0.11666275249764475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415145945429924E-2"/>
              <c:y val="-6.2850930533992439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9093622026804447E-2"/>
              <c:y val="9.609311943074484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2222222222222171E-2"/>
              <c:y val="-0.1456953642384107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4619742861944081E-2"/>
              <c:y val="-0.11666275249764475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415145945429924E-2"/>
              <c:y val="-6.2850930533992439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2.9093622026804447E-2"/>
              <c:y val="9.6093119430744847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2.2222222222222171E-2"/>
              <c:y val="-0.1456953642384107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4619742861944081E-2"/>
              <c:y val="-0.11666275249764475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9415145945429924E-2"/>
              <c:y val="-6.2850930533992439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'pivot table'!$B$7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14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CA-4B7F-9ABD-AC3837CD7B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CA-4B7F-9ABD-AC3837CD7BE1}"/>
              </c:ext>
            </c:extLst>
          </c:dPt>
          <c:dPt>
            <c:idx val="2"/>
            <c:bubble3D val="0"/>
            <c:explosion val="15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CA-4B7F-9ABD-AC3837CD7BE1}"/>
              </c:ext>
            </c:extLst>
          </c:dPt>
          <c:dPt>
            <c:idx val="3"/>
            <c:bubble3D val="0"/>
            <c:explosion val="15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CA-4B7F-9ABD-AC3837CD7BE1}"/>
              </c:ext>
            </c:extLst>
          </c:dPt>
          <c:dLbls>
            <c:dLbl>
              <c:idx val="0"/>
              <c:layout>
                <c:manualLayout>
                  <c:x val="2.0921904073113257E-2"/>
                  <c:y val="0.1148614773361647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CA-4B7F-9ABD-AC3837CD7BE1}"/>
                </c:ext>
              </c:extLst>
            </c:dLbl>
            <c:dLbl>
              <c:idx val="1"/>
              <c:layout>
                <c:manualLayout>
                  <c:x val="-2.2222222222222171E-2"/>
                  <c:y val="-0.145695364238410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CA-4B7F-9ABD-AC3837CD7BE1}"/>
                </c:ext>
              </c:extLst>
            </c:dLbl>
            <c:dLbl>
              <c:idx val="2"/>
              <c:layout>
                <c:manualLayout>
                  <c:x val="2.0319157886202744E-2"/>
                  <c:y val="-0.1072783557945208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CA-4B7F-9ABD-AC3837CD7BE1}"/>
                </c:ext>
              </c:extLst>
            </c:dLbl>
            <c:dLbl>
              <c:idx val="3"/>
              <c:layout>
                <c:manualLayout>
                  <c:x val="1.9415145945429924E-2"/>
                  <c:y val="-6.2850930533992439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35CA-4B7F-9ABD-AC3837CD7BE1}"/>
                </c:ext>
              </c:extLst>
            </c:dLbl>
            <c:spPr>
              <a:solidFill>
                <a:sysClr val="window" lastClr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'pivot table'!$A$8:$A$11</c:f>
              <c:strCache>
                <c:ptCount val="4"/>
                <c:pt idx="0">
                  <c:v>Cancelled</c:v>
                </c:pt>
                <c:pt idx="1">
                  <c:v>Delivered</c:v>
                </c:pt>
                <c:pt idx="2">
                  <c:v>Refunded</c:v>
                </c:pt>
                <c:pt idx="3">
                  <c:v>Returned</c:v>
                </c:pt>
              </c:strCache>
            </c:strRef>
          </c:cat>
          <c:val>
            <c:numRef>
              <c:f>'pivot table'!$B$8:$B$11</c:f>
              <c:numCache>
                <c:formatCode>General</c:formatCode>
                <c:ptCount val="4"/>
                <c:pt idx="0">
                  <c:v>844</c:v>
                </c:pt>
                <c:pt idx="1">
                  <c:v>28641</c:v>
                </c:pt>
                <c:pt idx="2">
                  <c:v>517</c:v>
                </c:pt>
                <c:pt idx="3">
                  <c:v>1045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CA-4B7F-9ABD-AC3837CD7B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5400" cap="flat" cmpd="sng" algn="ctr">
      <a:solidFill>
        <a:schemeClr val="tx1"/>
      </a:solidFill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[Chotu Store Data Analysis.xlsx]pivot table!PivotTable8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600"/>
              <a:t>Orders: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'pivot table'!$J$17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'pivot table'!$I$18:$I$28</c:f>
              <c:strCache>
                <c:ptCount val="11"/>
                <c:pt idx="0">
                  <c:v>3XL</c:v>
                </c:pt>
                <c:pt idx="1">
                  <c:v>4XL</c:v>
                </c:pt>
                <c:pt idx="2">
                  <c:v>5XL</c:v>
                </c:pt>
                <c:pt idx="3">
                  <c:v>6XL</c:v>
                </c:pt>
                <c:pt idx="4">
                  <c:v>Free</c:v>
                </c:pt>
                <c:pt idx="5">
                  <c:v>L</c:v>
                </c:pt>
                <c:pt idx="6">
                  <c:v>M</c:v>
                </c:pt>
                <c:pt idx="7">
                  <c:v>S</c:v>
                </c:pt>
                <c:pt idx="8">
                  <c:v>XL</c:v>
                </c:pt>
                <c:pt idx="9">
                  <c:v>XS</c:v>
                </c:pt>
                <c:pt idx="10">
                  <c:v>XXL</c:v>
                </c:pt>
              </c:strCache>
            </c:strRef>
          </c:cat>
          <c:val>
            <c:numRef>
              <c:f>'pivot table'!$J$18:$J$28</c:f>
              <c:numCache>
                <c:formatCode>General</c:formatCode>
                <c:ptCount val="11"/>
                <c:pt idx="0">
                  <c:v>3362</c:v>
                </c:pt>
                <c:pt idx="1">
                  <c:v>113</c:v>
                </c:pt>
                <c:pt idx="2">
                  <c:v>161</c:v>
                </c:pt>
                <c:pt idx="3">
                  <c:v>208</c:v>
                </c:pt>
                <c:pt idx="4">
                  <c:v>1421</c:v>
                </c:pt>
                <c:pt idx="5">
                  <c:v>5173</c:v>
                </c:pt>
                <c:pt idx="6">
                  <c:v>5526</c:v>
                </c:pt>
                <c:pt idx="7">
                  <c:v>4198</c:v>
                </c:pt>
                <c:pt idx="8">
                  <c:v>4463</c:v>
                </c:pt>
                <c:pt idx="9">
                  <c:v>2522</c:v>
                </c:pt>
                <c:pt idx="10">
                  <c:v>4090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8-47CA-B9E1-A62B2A783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47700240"/>
        <c:axId val="501044840"/>
        <c:axId val="0"/>
      </c:bar3DChart>
      <c:catAx>
        <c:axId val="74770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1044840"/>
        <c:crosses val="autoZero"/>
        <c:auto val="1"/>
        <c:lblAlgn val="ctr"/>
        <c:lblOffset val="100"/>
        <c:noMultiLvlLbl val="0"/>
      </c:catAx>
      <c:valAx>
        <c:axId val="501044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4770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5400" cap="flat" cmpd="sng" algn="ctr">
      <a:solidFill>
        <a:schemeClr val="tx1"/>
      </a:solidFill>
      <a:round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[Chotu Store Data Analysis.xlsx]pivot table!PivotTable9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/>
              <a:t>Orders : Channel</a:t>
            </a:r>
          </a:p>
        </c:rich>
      </c:tx>
      <c:layout>
        <c:manualLayout>
          <c:xMode val="edge"/>
          <c:yMode val="edge"/>
          <c:x val="0.69300792259654598"/>
          <c:y val="4.86868619581327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table'!$N$3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717-455E-80B3-7B9E19E6B2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717-455E-80B3-7B9E19E6B2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717-455E-80B3-7B9E19E6B2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717-455E-80B3-7B9E19E6B2F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717-455E-80B3-7B9E19E6B2F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717-455E-80B3-7B9E19E6B2F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717-455E-80B3-7B9E19E6B2FC}"/>
              </c:ext>
            </c:extLst>
          </c:dPt>
          <c:dLbls>
            <c:dLbl>
              <c:idx val="0"/>
              <c:layout>
                <c:manualLayout>
                  <c:x val="3.6905932391596168E-2"/>
                  <c:y val="-1.734534138734182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17-455E-80B3-7B9E19E6B2FC}"/>
                </c:ext>
              </c:extLst>
            </c:dLbl>
            <c:dLbl>
              <c:idx val="1"/>
              <c:layout>
                <c:manualLayout>
                  <c:x val="-0.1469511035332525"/>
                  <c:y val="-2.054729747412146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17-455E-80B3-7B9E19E6B2FC}"/>
                </c:ext>
              </c:extLst>
            </c:dLbl>
            <c:dLbl>
              <c:idx val="2"/>
              <c:layout>
                <c:manualLayout>
                  <c:x val="5.1170962835855718E-2"/>
                  <c:y val="-0.1601391410062117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17-455E-80B3-7B9E19E6B2FC}"/>
                </c:ext>
              </c:extLst>
            </c:dLbl>
            <c:dLbl>
              <c:idx val="3"/>
              <c:layout>
                <c:manualLayout>
                  <c:x val="-2.7475961323168194E-2"/>
                  <c:y val="3.263336576824344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717-455E-80B3-7B9E19E6B2FC}"/>
                </c:ext>
              </c:extLst>
            </c:dLbl>
            <c:dLbl>
              <c:idx val="4"/>
              <c:layout>
                <c:manualLayout>
                  <c:x val="0.13456254943937965"/>
                  <c:y val="6.449798848045221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717-455E-80B3-7B9E19E6B2FC}"/>
                </c:ext>
              </c:extLst>
            </c:dLbl>
            <c:dLbl>
              <c:idx val="5"/>
              <c:layout>
                <c:manualLayout>
                  <c:x val="-1.374701276471459E-2"/>
                  <c:y val="-1.980799564150940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717-455E-80B3-7B9E19E6B2FC}"/>
                </c:ext>
              </c:extLst>
            </c:dLbl>
            <c:dLbl>
              <c:idx val="6"/>
              <c:layout>
                <c:manualLayout>
                  <c:x val="9.1045117556237745E-3"/>
                  <c:y val="-7.236593240057194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717-455E-80B3-7B9E19E6B2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table'!$M$4:$M$10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'pivot table'!$N$4:$N$10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717-455E-80B3-7B9E19E6B2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43572004002061"/>
          <c:y val="0.18931806989286964"/>
          <c:w val="0.24758558221316276"/>
          <c:h val="0.78584810945711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5400" cap="rnd" cmpd="sng" algn="ctr">
      <a:solidFill>
        <a:schemeClr val="tx1"/>
      </a:solidFill>
      <a:round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[Chotu Store Data Analysis.xlsx]pivot table!PivotTable5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Sales :Top 5 S</a:t>
            </a:r>
            <a:r>
              <a:rPr lang="en-IN"/>
              <a:t>tates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table'!$B$14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table'!$A$15:$A$19</c:f>
              <c:strCache>
                <c:ptCount val="5"/>
                <c:pt idx="0">
                  <c:v>KARNATAKA</c:v>
                </c:pt>
                <c:pt idx="1">
                  <c:v>MAHARASHTRA</c:v>
                </c:pt>
                <c:pt idx="2">
                  <c:v>TAMIL NADU</c:v>
                </c:pt>
                <c:pt idx="3">
                  <c:v>TELANGANA</c:v>
                </c:pt>
                <c:pt idx="4">
                  <c:v>UTTAR PRADESH</c:v>
                </c:pt>
              </c:strCache>
            </c:strRef>
          </c:cat>
          <c:val>
            <c:numRef>
              <c:f>'pivot table'!$B$15:$B$19</c:f>
              <c:numCache>
                <c:formatCode>_(* #,##0.00_);_(* \(#,##0.00\);_(* "-"??_);_(@_)</c:formatCode>
                <c:ptCount val="5"/>
                <c:pt idx="0">
                  <c:v>2646358</c:v>
                </c:pt>
                <c:pt idx="1">
                  <c:v>2990221</c:v>
                </c:pt>
                <c:pt idx="2">
                  <c:v>1678877</c:v>
                </c:pt>
                <c:pt idx="3">
                  <c:v>1712439</c:v>
                </c:pt>
                <c:pt idx="4">
                  <c:v>2104659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E-4FF6-A886-B1DE170273D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80579088"/>
        <c:axId val="680591328"/>
      </c:barChart>
      <c:catAx>
        <c:axId val="6805790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80591328"/>
        <c:crosses val="autoZero"/>
        <c:auto val="1"/>
        <c:lblAlgn val="ctr"/>
        <c:lblOffset val="100"/>
        <c:noMultiLvlLbl val="0"/>
      </c:catAx>
      <c:valAx>
        <c:axId val="680591328"/>
        <c:scaling>
          <c:orientation val="minMax"/>
        </c:scaling>
        <c:delete val="1"/>
        <c:axPos val="b"/>
        <c:numFmt formatCode="_(* #,##0.00_);_(* \(#,##0.00\);_(* &quot;-&quot;??_);_(@_)" sourceLinked="1"/>
        <c:majorTickMark val="out"/>
        <c:minorTickMark val="none"/>
        <c:tickLblPos val="nextTo"/>
        <c:crossAx val="68057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5400" cap="flat" cmpd="sng" algn="ctr">
      <a:solidFill>
        <a:schemeClr val="tx1"/>
      </a:solidFill>
      <a:round/>
    </a:ln>
    <a:effectLst/>
  </c:spPr>
  <c:txPr>
    <a:bodyPr/>
    <a:lstStyle/>
    <a:p>
      <a:pPr>
        <a:defRPr sz="16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8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3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03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29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88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88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0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64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7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4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0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3B62E-9BF3-496C-92FD-016147B91A42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8F7D50-F62F-48F0-A833-90CB3F7BB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1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75E3-0095-D0FE-1515-70C8D418CB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Eras Bold ITC" panose="020B0907030504020204" pitchFamily="34" charset="0"/>
              </a:rPr>
              <a:t>Yadav</a:t>
            </a:r>
            <a:r>
              <a:rPr lang="en-US" b="1" dirty="0">
                <a:latin typeface="Eras Bold ITC" panose="020B0907030504020204" pitchFamily="34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Eras Bold ITC" panose="020B0907030504020204" pitchFamily="34" charset="0"/>
              </a:rPr>
              <a:t>fashion Store  Report 2025</a:t>
            </a:r>
            <a:endParaRPr lang="en-IN" b="1" dirty="0">
              <a:solidFill>
                <a:srgbClr val="92D050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3F1E-EE4D-D8EE-4E6B-B79B050F8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Presented By:</a:t>
            </a:r>
          </a:p>
          <a:p>
            <a:r>
              <a:rPr lang="en-US" b="1" dirty="0"/>
              <a:t>Abhishek 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2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FAD4D-74B4-0AD0-902D-7106D68C9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338D-24DF-0732-8A9F-2ABBDDFB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788" y="267157"/>
            <a:ext cx="5190714" cy="69071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Eras Bold ITC" panose="020B0907030504020204" pitchFamily="34" charset="0"/>
              </a:rPr>
              <a:t>Recom</a:t>
            </a:r>
            <a:r>
              <a:rPr lang="en-IN" b="1" dirty="0">
                <a:solidFill>
                  <a:schemeClr val="accent2"/>
                </a:solidFill>
                <a:latin typeface="Eras Bold ITC" panose="020B0907030504020204" pitchFamily="34" charset="0"/>
              </a:rPr>
              <a:t>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684C1-F5A5-74B6-BE57-1A73D7E1E2D6}"/>
              </a:ext>
            </a:extLst>
          </p:cNvPr>
          <p:cNvSpPr txBox="1"/>
          <p:nvPr/>
        </p:nvSpPr>
        <p:spPr>
          <a:xfrm>
            <a:off x="2320413" y="1287947"/>
            <a:ext cx="9379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Eras Bold ITC" panose="020B0907030504020204" pitchFamily="34" charset="0"/>
              </a:rPr>
              <a:t>5. try region </a:t>
            </a:r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specific advertisement strategies.</a:t>
            </a:r>
          </a:p>
          <a:p>
            <a:endParaRPr lang="en-US" sz="2400" dirty="0">
              <a:solidFill>
                <a:srgbClr val="92D050"/>
              </a:solidFill>
              <a:latin typeface="Eras Bold ITC" panose="020B0907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more efforts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Amazon, Flipkart,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ROI of channels like Ajio and Myntra,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or drop if underperforming.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30140-CC55-32F3-51ED-D50AE4E9D6C3}"/>
              </a:ext>
            </a:extLst>
          </p:cNvPr>
          <p:cNvSpPr txBox="1"/>
          <p:nvPr/>
        </p:nvSpPr>
        <p:spPr>
          <a:xfrm>
            <a:off x="2320414" y="3811012"/>
            <a:ext cx="93799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Eras Bold ITC" panose="020B0907030504020204" pitchFamily="34" charset="0"/>
              </a:rPr>
              <a:t>6. Engage </a:t>
            </a:r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Younger Audience</a:t>
            </a:r>
          </a:p>
          <a:p>
            <a:endParaRPr lang="en-US" sz="2400" dirty="0">
              <a:solidFill>
                <a:srgbClr val="92D050"/>
              </a:solidFill>
              <a:latin typeface="Eras Bold ITC" panose="020B0907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campaigns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discounts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customers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40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0048-F285-DF7B-454F-DAF2F518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Eras Bold ITC" panose="020B0907030504020204" pitchFamily="34" charset="0"/>
              </a:rPr>
              <a:t>Thank</a:t>
            </a:r>
            <a:r>
              <a:rPr lang="en-US" sz="7200" dirty="0">
                <a:latin typeface="Eras Bold ITC" panose="020B0907030504020204" pitchFamily="34" charset="0"/>
              </a:rPr>
              <a:t> </a:t>
            </a:r>
            <a:r>
              <a:rPr lang="en-US" sz="7200" dirty="0">
                <a:solidFill>
                  <a:schemeClr val="accent2"/>
                </a:solidFill>
                <a:latin typeface="Eras Bold ITC" panose="020B0907030504020204" pitchFamily="34" charset="0"/>
              </a:rPr>
              <a:t>you..!</a:t>
            </a:r>
            <a:endParaRPr lang="en-IN" sz="72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8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C51C-74CC-E049-FAAD-4C42C63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6007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Eras Bold ITC" panose="020B0907030504020204" pitchFamily="34" charset="0"/>
              </a:rPr>
              <a:t>Key</a:t>
            </a:r>
            <a:r>
              <a:rPr lang="en-IN" dirty="0">
                <a:latin typeface="Eras Bold ITC" panose="020B0907030504020204" pitchFamily="34" charset="0"/>
              </a:rPr>
              <a:t> </a:t>
            </a:r>
            <a:r>
              <a:rPr lang="en-IN" dirty="0">
                <a:solidFill>
                  <a:schemeClr val="accent2"/>
                </a:solidFill>
                <a:latin typeface="Eras Bold ITC" panose="020B0907030504020204" pitchFamily="34" charset="0"/>
              </a:rPr>
              <a:t>Insights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C6E2F1-C3C1-462A-98B0-25A85CE37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688614"/>
              </p:ext>
            </p:extLst>
          </p:nvPr>
        </p:nvGraphicFramePr>
        <p:xfrm>
          <a:off x="2222090" y="1333603"/>
          <a:ext cx="6707060" cy="2800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348917-F847-0B2B-257E-30FFBAA2CE0C}"/>
              </a:ext>
            </a:extLst>
          </p:cNvPr>
          <p:cNvSpPr txBox="1"/>
          <p:nvPr/>
        </p:nvSpPr>
        <p:spPr>
          <a:xfrm>
            <a:off x="2222090" y="4323255"/>
            <a:ext cx="70792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  <a:latin typeface="Eras Bold ITC" panose="020B0907030504020204" pitchFamily="34" charset="0"/>
              </a:rPr>
              <a:t>Monthly Trends Orders and Sales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orders reached their highest in the month of March.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steady decrease after March, with a significant decline during October to December.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0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A427-2450-CBF0-A3F9-74F001624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22E3-6F5F-C572-4CE2-81EA6CAA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19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Eras Bold ITC" panose="020B0907030504020204" pitchFamily="34" charset="0"/>
              </a:rPr>
              <a:t>2. Customer </a:t>
            </a:r>
            <a:r>
              <a:rPr lang="en-IN" dirty="0">
                <a:solidFill>
                  <a:schemeClr val="accent2"/>
                </a:solidFill>
                <a:latin typeface="Eras Bold ITC" panose="020B0907030504020204" pitchFamily="34" charset="0"/>
              </a:rPr>
              <a:t>Demographics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B67D4-4A13-B02E-FDEA-C2AD166B4C59}"/>
              </a:ext>
            </a:extLst>
          </p:cNvPr>
          <p:cNvSpPr txBox="1"/>
          <p:nvPr/>
        </p:nvSpPr>
        <p:spPr>
          <a:xfrm>
            <a:off x="2094271" y="3988959"/>
            <a:ext cx="96356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mostly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64%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small portion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teenagers and seniors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slightly more teenage girls than boys.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are contributing 64%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total sales, showing a higher purchasing trend.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0A0BBC-1001-4592-8606-4D26B3862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756390"/>
              </p:ext>
            </p:extLst>
          </p:nvPr>
        </p:nvGraphicFramePr>
        <p:xfrm>
          <a:off x="2094271" y="1209368"/>
          <a:ext cx="4345858" cy="2880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12AFF2-BDE4-41C1-9DB5-6D2D863DB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985424"/>
              </p:ext>
            </p:extLst>
          </p:nvPr>
        </p:nvGraphicFramePr>
        <p:xfrm>
          <a:off x="7039895" y="1209367"/>
          <a:ext cx="4345858" cy="2880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629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F9B39-775A-F74B-36EE-963EA8BD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F3F3-00EE-CC90-BA39-3AEFD1D3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2607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Eras Bold ITC" panose="020B0907030504020204" pitchFamily="34" charset="0"/>
              </a:rPr>
              <a:t>3. Order </a:t>
            </a:r>
            <a:r>
              <a:rPr lang="en-IN" dirty="0">
                <a:solidFill>
                  <a:srgbClr val="92D050"/>
                </a:solidFill>
                <a:latin typeface="Eras Bold ITC" panose="020B0907030504020204" pitchFamily="34" charset="0"/>
              </a:rPr>
              <a:t>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2FAFA-DD9C-EC30-3304-5D63077456EE}"/>
              </a:ext>
            </a:extLst>
          </p:cNvPr>
          <p:cNvSpPr txBox="1"/>
          <p:nvPr/>
        </p:nvSpPr>
        <p:spPr>
          <a:xfrm>
            <a:off x="2222089" y="4323255"/>
            <a:ext cx="84950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92% of orders are delivered successfully, showing good performance in logistics.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3% returned, 2% refunded, and 3% cancelled, which are within an acceptable range but should be monitored.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C0B015-2D68-4307-9607-624DC2031E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665266"/>
              </p:ext>
            </p:extLst>
          </p:nvPr>
        </p:nvGraphicFramePr>
        <p:xfrm>
          <a:off x="2653429" y="1333603"/>
          <a:ext cx="6216547" cy="2706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900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19C9B-C63B-C498-35A5-FA058866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C84B-D03B-1E54-78FA-4BCFEE39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407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Eras Bold ITC" panose="020B0907030504020204" pitchFamily="34" charset="0"/>
              </a:rPr>
              <a:t>4. Order  </a:t>
            </a:r>
            <a:r>
              <a:rPr lang="en-IN" dirty="0">
                <a:solidFill>
                  <a:srgbClr val="92D050"/>
                </a:solidFill>
                <a:latin typeface="Eras Bold ITC" panose="020B0907030504020204" pitchFamily="34" charset="0"/>
              </a:rPr>
              <a:t>Size Preferences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BF679-43D6-1686-D950-D73875E2E6F9}"/>
              </a:ext>
            </a:extLst>
          </p:cNvPr>
          <p:cNvSpPr txBox="1"/>
          <p:nvPr/>
        </p:nvSpPr>
        <p:spPr>
          <a:xfrm>
            <a:off x="2290915" y="4657551"/>
            <a:ext cx="8495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sizes: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orders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6XL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1D0D59-6E9D-4C06-8F32-F06B0050D1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296641"/>
              </p:ext>
            </p:extLst>
          </p:nvPr>
        </p:nvGraphicFramePr>
        <p:xfrm>
          <a:off x="2694039" y="1363423"/>
          <a:ext cx="7275870" cy="2921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98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FFC1-FD03-A64B-1A15-676D8955D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AC32-BE34-F21D-459A-707E1397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407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Eras Bold ITC" panose="020B0907030504020204" pitchFamily="34" charset="0"/>
              </a:rPr>
              <a:t>5. Channel  </a:t>
            </a:r>
            <a:r>
              <a:rPr lang="en-IN" dirty="0">
                <a:solidFill>
                  <a:srgbClr val="92D050"/>
                </a:solidFill>
                <a:latin typeface="Eras Bold ITC" panose="020B0907030504020204" pitchFamily="34" charset="0"/>
              </a:rPr>
              <a:t>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FACBB-E25A-7189-F6E0-500BEB01706D}"/>
              </a:ext>
            </a:extLst>
          </p:cNvPr>
          <p:cNvSpPr txBox="1"/>
          <p:nvPr/>
        </p:nvSpPr>
        <p:spPr>
          <a:xfrm>
            <a:off x="2477727" y="4532671"/>
            <a:ext cx="84950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channels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(35.5%)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(23.4%)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(21.6%)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have significantly lower shares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(Ajio, Myntra, Nalli, Others).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8CEBB6-9E53-4B36-959E-2ED8920CB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911965"/>
              </p:ext>
            </p:extLst>
          </p:nvPr>
        </p:nvGraphicFramePr>
        <p:xfrm>
          <a:off x="2880852" y="1170039"/>
          <a:ext cx="6587613" cy="3362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123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BF73-B127-C358-73F9-B4B4251C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84D7-EAED-4AF1-E090-2E67C045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407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Eras Bold ITC" panose="020B0907030504020204" pitchFamily="34" charset="0"/>
              </a:rPr>
              <a:t>6. Top Five </a:t>
            </a:r>
            <a:r>
              <a:rPr lang="en-US" dirty="0">
                <a:solidFill>
                  <a:srgbClr val="92D050"/>
                </a:solidFill>
                <a:latin typeface="Eras Bold ITC" panose="020B0907030504020204" pitchFamily="34" charset="0"/>
              </a:rPr>
              <a:t>States by Sales</a:t>
            </a:r>
            <a:endParaRPr lang="en-IN" dirty="0">
              <a:solidFill>
                <a:srgbClr val="92D050"/>
              </a:solidFill>
              <a:latin typeface="Eras Bold ITC" panose="020B0907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F6B22-1D56-5010-9ABD-5A6E68FC2181}"/>
              </a:ext>
            </a:extLst>
          </p:cNvPr>
          <p:cNvSpPr txBox="1"/>
          <p:nvPr/>
        </p:nvSpPr>
        <p:spPr>
          <a:xfrm>
            <a:off x="2477727" y="4532671"/>
            <a:ext cx="8495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sales, followed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Karnataka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E6194A-B3C7-4187-98C0-EA0A814F4E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974644"/>
              </p:ext>
            </p:extLst>
          </p:nvPr>
        </p:nvGraphicFramePr>
        <p:xfrm>
          <a:off x="2477727" y="1325563"/>
          <a:ext cx="7118557" cy="2823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728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3A10-397A-8D7C-0028-DC59B70B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788" y="267157"/>
            <a:ext cx="5190714" cy="69071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Eras Bold ITC" panose="020B0907030504020204" pitchFamily="34" charset="0"/>
              </a:rPr>
              <a:t>Recom</a:t>
            </a:r>
            <a:r>
              <a:rPr lang="en-IN" b="1" dirty="0">
                <a:solidFill>
                  <a:schemeClr val="accent2"/>
                </a:solidFill>
                <a:latin typeface="Eras Bold ITC" panose="020B0907030504020204" pitchFamily="34" charset="0"/>
              </a:rPr>
              <a:t>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8DAE-7691-4791-ED81-E38CF20BE816}"/>
              </a:ext>
            </a:extLst>
          </p:cNvPr>
          <p:cNvSpPr txBox="1"/>
          <p:nvPr/>
        </p:nvSpPr>
        <p:spPr>
          <a:xfrm>
            <a:off x="2320413" y="1287947"/>
            <a:ext cx="93799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>
                <a:solidFill>
                  <a:schemeClr val="accent1"/>
                </a:solidFill>
                <a:latin typeface="Eras Bold ITC" panose="020B0907030504020204" pitchFamily="34" charset="0"/>
              </a:rPr>
              <a:t>Boost </a:t>
            </a:r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Off-Season Sales</a:t>
            </a:r>
          </a:p>
          <a:p>
            <a:endParaRPr lang="en-US" sz="2400" dirty="0">
              <a:solidFill>
                <a:srgbClr val="92D050"/>
              </a:solidFill>
              <a:latin typeface="Eras Bold ITC" panose="020B0907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seasonal discounts during  Q4 (Oct–Dec) to counter sales decline.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special advertising content for Diwali and Christmas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A03DEB-2BE4-F860-2416-2ACC11A6E38B}"/>
              </a:ext>
            </a:extLst>
          </p:cNvPr>
          <p:cNvSpPr txBox="1"/>
          <p:nvPr/>
        </p:nvSpPr>
        <p:spPr>
          <a:xfrm>
            <a:off x="2320412" y="3673361"/>
            <a:ext cx="93799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Eras Bold ITC" panose="020B0907030504020204" pitchFamily="34" charset="0"/>
              </a:rPr>
              <a:t>2. Targeted  </a:t>
            </a:r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Marketing for Women</a:t>
            </a:r>
          </a:p>
          <a:p>
            <a:endParaRPr lang="en-US" sz="2400" dirty="0">
              <a:solidFill>
                <a:srgbClr val="92D050"/>
              </a:solidFill>
              <a:latin typeface="Eras Bold ITC" panose="020B0907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are responsible for 64% of revenue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advertisements for women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Western wear, tops, and sets should receive the most marketing attention. </a:t>
            </a:r>
          </a:p>
        </p:txBody>
      </p:sp>
    </p:spTree>
    <p:extLst>
      <p:ext uri="{BB962C8B-B14F-4D97-AF65-F5344CB8AC3E}">
        <p14:creationId xmlns:p14="http://schemas.microsoft.com/office/powerpoint/2010/main" val="98427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BBB6-DE94-2743-65FF-07B9A375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9829-F0B8-62A5-0EF4-9F5C531C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788" y="267157"/>
            <a:ext cx="5190714" cy="69071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Eras Bold ITC" panose="020B0907030504020204" pitchFamily="34" charset="0"/>
              </a:rPr>
              <a:t>Recom</a:t>
            </a:r>
            <a:r>
              <a:rPr lang="en-IN" b="1" dirty="0">
                <a:solidFill>
                  <a:schemeClr val="accent2"/>
                </a:solidFill>
                <a:latin typeface="Eras Bold ITC" panose="020B0907030504020204" pitchFamily="34" charset="0"/>
              </a:rPr>
              <a:t>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757CA-B34E-A915-C559-207A95B7F1D1}"/>
              </a:ext>
            </a:extLst>
          </p:cNvPr>
          <p:cNvSpPr txBox="1"/>
          <p:nvPr/>
        </p:nvSpPr>
        <p:spPr>
          <a:xfrm>
            <a:off x="2320413" y="1287947"/>
            <a:ext cx="93799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Eras Bold ITC" panose="020B0907030504020204" pitchFamily="34" charset="0"/>
              </a:rPr>
              <a:t>3. Expand Popular  </a:t>
            </a:r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Size Inventory</a:t>
            </a:r>
          </a:p>
          <a:p>
            <a:endParaRPr lang="en-US" sz="2400" dirty="0">
              <a:solidFill>
                <a:srgbClr val="92D050"/>
              </a:solidFill>
              <a:latin typeface="Eras Bold ITC" panose="020B0907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up more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L, S,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sizes to avoid stockouts.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inventory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3XL - 6XL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sizes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FDC9D-70C7-019D-20C7-48F4392C4EE0}"/>
              </a:ext>
            </a:extLst>
          </p:cNvPr>
          <p:cNvSpPr txBox="1"/>
          <p:nvPr/>
        </p:nvSpPr>
        <p:spPr>
          <a:xfrm>
            <a:off x="2320414" y="3811012"/>
            <a:ext cx="937997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Eras Bold ITC" panose="020B0907030504020204" pitchFamily="34" charset="0"/>
              </a:rPr>
              <a:t>4. Explore Growth in  </a:t>
            </a:r>
            <a:r>
              <a:rPr lang="en-US" sz="2400" dirty="0">
                <a:solidFill>
                  <a:srgbClr val="92D050"/>
                </a:solidFill>
                <a:latin typeface="Eras Bold ITC" panose="020B0907030504020204" pitchFamily="34" charset="0"/>
              </a:rPr>
              <a:t>Non-Metro States</a:t>
            </a:r>
          </a:p>
          <a:p>
            <a:endParaRPr lang="en-US" sz="2400" dirty="0">
              <a:solidFill>
                <a:srgbClr val="92D050"/>
              </a:solidFill>
              <a:latin typeface="Eras Bold ITC" panose="020B0907030504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fairly low sales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specific advertisement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strategies.</a:t>
            </a:r>
          </a:p>
        </p:txBody>
      </p:sp>
    </p:spTree>
    <p:extLst>
      <p:ext uri="{BB962C8B-B14F-4D97-AF65-F5344CB8AC3E}">
        <p14:creationId xmlns:p14="http://schemas.microsoft.com/office/powerpoint/2010/main" val="2904675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449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Eras Bold ITC</vt:lpstr>
      <vt:lpstr>Times New Roman</vt:lpstr>
      <vt:lpstr>Parallax</vt:lpstr>
      <vt:lpstr>Yadav fashion Store  Report 2025</vt:lpstr>
      <vt:lpstr>Key Insights</vt:lpstr>
      <vt:lpstr>2. Customer Demographics</vt:lpstr>
      <vt:lpstr>3. Order Status</vt:lpstr>
      <vt:lpstr>4. Order  Size Preferences </vt:lpstr>
      <vt:lpstr>5. Channel  Performance</vt:lpstr>
      <vt:lpstr>6. Top Five States by Sales</vt:lpstr>
      <vt:lpstr>Recommendations</vt:lpstr>
      <vt:lpstr>Recommendations</vt:lpstr>
      <vt:lpstr>Recommendations</vt:lpstr>
      <vt:lpstr>Thank you..!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Yadav</dc:creator>
  <cp:lastModifiedBy>Abhishek Yadav</cp:lastModifiedBy>
  <cp:revision>3</cp:revision>
  <dcterms:created xsi:type="dcterms:W3CDTF">2025-05-16T13:40:28Z</dcterms:created>
  <dcterms:modified xsi:type="dcterms:W3CDTF">2025-05-16T15:17:17Z</dcterms:modified>
</cp:coreProperties>
</file>