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7B6E-C5A4-401D-A4A0-C64F88ED4749}" type="doc">
      <dgm:prSet loTypeId="urn:microsoft.com/office/officeart/2005/8/layout/hProcess11" loCatId="process" qsTypeId="urn:microsoft.com/office/officeart/2005/8/quickstyle/simple1" qsCatId="simple" csTypeId="urn:microsoft.com/office/officeart/2005/8/colors/accent1_2" csCatId="accent1" phldr="1"/>
      <dgm:spPr/>
    </dgm:pt>
    <dgm:pt modelId="{83DA5F11-70DD-450C-9FEA-9007AB7945D2}">
      <dgm:prSet phldrT="[Text]"/>
      <dgm:spPr/>
      <dgm:t>
        <a:bodyPr/>
        <a:lstStyle/>
        <a:p>
          <a:r>
            <a:rPr lang="en-IN" dirty="0"/>
            <a:t>Data cleaning* and understanding the data set</a:t>
          </a:r>
        </a:p>
      </dgm:t>
    </dgm:pt>
    <dgm:pt modelId="{20CFB824-DAAC-4ADF-B86B-BE9B8C51C8BC}" type="parTrans" cxnId="{10EED197-4769-43FB-8C67-21CF4448C049}">
      <dgm:prSet/>
      <dgm:spPr/>
      <dgm:t>
        <a:bodyPr/>
        <a:lstStyle/>
        <a:p>
          <a:endParaRPr lang="en-IN"/>
        </a:p>
      </dgm:t>
    </dgm:pt>
    <dgm:pt modelId="{930DB90F-F409-4BCA-9790-D1310844C159}" type="sibTrans" cxnId="{10EED197-4769-43FB-8C67-21CF4448C049}">
      <dgm:prSet/>
      <dgm:spPr/>
      <dgm:t>
        <a:bodyPr/>
        <a:lstStyle/>
        <a:p>
          <a:endParaRPr lang="en-IN"/>
        </a:p>
      </dgm:t>
    </dgm:pt>
    <dgm:pt modelId="{99C5BBBE-BE1E-43C9-913A-0A6DD9C32525}">
      <dgm:prSet phldrT="[Text]"/>
      <dgm:spPr/>
      <dgm:t>
        <a:bodyPr/>
        <a:lstStyle/>
        <a:p>
          <a:r>
            <a:rPr lang="en-IN" dirty="0"/>
            <a:t>Understanding the required insight </a:t>
          </a:r>
        </a:p>
      </dgm:t>
    </dgm:pt>
    <dgm:pt modelId="{7137F018-8173-4D6F-A999-151108010327}" type="parTrans" cxnId="{36A8BEBC-6B58-4F9B-9DDB-6439A0606B07}">
      <dgm:prSet/>
      <dgm:spPr/>
      <dgm:t>
        <a:bodyPr/>
        <a:lstStyle/>
        <a:p>
          <a:endParaRPr lang="en-IN"/>
        </a:p>
      </dgm:t>
    </dgm:pt>
    <dgm:pt modelId="{F9886283-EAE9-4807-9487-ABDF7AB7965E}" type="sibTrans" cxnId="{36A8BEBC-6B58-4F9B-9DDB-6439A0606B07}">
      <dgm:prSet/>
      <dgm:spPr/>
      <dgm:t>
        <a:bodyPr/>
        <a:lstStyle/>
        <a:p>
          <a:endParaRPr lang="en-IN"/>
        </a:p>
      </dgm:t>
    </dgm:pt>
    <dgm:pt modelId="{B30E5863-6CCA-43ED-931B-3715F1D6181D}">
      <dgm:prSet phldrT="[Text]"/>
      <dgm:spPr/>
      <dgm:t>
        <a:bodyPr/>
        <a:lstStyle/>
        <a:p>
          <a:r>
            <a:rPr lang="en-IN" dirty="0"/>
            <a:t>Making pivot tables and/or using formulas and functions to find the required insight</a:t>
          </a:r>
        </a:p>
      </dgm:t>
    </dgm:pt>
    <dgm:pt modelId="{52035044-8436-424F-80A4-65A394E52797}" type="parTrans" cxnId="{AE1C7A11-E61B-4FA3-BDFE-0B99A33690A3}">
      <dgm:prSet/>
      <dgm:spPr/>
      <dgm:t>
        <a:bodyPr/>
        <a:lstStyle/>
        <a:p>
          <a:endParaRPr lang="en-IN"/>
        </a:p>
      </dgm:t>
    </dgm:pt>
    <dgm:pt modelId="{CF69613D-58C0-4B7D-9F10-934D3E17ADE6}" type="sibTrans" cxnId="{AE1C7A11-E61B-4FA3-BDFE-0B99A33690A3}">
      <dgm:prSet/>
      <dgm:spPr/>
      <dgm:t>
        <a:bodyPr/>
        <a:lstStyle/>
        <a:p>
          <a:endParaRPr lang="en-IN"/>
        </a:p>
      </dgm:t>
    </dgm:pt>
    <dgm:pt modelId="{8CFA5E01-D39C-4923-9F9F-E519CDF0D912}">
      <dgm:prSet/>
      <dgm:spPr/>
      <dgm:t>
        <a:bodyPr/>
        <a:lstStyle/>
        <a:p>
          <a:r>
            <a:rPr lang="en-IN" dirty="0"/>
            <a:t>Making Charts for better Visualisation</a:t>
          </a:r>
        </a:p>
      </dgm:t>
    </dgm:pt>
    <dgm:pt modelId="{54533B22-41B0-4428-A24B-33D47C169CE3}" type="parTrans" cxnId="{4D061D65-B38E-4F18-BFB7-8D09EC57A8DD}">
      <dgm:prSet/>
      <dgm:spPr/>
      <dgm:t>
        <a:bodyPr/>
        <a:lstStyle/>
        <a:p>
          <a:endParaRPr lang="en-IN"/>
        </a:p>
      </dgm:t>
    </dgm:pt>
    <dgm:pt modelId="{7E9F54CE-3E8B-4757-82BA-E359FD331343}" type="sibTrans" cxnId="{4D061D65-B38E-4F18-BFB7-8D09EC57A8DD}">
      <dgm:prSet/>
      <dgm:spPr/>
      <dgm:t>
        <a:bodyPr/>
        <a:lstStyle/>
        <a:p>
          <a:endParaRPr lang="en-IN"/>
        </a:p>
      </dgm:t>
    </dgm:pt>
    <dgm:pt modelId="{B3118E36-FF0F-4C6D-BC5F-057E7948B918}" type="pres">
      <dgm:prSet presAssocID="{715E7B6E-C5A4-401D-A4A0-C64F88ED4749}" presName="Name0" presStyleCnt="0">
        <dgm:presLayoutVars>
          <dgm:dir/>
          <dgm:resizeHandles val="exact"/>
        </dgm:presLayoutVars>
      </dgm:prSet>
      <dgm:spPr/>
    </dgm:pt>
    <dgm:pt modelId="{EE8AB5C1-9993-477B-A72C-7F78D84C7E5F}" type="pres">
      <dgm:prSet presAssocID="{715E7B6E-C5A4-401D-A4A0-C64F88ED4749}" presName="arrow" presStyleLbl="bgShp" presStyleIdx="0" presStyleCnt="1"/>
      <dgm:spPr/>
    </dgm:pt>
    <dgm:pt modelId="{6B256403-3ED0-40FD-8BE2-2EFF18738FBD}" type="pres">
      <dgm:prSet presAssocID="{715E7B6E-C5A4-401D-A4A0-C64F88ED4749}" presName="points" presStyleCnt="0"/>
      <dgm:spPr/>
    </dgm:pt>
    <dgm:pt modelId="{3CE2641B-30C5-4F42-AA27-8E31A93C0A10}" type="pres">
      <dgm:prSet presAssocID="{83DA5F11-70DD-450C-9FEA-9007AB7945D2}" presName="compositeA" presStyleCnt="0"/>
      <dgm:spPr/>
    </dgm:pt>
    <dgm:pt modelId="{74E11FB2-8791-4A87-9B37-49BB889A071B}" type="pres">
      <dgm:prSet presAssocID="{83DA5F11-70DD-450C-9FEA-9007AB7945D2}" presName="textA" presStyleLbl="revTx" presStyleIdx="0" presStyleCnt="4">
        <dgm:presLayoutVars>
          <dgm:bulletEnabled val="1"/>
        </dgm:presLayoutVars>
      </dgm:prSet>
      <dgm:spPr/>
    </dgm:pt>
    <dgm:pt modelId="{72CD84DA-6707-4F63-9399-BE36AE34DE2D}" type="pres">
      <dgm:prSet presAssocID="{83DA5F11-70DD-450C-9FEA-9007AB7945D2}" presName="circleA" presStyleLbl="node1" presStyleIdx="0" presStyleCnt="4"/>
      <dgm:spPr/>
    </dgm:pt>
    <dgm:pt modelId="{CC23E3BA-40A5-4EEA-9C7B-6334B4501A36}" type="pres">
      <dgm:prSet presAssocID="{83DA5F11-70DD-450C-9FEA-9007AB7945D2}" presName="spaceA" presStyleCnt="0"/>
      <dgm:spPr/>
    </dgm:pt>
    <dgm:pt modelId="{866D3A53-2104-422A-87C2-6798D1FCABAD}" type="pres">
      <dgm:prSet presAssocID="{930DB90F-F409-4BCA-9790-D1310844C159}" presName="space" presStyleCnt="0"/>
      <dgm:spPr/>
    </dgm:pt>
    <dgm:pt modelId="{9D2E39D7-3C54-4F0C-9996-6D0824C2644E}" type="pres">
      <dgm:prSet presAssocID="{99C5BBBE-BE1E-43C9-913A-0A6DD9C32525}" presName="compositeB" presStyleCnt="0"/>
      <dgm:spPr/>
    </dgm:pt>
    <dgm:pt modelId="{3A4F3A73-1BE6-47BD-AF1D-AC1F688AF96E}" type="pres">
      <dgm:prSet presAssocID="{99C5BBBE-BE1E-43C9-913A-0A6DD9C32525}" presName="textB" presStyleLbl="revTx" presStyleIdx="1" presStyleCnt="4">
        <dgm:presLayoutVars>
          <dgm:bulletEnabled val="1"/>
        </dgm:presLayoutVars>
      </dgm:prSet>
      <dgm:spPr/>
    </dgm:pt>
    <dgm:pt modelId="{A84AFE34-145A-4C8E-B2D9-925C37E6FFDD}" type="pres">
      <dgm:prSet presAssocID="{99C5BBBE-BE1E-43C9-913A-0A6DD9C32525}" presName="circleB" presStyleLbl="node1" presStyleIdx="1" presStyleCnt="4"/>
      <dgm:spPr/>
    </dgm:pt>
    <dgm:pt modelId="{D93E7649-C9B2-4D08-AFA8-95EE3A099BEA}" type="pres">
      <dgm:prSet presAssocID="{99C5BBBE-BE1E-43C9-913A-0A6DD9C32525}" presName="spaceB" presStyleCnt="0"/>
      <dgm:spPr/>
    </dgm:pt>
    <dgm:pt modelId="{AFE612BD-BA45-4A0F-ACB5-048E66F3AE38}" type="pres">
      <dgm:prSet presAssocID="{F9886283-EAE9-4807-9487-ABDF7AB7965E}" presName="space" presStyleCnt="0"/>
      <dgm:spPr/>
    </dgm:pt>
    <dgm:pt modelId="{DA00E48E-630D-4A76-97BB-9EB7EC6EF25D}" type="pres">
      <dgm:prSet presAssocID="{B30E5863-6CCA-43ED-931B-3715F1D6181D}" presName="compositeA" presStyleCnt="0"/>
      <dgm:spPr/>
    </dgm:pt>
    <dgm:pt modelId="{CB40DA80-5BE5-42A9-8786-CFDC4FC8A068}" type="pres">
      <dgm:prSet presAssocID="{B30E5863-6CCA-43ED-931B-3715F1D6181D}" presName="textA" presStyleLbl="revTx" presStyleIdx="2" presStyleCnt="4">
        <dgm:presLayoutVars>
          <dgm:bulletEnabled val="1"/>
        </dgm:presLayoutVars>
      </dgm:prSet>
      <dgm:spPr/>
    </dgm:pt>
    <dgm:pt modelId="{74929DC6-A150-4CA8-9F40-99F859A5E7F3}" type="pres">
      <dgm:prSet presAssocID="{B30E5863-6CCA-43ED-931B-3715F1D6181D}" presName="circleA" presStyleLbl="node1" presStyleIdx="2" presStyleCnt="4"/>
      <dgm:spPr/>
    </dgm:pt>
    <dgm:pt modelId="{B14EB887-F2EA-40D3-B1AC-1A0F32F05240}" type="pres">
      <dgm:prSet presAssocID="{B30E5863-6CCA-43ED-931B-3715F1D6181D}" presName="spaceA" presStyleCnt="0"/>
      <dgm:spPr/>
    </dgm:pt>
    <dgm:pt modelId="{E8540C2D-608A-4683-A957-1D0C2604BD5A}" type="pres">
      <dgm:prSet presAssocID="{CF69613D-58C0-4B7D-9F10-934D3E17ADE6}" presName="space" presStyleCnt="0"/>
      <dgm:spPr/>
    </dgm:pt>
    <dgm:pt modelId="{E16AB5E7-5BF4-4D34-8272-546CFAD6918C}" type="pres">
      <dgm:prSet presAssocID="{8CFA5E01-D39C-4923-9F9F-E519CDF0D912}" presName="compositeB" presStyleCnt="0"/>
      <dgm:spPr/>
    </dgm:pt>
    <dgm:pt modelId="{00743072-B65C-488E-ADCF-D7F66D6F48F6}" type="pres">
      <dgm:prSet presAssocID="{8CFA5E01-D39C-4923-9F9F-E519CDF0D912}" presName="textB" presStyleLbl="revTx" presStyleIdx="3" presStyleCnt="4">
        <dgm:presLayoutVars>
          <dgm:bulletEnabled val="1"/>
        </dgm:presLayoutVars>
      </dgm:prSet>
      <dgm:spPr/>
    </dgm:pt>
    <dgm:pt modelId="{B503CD01-D8CD-43D1-8F99-067B1D18565F}" type="pres">
      <dgm:prSet presAssocID="{8CFA5E01-D39C-4923-9F9F-E519CDF0D912}" presName="circleB" presStyleLbl="node1" presStyleIdx="3" presStyleCnt="4"/>
      <dgm:spPr/>
    </dgm:pt>
    <dgm:pt modelId="{2E91C93C-1B99-42B6-B08E-527C071C3E96}" type="pres">
      <dgm:prSet presAssocID="{8CFA5E01-D39C-4923-9F9F-E519CDF0D912}" presName="spaceB" presStyleCnt="0"/>
      <dgm:spPr/>
    </dgm:pt>
  </dgm:ptLst>
  <dgm:cxnLst>
    <dgm:cxn modelId="{1450D10C-F849-4333-875B-73DE09E262ED}" type="presOf" srcId="{8CFA5E01-D39C-4923-9F9F-E519CDF0D912}" destId="{00743072-B65C-488E-ADCF-D7F66D6F48F6}" srcOrd="0" destOrd="0" presId="urn:microsoft.com/office/officeart/2005/8/layout/hProcess11"/>
    <dgm:cxn modelId="{AE1C7A11-E61B-4FA3-BDFE-0B99A33690A3}" srcId="{715E7B6E-C5A4-401D-A4A0-C64F88ED4749}" destId="{B30E5863-6CCA-43ED-931B-3715F1D6181D}" srcOrd="2" destOrd="0" parTransId="{52035044-8436-424F-80A4-65A394E52797}" sibTransId="{CF69613D-58C0-4B7D-9F10-934D3E17ADE6}"/>
    <dgm:cxn modelId="{E2A99514-C81F-4B01-BA23-B76F327F4936}" type="presOf" srcId="{B30E5863-6CCA-43ED-931B-3715F1D6181D}" destId="{CB40DA80-5BE5-42A9-8786-CFDC4FC8A068}" srcOrd="0" destOrd="0" presId="urn:microsoft.com/office/officeart/2005/8/layout/hProcess11"/>
    <dgm:cxn modelId="{41783E29-14E9-49FC-94F8-FAC6E05250A0}" type="presOf" srcId="{83DA5F11-70DD-450C-9FEA-9007AB7945D2}" destId="{74E11FB2-8791-4A87-9B37-49BB889A071B}" srcOrd="0" destOrd="0" presId="urn:microsoft.com/office/officeart/2005/8/layout/hProcess11"/>
    <dgm:cxn modelId="{7C9BF45D-4A86-4875-834E-C7537C976182}" type="presOf" srcId="{715E7B6E-C5A4-401D-A4A0-C64F88ED4749}" destId="{B3118E36-FF0F-4C6D-BC5F-057E7948B918}" srcOrd="0" destOrd="0" presId="urn:microsoft.com/office/officeart/2005/8/layout/hProcess11"/>
    <dgm:cxn modelId="{4D061D65-B38E-4F18-BFB7-8D09EC57A8DD}" srcId="{715E7B6E-C5A4-401D-A4A0-C64F88ED4749}" destId="{8CFA5E01-D39C-4923-9F9F-E519CDF0D912}" srcOrd="3" destOrd="0" parTransId="{54533B22-41B0-4428-A24B-33D47C169CE3}" sibTransId="{7E9F54CE-3E8B-4757-82BA-E359FD331343}"/>
    <dgm:cxn modelId="{D073417D-423A-41F8-8025-318DFB83C9A2}" type="presOf" srcId="{99C5BBBE-BE1E-43C9-913A-0A6DD9C32525}" destId="{3A4F3A73-1BE6-47BD-AF1D-AC1F688AF96E}" srcOrd="0" destOrd="0" presId="urn:microsoft.com/office/officeart/2005/8/layout/hProcess11"/>
    <dgm:cxn modelId="{10EED197-4769-43FB-8C67-21CF4448C049}" srcId="{715E7B6E-C5A4-401D-A4A0-C64F88ED4749}" destId="{83DA5F11-70DD-450C-9FEA-9007AB7945D2}" srcOrd="0" destOrd="0" parTransId="{20CFB824-DAAC-4ADF-B86B-BE9B8C51C8BC}" sibTransId="{930DB90F-F409-4BCA-9790-D1310844C159}"/>
    <dgm:cxn modelId="{36A8BEBC-6B58-4F9B-9DDB-6439A0606B07}" srcId="{715E7B6E-C5A4-401D-A4A0-C64F88ED4749}" destId="{99C5BBBE-BE1E-43C9-913A-0A6DD9C32525}" srcOrd="1" destOrd="0" parTransId="{7137F018-8173-4D6F-A999-151108010327}" sibTransId="{F9886283-EAE9-4807-9487-ABDF7AB7965E}"/>
    <dgm:cxn modelId="{F3AC06A4-B470-42BD-B899-681FB2089083}" type="presParOf" srcId="{B3118E36-FF0F-4C6D-BC5F-057E7948B918}" destId="{EE8AB5C1-9993-477B-A72C-7F78D84C7E5F}" srcOrd="0" destOrd="0" presId="urn:microsoft.com/office/officeart/2005/8/layout/hProcess11"/>
    <dgm:cxn modelId="{9F829799-8A81-4F02-8100-F47A2A1B9F59}" type="presParOf" srcId="{B3118E36-FF0F-4C6D-BC5F-057E7948B918}" destId="{6B256403-3ED0-40FD-8BE2-2EFF18738FBD}" srcOrd="1" destOrd="0" presId="urn:microsoft.com/office/officeart/2005/8/layout/hProcess11"/>
    <dgm:cxn modelId="{ECE06AEF-8B11-4A52-8B16-FABF91E594EA}" type="presParOf" srcId="{6B256403-3ED0-40FD-8BE2-2EFF18738FBD}" destId="{3CE2641B-30C5-4F42-AA27-8E31A93C0A10}" srcOrd="0" destOrd="0" presId="urn:microsoft.com/office/officeart/2005/8/layout/hProcess11"/>
    <dgm:cxn modelId="{CBFF321B-2FCF-4B08-9DCE-1E7952081979}" type="presParOf" srcId="{3CE2641B-30C5-4F42-AA27-8E31A93C0A10}" destId="{74E11FB2-8791-4A87-9B37-49BB889A071B}" srcOrd="0" destOrd="0" presId="urn:microsoft.com/office/officeart/2005/8/layout/hProcess11"/>
    <dgm:cxn modelId="{EE4F0DDD-5FAC-469E-A786-A2CBA527A963}" type="presParOf" srcId="{3CE2641B-30C5-4F42-AA27-8E31A93C0A10}" destId="{72CD84DA-6707-4F63-9399-BE36AE34DE2D}" srcOrd="1" destOrd="0" presId="urn:microsoft.com/office/officeart/2005/8/layout/hProcess11"/>
    <dgm:cxn modelId="{83994419-26A3-4BE2-A6FC-657B35F15C9A}" type="presParOf" srcId="{3CE2641B-30C5-4F42-AA27-8E31A93C0A10}" destId="{CC23E3BA-40A5-4EEA-9C7B-6334B4501A36}" srcOrd="2" destOrd="0" presId="urn:microsoft.com/office/officeart/2005/8/layout/hProcess11"/>
    <dgm:cxn modelId="{3EDB0E6C-10A5-4462-88C0-93C3578ACDF6}" type="presParOf" srcId="{6B256403-3ED0-40FD-8BE2-2EFF18738FBD}" destId="{866D3A53-2104-422A-87C2-6798D1FCABAD}" srcOrd="1" destOrd="0" presId="urn:microsoft.com/office/officeart/2005/8/layout/hProcess11"/>
    <dgm:cxn modelId="{9B4B0C27-0133-4235-AD5F-064BE9622550}" type="presParOf" srcId="{6B256403-3ED0-40FD-8BE2-2EFF18738FBD}" destId="{9D2E39D7-3C54-4F0C-9996-6D0824C2644E}" srcOrd="2" destOrd="0" presId="urn:microsoft.com/office/officeart/2005/8/layout/hProcess11"/>
    <dgm:cxn modelId="{C7FC5D45-E8A4-4E37-B07A-302BCCE47653}" type="presParOf" srcId="{9D2E39D7-3C54-4F0C-9996-6D0824C2644E}" destId="{3A4F3A73-1BE6-47BD-AF1D-AC1F688AF96E}" srcOrd="0" destOrd="0" presId="urn:microsoft.com/office/officeart/2005/8/layout/hProcess11"/>
    <dgm:cxn modelId="{1381C26E-00C1-4609-940C-93CF0159601D}" type="presParOf" srcId="{9D2E39D7-3C54-4F0C-9996-6D0824C2644E}" destId="{A84AFE34-145A-4C8E-B2D9-925C37E6FFDD}" srcOrd="1" destOrd="0" presId="urn:microsoft.com/office/officeart/2005/8/layout/hProcess11"/>
    <dgm:cxn modelId="{756F5E5F-7291-4351-8EFB-43CADFC018C8}" type="presParOf" srcId="{9D2E39D7-3C54-4F0C-9996-6D0824C2644E}" destId="{D93E7649-C9B2-4D08-AFA8-95EE3A099BEA}" srcOrd="2" destOrd="0" presId="urn:microsoft.com/office/officeart/2005/8/layout/hProcess11"/>
    <dgm:cxn modelId="{290C756B-3DDC-4CAE-80A3-0F4D7D3BFBC2}" type="presParOf" srcId="{6B256403-3ED0-40FD-8BE2-2EFF18738FBD}" destId="{AFE612BD-BA45-4A0F-ACB5-048E66F3AE38}" srcOrd="3" destOrd="0" presId="urn:microsoft.com/office/officeart/2005/8/layout/hProcess11"/>
    <dgm:cxn modelId="{47BAEBD9-61F0-410B-91C0-65F85778A54C}" type="presParOf" srcId="{6B256403-3ED0-40FD-8BE2-2EFF18738FBD}" destId="{DA00E48E-630D-4A76-97BB-9EB7EC6EF25D}" srcOrd="4" destOrd="0" presId="urn:microsoft.com/office/officeart/2005/8/layout/hProcess11"/>
    <dgm:cxn modelId="{2C399C2F-C1E1-494C-A9A2-66D74297D1B6}" type="presParOf" srcId="{DA00E48E-630D-4A76-97BB-9EB7EC6EF25D}" destId="{CB40DA80-5BE5-42A9-8786-CFDC4FC8A068}" srcOrd="0" destOrd="0" presId="urn:microsoft.com/office/officeart/2005/8/layout/hProcess11"/>
    <dgm:cxn modelId="{22C35DE8-3E0C-4A4F-BCC6-B3155F7A6016}" type="presParOf" srcId="{DA00E48E-630D-4A76-97BB-9EB7EC6EF25D}" destId="{74929DC6-A150-4CA8-9F40-99F859A5E7F3}" srcOrd="1" destOrd="0" presId="urn:microsoft.com/office/officeart/2005/8/layout/hProcess11"/>
    <dgm:cxn modelId="{937396EB-A780-4C1D-B383-375CD4B26024}" type="presParOf" srcId="{DA00E48E-630D-4A76-97BB-9EB7EC6EF25D}" destId="{B14EB887-F2EA-40D3-B1AC-1A0F32F05240}" srcOrd="2" destOrd="0" presId="urn:microsoft.com/office/officeart/2005/8/layout/hProcess11"/>
    <dgm:cxn modelId="{712F1ED7-34BC-47D7-B72D-D8F0E16F91FC}" type="presParOf" srcId="{6B256403-3ED0-40FD-8BE2-2EFF18738FBD}" destId="{E8540C2D-608A-4683-A957-1D0C2604BD5A}" srcOrd="5" destOrd="0" presId="urn:microsoft.com/office/officeart/2005/8/layout/hProcess11"/>
    <dgm:cxn modelId="{F60D6765-0B9F-49DC-96D3-1C25A652B7A9}" type="presParOf" srcId="{6B256403-3ED0-40FD-8BE2-2EFF18738FBD}" destId="{E16AB5E7-5BF4-4D34-8272-546CFAD6918C}" srcOrd="6" destOrd="0" presId="urn:microsoft.com/office/officeart/2005/8/layout/hProcess11"/>
    <dgm:cxn modelId="{BA766647-1086-433F-A4FA-43C2F6A76270}" type="presParOf" srcId="{E16AB5E7-5BF4-4D34-8272-546CFAD6918C}" destId="{00743072-B65C-488E-ADCF-D7F66D6F48F6}" srcOrd="0" destOrd="0" presId="urn:microsoft.com/office/officeart/2005/8/layout/hProcess11"/>
    <dgm:cxn modelId="{A42003BA-A3EB-49BB-AAA7-832A3BC6AD27}" type="presParOf" srcId="{E16AB5E7-5BF4-4D34-8272-546CFAD6918C}" destId="{B503CD01-D8CD-43D1-8F99-067B1D18565F}" srcOrd="1" destOrd="0" presId="urn:microsoft.com/office/officeart/2005/8/layout/hProcess11"/>
    <dgm:cxn modelId="{02D018D0-5C42-431B-AA31-6A4F468AEF07}" type="presParOf" srcId="{E16AB5E7-5BF4-4D34-8272-546CFAD6918C}" destId="{2E91C93C-1B99-42B6-B08E-527C071C3E9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AB5C1-9993-477B-A72C-7F78D84C7E5F}">
      <dsp:nvSpPr>
        <dsp:cNvPr id="0" name=""/>
        <dsp:cNvSpPr/>
      </dsp:nvSpPr>
      <dsp:spPr>
        <a:xfrm>
          <a:off x="0" y="1610473"/>
          <a:ext cx="12046518" cy="21472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11FB2-8791-4A87-9B37-49BB889A071B}">
      <dsp:nvSpPr>
        <dsp:cNvPr id="0" name=""/>
        <dsp:cNvSpPr/>
      </dsp:nvSpPr>
      <dsp:spPr>
        <a:xfrm>
          <a:off x="5426"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Data cleaning* and understanding the data set</a:t>
          </a:r>
        </a:p>
      </dsp:txBody>
      <dsp:txXfrm>
        <a:off x="5426" y="0"/>
        <a:ext cx="2609882" cy="2147298"/>
      </dsp:txXfrm>
    </dsp:sp>
    <dsp:sp modelId="{72CD84DA-6707-4F63-9399-BE36AE34DE2D}">
      <dsp:nvSpPr>
        <dsp:cNvPr id="0" name=""/>
        <dsp:cNvSpPr/>
      </dsp:nvSpPr>
      <dsp:spPr>
        <a:xfrm>
          <a:off x="1041955"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F3A73-1BE6-47BD-AF1D-AC1F688AF96E}">
      <dsp:nvSpPr>
        <dsp:cNvPr id="0" name=""/>
        <dsp:cNvSpPr/>
      </dsp:nvSpPr>
      <dsp:spPr>
        <a:xfrm>
          <a:off x="2745803"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Understanding the required insight </a:t>
          </a:r>
        </a:p>
      </dsp:txBody>
      <dsp:txXfrm>
        <a:off x="2745803" y="3220947"/>
        <a:ext cx="2609882" cy="2147298"/>
      </dsp:txXfrm>
    </dsp:sp>
    <dsp:sp modelId="{A84AFE34-145A-4C8E-B2D9-925C37E6FFDD}">
      <dsp:nvSpPr>
        <dsp:cNvPr id="0" name=""/>
        <dsp:cNvSpPr/>
      </dsp:nvSpPr>
      <dsp:spPr>
        <a:xfrm>
          <a:off x="3782332"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0DA80-5BE5-42A9-8786-CFDC4FC8A068}">
      <dsp:nvSpPr>
        <dsp:cNvPr id="0" name=""/>
        <dsp:cNvSpPr/>
      </dsp:nvSpPr>
      <dsp:spPr>
        <a:xfrm>
          <a:off x="5486180"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Making pivot tables and/or using formulas and functions to find the required insight</a:t>
          </a:r>
        </a:p>
      </dsp:txBody>
      <dsp:txXfrm>
        <a:off x="5486180" y="0"/>
        <a:ext cx="2609882" cy="2147298"/>
      </dsp:txXfrm>
    </dsp:sp>
    <dsp:sp modelId="{74929DC6-A150-4CA8-9F40-99F859A5E7F3}">
      <dsp:nvSpPr>
        <dsp:cNvPr id="0" name=""/>
        <dsp:cNvSpPr/>
      </dsp:nvSpPr>
      <dsp:spPr>
        <a:xfrm>
          <a:off x="6522709"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43072-B65C-488E-ADCF-D7F66D6F48F6}">
      <dsp:nvSpPr>
        <dsp:cNvPr id="0" name=""/>
        <dsp:cNvSpPr/>
      </dsp:nvSpPr>
      <dsp:spPr>
        <a:xfrm>
          <a:off x="8226557"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Making Charts for better Visualisation</a:t>
          </a:r>
        </a:p>
      </dsp:txBody>
      <dsp:txXfrm>
        <a:off x="8226557" y="3220947"/>
        <a:ext cx="2609882" cy="2147298"/>
      </dsp:txXfrm>
    </dsp:sp>
    <dsp:sp modelId="{B503CD01-D8CD-43D1-8F99-067B1D18565F}">
      <dsp:nvSpPr>
        <dsp:cNvPr id="0" name=""/>
        <dsp:cNvSpPr/>
      </dsp:nvSpPr>
      <dsp:spPr>
        <a:xfrm>
          <a:off x="9263086"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399297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419916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095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3305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094140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2118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35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9200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9420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B91BC6C-3BF1-4BC4-9D77-DD1FD5A01780}" type="datetimeFigureOut">
              <a:rPr lang="en-IN" smtClean="0"/>
              <a:t>13-09-2023</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8800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B91BC6C-3BF1-4BC4-9D77-DD1FD5A01780}" type="datetimeFigureOut">
              <a:rPr lang="en-IN" smtClean="0"/>
              <a:t>13-09-2023</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60121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91BC6C-3BF1-4BC4-9D77-DD1FD5A01780}" type="datetimeFigureOut">
              <a:rPr lang="en-IN" smtClean="0"/>
              <a:t>13-09-2023</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C90223-6864-4D3E-BB4B-E9D32703289F}" type="slidenum">
              <a:rPr lang="en-IN" smtClean="0"/>
              <a:t>‹#›</a:t>
            </a:fld>
            <a:endParaRPr lang="en-IN" dirty="0"/>
          </a:p>
        </p:txBody>
      </p:sp>
    </p:spTree>
    <p:extLst>
      <p:ext uri="{BB962C8B-B14F-4D97-AF65-F5344CB8AC3E}">
        <p14:creationId xmlns:p14="http://schemas.microsoft.com/office/powerpoint/2010/main" val="3106209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docs.google.com/spreadsheets/d/1fvtg0Gr0YGLueluMtzoARy8wVq7qDTce/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hyperlink" Target="https://callcenterdecoded.com/call-center-work-force-management-part-1-calculate-required-present-manpower-two-easy-steps/" TargetMode="Externa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685A-42A9-1616-C395-C97E94639703}"/>
              </a:ext>
            </a:extLst>
          </p:cNvPr>
          <p:cNvSpPr>
            <a:spLocks noGrp="1"/>
          </p:cNvSpPr>
          <p:nvPr>
            <p:ph type="ctrTitle"/>
          </p:nvPr>
        </p:nvSpPr>
        <p:spPr/>
        <p:txBody>
          <a:bodyPr anchor="t">
            <a:noAutofit/>
          </a:bodyPr>
          <a:lstStyle/>
          <a:p>
            <a:r>
              <a:rPr lang="en-US" sz="5400" b="1" i="0" dirty="0">
                <a:solidFill>
                  <a:srgbClr val="3C4858"/>
                </a:solidFill>
                <a:effectLst/>
                <a:latin typeface="Manrope"/>
              </a:rPr>
              <a:t>ABC Call Volume Trend Analysis</a:t>
            </a:r>
            <a:br>
              <a:rPr lang="en-US" sz="5400" b="1" i="0" dirty="0">
                <a:solidFill>
                  <a:srgbClr val="3C4858"/>
                </a:solidFill>
                <a:effectLst/>
                <a:latin typeface="Manrope"/>
              </a:rPr>
            </a:br>
            <a:endParaRPr lang="en-IN" sz="5400" dirty="0"/>
          </a:p>
        </p:txBody>
      </p:sp>
      <p:sp>
        <p:nvSpPr>
          <p:cNvPr id="3" name="TextBox 2">
            <a:extLst>
              <a:ext uri="{FF2B5EF4-FFF2-40B4-BE49-F238E27FC236}">
                <a16:creationId xmlns:a16="http://schemas.microsoft.com/office/drawing/2014/main" id="{270D0984-F39C-D810-CE98-B2BBEAA24B02}"/>
              </a:ext>
            </a:extLst>
          </p:cNvPr>
          <p:cNvSpPr txBox="1"/>
          <p:nvPr/>
        </p:nvSpPr>
        <p:spPr>
          <a:xfrm>
            <a:off x="6646606" y="4562168"/>
            <a:ext cx="3805084" cy="523220"/>
          </a:xfrm>
          <a:prstGeom prst="rect">
            <a:avLst/>
          </a:prstGeom>
          <a:noFill/>
        </p:spPr>
        <p:txBody>
          <a:bodyPr wrap="square" rtlCol="0">
            <a:spAutoFit/>
          </a:bodyPr>
          <a:lstStyle/>
          <a:p>
            <a:r>
              <a:rPr lang="en-IN" sz="2800" b="1" dirty="0">
                <a:solidFill>
                  <a:schemeClr val="bg1"/>
                </a:solidFill>
              </a:rPr>
              <a:t>ABHISHEK SHUKLA</a:t>
            </a:r>
          </a:p>
        </p:txBody>
      </p:sp>
    </p:spTree>
    <p:extLst>
      <p:ext uri="{BB962C8B-B14F-4D97-AF65-F5344CB8AC3E}">
        <p14:creationId xmlns:p14="http://schemas.microsoft.com/office/powerpoint/2010/main" val="347270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8048"/>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rotWithShape="1">
          <a:blip r:embed="rId3"/>
          <a:srcRect t="25658"/>
          <a:stretch/>
        </p:blipFill>
        <p:spPr>
          <a:xfrm>
            <a:off x="6863136" y="2460207"/>
            <a:ext cx="5404208" cy="837425"/>
          </a:xfrm>
          <a:prstGeom prst="rect">
            <a:avLst/>
          </a:prstGeom>
        </p:spPr>
      </p:pic>
      <p:pic>
        <p:nvPicPr>
          <p:cNvPr id="11" name="Picture 10">
            <a:extLst>
              <a:ext uri="{FF2B5EF4-FFF2-40B4-BE49-F238E27FC236}">
                <a16:creationId xmlns:a16="http://schemas.microsoft.com/office/drawing/2014/main" id="{D12B02AA-BBF5-88AF-F798-AA1304A99B9A}"/>
              </a:ext>
            </a:extLst>
          </p:cNvPr>
          <p:cNvPicPr>
            <a:picLocks noChangeAspect="1"/>
          </p:cNvPicPr>
          <p:nvPr/>
        </p:nvPicPr>
        <p:blipFill>
          <a:blip r:embed="rId4"/>
          <a:stretch>
            <a:fillRect/>
          </a:stretch>
        </p:blipFill>
        <p:spPr>
          <a:xfrm>
            <a:off x="-1" y="2428422"/>
            <a:ext cx="6863137" cy="1950666"/>
          </a:xfrm>
          <a:prstGeom prst="rect">
            <a:avLst/>
          </a:prstGeom>
        </p:spPr>
      </p:pic>
      <p:pic>
        <p:nvPicPr>
          <p:cNvPr id="16" name="Picture 15">
            <a:extLst>
              <a:ext uri="{FF2B5EF4-FFF2-40B4-BE49-F238E27FC236}">
                <a16:creationId xmlns:a16="http://schemas.microsoft.com/office/drawing/2014/main" id="{B7688472-B23A-BB6A-852F-6D1F4FFB605F}"/>
              </a:ext>
            </a:extLst>
          </p:cNvPr>
          <p:cNvPicPr>
            <a:picLocks noChangeAspect="1"/>
          </p:cNvPicPr>
          <p:nvPr/>
        </p:nvPicPr>
        <p:blipFill>
          <a:blip r:embed="rId5"/>
          <a:stretch>
            <a:fillRect/>
          </a:stretch>
        </p:blipFill>
        <p:spPr>
          <a:xfrm>
            <a:off x="0" y="1514253"/>
            <a:ext cx="12192000" cy="914169"/>
          </a:xfrm>
          <a:prstGeom prst="rect">
            <a:avLst/>
          </a:prstGeom>
        </p:spPr>
      </p:pic>
      <p:pic>
        <p:nvPicPr>
          <p:cNvPr id="18" name="Picture 17">
            <a:extLst>
              <a:ext uri="{FF2B5EF4-FFF2-40B4-BE49-F238E27FC236}">
                <a16:creationId xmlns:a16="http://schemas.microsoft.com/office/drawing/2014/main" id="{36EA4CF3-0350-F856-8B32-DE5A25F6A5D4}"/>
              </a:ext>
            </a:extLst>
          </p:cNvPr>
          <p:cNvPicPr>
            <a:picLocks noChangeAspect="1"/>
          </p:cNvPicPr>
          <p:nvPr/>
        </p:nvPicPr>
        <p:blipFill>
          <a:blip r:embed="rId6"/>
          <a:stretch>
            <a:fillRect/>
          </a:stretch>
        </p:blipFill>
        <p:spPr>
          <a:xfrm>
            <a:off x="-10274" y="4461280"/>
            <a:ext cx="6863136" cy="1067945"/>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22608" y="5560648"/>
            <a:ext cx="8560433" cy="1292662"/>
          </a:xfrm>
          <a:prstGeom prst="rect">
            <a:avLst/>
          </a:prstGeom>
        </p:spPr>
        <p:style>
          <a:lnRef idx="2">
            <a:schemeClr val="dk1">
              <a:shade val="50000"/>
            </a:schemeClr>
          </a:lnRef>
          <a:fillRef idx="1001">
            <a:schemeClr val="dk1"/>
          </a:fillRef>
          <a:effectRef idx="0">
            <a:schemeClr val="dk1"/>
          </a:effectRef>
          <a:fontRef idx="minor">
            <a:schemeClr val="lt1"/>
          </a:fontRef>
        </p:style>
        <p:txBody>
          <a:bodyPr wrap="square" rtlCol="0">
            <a:spAutoFit/>
          </a:bodyPr>
          <a:lstStyle/>
          <a:p>
            <a:r>
              <a:rPr lang="en-IN" sz="1950" dirty="0"/>
              <a:t>Keeping in Mind the previous logic we require 40 agents in each time bucket based on the given data. Call Handling Capacity of 40 agents is 3967, this number is lower to only calls received at 6am-7am , 7am-8am and 8am to 9am but the difference is not much and calls abandon rate would not exceed 10%</a:t>
            </a:r>
          </a:p>
        </p:txBody>
      </p:sp>
      <p:pic>
        <p:nvPicPr>
          <p:cNvPr id="4" name="Picture 3">
            <a:extLst>
              <a:ext uri="{FF2B5EF4-FFF2-40B4-BE49-F238E27FC236}">
                <a16:creationId xmlns:a16="http://schemas.microsoft.com/office/drawing/2014/main" id="{182FEE26-E672-86D2-AFEE-3680E9F7CA42}"/>
              </a:ext>
            </a:extLst>
          </p:cNvPr>
          <p:cNvPicPr>
            <a:picLocks noChangeAspect="1"/>
          </p:cNvPicPr>
          <p:nvPr/>
        </p:nvPicPr>
        <p:blipFill>
          <a:blip r:embed="rId7"/>
          <a:stretch>
            <a:fillRect/>
          </a:stretch>
        </p:blipFill>
        <p:spPr>
          <a:xfrm>
            <a:off x="8708946" y="3329416"/>
            <a:ext cx="3483053" cy="3528583"/>
          </a:xfrm>
          <a:prstGeom prst="rect">
            <a:avLst/>
          </a:prstGeom>
        </p:spPr>
      </p:pic>
    </p:spTree>
    <p:extLst>
      <p:ext uri="{BB962C8B-B14F-4D97-AF65-F5344CB8AC3E}">
        <p14:creationId xmlns:p14="http://schemas.microsoft.com/office/powerpoint/2010/main" val="210246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B55A-E7D5-2648-6473-BEA5F5033D81}"/>
              </a:ext>
            </a:extLst>
          </p:cNvPr>
          <p:cNvSpPr>
            <a:spLocks noGrp="1"/>
          </p:cNvSpPr>
          <p:nvPr>
            <p:ph type="title"/>
          </p:nvPr>
        </p:nvSpPr>
        <p:spPr/>
        <p:txBody>
          <a:bodyPr/>
          <a:lstStyle/>
          <a:p>
            <a:r>
              <a:rPr lang="en-IN" dirty="0"/>
              <a:t>Result</a:t>
            </a:r>
          </a:p>
        </p:txBody>
      </p:sp>
      <p:sp>
        <p:nvSpPr>
          <p:cNvPr id="4" name="Content Placeholder 2">
            <a:extLst>
              <a:ext uri="{FF2B5EF4-FFF2-40B4-BE49-F238E27FC236}">
                <a16:creationId xmlns:a16="http://schemas.microsoft.com/office/drawing/2014/main" id="{CF7129AC-456A-268E-D2F1-11A66847AF16}"/>
              </a:ext>
            </a:extLst>
          </p:cNvPr>
          <p:cNvSpPr>
            <a:spLocks noGrp="1"/>
          </p:cNvSpPr>
          <p:nvPr>
            <p:ph idx="1"/>
          </p:nvPr>
        </p:nvSpPr>
        <p:spPr>
          <a:xfrm>
            <a:off x="2230438" y="2638425"/>
            <a:ext cx="7731125" cy="3101975"/>
          </a:xfrm>
        </p:spPr>
        <p:txBody>
          <a:bodyPr/>
          <a:lstStyle/>
          <a:p>
            <a:r>
              <a:rPr lang="en-IN" dirty="0"/>
              <a:t>The project helped in understanding how to analyse call centre data and make effective insights</a:t>
            </a:r>
          </a:p>
          <a:p>
            <a:r>
              <a:rPr lang="en-IN" dirty="0"/>
              <a:t>Further strengthening of understanding of Charts and Pivot tables in excel. </a:t>
            </a:r>
          </a:p>
          <a:p>
            <a:r>
              <a:rPr lang="en-IN" dirty="0"/>
              <a:t>The project helped in giving a glimpse of a high stake problem where customer satisfaction and profitability needs to be kept in mind along with how the jobs of people are in balance. The Project helps in understanding how to handle this</a:t>
            </a:r>
          </a:p>
        </p:txBody>
      </p:sp>
    </p:spTree>
    <p:extLst>
      <p:ext uri="{BB962C8B-B14F-4D97-AF65-F5344CB8AC3E}">
        <p14:creationId xmlns:p14="http://schemas.microsoft.com/office/powerpoint/2010/main" val="116254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F66F-F49B-B9DB-405B-5AD7047358CE}"/>
              </a:ext>
            </a:extLst>
          </p:cNvPr>
          <p:cNvSpPr>
            <a:spLocks noGrp="1"/>
          </p:cNvSpPr>
          <p:nvPr>
            <p:ph type="title"/>
          </p:nvPr>
        </p:nvSpPr>
        <p:spPr/>
        <p:txBody>
          <a:bodyPr>
            <a:normAutofit/>
          </a:bodyPr>
          <a:lstStyle/>
          <a:p>
            <a:r>
              <a:rPr lang="en-IN" sz="4000" dirty="0"/>
              <a:t>Project</a:t>
            </a:r>
            <a:r>
              <a:rPr lang="en-IN" sz="3600" dirty="0"/>
              <a:t> </a:t>
            </a:r>
            <a:r>
              <a:rPr lang="en-IN" sz="4000" dirty="0"/>
              <a:t>description</a:t>
            </a:r>
            <a:endParaRPr lang="en-IN" sz="3600" dirty="0"/>
          </a:p>
        </p:txBody>
      </p:sp>
      <p:sp>
        <p:nvSpPr>
          <p:cNvPr id="3" name="Content Placeholder 2">
            <a:extLst>
              <a:ext uri="{FF2B5EF4-FFF2-40B4-BE49-F238E27FC236}">
                <a16:creationId xmlns:a16="http://schemas.microsoft.com/office/drawing/2014/main" id="{3DC796AC-260C-BC43-E7F1-0CD552AB50F2}"/>
              </a:ext>
            </a:extLst>
          </p:cNvPr>
          <p:cNvSpPr>
            <a:spLocks noGrp="1"/>
          </p:cNvSpPr>
          <p:nvPr>
            <p:ph idx="1"/>
          </p:nvPr>
        </p:nvSpPr>
        <p:spPr/>
        <p:txBody>
          <a:bodyPr/>
          <a:lstStyle/>
          <a:p>
            <a:r>
              <a:rPr lang="en-IN" dirty="0"/>
              <a:t>In the given project we have to calculate the average call duration and total number of call per hour</a:t>
            </a:r>
          </a:p>
          <a:p>
            <a:r>
              <a:rPr lang="en-IN" dirty="0"/>
              <a:t>We had to propose a manpower plan required during each time bucket and reduce the abandon rate to 10%</a:t>
            </a:r>
          </a:p>
          <a:p>
            <a:r>
              <a:rPr lang="en-IN" dirty="0"/>
              <a:t>We also have to propose a manpower plan when calls are received across the 24 hours </a:t>
            </a:r>
          </a:p>
        </p:txBody>
      </p:sp>
    </p:spTree>
    <p:extLst>
      <p:ext uri="{BB962C8B-B14F-4D97-AF65-F5344CB8AC3E}">
        <p14:creationId xmlns:p14="http://schemas.microsoft.com/office/powerpoint/2010/main" val="32624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216-CA13-7FBE-20A1-BCDF1B6BB0A8}"/>
              </a:ext>
            </a:extLst>
          </p:cNvPr>
          <p:cNvSpPr>
            <a:spLocks noGrp="1"/>
          </p:cNvSpPr>
          <p:nvPr>
            <p:ph type="title"/>
          </p:nvPr>
        </p:nvSpPr>
        <p:spPr>
          <a:xfrm>
            <a:off x="2231136" y="307147"/>
            <a:ext cx="7729728" cy="1188720"/>
          </a:xfrm>
        </p:spPr>
        <p:txBody>
          <a:bodyPr>
            <a:normAutofit/>
          </a:bodyPr>
          <a:lstStyle/>
          <a:p>
            <a:r>
              <a:rPr lang="en-IN" sz="4000" dirty="0"/>
              <a:t>Approach</a:t>
            </a:r>
          </a:p>
        </p:txBody>
      </p:sp>
      <p:graphicFrame>
        <p:nvGraphicFramePr>
          <p:cNvPr id="4" name="Diagram 3">
            <a:extLst>
              <a:ext uri="{FF2B5EF4-FFF2-40B4-BE49-F238E27FC236}">
                <a16:creationId xmlns:a16="http://schemas.microsoft.com/office/drawing/2014/main" id="{F990578B-6AF9-25AB-E263-46810A925515}"/>
              </a:ext>
            </a:extLst>
          </p:cNvPr>
          <p:cNvGraphicFramePr/>
          <p:nvPr>
            <p:extLst>
              <p:ext uri="{D42A27DB-BD31-4B8C-83A1-F6EECF244321}">
                <p14:modId xmlns:p14="http://schemas.microsoft.com/office/powerpoint/2010/main" val="4006803717"/>
              </p:ext>
            </p:extLst>
          </p:nvPr>
        </p:nvGraphicFramePr>
        <p:xfrm>
          <a:off x="145482" y="1495867"/>
          <a:ext cx="12046518" cy="536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E921107-C220-72BE-B414-93AD456BE7DF}"/>
              </a:ext>
            </a:extLst>
          </p:cNvPr>
          <p:cNvSpPr txBox="1"/>
          <p:nvPr/>
        </p:nvSpPr>
        <p:spPr>
          <a:xfrm>
            <a:off x="349321" y="6102849"/>
            <a:ext cx="5887092" cy="646331"/>
          </a:xfrm>
          <a:prstGeom prst="rect">
            <a:avLst/>
          </a:prstGeom>
          <a:noFill/>
        </p:spPr>
        <p:txBody>
          <a:bodyPr wrap="square" rtlCol="0">
            <a:spAutoFit/>
          </a:bodyPr>
          <a:lstStyle/>
          <a:p>
            <a:r>
              <a:rPr lang="en-IN" dirty="0"/>
              <a:t>* All null values are replaced by #N/A, because categorical values are missing</a:t>
            </a:r>
          </a:p>
        </p:txBody>
      </p:sp>
    </p:spTree>
    <p:extLst>
      <p:ext uri="{BB962C8B-B14F-4D97-AF65-F5344CB8AC3E}">
        <p14:creationId xmlns:p14="http://schemas.microsoft.com/office/powerpoint/2010/main" val="209221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35BB-2510-CC1F-0427-CC95592963F1}"/>
              </a:ext>
            </a:extLst>
          </p:cNvPr>
          <p:cNvSpPr>
            <a:spLocks noGrp="1"/>
          </p:cNvSpPr>
          <p:nvPr>
            <p:ph type="title"/>
          </p:nvPr>
        </p:nvSpPr>
        <p:spPr/>
        <p:txBody>
          <a:bodyPr>
            <a:normAutofit/>
          </a:bodyPr>
          <a:lstStyle/>
          <a:p>
            <a:r>
              <a:rPr lang="en-IN" sz="4000" dirty="0"/>
              <a:t>Tech stack used</a:t>
            </a:r>
          </a:p>
        </p:txBody>
      </p:sp>
      <p:sp>
        <p:nvSpPr>
          <p:cNvPr id="3" name="Content Placeholder 2">
            <a:extLst>
              <a:ext uri="{FF2B5EF4-FFF2-40B4-BE49-F238E27FC236}">
                <a16:creationId xmlns:a16="http://schemas.microsoft.com/office/drawing/2014/main" id="{04FB2837-A840-1255-4351-7593FF4FF4F9}"/>
              </a:ext>
            </a:extLst>
          </p:cNvPr>
          <p:cNvSpPr>
            <a:spLocks noGrp="1"/>
          </p:cNvSpPr>
          <p:nvPr>
            <p:ph idx="1"/>
          </p:nvPr>
        </p:nvSpPr>
        <p:spPr/>
        <p:txBody>
          <a:bodyPr/>
          <a:lstStyle/>
          <a:p>
            <a:r>
              <a:rPr lang="en-IN" dirty="0"/>
              <a:t>I used Excel for the given project</a:t>
            </a:r>
          </a:p>
          <a:p>
            <a:r>
              <a:rPr lang="en-IN" dirty="0"/>
              <a:t>It is a fairly powerful tool and can analyse the dataset of this size and pivot table and its formulas &amp; functions assist in deep analysis</a:t>
            </a:r>
          </a:p>
          <a:p>
            <a:r>
              <a:rPr lang="en-IN" dirty="0"/>
              <a:t>The charts provided excel helps in efficient data visualisation</a:t>
            </a:r>
          </a:p>
          <a:p>
            <a:r>
              <a:rPr lang="en-IN" dirty="0">
                <a:hlinkClick r:id="rId2"/>
              </a:rPr>
              <a:t>This is the link to the Excel File</a:t>
            </a:r>
            <a:endParaRPr lang="en-IN" dirty="0"/>
          </a:p>
          <a:p>
            <a:r>
              <a:rPr lang="en-IN" dirty="0"/>
              <a:t>Many Tables and Visualisation can be                                                                               seen in the excel sheets , this is the table                                                                                                                                    of contents of the excel sheet</a:t>
            </a:r>
          </a:p>
          <a:p>
            <a:endParaRPr lang="en-IN" dirty="0"/>
          </a:p>
        </p:txBody>
      </p:sp>
      <p:pic>
        <p:nvPicPr>
          <p:cNvPr id="5" name="Picture 4">
            <a:extLst>
              <a:ext uri="{FF2B5EF4-FFF2-40B4-BE49-F238E27FC236}">
                <a16:creationId xmlns:a16="http://schemas.microsoft.com/office/drawing/2014/main" id="{CB97F5A0-A538-4547-62FA-E8AF1F47B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568" y="4067529"/>
            <a:ext cx="3568106" cy="2620713"/>
          </a:xfrm>
          <a:prstGeom prst="rect">
            <a:avLst/>
          </a:prstGeom>
        </p:spPr>
      </p:pic>
    </p:spTree>
    <p:extLst>
      <p:ext uri="{BB962C8B-B14F-4D97-AF65-F5344CB8AC3E}">
        <p14:creationId xmlns:p14="http://schemas.microsoft.com/office/powerpoint/2010/main" val="342768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B7B62-D06C-0FA9-8E6B-A53C6FC0795F}"/>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104490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B178A-5068-78A6-92C1-4EA59369A410}"/>
              </a:ext>
            </a:extLst>
          </p:cNvPr>
          <p:cNvSpPr>
            <a:spLocks noGrp="1"/>
          </p:cNvSpPr>
          <p:nvPr>
            <p:ph type="title"/>
          </p:nvPr>
        </p:nvSpPr>
        <p:spPr/>
        <p:txBody>
          <a:bodyPr>
            <a:noAutofit/>
          </a:bodyPr>
          <a:lstStyle/>
          <a:p>
            <a:r>
              <a:rPr lang="en-IN" sz="4000" dirty="0"/>
              <a:t>Average call time in each time bucket</a:t>
            </a:r>
          </a:p>
        </p:txBody>
      </p:sp>
      <p:sp>
        <p:nvSpPr>
          <p:cNvPr id="8" name="Content Placeholder 7">
            <a:extLst>
              <a:ext uri="{FF2B5EF4-FFF2-40B4-BE49-F238E27FC236}">
                <a16:creationId xmlns:a16="http://schemas.microsoft.com/office/drawing/2014/main" id="{6C76C372-282D-D879-3746-65CF18130AD6}"/>
              </a:ext>
            </a:extLst>
          </p:cNvPr>
          <p:cNvSpPr>
            <a:spLocks noGrp="1"/>
          </p:cNvSpPr>
          <p:nvPr>
            <p:ph sz="half" idx="1"/>
          </p:nvPr>
        </p:nvSpPr>
        <p:spPr>
          <a:xfrm>
            <a:off x="1006868" y="2638043"/>
            <a:ext cx="4846816" cy="3255263"/>
          </a:xfrm>
        </p:spPr>
        <p:txBody>
          <a:bodyPr>
            <a:normAutofit lnSpcReduction="10000"/>
          </a:bodyPr>
          <a:lstStyle/>
          <a:p>
            <a:r>
              <a:rPr lang="en-IN" sz="2000" dirty="0"/>
              <a:t>An Overall Increasing Trend from 9am to 9pm with average duration of 196.96 seconds</a:t>
            </a:r>
          </a:p>
          <a:p>
            <a:r>
              <a:rPr lang="en-IN" sz="2000" dirty="0"/>
              <a:t>lowest during 12pm to 1pm slot followed by 2pm to 3pm then 1pm to 2pm</a:t>
            </a:r>
          </a:p>
          <a:p>
            <a:r>
              <a:rPr lang="en-IN" sz="2000" dirty="0"/>
              <a:t>Longest duration during 10am to 11am followed by 8pm to 9pm then 7pm to 8pm</a:t>
            </a:r>
          </a:p>
          <a:p>
            <a:r>
              <a:rPr lang="en-IN" sz="2000" dirty="0"/>
              <a:t>In morning hours from 9 am to 12 pm and from 6pm to 9pm the call duration is highest</a:t>
            </a:r>
          </a:p>
        </p:txBody>
      </p:sp>
      <p:pic>
        <p:nvPicPr>
          <p:cNvPr id="3" name="Picture 2">
            <a:extLst>
              <a:ext uri="{FF2B5EF4-FFF2-40B4-BE49-F238E27FC236}">
                <a16:creationId xmlns:a16="http://schemas.microsoft.com/office/drawing/2014/main" id="{6C470026-EC81-ABD3-2BFF-506AA48834D1}"/>
              </a:ext>
            </a:extLst>
          </p:cNvPr>
          <p:cNvPicPr>
            <a:picLocks noChangeAspect="1"/>
          </p:cNvPicPr>
          <p:nvPr/>
        </p:nvPicPr>
        <p:blipFill>
          <a:blip r:embed="rId2"/>
          <a:stretch>
            <a:fillRect/>
          </a:stretch>
        </p:blipFill>
        <p:spPr>
          <a:xfrm>
            <a:off x="6338319" y="2638044"/>
            <a:ext cx="5415837" cy="3255264"/>
          </a:xfrm>
          <a:prstGeom prst="rect">
            <a:avLst/>
          </a:prstGeom>
        </p:spPr>
      </p:pic>
    </p:spTree>
    <p:extLst>
      <p:ext uri="{BB962C8B-B14F-4D97-AF65-F5344CB8AC3E}">
        <p14:creationId xmlns:p14="http://schemas.microsoft.com/office/powerpoint/2010/main" val="125065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38E7-5BC8-465B-4E5D-710B4055D3E8}"/>
              </a:ext>
            </a:extLst>
          </p:cNvPr>
          <p:cNvSpPr>
            <a:spLocks noGrp="1"/>
          </p:cNvSpPr>
          <p:nvPr>
            <p:ph type="title"/>
          </p:nvPr>
        </p:nvSpPr>
        <p:spPr>
          <a:xfrm>
            <a:off x="0" y="10275"/>
            <a:ext cx="7729728" cy="770562"/>
          </a:xfrm>
        </p:spPr>
        <p:txBody>
          <a:bodyPr>
            <a:noAutofit/>
          </a:bodyPr>
          <a:lstStyle/>
          <a:p>
            <a:r>
              <a:rPr lang="en-IN" sz="4000" dirty="0"/>
              <a:t>Call volume</a:t>
            </a:r>
          </a:p>
        </p:txBody>
      </p:sp>
      <p:sp>
        <p:nvSpPr>
          <p:cNvPr id="3" name="Content Placeholder 2">
            <a:extLst>
              <a:ext uri="{FF2B5EF4-FFF2-40B4-BE49-F238E27FC236}">
                <a16:creationId xmlns:a16="http://schemas.microsoft.com/office/drawing/2014/main" id="{F2B76662-8B61-BCE5-2E54-662C30CA4596}"/>
              </a:ext>
            </a:extLst>
          </p:cNvPr>
          <p:cNvSpPr>
            <a:spLocks noGrp="1"/>
          </p:cNvSpPr>
          <p:nvPr>
            <p:ph sz="half" idx="1"/>
          </p:nvPr>
        </p:nvSpPr>
        <p:spPr>
          <a:xfrm>
            <a:off x="92159" y="904045"/>
            <a:ext cx="5764111" cy="5794706"/>
          </a:xfrm>
        </p:spPr>
        <p:txBody>
          <a:bodyPr>
            <a:normAutofit lnSpcReduction="10000"/>
          </a:bodyPr>
          <a:lstStyle/>
          <a:p>
            <a:r>
              <a:rPr lang="en-IN" sz="2800" dirty="0"/>
              <a:t>The Call volume follows a left skewed bell curve, with the 9588 at 9am to 10am peaking at 11 to 12 with 14626 then continuously declining to 5505 in 8pm to 9pm slot</a:t>
            </a:r>
          </a:p>
          <a:p>
            <a:r>
              <a:rPr lang="en-IN" sz="2800" dirty="0"/>
              <a:t>Overall decreasing trend is followed</a:t>
            </a:r>
          </a:p>
          <a:p>
            <a:r>
              <a:rPr lang="en-IN" sz="2800" dirty="0"/>
              <a:t>During the initial number of hours large number of calls are abandoned, and during the last hour large number of calls are abandoned in comparison to the call answered</a:t>
            </a:r>
          </a:p>
          <a:p>
            <a:r>
              <a:rPr lang="en-IN" sz="2800" dirty="0"/>
              <a:t>During the day more than 11 lakhs calls are received</a:t>
            </a:r>
          </a:p>
        </p:txBody>
      </p:sp>
      <p:pic>
        <p:nvPicPr>
          <p:cNvPr id="6" name="Picture 5">
            <a:extLst>
              <a:ext uri="{FF2B5EF4-FFF2-40B4-BE49-F238E27FC236}">
                <a16:creationId xmlns:a16="http://schemas.microsoft.com/office/drawing/2014/main" id="{591F7C22-DD6F-B2A2-88C4-8E9A3F994157}"/>
              </a:ext>
            </a:extLst>
          </p:cNvPr>
          <p:cNvPicPr>
            <a:picLocks noChangeAspect="1"/>
          </p:cNvPicPr>
          <p:nvPr/>
        </p:nvPicPr>
        <p:blipFill>
          <a:blip r:embed="rId2"/>
          <a:stretch>
            <a:fillRect/>
          </a:stretch>
        </p:blipFill>
        <p:spPr>
          <a:xfrm>
            <a:off x="5995658" y="852755"/>
            <a:ext cx="6196342" cy="3143892"/>
          </a:xfrm>
          <a:prstGeom prst="rect">
            <a:avLst/>
          </a:prstGeom>
          <a:ln w="57150">
            <a:solidFill>
              <a:schemeClr val="tx1"/>
            </a:solidFill>
          </a:ln>
        </p:spPr>
      </p:pic>
      <p:pic>
        <p:nvPicPr>
          <p:cNvPr id="8" name="Picture 7">
            <a:extLst>
              <a:ext uri="{FF2B5EF4-FFF2-40B4-BE49-F238E27FC236}">
                <a16:creationId xmlns:a16="http://schemas.microsoft.com/office/drawing/2014/main" id="{6A684000-D8A9-4CCB-D272-3B99B7E6A833}"/>
              </a:ext>
            </a:extLst>
          </p:cNvPr>
          <p:cNvPicPr>
            <a:picLocks noChangeAspect="1"/>
          </p:cNvPicPr>
          <p:nvPr/>
        </p:nvPicPr>
        <p:blipFill>
          <a:blip r:embed="rId3"/>
          <a:stretch>
            <a:fillRect/>
          </a:stretch>
        </p:blipFill>
        <p:spPr>
          <a:xfrm>
            <a:off x="5995658" y="4089115"/>
            <a:ext cx="6196342" cy="2758610"/>
          </a:xfrm>
          <a:prstGeom prst="rect">
            <a:avLst/>
          </a:prstGeom>
          <a:ln w="57150">
            <a:solidFill>
              <a:schemeClr val="tx1"/>
            </a:solidFill>
          </a:ln>
        </p:spPr>
      </p:pic>
    </p:spTree>
    <p:extLst>
      <p:ext uri="{BB962C8B-B14F-4D97-AF65-F5344CB8AC3E}">
        <p14:creationId xmlns:p14="http://schemas.microsoft.com/office/powerpoint/2010/main" val="2865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6000" dirty="0"/>
              <a:t>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11" name="Picture 10">
            <a:extLst>
              <a:ext uri="{FF2B5EF4-FFF2-40B4-BE49-F238E27FC236}">
                <a16:creationId xmlns:a16="http://schemas.microsoft.com/office/drawing/2014/main" id="{A3FFEDA6-5969-96DC-8643-A81BF426C064}"/>
              </a:ext>
            </a:extLst>
          </p:cNvPr>
          <p:cNvPicPr>
            <a:picLocks noChangeAspect="1"/>
          </p:cNvPicPr>
          <p:nvPr/>
        </p:nvPicPr>
        <p:blipFill>
          <a:blip r:embed="rId2"/>
          <a:stretch>
            <a:fillRect/>
          </a:stretch>
        </p:blipFill>
        <p:spPr>
          <a:xfrm>
            <a:off x="150260" y="1697626"/>
            <a:ext cx="3733800" cy="996950"/>
          </a:xfrm>
          <a:prstGeom prst="rect">
            <a:avLst/>
          </a:prstGeom>
        </p:spPr>
      </p:pic>
      <p:graphicFrame>
        <p:nvGraphicFramePr>
          <p:cNvPr id="14" name="Content Placeholder 13">
            <a:extLst>
              <a:ext uri="{FF2B5EF4-FFF2-40B4-BE49-F238E27FC236}">
                <a16:creationId xmlns:a16="http://schemas.microsoft.com/office/drawing/2014/main" id="{EA59A9D9-365B-96DE-B2B1-8B42723FF91D}"/>
              </a:ext>
            </a:extLst>
          </p:cNvPr>
          <p:cNvGraphicFramePr>
            <a:graphicFrameLocks noGrp="1"/>
          </p:cNvGraphicFramePr>
          <p:nvPr>
            <p:ph idx="1"/>
            <p:extLst>
              <p:ext uri="{D42A27DB-BD31-4B8C-83A1-F6EECF244321}">
                <p14:modId xmlns:p14="http://schemas.microsoft.com/office/powerpoint/2010/main" val="377321322"/>
              </p:ext>
            </p:extLst>
          </p:nvPr>
        </p:nvGraphicFramePr>
        <p:xfrm>
          <a:off x="3957192" y="1697626"/>
          <a:ext cx="8084548" cy="433070"/>
        </p:xfrm>
        <a:graphic>
          <a:graphicData uri="http://schemas.openxmlformats.org/drawingml/2006/table">
            <a:tbl>
              <a:tblPr>
                <a:tableStyleId>{5C22544A-7EE6-4342-B048-85BDC9FD1C3A}</a:tableStyleId>
              </a:tblPr>
              <a:tblGrid>
                <a:gridCol w="8084548">
                  <a:extLst>
                    <a:ext uri="{9D8B030D-6E8A-4147-A177-3AD203B41FA5}">
                      <a16:colId xmlns:a16="http://schemas.microsoft.com/office/drawing/2014/main" val="408239254"/>
                    </a:ext>
                  </a:extLst>
                </a:gridCol>
              </a:tblGrid>
              <a:tr h="0">
                <a:tc>
                  <a:txBody>
                    <a:bodyPr/>
                    <a:lstStyle/>
                    <a:p>
                      <a:pPr algn="l" fontAlgn="ctr"/>
                      <a:r>
                        <a:rPr lang="en-US" sz="1400" u="none" strike="noStrike" dirty="0">
                          <a:effectLst/>
                        </a:rPr>
                        <a:t>As we can see that abandon rate is around 30% we need to propose a manpower plan which can help reduce this to 10%</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3521333"/>
                  </a:ext>
                </a:extLst>
              </a:tr>
            </a:tbl>
          </a:graphicData>
        </a:graphic>
      </p:graphicFrame>
      <p:pic>
        <p:nvPicPr>
          <p:cNvPr id="16" name="Picture 15">
            <a:extLst>
              <a:ext uri="{FF2B5EF4-FFF2-40B4-BE49-F238E27FC236}">
                <a16:creationId xmlns:a16="http://schemas.microsoft.com/office/drawing/2014/main" id="{F39ED2B2-D819-0062-CD87-7C99810FCD4D}"/>
              </a:ext>
            </a:extLst>
          </p:cNvPr>
          <p:cNvPicPr>
            <a:picLocks noChangeAspect="1"/>
          </p:cNvPicPr>
          <p:nvPr/>
        </p:nvPicPr>
        <p:blipFill>
          <a:blip r:embed="rId3"/>
          <a:stretch>
            <a:fillRect/>
          </a:stretch>
        </p:blipFill>
        <p:spPr>
          <a:xfrm>
            <a:off x="150260" y="2796209"/>
            <a:ext cx="3734122" cy="1560033"/>
          </a:xfrm>
          <a:prstGeom prst="rect">
            <a:avLst/>
          </a:prstGeom>
        </p:spPr>
      </p:pic>
      <p:pic>
        <p:nvPicPr>
          <p:cNvPr id="26" name="Picture 25">
            <a:extLst>
              <a:ext uri="{FF2B5EF4-FFF2-40B4-BE49-F238E27FC236}">
                <a16:creationId xmlns:a16="http://schemas.microsoft.com/office/drawing/2014/main" id="{D1334435-BA2F-9E70-7CF5-CC19170C88DA}"/>
              </a:ext>
            </a:extLst>
          </p:cNvPr>
          <p:cNvPicPr>
            <a:picLocks noChangeAspect="1"/>
          </p:cNvPicPr>
          <p:nvPr/>
        </p:nvPicPr>
        <p:blipFill>
          <a:blip r:embed="rId4"/>
          <a:stretch>
            <a:fillRect/>
          </a:stretch>
        </p:blipFill>
        <p:spPr>
          <a:xfrm>
            <a:off x="3957192" y="2130696"/>
            <a:ext cx="8084548" cy="2233721"/>
          </a:xfrm>
          <a:prstGeom prst="rect">
            <a:avLst/>
          </a:prstGeom>
        </p:spPr>
      </p:pic>
      <p:sp>
        <p:nvSpPr>
          <p:cNvPr id="27" name="TextBox 26">
            <a:extLst>
              <a:ext uri="{FF2B5EF4-FFF2-40B4-BE49-F238E27FC236}">
                <a16:creationId xmlns:a16="http://schemas.microsoft.com/office/drawing/2014/main" id="{5DF68EF7-784E-FCAA-166A-9702A4FE52E6}"/>
              </a:ext>
            </a:extLst>
          </p:cNvPr>
          <p:cNvSpPr txBox="1"/>
          <p:nvPr/>
        </p:nvSpPr>
        <p:spPr>
          <a:xfrm>
            <a:off x="164388" y="4364417"/>
            <a:ext cx="1941816" cy="369332"/>
          </a:xfrm>
          <a:prstGeom prst="rect">
            <a:avLst/>
          </a:prstGeom>
          <a:noFill/>
        </p:spPr>
        <p:txBody>
          <a:bodyPr wrap="square" rtlCol="0">
            <a:spAutoFit/>
          </a:bodyPr>
          <a:lstStyle/>
          <a:p>
            <a:r>
              <a:rPr lang="en-IN" dirty="0">
                <a:hlinkClick r:id="rId5"/>
              </a:rPr>
              <a:t>Formulae Source</a:t>
            </a:r>
            <a:endParaRPr lang="en-IN" dirty="0"/>
          </a:p>
        </p:txBody>
      </p:sp>
      <p:pic>
        <p:nvPicPr>
          <p:cNvPr id="29" name="Picture 28">
            <a:extLst>
              <a:ext uri="{FF2B5EF4-FFF2-40B4-BE49-F238E27FC236}">
                <a16:creationId xmlns:a16="http://schemas.microsoft.com/office/drawing/2014/main" id="{70D39EAC-71B8-05A0-2455-740C503CB8E4}"/>
              </a:ext>
            </a:extLst>
          </p:cNvPr>
          <p:cNvPicPr>
            <a:picLocks noChangeAspect="1"/>
          </p:cNvPicPr>
          <p:nvPr/>
        </p:nvPicPr>
        <p:blipFill>
          <a:blip r:embed="rId6"/>
          <a:stretch>
            <a:fillRect/>
          </a:stretch>
        </p:blipFill>
        <p:spPr>
          <a:xfrm>
            <a:off x="150261" y="4733748"/>
            <a:ext cx="5849848" cy="2048052"/>
          </a:xfrm>
          <a:prstGeom prst="rect">
            <a:avLst/>
          </a:prstGeom>
        </p:spPr>
      </p:pic>
      <p:sp>
        <p:nvSpPr>
          <p:cNvPr id="30" name="TextBox 29">
            <a:extLst>
              <a:ext uri="{FF2B5EF4-FFF2-40B4-BE49-F238E27FC236}">
                <a16:creationId xmlns:a16="http://schemas.microsoft.com/office/drawing/2014/main" id="{433C7BB5-01BD-69F9-5FFE-E6613FFEAF16}"/>
              </a:ext>
            </a:extLst>
          </p:cNvPr>
          <p:cNvSpPr txBox="1"/>
          <p:nvPr/>
        </p:nvSpPr>
        <p:spPr>
          <a:xfrm>
            <a:off x="6014236" y="4364417"/>
            <a:ext cx="6096000"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Hence for each bucket we need </a:t>
            </a:r>
            <a:r>
              <a:rPr lang="en-IN" sz="1950" b="1" dirty="0"/>
              <a:t>132</a:t>
            </a:r>
            <a:r>
              <a:rPr lang="en-IN" sz="1950" dirty="0"/>
              <a:t> agents, as call handling capacity is 99 therefore if we multiply them, we get 13068 implying that 132 agents can handle 13068 call per hour. According to previous slide only 2 slots i.e. 10am-11am which receive 13133 calls and 11am to 12pm slot which receive 14626 calls receive more calls than call handling capacity of 132 agents, but the number is not big enough so as to exceed abandon rate by 10%. </a:t>
            </a:r>
          </a:p>
        </p:txBody>
      </p:sp>
    </p:spTree>
    <p:extLst>
      <p:ext uri="{BB962C8B-B14F-4D97-AF65-F5344CB8AC3E}">
        <p14:creationId xmlns:p14="http://schemas.microsoft.com/office/powerpoint/2010/main" val="190801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714"/>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a:blip r:embed="rId3"/>
          <a:stretch>
            <a:fillRect/>
          </a:stretch>
        </p:blipFill>
        <p:spPr>
          <a:xfrm>
            <a:off x="0" y="2808005"/>
            <a:ext cx="3848359" cy="1353029"/>
          </a:xfrm>
          <a:prstGeom prst="rect">
            <a:avLst/>
          </a:prstGeom>
        </p:spPr>
      </p:pic>
      <p:pic>
        <p:nvPicPr>
          <p:cNvPr id="14" name="Picture 13">
            <a:extLst>
              <a:ext uri="{FF2B5EF4-FFF2-40B4-BE49-F238E27FC236}">
                <a16:creationId xmlns:a16="http://schemas.microsoft.com/office/drawing/2014/main" id="{9AD333BA-868D-7521-9C56-8B633EC18E9E}"/>
              </a:ext>
            </a:extLst>
          </p:cNvPr>
          <p:cNvPicPr>
            <a:picLocks noChangeAspect="1"/>
          </p:cNvPicPr>
          <p:nvPr/>
        </p:nvPicPr>
        <p:blipFill>
          <a:blip r:embed="rId4"/>
          <a:stretch>
            <a:fillRect/>
          </a:stretch>
        </p:blipFill>
        <p:spPr>
          <a:xfrm>
            <a:off x="0" y="4774008"/>
            <a:ext cx="3848359" cy="1555964"/>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3957192" y="4864217"/>
            <a:ext cx="7756989" cy="9925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When only 30 calls are received we would need just 1 agent</a:t>
            </a:r>
          </a:p>
          <a:p>
            <a:r>
              <a:rPr lang="en-IN" sz="1950" b="1" dirty="0"/>
              <a:t>But according to the given question we receive 30 calls at night for every 100 calls received in day</a:t>
            </a:r>
          </a:p>
        </p:txBody>
      </p:sp>
      <p:pic>
        <p:nvPicPr>
          <p:cNvPr id="20" name="Picture 19">
            <a:extLst>
              <a:ext uri="{FF2B5EF4-FFF2-40B4-BE49-F238E27FC236}">
                <a16:creationId xmlns:a16="http://schemas.microsoft.com/office/drawing/2014/main" id="{87FDD3D5-D7E6-D1F0-6FEF-B7863C91CBED}"/>
              </a:ext>
            </a:extLst>
          </p:cNvPr>
          <p:cNvPicPr>
            <a:picLocks noChangeAspect="1"/>
          </p:cNvPicPr>
          <p:nvPr/>
        </p:nvPicPr>
        <p:blipFill>
          <a:blip r:embed="rId5"/>
          <a:stretch>
            <a:fillRect/>
          </a:stretch>
        </p:blipFill>
        <p:spPr>
          <a:xfrm>
            <a:off x="3957192" y="2490292"/>
            <a:ext cx="8084548" cy="2233721"/>
          </a:xfrm>
          <a:prstGeom prst="rect">
            <a:avLst/>
          </a:prstGeom>
        </p:spPr>
      </p:pic>
    </p:spTree>
    <p:extLst>
      <p:ext uri="{BB962C8B-B14F-4D97-AF65-F5344CB8AC3E}">
        <p14:creationId xmlns:p14="http://schemas.microsoft.com/office/powerpoint/2010/main" val="40894538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4722</TotalTime>
  <Words>805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Manrope</vt:lpstr>
      <vt:lpstr>Parcel</vt:lpstr>
      <vt:lpstr>ABC Call Volume Trend Analysis </vt:lpstr>
      <vt:lpstr>Project description</vt:lpstr>
      <vt:lpstr>Approach</vt:lpstr>
      <vt:lpstr>Tech stack used</vt:lpstr>
      <vt:lpstr>insights</vt:lpstr>
      <vt:lpstr>Average call time in each time bucket</vt:lpstr>
      <vt:lpstr>Call volume</vt:lpstr>
      <vt:lpstr>MANPOWER PLAN</vt:lpstr>
      <vt:lpstr>24 hour MANPOWER PLAN</vt:lpstr>
      <vt:lpstr>24 hour MANPOWER PLAN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shreshth vashisht</dc:creator>
  <cp:lastModifiedBy>Abhishek Shukla</cp:lastModifiedBy>
  <cp:revision>2</cp:revision>
  <dcterms:created xsi:type="dcterms:W3CDTF">2023-03-25T17:58:19Z</dcterms:created>
  <dcterms:modified xsi:type="dcterms:W3CDTF">2023-09-13T10:34:16Z</dcterms:modified>
</cp:coreProperties>
</file>