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9"/>
  </p:notesMasterIdLst>
  <p:handoutMasterIdLst>
    <p:handoutMasterId r:id="rId20"/>
  </p:handoutMasterIdLst>
  <p:sldIdLst>
    <p:sldId id="268" r:id="rId2"/>
    <p:sldId id="270" r:id="rId3"/>
    <p:sldId id="271" r:id="rId4"/>
    <p:sldId id="272" r:id="rId5"/>
    <p:sldId id="286" r:id="rId6"/>
    <p:sldId id="269" r:id="rId7"/>
    <p:sldId id="274" r:id="rId8"/>
    <p:sldId id="276" r:id="rId9"/>
    <p:sldId id="277" r:id="rId10"/>
    <p:sldId id="278" r:id="rId11"/>
    <p:sldId id="279" r:id="rId12"/>
    <p:sldId id="280" r:id="rId13"/>
    <p:sldId id="281" r:id="rId14"/>
    <p:sldId id="282" r:id="rId15"/>
    <p:sldId id="283" r:id="rId16"/>
    <p:sldId id="284" r:id="rId17"/>
    <p:sldId id="285"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0" d="100"/>
          <a:sy n="80" d="100"/>
        </p:scale>
        <p:origin x="48" y="11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hishek\Downloads\P4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Trainity\P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[P4.xlsx]Sheet3!PivotTable24</c:name>
    <c:fmtId val="8"/>
  </c:pivotSource>
  <c:chart>
    <c:title>
      <c:tx>
        <c:rich>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600" b="1">
                <a:solidFill>
                  <a:schemeClr val="tx1"/>
                </a:solidFill>
                <a:latin typeface="Times New Roman" panose="02020603050405020304" pitchFamily="18" charset="0"/>
                <a:cs typeface="Times New Roman" panose="02020603050405020304" pitchFamily="18" charset="0"/>
              </a:rPr>
              <a:t>Department wise number of employee rejected data</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
      </c:pivotFmt>
      <c:pivotFmt>
        <c:idx val="6"/>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F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Sheet3!$C$3:$C$4</c:f>
              <c:strCache>
                <c:ptCount val="1"/>
                <c:pt idx="0">
                  <c:v>Female</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Sheet3!$A$5:$B$13</c:f>
              <c:multiLvlStrCache>
                <c:ptCount val="9"/>
                <c:lvl>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lvl>
                <c:lvl>
                  <c:pt idx="0">
                    <c:v>Rejected</c:v>
                  </c:pt>
                </c:lvl>
              </c:multiLvlStrCache>
            </c:multiLvlStrRef>
          </c:cat>
          <c:val>
            <c:numRef>
              <c:f>Sheet3!$C$5:$C$13</c:f>
              <c:numCache>
                <c:formatCode>General</c:formatCode>
                <c:ptCount val="9"/>
                <c:pt idx="0">
                  <c:v>104</c:v>
                </c:pt>
                <c:pt idx="1">
                  <c:v>57</c:v>
                </c:pt>
                <c:pt idx="2">
                  <c:v>10</c:v>
                </c:pt>
                <c:pt idx="3">
                  <c:v>36</c:v>
                </c:pt>
                <c:pt idx="4">
                  <c:v>265</c:v>
                </c:pt>
                <c:pt idx="5">
                  <c:v>37</c:v>
                </c:pt>
                <c:pt idx="6">
                  <c:v>32</c:v>
                </c:pt>
                <c:pt idx="7">
                  <c:v>77</c:v>
                </c:pt>
                <c:pt idx="8">
                  <c:v>201</c:v>
                </c:pt>
              </c:numCache>
            </c:numRef>
          </c:val>
          <c:extLst>
            <c:ext xmlns:c16="http://schemas.microsoft.com/office/drawing/2014/chart" uri="{C3380CC4-5D6E-409C-BE32-E72D297353CC}">
              <c16:uniqueId val="{00000000-92C3-432A-BF44-E23342F8D9DA}"/>
            </c:ext>
          </c:extLst>
        </c:ser>
        <c:ser>
          <c:idx val="1"/>
          <c:order val="1"/>
          <c:tx>
            <c:strRef>
              <c:f>Sheet3!$D$3:$D$4</c:f>
              <c:strCache>
                <c:ptCount val="1"/>
                <c:pt idx="0">
                  <c:v>Male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Sheet3!$A$5:$B$13</c:f>
              <c:multiLvlStrCache>
                <c:ptCount val="9"/>
                <c:lvl>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lvl>
                <c:lvl>
                  <c:pt idx="0">
                    <c:v>Rejected</c:v>
                  </c:pt>
                </c:lvl>
              </c:multiLvlStrCache>
            </c:multiLvlStrRef>
          </c:cat>
          <c:val>
            <c:numRef>
              <c:f>Sheet3!$D$5:$D$13</c:f>
              <c:numCache>
                <c:formatCode>General</c:formatCode>
                <c:ptCount val="9"/>
                <c:pt idx="0">
                  <c:v>4</c:v>
                </c:pt>
                <c:pt idx="1">
                  <c:v>1</c:v>
                </c:pt>
                <c:pt idx="2">
                  <c:v>14</c:v>
                </c:pt>
                <c:pt idx="3">
                  <c:v>83</c:v>
                </c:pt>
                <c:pt idx="4">
                  <c:v>606</c:v>
                </c:pt>
                <c:pt idx="5">
                  <c:v>92</c:v>
                </c:pt>
                <c:pt idx="6">
                  <c:v>67</c:v>
                </c:pt>
                <c:pt idx="7">
                  <c:v>172</c:v>
                </c:pt>
                <c:pt idx="8">
                  <c:v>482</c:v>
                </c:pt>
              </c:numCache>
            </c:numRef>
          </c:val>
          <c:extLst>
            <c:ext xmlns:c16="http://schemas.microsoft.com/office/drawing/2014/chart" uri="{C3380CC4-5D6E-409C-BE32-E72D297353CC}">
              <c16:uniqueId val="{00000001-92C3-432A-BF44-E23342F8D9DA}"/>
            </c:ext>
          </c:extLst>
        </c:ser>
        <c:dLbls>
          <c:dLblPos val="outEnd"/>
          <c:showLegendKey val="0"/>
          <c:showVal val="1"/>
          <c:showCatName val="0"/>
          <c:showSerName val="0"/>
          <c:showPercent val="0"/>
          <c:showBubbleSize val="0"/>
        </c:dLbls>
        <c:gapWidth val="219"/>
        <c:axId val="712337536"/>
        <c:axId val="712338016"/>
      </c:barChart>
      <c:catAx>
        <c:axId val="71233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12338016"/>
        <c:crosses val="autoZero"/>
        <c:auto val="1"/>
        <c:lblAlgn val="ctr"/>
        <c:lblOffset val="100"/>
        <c:noMultiLvlLbl val="0"/>
      </c:catAx>
      <c:valAx>
        <c:axId val="712338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12337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highlight>
                <a:srgbClr val="FFFF00"/>
              </a:highlight>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[P4.xlsx]Sheet2!PivotTable11</c:name>
    <c:fmtId val="4"/>
  </c:pivotSource>
  <c:chart>
    <c:title>
      <c:tx>
        <c:rich>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b="1">
                <a:solidFill>
                  <a:schemeClr val="tx1"/>
                </a:solidFill>
                <a:latin typeface="Times New Roman" panose="02020603050405020304" pitchFamily="18" charset="0"/>
                <a:cs typeface="Times New Roman" panose="02020603050405020304" pitchFamily="18" charset="0"/>
              </a:rPr>
              <a:t>Hireing Status</a:t>
            </a:r>
            <a:r>
              <a:rPr lang="en-IN" b="1" baseline="0">
                <a:solidFill>
                  <a:schemeClr val="tx1"/>
                </a:solidFill>
                <a:latin typeface="Times New Roman" panose="02020603050405020304" pitchFamily="18" charset="0"/>
                <a:cs typeface="Times New Roman" panose="02020603050405020304" pitchFamily="18" charset="0"/>
              </a:rPr>
              <a:t> in the Company</a:t>
            </a:r>
            <a:endParaRPr lang="en-IN"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pivotFmt>
      <c:pivotFmt>
        <c:idx val="2"/>
        <c:spPr>
          <a:solidFill>
            <a:srgbClr val="FF0000"/>
          </a:solidFill>
          <a:ln>
            <a:solidFill>
              <a:srgbClr val="FF0000"/>
            </a:solidFill>
          </a:ln>
          <a:effectLst/>
        </c:spPr>
      </c:pivotFmt>
      <c:pivotFmt>
        <c:idx val="3"/>
        <c:spPr>
          <a:solidFill>
            <a:srgbClr val="00B050"/>
          </a:solidFill>
          <a:ln>
            <a:noFill/>
          </a:ln>
          <a:effectLst/>
        </c:spPr>
      </c:pivotFmt>
      <c:pivotFmt>
        <c:idx val="4"/>
        <c:spPr>
          <a:solidFill>
            <a:srgbClr val="FF0000"/>
          </a:solidFill>
          <a:ln>
            <a:noFill/>
          </a:ln>
          <a:effectLst/>
        </c:spPr>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c:spPr>
      </c:pivotFmt>
      <c:pivotFmt>
        <c:idx val="7"/>
        <c:spPr>
          <a:solidFill>
            <a:srgbClr val="FF0000"/>
          </a:solidFill>
          <a:ln>
            <a:solidFill>
              <a:srgbClr val="FF0000"/>
            </a:solidFill>
          </a:ln>
          <a:effectLst/>
        </c:spPr>
      </c:pivotFmt>
      <c:pivotFmt>
        <c:idx val="8"/>
        <c:spPr>
          <a:solidFill>
            <a:srgbClr val="00B050"/>
          </a:solidFill>
          <a:ln>
            <a:noFill/>
          </a:ln>
          <a:effectLst/>
        </c:spPr>
      </c:pivotFmt>
      <c:pivotFmt>
        <c:idx val="9"/>
        <c:spPr>
          <a:solidFill>
            <a:srgbClr val="FF0000"/>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50"/>
          </a:solidFill>
          <a:ln>
            <a:noFill/>
          </a:ln>
          <a:effectLst/>
        </c:spPr>
      </c:pivotFmt>
      <c:pivotFmt>
        <c:idx val="12"/>
        <c:spPr>
          <a:solidFill>
            <a:srgbClr val="FF0000"/>
          </a:solidFill>
          <a:ln>
            <a:solidFill>
              <a:srgbClr val="FF0000"/>
            </a:solidFill>
          </a:ln>
          <a:effectLst/>
        </c:spPr>
      </c:pivotFmt>
      <c:pivotFmt>
        <c:idx val="13"/>
        <c:spPr>
          <a:solidFill>
            <a:srgbClr val="00B050"/>
          </a:solidFill>
          <a:ln>
            <a:noFill/>
          </a:ln>
          <a:effectLst/>
        </c:spPr>
      </c:pivotFmt>
      <c:pivotFmt>
        <c:idx val="14"/>
        <c:spPr>
          <a:solidFill>
            <a:srgbClr val="FF0000"/>
          </a:solidFill>
          <a:ln>
            <a:noFill/>
          </a:ln>
          <a:effectLst/>
        </c:spPr>
      </c:pivotFmt>
    </c:pivotFmts>
    <c:plotArea>
      <c:layout/>
      <c:barChart>
        <c:barDir val="col"/>
        <c:grouping val="clustered"/>
        <c:varyColors val="0"/>
        <c:ser>
          <c:idx val="0"/>
          <c:order val="0"/>
          <c:tx>
            <c:strRef>
              <c:f>Sheet2!$C$3</c:f>
              <c:strCache>
                <c:ptCount val="1"/>
                <c:pt idx="0">
                  <c:v>Total</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1205-4101-8F55-3D0C53C04647}"/>
              </c:ext>
            </c:extLst>
          </c:dPt>
          <c:dPt>
            <c:idx val="1"/>
            <c:invertIfNegative val="0"/>
            <c:bubble3D val="0"/>
            <c:spPr>
              <a:solidFill>
                <a:srgbClr val="FF0000"/>
              </a:solidFill>
              <a:ln>
                <a:solidFill>
                  <a:srgbClr val="FF0000"/>
                </a:solidFill>
              </a:ln>
              <a:effectLst/>
            </c:spPr>
            <c:extLst>
              <c:ext xmlns:c16="http://schemas.microsoft.com/office/drawing/2014/chart" uri="{C3380CC4-5D6E-409C-BE32-E72D297353CC}">
                <c16:uniqueId val="{00000003-1205-4101-8F55-3D0C53C04647}"/>
              </c:ext>
            </c:extLst>
          </c:dPt>
          <c:dPt>
            <c:idx val="2"/>
            <c:invertIfNegative val="0"/>
            <c:bubble3D val="0"/>
            <c:spPr>
              <a:solidFill>
                <a:srgbClr val="00B050"/>
              </a:solidFill>
              <a:ln>
                <a:noFill/>
              </a:ln>
              <a:effectLst/>
            </c:spPr>
            <c:extLst>
              <c:ext xmlns:c16="http://schemas.microsoft.com/office/drawing/2014/chart" uri="{C3380CC4-5D6E-409C-BE32-E72D297353CC}">
                <c16:uniqueId val="{00000005-1205-4101-8F55-3D0C53C04647}"/>
              </c:ext>
            </c:extLst>
          </c:dPt>
          <c:dPt>
            <c:idx val="3"/>
            <c:invertIfNegative val="0"/>
            <c:bubble3D val="0"/>
            <c:spPr>
              <a:solidFill>
                <a:srgbClr val="FF0000"/>
              </a:solidFill>
              <a:ln>
                <a:noFill/>
              </a:ln>
              <a:effectLst/>
            </c:spPr>
            <c:extLst>
              <c:ext xmlns:c16="http://schemas.microsoft.com/office/drawing/2014/chart" uri="{C3380CC4-5D6E-409C-BE32-E72D297353CC}">
                <c16:uniqueId val="{00000007-1205-4101-8F55-3D0C53C04647}"/>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Sheet2!$A$4:$B$7</c:f>
              <c:multiLvlStrCache>
                <c:ptCount val="4"/>
                <c:lvl>
                  <c:pt idx="0">
                    <c:v>Hired</c:v>
                  </c:pt>
                  <c:pt idx="1">
                    <c:v>Rejected</c:v>
                  </c:pt>
                  <c:pt idx="2">
                    <c:v>Hired</c:v>
                  </c:pt>
                  <c:pt idx="3">
                    <c:v>Rejected</c:v>
                  </c:pt>
                </c:lvl>
                <c:lvl>
                  <c:pt idx="0">
                    <c:v>Female</c:v>
                  </c:pt>
                  <c:pt idx="2">
                    <c:v>Male</c:v>
                  </c:pt>
                </c:lvl>
              </c:multiLvlStrCache>
            </c:multiLvlStrRef>
          </c:cat>
          <c:val>
            <c:numRef>
              <c:f>Sheet2!$C$4:$C$7</c:f>
              <c:numCache>
                <c:formatCode>General</c:formatCode>
                <c:ptCount val="4"/>
                <c:pt idx="0">
                  <c:v>1856</c:v>
                </c:pt>
                <c:pt idx="1">
                  <c:v>819</c:v>
                </c:pt>
                <c:pt idx="2">
                  <c:v>2562</c:v>
                </c:pt>
                <c:pt idx="3">
                  <c:v>1521</c:v>
                </c:pt>
              </c:numCache>
            </c:numRef>
          </c:val>
          <c:extLst>
            <c:ext xmlns:c16="http://schemas.microsoft.com/office/drawing/2014/chart" uri="{C3380CC4-5D6E-409C-BE32-E72D297353CC}">
              <c16:uniqueId val="{00000008-1205-4101-8F55-3D0C53C04647}"/>
            </c:ext>
          </c:extLst>
        </c:ser>
        <c:dLbls>
          <c:dLblPos val="outEnd"/>
          <c:showLegendKey val="0"/>
          <c:showVal val="1"/>
          <c:showCatName val="0"/>
          <c:showSerName val="0"/>
          <c:showPercent val="0"/>
          <c:showBubbleSize val="0"/>
        </c:dLbls>
        <c:gapWidth val="219"/>
        <c:overlap val="-27"/>
        <c:axId val="562247167"/>
        <c:axId val="562247647"/>
      </c:barChart>
      <c:catAx>
        <c:axId val="562247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247647"/>
        <c:crosses val="autoZero"/>
        <c:auto val="1"/>
        <c:lblAlgn val="ctr"/>
        <c:lblOffset val="100"/>
        <c:noMultiLvlLbl val="0"/>
      </c:catAx>
      <c:valAx>
        <c:axId val="56224764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5622471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Table>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[P4.xlsx]Sheet4!PivotTable29</c:name>
    <c:fmtId val="8"/>
  </c:pivotSource>
  <c:chart>
    <c:title>
      <c:tx>
        <c:rich>
          <a:bodyPr rot="0" spcFirstLastPara="1" vertOverflow="ellipsis" vert="horz" wrap="square" anchor="ctr" anchorCtr="1"/>
          <a:lstStyle/>
          <a:p>
            <a:pPr algn="ctr">
              <a:defRPr sz="2400" b="1" i="0" u="none" strike="noStrike" kern="1200" spc="0" baseline="0">
                <a:solidFill>
                  <a:srgbClr val="002060"/>
                </a:solidFill>
                <a:latin typeface="Times New Roman" panose="02020603050405020304" pitchFamily="18" charset="0"/>
                <a:ea typeface="+mn-ea"/>
                <a:cs typeface="Times New Roman" panose="02020603050405020304" pitchFamily="18" charset="0"/>
              </a:defRPr>
            </a:pPr>
            <a:r>
              <a:rPr lang="en-IN" sz="2400" b="1" dirty="0">
                <a:solidFill>
                  <a:srgbClr val="002060"/>
                </a:solidFill>
                <a:latin typeface="Times New Roman" panose="02020603050405020304" pitchFamily="18" charset="0"/>
                <a:cs typeface="Times New Roman" panose="02020603050405020304" pitchFamily="18" charset="0"/>
              </a:rPr>
              <a:t>Department wise average salary offered in the company</a:t>
            </a:r>
          </a:p>
        </c:rich>
      </c:tx>
      <c:layout>
        <c:manualLayout>
          <c:xMode val="edge"/>
          <c:yMode val="edge"/>
          <c:x val="0.19995307176860769"/>
          <c:y val="3.0816177844199516E-2"/>
        </c:manualLayout>
      </c:layout>
      <c:overlay val="0"/>
      <c:spPr>
        <a:noFill/>
        <a:ln>
          <a:noFill/>
        </a:ln>
        <a:effectLst/>
      </c:spPr>
      <c:txPr>
        <a:bodyPr rot="0" spcFirstLastPara="1" vertOverflow="ellipsis" vert="horz" wrap="square" anchor="ctr" anchorCtr="1"/>
        <a:lstStyle/>
        <a:p>
          <a:pPr algn="ctr">
            <a:defRPr sz="2400" b="1" i="0" u="none" strike="noStrike" kern="1200" spc="0" baseline="0">
              <a:solidFill>
                <a:srgbClr val="002060"/>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dLbl>
          <c:idx val="0"/>
          <c:showLegendKey val="0"/>
          <c:showVal val="1"/>
          <c:showCatName val="1"/>
          <c:showSerName val="0"/>
          <c:showPercent val="0"/>
          <c:showBubbleSize val="0"/>
          <c:extLst>
            <c:ext xmlns:c15="http://schemas.microsoft.com/office/drawing/2012/chart" uri="{CE6537A1-D6FC-4f65-9D91-7224C49458BB}"/>
          </c:extLst>
        </c:dLbl>
      </c:pivotFmt>
      <c:pivotFmt>
        <c:idx val="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0"/>
        <c:dLbl>
          <c:idx val="0"/>
          <c:showLegendKey val="0"/>
          <c:showVal val="1"/>
          <c:showCatName val="1"/>
          <c:showSerName val="0"/>
          <c:showPercent val="0"/>
          <c:showBubbleSize val="0"/>
          <c:extLst>
            <c:ext xmlns:c15="http://schemas.microsoft.com/office/drawing/2012/chart" uri="{CE6537A1-D6FC-4f65-9D91-7224C49458BB}"/>
          </c:extLst>
        </c:dLbl>
      </c:pivotFmt>
      <c:pivotFmt>
        <c:idx val="1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1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1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1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0"/>
        <c:dLbl>
          <c:idx val="0"/>
          <c:showLegendKey val="0"/>
          <c:showVal val="1"/>
          <c:showCatName val="1"/>
          <c:showSerName val="0"/>
          <c:showPercent val="0"/>
          <c:showBubbleSize val="0"/>
          <c:extLst>
            <c:ext xmlns:c15="http://schemas.microsoft.com/office/drawing/2012/chart" uri="{CE6537A1-D6FC-4f65-9D91-7224C49458BB}"/>
          </c:extLst>
        </c:dLbl>
      </c:pivotFmt>
      <c:pivotFmt>
        <c:idx val="2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2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2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2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0"/>
        <c:dLbl>
          <c:idx val="0"/>
          <c:showLegendKey val="0"/>
          <c:showVal val="1"/>
          <c:showCatName val="1"/>
          <c:showSerName val="0"/>
          <c:showPercent val="0"/>
          <c:showBubbleSize val="0"/>
          <c:extLst>
            <c:ext xmlns:c15="http://schemas.microsoft.com/office/drawing/2012/chart" uri="{CE6537A1-D6FC-4f65-9D91-7224C49458BB}"/>
          </c:extLst>
        </c:dLbl>
      </c:pivotFmt>
      <c:pivotFmt>
        <c:idx val="3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3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3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3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0"/>
        <c:dLbl>
          <c:idx val="0"/>
          <c:showLegendKey val="0"/>
          <c:showVal val="1"/>
          <c:showCatName val="1"/>
          <c:showSerName val="0"/>
          <c:showPercent val="0"/>
          <c:showBubbleSize val="0"/>
          <c:extLst>
            <c:ext xmlns:c15="http://schemas.microsoft.com/office/drawing/2012/chart" uri="{CE6537A1-D6FC-4f65-9D91-7224C49458BB}"/>
          </c:extLst>
        </c:dLbl>
      </c:pivotFmt>
      <c:pivotFmt>
        <c:idx val="4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4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4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4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0"/>
        <c:dLbl>
          <c:idx val="0"/>
          <c:showLegendKey val="0"/>
          <c:showVal val="1"/>
          <c:showCatName val="1"/>
          <c:showSerName val="0"/>
          <c:showPercent val="0"/>
          <c:showBubbleSize val="0"/>
          <c:extLst>
            <c:ext xmlns:c15="http://schemas.microsoft.com/office/drawing/2012/chart" uri="{CE6537A1-D6FC-4f65-9D91-7224C49458BB}"/>
          </c:extLst>
        </c:dLbl>
      </c:pivotFmt>
      <c:pivotFmt>
        <c:idx val="51"/>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2"/>
        <c:dLbl>
          <c:idx val="0"/>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Lst>
        </c:dLbl>
      </c:pivotFmt>
      <c:pivotFmt>
        <c:idx val="53"/>
        <c:dLbl>
          <c:idx val="0"/>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4"/>
        <c:dLbl>
          <c:idx val="0"/>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5"/>
        <c:dLbl>
          <c:idx val="0"/>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6"/>
        <c:dLbl>
          <c:idx val="0"/>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7"/>
        <c:dLbl>
          <c:idx val="0"/>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Lst>
        </c:dLbl>
      </c:pivotFmt>
      <c:pivotFmt>
        <c:idx val="58"/>
        <c:dLbl>
          <c:idx val="0"/>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Lst>
        </c:dLbl>
      </c:pivotFmt>
      <c:pivotFmt>
        <c:idx val="59"/>
        <c:dLbl>
          <c:idx val="0"/>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marker>
          <c:symbol val="circle"/>
          <c:size val="5"/>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1"/>
        <c:spPr>
          <a:solidFill>
            <a:schemeClr val="accent1"/>
          </a:solidFill>
          <a:ln w="19050">
            <a:solidFill>
              <a:schemeClr val="lt1"/>
            </a:solidFill>
          </a:ln>
          <a:effectLst/>
        </c:spPr>
        <c:dLbl>
          <c:idx val="0"/>
          <c:layout>
            <c:manualLayout>
              <c:x val="0.11894273127753294"/>
              <c:y val="-5.717552887364207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2"/>
        <c:spPr>
          <a:solidFill>
            <a:schemeClr val="accent2"/>
          </a:solidFill>
          <a:ln w="19050">
            <a:solidFill>
              <a:schemeClr val="lt1"/>
            </a:solidFill>
          </a:ln>
          <a:effectLst/>
        </c:spPr>
        <c:dLbl>
          <c:idx val="0"/>
          <c:layout>
            <c:manualLayout>
              <c:x val="0.15859030837004406"/>
              <c:y val="-5.71755288736420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3"/>
        <c:spPr>
          <a:solidFill>
            <a:schemeClr val="accent3"/>
          </a:solidFill>
          <a:ln w="19050">
            <a:solidFill>
              <a:schemeClr val="lt1"/>
            </a:solidFill>
          </a:ln>
          <a:effectLst/>
        </c:spPr>
        <c:dLbl>
          <c:idx val="0"/>
          <c:layout>
            <c:manualLayout>
              <c:x val="0.16886930983847284"/>
              <c:y val="1.143510577472841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4"/>
        <c:spPr>
          <a:solidFill>
            <a:schemeClr val="accent4"/>
          </a:solidFill>
          <a:ln w="19050">
            <a:solidFill>
              <a:schemeClr val="lt1"/>
            </a:solidFill>
          </a:ln>
          <a:effectLst/>
        </c:spPr>
        <c:dLbl>
          <c:idx val="0"/>
          <c:layout>
            <c:manualLayout>
              <c:x val="0.15418502202643172"/>
              <c:y val="2.85877644368210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5"/>
          </a:solidFill>
          <a:ln w="19050">
            <a:solidFill>
              <a:schemeClr val="lt1"/>
            </a:solidFill>
          </a:ln>
          <a:effectLst/>
        </c:spPr>
        <c:dLbl>
          <c:idx val="0"/>
          <c:layout>
            <c:manualLayout>
              <c:x val="1.4684287812041115E-3"/>
              <c:y val="6.0034305317324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6"/>
          </a:solidFill>
          <a:ln w="19050">
            <a:solidFill>
              <a:schemeClr val="lt1"/>
            </a:solidFill>
          </a:ln>
          <a:effectLst/>
        </c:spPr>
        <c:dLbl>
          <c:idx val="0"/>
          <c:layout>
            <c:manualLayout>
              <c:x val="-0.15712187958883994"/>
              <c:y val="2.85877644368209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1">
              <a:lumMod val="60000"/>
            </a:schemeClr>
          </a:solidFill>
          <a:ln w="19050">
            <a:solidFill>
              <a:schemeClr val="lt1"/>
            </a:solidFill>
          </a:ln>
          <a:effectLst/>
        </c:spPr>
        <c:dLbl>
          <c:idx val="0"/>
          <c:layout>
            <c:manualLayout>
              <c:x val="-0.14390602055800295"/>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2">
              <a:lumMod val="60000"/>
            </a:schemeClr>
          </a:solidFill>
          <a:ln w="19050">
            <a:solidFill>
              <a:schemeClr val="lt1"/>
            </a:solidFill>
          </a:ln>
          <a:effectLst/>
        </c:spPr>
        <c:dLbl>
          <c:idx val="0"/>
          <c:layout>
            <c:manualLayout>
              <c:x val="-0.12481644640234951"/>
              <c:y val="-4.5740423098913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3">
              <a:lumMod val="60000"/>
            </a:schemeClr>
          </a:solidFill>
          <a:ln w="19050">
            <a:solidFill>
              <a:schemeClr val="lt1"/>
            </a:solidFill>
          </a:ln>
          <a:effectLst/>
        </c:spPr>
        <c:dLbl>
          <c:idx val="0"/>
          <c:layout>
            <c:manualLayout>
              <c:x val="-0.11013215859030839"/>
              <c:y val="-6.289308176100628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1"/>
          </a:solidFill>
          <a:ln w="19050">
            <a:solidFill>
              <a:schemeClr val="lt1"/>
            </a:solidFill>
          </a:ln>
          <a:effectLst/>
        </c:spPr>
        <c:dLbl>
          <c:idx val="0"/>
          <c:layout>
            <c:manualLayout>
              <c:x val="0.11894273127753294"/>
              <c:y val="-5.717552887364207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1"/>
          </a:solidFill>
          <a:ln w="19050">
            <a:solidFill>
              <a:schemeClr val="lt1"/>
            </a:solidFill>
          </a:ln>
          <a:effectLst/>
        </c:spPr>
        <c:dLbl>
          <c:idx val="0"/>
          <c:layout>
            <c:manualLayout>
              <c:x val="0.15859030837004406"/>
              <c:y val="-5.71755288736420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1"/>
          </a:solidFill>
          <a:ln w="19050">
            <a:solidFill>
              <a:schemeClr val="lt1"/>
            </a:solidFill>
          </a:ln>
          <a:effectLst/>
        </c:spPr>
        <c:dLbl>
          <c:idx val="0"/>
          <c:layout>
            <c:manualLayout>
              <c:x val="0.16886930983847284"/>
              <c:y val="1.143510577472841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1"/>
          </a:solidFill>
          <a:ln w="19050">
            <a:solidFill>
              <a:schemeClr val="lt1"/>
            </a:solidFill>
          </a:ln>
          <a:effectLst/>
        </c:spPr>
        <c:dLbl>
          <c:idx val="0"/>
          <c:layout>
            <c:manualLayout>
              <c:x val="0.15418502202643172"/>
              <c:y val="2.85877644368210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1"/>
          </a:solidFill>
          <a:ln w="19050">
            <a:solidFill>
              <a:schemeClr val="lt1"/>
            </a:solidFill>
          </a:ln>
          <a:effectLst/>
        </c:spPr>
        <c:dLbl>
          <c:idx val="0"/>
          <c:layout>
            <c:manualLayout>
              <c:x val="1.4684287812041115E-3"/>
              <c:y val="6.0034305317324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6"/>
        <c:spPr>
          <a:solidFill>
            <a:schemeClr val="accent1"/>
          </a:solidFill>
          <a:ln w="19050">
            <a:solidFill>
              <a:schemeClr val="lt1"/>
            </a:solidFill>
          </a:ln>
          <a:effectLst/>
        </c:spPr>
        <c:dLbl>
          <c:idx val="0"/>
          <c:layout>
            <c:manualLayout>
              <c:x val="-0.15712187958883994"/>
              <c:y val="2.85877644368209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7"/>
        <c:spPr>
          <a:solidFill>
            <a:schemeClr val="accent1"/>
          </a:solidFill>
          <a:ln w="19050">
            <a:solidFill>
              <a:schemeClr val="lt1"/>
            </a:solidFill>
          </a:ln>
          <a:effectLst/>
        </c:spPr>
        <c:dLbl>
          <c:idx val="0"/>
          <c:layout>
            <c:manualLayout>
              <c:x val="-0.14390602055800295"/>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8"/>
        <c:spPr>
          <a:solidFill>
            <a:schemeClr val="accent1"/>
          </a:solidFill>
          <a:ln w="19050">
            <a:solidFill>
              <a:schemeClr val="lt1"/>
            </a:solidFill>
          </a:ln>
          <a:effectLst/>
        </c:spPr>
        <c:dLbl>
          <c:idx val="0"/>
          <c:layout>
            <c:manualLayout>
              <c:x val="-0.12481644640234951"/>
              <c:y val="-4.5740423098913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9"/>
        <c:spPr>
          <a:solidFill>
            <a:schemeClr val="accent1"/>
          </a:solidFill>
          <a:ln w="19050">
            <a:solidFill>
              <a:schemeClr val="lt1"/>
            </a:solidFill>
          </a:ln>
          <a:effectLst/>
        </c:spPr>
        <c:dLbl>
          <c:idx val="0"/>
          <c:layout>
            <c:manualLayout>
              <c:x val="-0.11013215859030839"/>
              <c:y val="-6.289308176100628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1"/>
        <c:spPr>
          <a:solidFill>
            <a:schemeClr val="accent1"/>
          </a:solidFill>
          <a:ln w="19050">
            <a:solidFill>
              <a:schemeClr val="lt1"/>
            </a:solidFill>
          </a:ln>
          <a:effectLst/>
        </c:spPr>
        <c:dLbl>
          <c:idx val="0"/>
          <c:layout>
            <c:manualLayout>
              <c:x val="0.11894273127753294"/>
              <c:y val="-5.717552887364207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2"/>
        <c:spPr>
          <a:solidFill>
            <a:schemeClr val="accent1"/>
          </a:solidFill>
          <a:ln w="19050">
            <a:solidFill>
              <a:schemeClr val="lt1"/>
            </a:solidFill>
          </a:ln>
          <a:effectLst/>
        </c:spPr>
        <c:dLbl>
          <c:idx val="0"/>
          <c:layout>
            <c:manualLayout>
              <c:x val="0.15859030837004406"/>
              <c:y val="-5.717552887364208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3"/>
        <c:spPr>
          <a:solidFill>
            <a:schemeClr val="accent1"/>
          </a:solidFill>
          <a:ln w="19050">
            <a:solidFill>
              <a:schemeClr val="lt1"/>
            </a:solidFill>
          </a:ln>
          <a:effectLst/>
        </c:spPr>
        <c:dLbl>
          <c:idx val="0"/>
          <c:layout>
            <c:manualLayout>
              <c:x val="0.16886930983847284"/>
              <c:y val="1.143510577472841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solidFill>
            <a:schemeClr val="accent1"/>
          </a:solidFill>
          <a:ln w="19050">
            <a:solidFill>
              <a:schemeClr val="lt1"/>
            </a:solidFill>
          </a:ln>
          <a:effectLst/>
        </c:spPr>
        <c:dLbl>
          <c:idx val="0"/>
          <c:layout>
            <c:manualLayout>
              <c:x val="0.15418502202643172"/>
              <c:y val="2.85877644368210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5"/>
        <c:spPr>
          <a:solidFill>
            <a:schemeClr val="accent1"/>
          </a:solidFill>
          <a:ln w="19050">
            <a:solidFill>
              <a:schemeClr val="lt1"/>
            </a:solidFill>
          </a:ln>
          <a:effectLst/>
        </c:spPr>
        <c:dLbl>
          <c:idx val="0"/>
          <c:layout>
            <c:manualLayout>
              <c:x val="1.4684287812041115E-3"/>
              <c:y val="6.00343053173240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6"/>
        <c:spPr>
          <a:solidFill>
            <a:schemeClr val="accent1"/>
          </a:solidFill>
          <a:ln w="19050">
            <a:solidFill>
              <a:schemeClr val="lt1"/>
            </a:solidFill>
          </a:ln>
          <a:effectLst/>
        </c:spPr>
        <c:dLbl>
          <c:idx val="0"/>
          <c:layout>
            <c:manualLayout>
              <c:x val="-0.15712187958883994"/>
              <c:y val="2.858776443682093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7"/>
        <c:spPr>
          <a:solidFill>
            <a:schemeClr val="accent1"/>
          </a:solidFill>
          <a:ln w="19050">
            <a:solidFill>
              <a:schemeClr val="lt1"/>
            </a:solidFill>
          </a:ln>
          <a:effectLst/>
        </c:spPr>
        <c:dLbl>
          <c:idx val="0"/>
          <c:layout>
            <c:manualLayout>
              <c:x val="-0.14390602055800295"/>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8"/>
        <c:spPr>
          <a:solidFill>
            <a:schemeClr val="accent1"/>
          </a:solidFill>
          <a:ln w="19050">
            <a:solidFill>
              <a:schemeClr val="lt1"/>
            </a:solidFill>
          </a:ln>
          <a:effectLst/>
        </c:spPr>
        <c:dLbl>
          <c:idx val="0"/>
          <c:layout>
            <c:manualLayout>
              <c:x val="-0.12481644640234951"/>
              <c:y val="-4.5740423098913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9"/>
        <c:spPr>
          <a:solidFill>
            <a:schemeClr val="accent1"/>
          </a:solidFill>
          <a:ln w="19050">
            <a:solidFill>
              <a:schemeClr val="lt1"/>
            </a:solidFill>
          </a:ln>
          <a:effectLst/>
        </c:spPr>
        <c:dLbl>
          <c:idx val="0"/>
          <c:layout>
            <c:manualLayout>
              <c:x val="-0.11013215859030839"/>
              <c:y val="-6.289308176100628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doughnutChart>
        <c:varyColors val="1"/>
        <c:ser>
          <c:idx val="0"/>
          <c:order val="0"/>
          <c:tx>
            <c:strRef>
              <c:f>Sheet4!$B$3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20-4A6F-9A41-3BF5FFDF91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20-4A6F-9A41-3BF5FFDF91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20-4A6F-9A41-3BF5FFDF910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20-4A6F-9A41-3BF5FFDF910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20-4A6F-9A41-3BF5FFDF910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C20-4A6F-9A41-3BF5FFDF910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C20-4A6F-9A41-3BF5FFDF910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C20-4A6F-9A41-3BF5FFDF910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C20-4A6F-9A41-3BF5FFDF9106}"/>
              </c:ext>
            </c:extLst>
          </c:dPt>
          <c:dLbls>
            <c:dLbl>
              <c:idx val="0"/>
              <c:layout>
                <c:manualLayout>
                  <c:x val="0.11894273127753294"/>
                  <c:y val="-5.717552887364207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20-4A6F-9A41-3BF5FFDF9106}"/>
                </c:ext>
              </c:extLst>
            </c:dLbl>
            <c:dLbl>
              <c:idx val="1"/>
              <c:layout>
                <c:manualLayout>
                  <c:x val="0.15859030837004406"/>
                  <c:y val="-5.717552887364208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C20-4A6F-9A41-3BF5FFDF9106}"/>
                </c:ext>
              </c:extLst>
            </c:dLbl>
            <c:dLbl>
              <c:idx val="2"/>
              <c:layout>
                <c:manualLayout>
                  <c:x val="0.16886930983847284"/>
                  <c:y val="1.143510577472841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C20-4A6F-9A41-3BF5FFDF9106}"/>
                </c:ext>
              </c:extLst>
            </c:dLbl>
            <c:dLbl>
              <c:idx val="3"/>
              <c:layout>
                <c:manualLayout>
                  <c:x val="0.15418502202643172"/>
                  <c:y val="2.858776443682103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C20-4A6F-9A41-3BF5FFDF9106}"/>
                </c:ext>
              </c:extLst>
            </c:dLbl>
            <c:dLbl>
              <c:idx val="4"/>
              <c:layout>
                <c:manualLayout>
                  <c:x val="1.4684287812041115E-3"/>
                  <c:y val="6.00343053173240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C20-4A6F-9A41-3BF5FFDF9106}"/>
                </c:ext>
              </c:extLst>
            </c:dLbl>
            <c:dLbl>
              <c:idx val="5"/>
              <c:layout>
                <c:manualLayout>
                  <c:x val="-0.15712187958883994"/>
                  <c:y val="2.858776443682093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C20-4A6F-9A41-3BF5FFDF9106}"/>
                </c:ext>
              </c:extLst>
            </c:dLbl>
            <c:dLbl>
              <c:idx val="6"/>
              <c:layout>
                <c:manualLayout>
                  <c:x val="-0.14390602055800295"/>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C20-4A6F-9A41-3BF5FFDF9106}"/>
                </c:ext>
              </c:extLst>
            </c:dLbl>
            <c:dLbl>
              <c:idx val="7"/>
              <c:layout>
                <c:manualLayout>
                  <c:x val="-0.12481644640234951"/>
                  <c:y val="-4.574042309891366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C20-4A6F-9A41-3BF5FFDF9106}"/>
                </c:ext>
              </c:extLst>
            </c:dLbl>
            <c:dLbl>
              <c:idx val="8"/>
              <c:layout>
                <c:manualLayout>
                  <c:x val="-0.11013215859030839"/>
                  <c:y val="-6.2893081761006289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6C20-4A6F-9A41-3BF5FFDF9106}"/>
                </c:ext>
              </c:extLst>
            </c:dLbl>
            <c:numFmt formatCode="#,##0.0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Sheet4!$A$4:$A$13</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Sheet4!$B$4:$B$13</c:f>
              <c:numCache>
                <c:formatCode>General</c:formatCode>
                <c:ptCount val="9"/>
                <c:pt idx="0">
                  <c:v>50400.330882352944</c:v>
                </c:pt>
                <c:pt idx="1">
                  <c:v>59280.32515337423</c:v>
                </c:pt>
                <c:pt idx="2">
                  <c:v>48557.892473118278</c:v>
                </c:pt>
                <c:pt idx="3">
                  <c:v>48653.458333333336</c:v>
                </c:pt>
                <c:pt idx="4">
                  <c:v>48922.684109272799</c:v>
                </c:pt>
                <c:pt idx="5">
                  <c:v>49145.102493074795</c:v>
                </c:pt>
                <c:pt idx="6">
                  <c:v>52667.480519480523</c:v>
                </c:pt>
                <c:pt idx="7">
                  <c:v>49210.775596072934</c:v>
                </c:pt>
                <c:pt idx="8">
                  <c:v>50887.656685596281</c:v>
                </c:pt>
              </c:numCache>
            </c:numRef>
          </c:val>
          <c:extLst>
            <c:ext xmlns:c16="http://schemas.microsoft.com/office/drawing/2014/chart" uri="{C3380CC4-5D6E-409C-BE32-E72D297353CC}">
              <c16:uniqueId val="{00000012-6C20-4A6F-9A41-3BF5FFDF9106}"/>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extLst/>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[P4s.xlsx]Sheet3!PivotTable2</c:name>
    <c:fmtId val="7"/>
  </c:pivotSource>
  <c:chart>
    <c:title>
      <c:tx>
        <c:rich>
          <a:bodyPr rot="0" spcFirstLastPara="1" vertOverflow="ellipsis" vert="horz" wrap="square" anchor="ctr" anchorCtr="1"/>
          <a:lstStyle/>
          <a:p>
            <a:pPr>
              <a:defRPr sz="20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2000" b="1" i="0" u="none" strike="noStrike" kern="1200" spc="0" baseline="0">
                <a:solidFill>
                  <a:schemeClr val="tx1"/>
                </a:solidFill>
                <a:effectLst/>
                <a:latin typeface="Times New Roman" panose="02020603050405020304" pitchFamily="18" charset="0"/>
                <a:cs typeface="Times New Roman" panose="02020603050405020304" pitchFamily="18" charset="0"/>
              </a:rPr>
              <a:t>Salary Based </a:t>
            </a:r>
            <a:r>
              <a:rPr lang="en-IN" sz="2000" b="1" i="0" u="none" strike="noStrike" baseline="0">
                <a:solidFill>
                  <a:schemeClr val="tx1"/>
                </a:solidFill>
                <a:effectLst/>
                <a:latin typeface="Times New Roman" panose="02020603050405020304" pitchFamily="18" charset="0"/>
                <a:cs typeface="Times New Roman" panose="02020603050405020304" pitchFamily="18" charset="0"/>
              </a:rPr>
              <a:t>Class Intervals </a:t>
            </a:r>
            <a:endParaRPr lang="en-US" sz="20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a:sp3d/>
        </c:spPr>
        <c:dLbl>
          <c:idx val="0"/>
          <c:layout>
            <c:manualLayout>
              <c:x val="1.1547344110854504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a:sp3d/>
        </c:spPr>
        <c:dLbl>
          <c:idx val="0"/>
          <c:layout>
            <c:manualLayout>
              <c:x val="1.3471901462663445E-2"/>
              <c:y val="-2.757669769045159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B050"/>
          </a:solidFill>
          <a:ln>
            <a:noFill/>
          </a:ln>
          <a:effectLst/>
          <a:sp3d/>
        </c:spPr>
        <c:dLbl>
          <c:idx val="0"/>
          <c:layout>
            <c:manualLayout>
              <c:x val="1.9245573518090805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a:sp3d/>
        </c:spPr>
        <c:dLbl>
          <c:idx val="0"/>
          <c:layout>
            <c:manualLayout>
              <c:x val="1.5396458814472672E-2"/>
              <c:y val="-1.723543605653223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B050"/>
          </a:solidFill>
          <a:ln>
            <a:noFill/>
          </a:ln>
          <a:effectLst/>
          <a:sp3d/>
        </c:spPr>
        <c:dLbl>
          <c:idx val="0"/>
          <c:layout>
            <c:manualLayout>
              <c:x val="1.3471901462663588E-2"/>
              <c:y val="-2.068252326783867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B050"/>
          </a:solidFill>
          <a:ln>
            <a:noFill/>
          </a:ln>
          <a:effectLst/>
          <a:sp3d/>
        </c:spPr>
        <c:dLbl>
          <c:idx val="0"/>
          <c:layout>
            <c:manualLayout>
              <c:x val="1.9245573518090805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B050"/>
          </a:solidFill>
          <a:ln>
            <a:noFill/>
          </a:ln>
          <a:effectLst/>
          <a:sp3d/>
        </c:spPr>
        <c:dLbl>
          <c:idx val="0"/>
          <c:layout>
            <c:manualLayout>
              <c:x val="1.5396458814472672E-2"/>
              <c:y val="-1.723543605653223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050"/>
          </a:solidFill>
          <a:ln>
            <a:noFill/>
          </a:ln>
          <a:effectLst/>
          <a:sp3d/>
        </c:spPr>
        <c:dLbl>
          <c:idx val="0"/>
          <c:layout>
            <c:manualLayout>
              <c:x val="1.3471901462663588E-2"/>
              <c:y val="-2.068252326783867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00B050"/>
          </a:solidFill>
          <a:ln>
            <a:noFill/>
          </a:ln>
          <a:effectLst/>
          <a:sp3d/>
        </c:spPr>
        <c:dLbl>
          <c:idx val="0"/>
          <c:layout>
            <c:manualLayout>
              <c:x val="1.1547344110854504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50"/>
          </a:solidFill>
          <a:ln>
            <a:noFill/>
          </a:ln>
          <a:effectLst/>
          <a:sp3d/>
        </c:spPr>
        <c:dLbl>
          <c:idx val="0"/>
          <c:layout>
            <c:manualLayout>
              <c:x val="1.3471901462663445E-2"/>
              <c:y val="-2.757669769045159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00B050"/>
          </a:solidFill>
          <a:ln>
            <a:noFill/>
          </a:ln>
          <a:effectLst/>
          <a:sp3d/>
        </c:spPr>
        <c:dLbl>
          <c:idx val="0"/>
          <c:layout>
            <c:manualLayout>
              <c:x val="1.9245573518090805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B050"/>
          </a:solidFill>
          <a:ln>
            <a:noFill/>
          </a:ln>
          <a:effectLst/>
          <a:sp3d/>
        </c:spPr>
        <c:dLbl>
          <c:idx val="0"/>
          <c:layout>
            <c:manualLayout>
              <c:x val="1.5396458814472672E-2"/>
              <c:y val="-1.723543605653223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00B050"/>
          </a:solidFill>
          <a:ln>
            <a:noFill/>
          </a:ln>
          <a:effectLst/>
          <a:sp3d/>
        </c:spPr>
        <c:dLbl>
          <c:idx val="0"/>
          <c:layout>
            <c:manualLayout>
              <c:x val="1.3471901462663588E-2"/>
              <c:y val="-2.0682523267838676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00B050"/>
          </a:solidFill>
          <a:ln>
            <a:noFill/>
          </a:ln>
          <a:effectLst/>
          <a:sp3d/>
        </c:spPr>
        <c:dLbl>
          <c:idx val="0"/>
          <c:layout>
            <c:manualLayout>
              <c:x val="1.1547344110854504E-2"/>
              <c:y val="-2.4129610479145122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00B050"/>
          </a:solidFill>
          <a:ln>
            <a:noFill/>
          </a:ln>
          <a:effectLst/>
          <a:sp3d/>
        </c:spPr>
        <c:dLbl>
          <c:idx val="0"/>
          <c:layout>
            <c:manualLayout>
              <c:x val="1.3471901462663445E-2"/>
              <c:y val="-2.7576697690451599E-2"/>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c:f>
              <c:strCache>
                <c:ptCount val="1"/>
                <c:pt idx="0">
                  <c:v>Total</c:v>
                </c:pt>
              </c:strCache>
            </c:strRef>
          </c:tx>
          <c:spPr>
            <a:solidFill>
              <a:srgbClr val="00B050"/>
            </a:solidFill>
            <a:ln>
              <a:noFill/>
            </a:ln>
            <a:effectLst/>
            <a:sp3d/>
          </c:spPr>
          <c:invertIfNegative val="0"/>
          <c:dLbls>
            <c:dLbl>
              <c:idx val="0"/>
              <c:layout>
                <c:manualLayout>
                  <c:x val="1.8187161020575847E-2"/>
                  <c:y val="-6.04076963068621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799-4957-B1F8-1B94E85335E8}"/>
                </c:ext>
              </c:extLst>
            </c:dLbl>
            <c:dLbl>
              <c:idx val="1"/>
              <c:layout>
                <c:manualLayout>
                  <c:x val="1.5396444507486373E-2"/>
                  <c:y val="-5.95600151587576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99-4957-B1F8-1B94E85335E8}"/>
                </c:ext>
              </c:extLst>
            </c:dLbl>
            <c:dLbl>
              <c:idx val="2"/>
              <c:layout>
                <c:manualLayout>
                  <c:x val="1.3471878526575687E-2"/>
                  <c:y val="-5.99839747557173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99-4957-B1F8-1B94E85335E8}"/>
                </c:ext>
              </c:extLst>
            </c:dLbl>
            <c:dLbl>
              <c:idx val="3"/>
              <c:layout>
                <c:manualLayout>
                  <c:x val="9.4304816482012055E-3"/>
                  <c:y val="-6.64540600142065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99-4957-B1F8-1B94E85335E8}"/>
                </c:ext>
              </c:extLst>
            </c:dLbl>
            <c:dLbl>
              <c:idx val="4"/>
              <c:layout>
                <c:manualLayout>
                  <c:x val="1.241346307784379E-2"/>
                  <c:y val="-6.08316559038218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799-4957-B1F8-1B94E85335E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Sheet3!$A$4:$A$9</c:f>
              <c:strCache>
                <c:ptCount val="5"/>
                <c:pt idx="0">
                  <c:v>2 Lakh</c:v>
                </c:pt>
                <c:pt idx="1">
                  <c:v>3 Lakh</c:v>
                </c:pt>
                <c:pt idx="2">
                  <c:v> 4 Lakh</c:v>
                </c:pt>
                <c:pt idx="3">
                  <c:v>50K to 1 Lakh</c:v>
                </c:pt>
                <c:pt idx="4">
                  <c:v>0K to 50K</c:v>
                </c:pt>
              </c:strCache>
            </c:strRef>
          </c:cat>
          <c:val>
            <c:numRef>
              <c:f>Sheet3!$B$4:$B$9</c:f>
              <c:numCache>
                <c:formatCode>General</c:formatCode>
                <c:ptCount val="5"/>
                <c:pt idx="0">
                  <c:v>1</c:v>
                </c:pt>
                <c:pt idx="1">
                  <c:v>1</c:v>
                </c:pt>
                <c:pt idx="2">
                  <c:v>1</c:v>
                </c:pt>
                <c:pt idx="3">
                  <c:v>3360</c:v>
                </c:pt>
                <c:pt idx="4">
                  <c:v>3395</c:v>
                </c:pt>
              </c:numCache>
            </c:numRef>
          </c:val>
          <c:extLst>
            <c:ext xmlns:c16="http://schemas.microsoft.com/office/drawing/2014/chart" uri="{C3380CC4-5D6E-409C-BE32-E72D297353CC}">
              <c16:uniqueId val="{00000005-9799-4957-B1F8-1B94E85335E8}"/>
            </c:ext>
          </c:extLst>
        </c:ser>
        <c:dLbls>
          <c:showLegendKey val="0"/>
          <c:showVal val="1"/>
          <c:showCatName val="0"/>
          <c:showSerName val="0"/>
          <c:showPercent val="0"/>
          <c:showBubbleSize val="0"/>
        </c:dLbls>
        <c:gapWidth val="150"/>
        <c:shape val="box"/>
        <c:axId val="2025220448"/>
        <c:axId val="2025220928"/>
        <c:axId val="0"/>
      </c:bar3DChart>
      <c:catAx>
        <c:axId val="202522044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IN" sz="1200" b="1">
                    <a:solidFill>
                      <a:schemeClr val="tx1"/>
                    </a:solidFill>
                    <a:latin typeface="Times New Roman" panose="02020603050405020304" pitchFamily="18" charset="0"/>
                    <a:cs typeface="Times New Roman" panose="02020603050405020304" pitchFamily="18" charset="0"/>
                  </a:rPr>
                  <a:t>Salary Bucket per 50K from 0 to N</a:t>
                </a:r>
              </a:p>
            </c:rich>
          </c:tx>
          <c:layout>
            <c:manualLayout>
              <c:xMode val="edge"/>
              <c:yMode val="edge"/>
              <c:x val="0.38742306990214398"/>
              <c:y val="0.93410370280894228"/>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25220928"/>
        <c:crosses val="autoZero"/>
        <c:auto val="1"/>
        <c:lblAlgn val="ctr"/>
        <c:lblOffset val="100"/>
        <c:noMultiLvlLbl val="0"/>
      </c:catAx>
      <c:valAx>
        <c:axId val="2025220928"/>
        <c:scaling>
          <c:orientation val="minMax"/>
        </c:scaling>
        <c:delete val="0"/>
        <c:axPos val="l"/>
        <c:title>
          <c:tx>
            <c:rich>
              <a:bodyPr rot="-54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IN" sz="1100" b="1">
                    <a:solidFill>
                      <a:schemeClr val="tx1"/>
                    </a:solidFill>
                    <a:latin typeface="Times New Roman" panose="02020603050405020304" pitchFamily="18" charset="0"/>
                    <a:cs typeface="Times New Roman" panose="02020603050405020304" pitchFamily="18" charset="0"/>
                  </a:rPr>
                  <a:t>Number</a:t>
                </a:r>
                <a:r>
                  <a:rPr lang="en-IN" sz="1100" b="1" baseline="0">
                    <a:solidFill>
                      <a:schemeClr val="tx1"/>
                    </a:solidFill>
                    <a:latin typeface="Times New Roman" panose="02020603050405020304" pitchFamily="18" charset="0"/>
                    <a:cs typeface="Times New Roman" panose="02020603050405020304" pitchFamily="18" charset="0"/>
                  </a:rPr>
                  <a:t> Of Employee</a:t>
                </a:r>
                <a:endParaRPr lang="en-IN" sz="1100" b="1">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25220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[P4.xlsx]Sheet5!PivotTable34</c:name>
    <c:fmtId val="4"/>
  </c:pivotSource>
  <c:chart>
    <c:title>
      <c:tx>
        <c:rich>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IN" sz="1600" b="1" dirty="0">
                <a:solidFill>
                  <a:schemeClr val="tx1"/>
                </a:solidFill>
                <a:latin typeface="Times New Roman" panose="02020603050405020304" pitchFamily="18" charset="0"/>
                <a:cs typeface="Times New Roman" panose="02020603050405020304" pitchFamily="18" charset="0"/>
              </a:rPr>
              <a:t>People working different departments ( Hired &amp; Rejected )</a:t>
            </a:r>
          </a:p>
        </c:rich>
      </c:tx>
      <c:layout>
        <c:manualLayout>
          <c:xMode val="edge"/>
          <c:yMode val="edge"/>
          <c:x val="0.18813414634743958"/>
          <c:y val="7.3487205125356446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2"/>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3"/>
        <c:dLbl>
          <c:idx val="0"/>
          <c:dLblPos val="outEnd"/>
          <c:showLegendKey val="0"/>
          <c:showVal val="0"/>
          <c:showCatName val="1"/>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pivotFmt>
      <c:pivotFmt>
        <c:idx val="5"/>
        <c:spPr>
          <a:solidFill>
            <a:srgbClr val="00B050"/>
          </a:solidFill>
          <a:ln>
            <a:noFill/>
          </a:ln>
          <a:effectLst/>
        </c:spPr>
      </c:pivotFmt>
      <c:pivotFmt>
        <c:idx val="6"/>
        <c:spPr>
          <a:solidFill>
            <a:srgbClr val="00B050"/>
          </a:solidFill>
          <a:ln>
            <a:noFill/>
          </a:ln>
          <a:effectLst/>
        </c:spPr>
      </c:pivotFmt>
      <c:pivotFmt>
        <c:idx val="7"/>
        <c:spPr>
          <a:solidFill>
            <a:srgbClr val="00B050"/>
          </a:solidFill>
          <a:ln>
            <a:noFill/>
          </a:ln>
          <a:effectLst/>
        </c:spPr>
      </c:pivotFmt>
      <c:pivotFmt>
        <c:idx val="8"/>
        <c:spPr>
          <a:solidFill>
            <a:srgbClr val="00B050"/>
          </a:solidFill>
          <a:ln>
            <a:noFill/>
          </a:ln>
          <a:effectLst/>
        </c:spPr>
      </c:pivotFmt>
      <c:pivotFmt>
        <c:idx val="9"/>
        <c:spPr>
          <a:solidFill>
            <a:srgbClr val="00B050"/>
          </a:solidFill>
          <a:ln>
            <a:noFill/>
          </a:ln>
          <a:effectLst/>
        </c:spPr>
      </c:pivotFmt>
      <c:pivotFmt>
        <c:idx val="10"/>
        <c:spPr>
          <a:solidFill>
            <a:srgbClr val="00B050"/>
          </a:solidFill>
          <a:ln>
            <a:noFill/>
          </a:ln>
          <a:effectLst/>
        </c:spPr>
      </c:pivotFmt>
      <c:pivotFmt>
        <c:idx val="11"/>
        <c:spPr>
          <a:solidFill>
            <a:srgbClr val="00B050"/>
          </a:solidFill>
          <a:ln>
            <a:noFill/>
          </a:ln>
          <a:effectLst/>
        </c:spPr>
      </c:pivotFmt>
      <c:pivotFmt>
        <c:idx val="12"/>
        <c:spPr>
          <a:solidFill>
            <a:srgbClr val="00B050"/>
          </a:solidFill>
          <a:ln>
            <a:noFill/>
          </a:ln>
          <a:effectLst/>
        </c:spPr>
      </c:pivotFmt>
      <c:pivotFmt>
        <c:idx val="13"/>
        <c:spPr>
          <a:solidFill>
            <a:srgbClr val="FF0000"/>
          </a:solidFill>
          <a:ln>
            <a:noFill/>
          </a:ln>
          <a:effectLst/>
        </c:spPr>
      </c:pivotFmt>
      <c:pivotFmt>
        <c:idx val="14"/>
        <c:spPr>
          <a:solidFill>
            <a:srgbClr val="FF0000"/>
          </a:solidFill>
          <a:ln>
            <a:noFill/>
          </a:ln>
          <a:effectLst/>
        </c:spPr>
      </c:pivotFmt>
      <c:pivotFmt>
        <c:idx val="15"/>
        <c:spPr>
          <a:solidFill>
            <a:srgbClr val="FF0000"/>
          </a:solidFill>
          <a:ln>
            <a:noFill/>
          </a:ln>
          <a:effectLst/>
        </c:spPr>
      </c:pivotFmt>
      <c:pivotFmt>
        <c:idx val="16"/>
        <c:spPr>
          <a:solidFill>
            <a:srgbClr val="FF0000"/>
          </a:solidFill>
          <a:ln>
            <a:noFill/>
          </a:ln>
          <a:effectLst/>
        </c:spPr>
      </c:pivotFmt>
      <c:pivotFmt>
        <c:idx val="17"/>
        <c:spPr>
          <a:solidFill>
            <a:srgbClr val="FF0000"/>
          </a:solidFill>
          <a:ln>
            <a:noFill/>
          </a:ln>
          <a:effectLst/>
        </c:spPr>
      </c:pivotFmt>
      <c:pivotFmt>
        <c:idx val="18"/>
        <c:spPr>
          <a:solidFill>
            <a:srgbClr val="FF0000"/>
          </a:solidFill>
          <a:ln>
            <a:noFill/>
          </a:ln>
          <a:effectLst/>
        </c:spPr>
      </c:pivotFmt>
      <c:pivotFmt>
        <c:idx val="19"/>
        <c:spPr>
          <a:solidFill>
            <a:srgbClr val="FF0000"/>
          </a:solidFill>
          <a:ln>
            <a:noFill/>
          </a:ln>
          <a:effectLst/>
        </c:spPr>
      </c:pivotFmt>
      <c:pivotFmt>
        <c:idx val="20"/>
        <c:spPr>
          <a:solidFill>
            <a:srgbClr val="FF0000"/>
          </a:solidFill>
          <a:ln>
            <a:noFill/>
          </a:ln>
          <a:effectLst/>
        </c:spPr>
      </c:pivotFmt>
      <c:pivotFmt>
        <c:idx val="21"/>
        <c:spPr>
          <a:solidFill>
            <a:srgbClr val="FF0000"/>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rgbClr val="00B050"/>
          </a:solidFill>
          <a:ln>
            <a:noFill/>
          </a:ln>
          <a:effectLst/>
        </c:spPr>
      </c:pivotFmt>
      <c:pivotFmt>
        <c:idx val="24"/>
        <c:spPr>
          <a:solidFill>
            <a:srgbClr val="FF0000"/>
          </a:solidFill>
          <a:ln>
            <a:noFill/>
          </a:ln>
          <a:effectLst/>
        </c:spPr>
      </c:pivotFmt>
      <c:pivotFmt>
        <c:idx val="25"/>
        <c:spPr>
          <a:solidFill>
            <a:srgbClr val="00B050"/>
          </a:solidFill>
          <a:ln>
            <a:noFill/>
          </a:ln>
          <a:effectLst/>
        </c:spPr>
      </c:pivotFmt>
      <c:pivotFmt>
        <c:idx val="26"/>
        <c:spPr>
          <a:solidFill>
            <a:srgbClr val="FF0000"/>
          </a:solidFill>
          <a:ln>
            <a:noFill/>
          </a:ln>
          <a:effectLst/>
        </c:spPr>
      </c:pivotFmt>
      <c:pivotFmt>
        <c:idx val="27"/>
        <c:spPr>
          <a:solidFill>
            <a:srgbClr val="00B050"/>
          </a:solidFill>
          <a:ln>
            <a:noFill/>
          </a:ln>
          <a:effectLst/>
        </c:spPr>
      </c:pivotFmt>
      <c:pivotFmt>
        <c:idx val="28"/>
        <c:spPr>
          <a:solidFill>
            <a:srgbClr val="FF0000"/>
          </a:solidFill>
          <a:ln>
            <a:noFill/>
          </a:ln>
          <a:effectLst/>
        </c:spPr>
      </c:pivotFmt>
      <c:pivotFmt>
        <c:idx val="29"/>
        <c:spPr>
          <a:solidFill>
            <a:srgbClr val="00B050"/>
          </a:solidFill>
          <a:ln>
            <a:noFill/>
          </a:ln>
          <a:effectLst/>
        </c:spPr>
      </c:pivotFmt>
      <c:pivotFmt>
        <c:idx val="30"/>
        <c:spPr>
          <a:solidFill>
            <a:srgbClr val="FF0000"/>
          </a:solidFill>
          <a:ln>
            <a:noFill/>
          </a:ln>
          <a:effectLst/>
        </c:spPr>
      </c:pivotFmt>
      <c:pivotFmt>
        <c:idx val="31"/>
        <c:spPr>
          <a:solidFill>
            <a:srgbClr val="00B050"/>
          </a:solidFill>
          <a:ln>
            <a:noFill/>
          </a:ln>
          <a:effectLst/>
        </c:spPr>
      </c:pivotFmt>
      <c:pivotFmt>
        <c:idx val="32"/>
        <c:spPr>
          <a:solidFill>
            <a:srgbClr val="FF0000"/>
          </a:solidFill>
          <a:ln>
            <a:noFill/>
          </a:ln>
          <a:effectLst/>
        </c:spPr>
      </c:pivotFmt>
      <c:pivotFmt>
        <c:idx val="33"/>
        <c:spPr>
          <a:solidFill>
            <a:srgbClr val="00B050"/>
          </a:solidFill>
          <a:ln>
            <a:noFill/>
          </a:ln>
          <a:effectLst/>
        </c:spPr>
      </c:pivotFmt>
      <c:pivotFmt>
        <c:idx val="34"/>
        <c:spPr>
          <a:solidFill>
            <a:srgbClr val="FF0000"/>
          </a:solidFill>
          <a:ln>
            <a:noFill/>
          </a:ln>
          <a:effectLst/>
        </c:spPr>
      </c:pivotFmt>
      <c:pivotFmt>
        <c:idx val="35"/>
        <c:spPr>
          <a:solidFill>
            <a:srgbClr val="00B050"/>
          </a:solidFill>
          <a:ln>
            <a:noFill/>
          </a:ln>
          <a:effectLst/>
        </c:spPr>
      </c:pivotFmt>
      <c:pivotFmt>
        <c:idx val="36"/>
        <c:spPr>
          <a:solidFill>
            <a:srgbClr val="FF0000"/>
          </a:solidFill>
          <a:ln>
            <a:noFill/>
          </a:ln>
          <a:effectLst/>
        </c:spPr>
      </c:pivotFmt>
      <c:pivotFmt>
        <c:idx val="37"/>
        <c:spPr>
          <a:solidFill>
            <a:srgbClr val="00B050"/>
          </a:solidFill>
          <a:ln>
            <a:noFill/>
          </a:ln>
          <a:effectLst/>
        </c:spPr>
      </c:pivotFmt>
      <c:pivotFmt>
        <c:idx val="38"/>
        <c:spPr>
          <a:solidFill>
            <a:srgbClr val="FF0000"/>
          </a:solidFill>
          <a:ln>
            <a:noFill/>
          </a:ln>
          <a:effectLst/>
        </c:spPr>
      </c:pivotFmt>
      <c:pivotFmt>
        <c:idx val="39"/>
        <c:spPr>
          <a:solidFill>
            <a:srgbClr val="00B050"/>
          </a:solidFill>
          <a:ln>
            <a:noFill/>
          </a:ln>
          <a:effectLst/>
        </c:spPr>
      </c:pivotFmt>
      <c:pivotFmt>
        <c:idx val="40"/>
        <c:spPr>
          <a:solidFill>
            <a:srgbClr val="FF0000"/>
          </a:solidFill>
          <a:ln>
            <a:noFill/>
          </a:ln>
          <a:effectLst/>
        </c:spPr>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rgbClr val="00B050"/>
          </a:solidFill>
          <a:ln>
            <a:noFill/>
          </a:ln>
          <a:effectLst/>
        </c:spPr>
      </c:pivotFmt>
      <c:pivotFmt>
        <c:idx val="43"/>
        <c:spPr>
          <a:solidFill>
            <a:srgbClr val="FF0000"/>
          </a:solidFill>
          <a:ln>
            <a:noFill/>
          </a:ln>
          <a:effectLst/>
        </c:spPr>
      </c:pivotFmt>
      <c:pivotFmt>
        <c:idx val="44"/>
        <c:spPr>
          <a:solidFill>
            <a:srgbClr val="00B050"/>
          </a:solidFill>
          <a:ln>
            <a:noFill/>
          </a:ln>
          <a:effectLst/>
        </c:spPr>
      </c:pivotFmt>
      <c:pivotFmt>
        <c:idx val="45"/>
        <c:spPr>
          <a:solidFill>
            <a:srgbClr val="FF0000"/>
          </a:solidFill>
          <a:ln>
            <a:noFill/>
          </a:ln>
          <a:effectLst/>
        </c:spPr>
      </c:pivotFmt>
      <c:pivotFmt>
        <c:idx val="46"/>
        <c:spPr>
          <a:solidFill>
            <a:srgbClr val="00B050"/>
          </a:solidFill>
          <a:ln>
            <a:noFill/>
          </a:ln>
          <a:effectLst/>
        </c:spPr>
      </c:pivotFmt>
      <c:pivotFmt>
        <c:idx val="47"/>
        <c:spPr>
          <a:solidFill>
            <a:srgbClr val="FF0000"/>
          </a:solidFill>
          <a:ln>
            <a:noFill/>
          </a:ln>
          <a:effectLst/>
        </c:spPr>
      </c:pivotFmt>
      <c:pivotFmt>
        <c:idx val="48"/>
        <c:spPr>
          <a:solidFill>
            <a:srgbClr val="00B050"/>
          </a:solidFill>
          <a:ln>
            <a:noFill/>
          </a:ln>
          <a:effectLst/>
        </c:spPr>
      </c:pivotFmt>
      <c:pivotFmt>
        <c:idx val="49"/>
        <c:spPr>
          <a:solidFill>
            <a:srgbClr val="FF0000"/>
          </a:solidFill>
          <a:ln>
            <a:noFill/>
          </a:ln>
          <a:effectLst/>
        </c:spPr>
      </c:pivotFmt>
      <c:pivotFmt>
        <c:idx val="50"/>
        <c:spPr>
          <a:solidFill>
            <a:srgbClr val="00B050"/>
          </a:solidFill>
          <a:ln>
            <a:noFill/>
          </a:ln>
          <a:effectLst/>
        </c:spPr>
      </c:pivotFmt>
      <c:pivotFmt>
        <c:idx val="51"/>
        <c:spPr>
          <a:solidFill>
            <a:srgbClr val="FF0000"/>
          </a:solidFill>
          <a:ln>
            <a:noFill/>
          </a:ln>
          <a:effectLst/>
        </c:spPr>
      </c:pivotFmt>
      <c:pivotFmt>
        <c:idx val="52"/>
        <c:spPr>
          <a:solidFill>
            <a:srgbClr val="00B050"/>
          </a:solidFill>
          <a:ln>
            <a:noFill/>
          </a:ln>
          <a:effectLst/>
        </c:spPr>
      </c:pivotFmt>
      <c:pivotFmt>
        <c:idx val="53"/>
        <c:spPr>
          <a:solidFill>
            <a:srgbClr val="FF0000"/>
          </a:solidFill>
          <a:ln>
            <a:noFill/>
          </a:ln>
          <a:effectLst/>
        </c:spPr>
      </c:pivotFmt>
      <c:pivotFmt>
        <c:idx val="54"/>
        <c:spPr>
          <a:solidFill>
            <a:srgbClr val="00B050"/>
          </a:solidFill>
          <a:ln>
            <a:noFill/>
          </a:ln>
          <a:effectLst/>
        </c:spPr>
      </c:pivotFmt>
      <c:pivotFmt>
        <c:idx val="55"/>
        <c:spPr>
          <a:solidFill>
            <a:srgbClr val="FF0000"/>
          </a:solidFill>
          <a:ln>
            <a:noFill/>
          </a:ln>
          <a:effectLst/>
        </c:spPr>
      </c:pivotFmt>
      <c:pivotFmt>
        <c:idx val="56"/>
        <c:spPr>
          <a:solidFill>
            <a:srgbClr val="00B050"/>
          </a:solidFill>
          <a:ln>
            <a:noFill/>
          </a:ln>
          <a:effectLst/>
        </c:spPr>
      </c:pivotFmt>
      <c:pivotFmt>
        <c:idx val="57"/>
        <c:spPr>
          <a:solidFill>
            <a:srgbClr val="FF0000"/>
          </a:solidFill>
          <a:ln>
            <a:noFill/>
          </a:ln>
          <a:effectLst/>
        </c:spPr>
      </c:pivotFmt>
      <c:pivotFmt>
        <c:idx val="58"/>
        <c:spPr>
          <a:solidFill>
            <a:srgbClr val="00B050"/>
          </a:solidFill>
          <a:ln>
            <a:noFill/>
          </a:ln>
          <a:effectLst/>
        </c:spPr>
      </c:pivotFmt>
      <c:pivotFmt>
        <c:idx val="59"/>
        <c:spPr>
          <a:solidFill>
            <a:srgbClr val="FF0000"/>
          </a:solidFill>
          <a:ln>
            <a:noFill/>
          </a:ln>
          <a:effectLst/>
        </c:spPr>
      </c:pivotFmt>
    </c:pivotFmts>
    <c:plotArea>
      <c:layout>
        <c:manualLayout>
          <c:layoutTarget val="inner"/>
          <c:xMode val="edge"/>
          <c:yMode val="edge"/>
          <c:x val="5.4750324829774995E-2"/>
          <c:y val="9.8962769568813336E-2"/>
          <c:w val="0.92871826549183611"/>
          <c:h val="0.68631938272290738"/>
        </c:manualLayout>
      </c:layout>
      <c:barChart>
        <c:barDir val="col"/>
        <c:grouping val="clustered"/>
        <c:varyColors val="0"/>
        <c:ser>
          <c:idx val="0"/>
          <c:order val="0"/>
          <c:tx>
            <c:strRef>
              <c:f>Sheet5!$C$3</c:f>
              <c:strCache>
                <c:ptCount val="1"/>
                <c:pt idx="0">
                  <c:v>Total</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FAE4-4BE7-A7F2-7422BD4BAB27}"/>
              </c:ext>
            </c:extLst>
          </c:dPt>
          <c:dPt>
            <c:idx val="1"/>
            <c:invertIfNegative val="0"/>
            <c:bubble3D val="0"/>
            <c:spPr>
              <a:solidFill>
                <a:srgbClr val="FF0000"/>
              </a:solidFill>
              <a:ln>
                <a:noFill/>
              </a:ln>
              <a:effectLst/>
            </c:spPr>
            <c:extLst>
              <c:ext xmlns:c16="http://schemas.microsoft.com/office/drawing/2014/chart" uri="{C3380CC4-5D6E-409C-BE32-E72D297353CC}">
                <c16:uniqueId val="{00000003-FAE4-4BE7-A7F2-7422BD4BAB27}"/>
              </c:ext>
            </c:extLst>
          </c:dPt>
          <c:dPt>
            <c:idx val="2"/>
            <c:invertIfNegative val="0"/>
            <c:bubble3D val="0"/>
            <c:spPr>
              <a:solidFill>
                <a:srgbClr val="00B050"/>
              </a:solidFill>
              <a:ln>
                <a:noFill/>
              </a:ln>
              <a:effectLst/>
            </c:spPr>
            <c:extLst>
              <c:ext xmlns:c16="http://schemas.microsoft.com/office/drawing/2014/chart" uri="{C3380CC4-5D6E-409C-BE32-E72D297353CC}">
                <c16:uniqueId val="{00000005-FAE4-4BE7-A7F2-7422BD4BAB27}"/>
              </c:ext>
            </c:extLst>
          </c:dPt>
          <c:dPt>
            <c:idx val="3"/>
            <c:invertIfNegative val="0"/>
            <c:bubble3D val="0"/>
            <c:spPr>
              <a:solidFill>
                <a:srgbClr val="FF0000"/>
              </a:solidFill>
              <a:ln>
                <a:noFill/>
              </a:ln>
              <a:effectLst/>
            </c:spPr>
            <c:extLst>
              <c:ext xmlns:c16="http://schemas.microsoft.com/office/drawing/2014/chart" uri="{C3380CC4-5D6E-409C-BE32-E72D297353CC}">
                <c16:uniqueId val="{00000007-FAE4-4BE7-A7F2-7422BD4BAB27}"/>
              </c:ext>
            </c:extLst>
          </c:dPt>
          <c:dPt>
            <c:idx val="4"/>
            <c:invertIfNegative val="0"/>
            <c:bubble3D val="0"/>
            <c:spPr>
              <a:solidFill>
                <a:srgbClr val="00B050"/>
              </a:solidFill>
              <a:ln>
                <a:noFill/>
              </a:ln>
              <a:effectLst/>
            </c:spPr>
            <c:extLst>
              <c:ext xmlns:c16="http://schemas.microsoft.com/office/drawing/2014/chart" uri="{C3380CC4-5D6E-409C-BE32-E72D297353CC}">
                <c16:uniqueId val="{00000009-FAE4-4BE7-A7F2-7422BD4BAB27}"/>
              </c:ext>
            </c:extLst>
          </c:dPt>
          <c:dPt>
            <c:idx val="5"/>
            <c:invertIfNegative val="0"/>
            <c:bubble3D val="0"/>
            <c:spPr>
              <a:solidFill>
                <a:srgbClr val="FF0000"/>
              </a:solidFill>
              <a:ln>
                <a:noFill/>
              </a:ln>
              <a:effectLst/>
            </c:spPr>
            <c:extLst>
              <c:ext xmlns:c16="http://schemas.microsoft.com/office/drawing/2014/chart" uri="{C3380CC4-5D6E-409C-BE32-E72D297353CC}">
                <c16:uniqueId val="{0000000B-FAE4-4BE7-A7F2-7422BD4BAB27}"/>
              </c:ext>
            </c:extLst>
          </c:dPt>
          <c:dPt>
            <c:idx val="6"/>
            <c:invertIfNegative val="0"/>
            <c:bubble3D val="0"/>
            <c:spPr>
              <a:solidFill>
                <a:srgbClr val="00B050"/>
              </a:solidFill>
              <a:ln>
                <a:noFill/>
              </a:ln>
              <a:effectLst/>
            </c:spPr>
            <c:extLst>
              <c:ext xmlns:c16="http://schemas.microsoft.com/office/drawing/2014/chart" uri="{C3380CC4-5D6E-409C-BE32-E72D297353CC}">
                <c16:uniqueId val="{0000000D-FAE4-4BE7-A7F2-7422BD4BAB27}"/>
              </c:ext>
            </c:extLst>
          </c:dPt>
          <c:dPt>
            <c:idx val="7"/>
            <c:invertIfNegative val="0"/>
            <c:bubble3D val="0"/>
            <c:spPr>
              <a:solidFill>
                <a:srgbClr val="FF0000"/>
              </a:solidFill>
              <a:ln>
                <a:noFill/>
              </a:ln>
              <a:effectLst/>
            </c:spPr>
            <c:extLst>
              <c:ext xmlns:c16="http://schemas.microsoft.com/office/drawing/2014/chart" uri="{C3380CC4-5D6E-409C-BE32-E72D297353CC}">
                <c16:uniqueId val="{0000000F-FAE4-4BE7-A7F2-7422BD4BAB27}"/>
              </c:ext>
            </c:extLst>
          </c:dPt>
          <c:dPt>
            <c:idx val="8"/>
            <c:invertIfNegative val="0"/>
            <c:bubble3D val="0"/>
            <c:spPr>
              <a:solidFill>
                <a:srgbClr val="00B050"/>
              </a:solidFill>
              <a:ln>
                <a:noFill/>
              </a:ln>
              <a:effectLst/>
            </c:spPr>
            <c:extLst>
              <c:ext xmlns:c16="http://schemas.microsoft.com/office/drawing/2014/chart" uri="{C3380CC4-5D6E-409C-BE32-E72D297353CC}">
                <c16:uniqueId val="{00000011-FAE4-4BE7-A7F2-7422BD4BAB27}"/>
              </c:ext>
            </c:extLst>
          </c:dPt>
          <c:dPt>
            <c:idx val="9"/>
            <c:invertIfNegative val="0"/>
            <c:bubble3D val="0"/>
            <c:spPr>
              <a:solidFill>
                <a:srgbClr val="FF0000"/>
              </a:solidFill>
              <a:ln>
                <a:noFill/>
              </a:ln>
              <a:effectLst/>
            </c:spPr>
            <c:extLst>
              <c:ext xmlns:c16="http://schemas.microsoft.com/office/drawing/2014/chart" uri="{C3380CC4-5D6E-409C-BE32-E72D297353CC}">
                <c16:uniqueId val="{00000013-FAE4-4BE7-A7F2-7422BD4BAB27}"/>
              </c:ext>
            </c:extLst>
          </c:dPt>
          <c:dPt>
            <c:idx val="10"/>
            <c:invertIfNegative val="0"/>
            <c:bubble3D val="0"/>
            <c:spPr>
              <a:solidFill>
                <a:srgbClr val="00B050"/>
              </a:solidFill>
              <a:ln>
                <a:noFill/>
              </a:ln>
              <a:effectLst/>
            </c:spPr>
            <c:extLst>
              <c:ext xmlns:c16="http://schemas.microsoft.com/office/drawing/2014/chart" uri="{C3380CC4-5D6E-409C-BE32-E72D297353CC}">
                <c16:uniqueId val="{00000015-FAE4-4BE7-A7F2-7422BD4BAB27}"/>
              </c:ext>
            </c:extLst>
          </c:dPt>
          <c:dPt>
            <c:idx val="11"/>
            <c:invertIfNegative val="0"/>
            <c:bubble3D val="0"/>
            <c:spPr>
              <a:solidFill>
                <a:srgbClr val="FF0000"/>
              </a:solidFill>
              <a:ln>
                <a:noFill/>
              </a:ln>
              <a:effectLst/>
            </c:spPr>
            <c:extLst>
              <c:ext xmlns:c16="http://schemas.microsoft.com/office/drawing/2014/chart" uri="{C3380CC4-5D6E-409C-BE32-E72D297353CC}">
                <c16:uniqueId val="{00000017-FAE4-4BE7-A7F2-7422BD4BAB27}"/>
              </c:ext>
            </c:extLst>
          </c:dPt>
          <c:dPt>
            <c:idx val="12"/>
            <c:invertIfNegative val="0"/>
            <c:bubble3D val="0"/>
            <c:spPr>
              <a:solidFill>
                <a:srgbClr val="00B050"/>
              </a:solidFill>
              <a:ln>
                <a:noFill/>
              </a:ln>
              <a:effectLst/>
            </c:spPr>
            <c:extLst>
              <c:ext xmlns:c16="http://schemas.microsoft.com/office/drawing/2014/chart" uri="{C3380CC4-5D6E-409C-BE32-E72D297353CC}">
                <c16:uniqueId val="{00000019-FAE4-4BE7-A7F2-7422BD4BAB27}"/>
              </c:ext>
            </c:extLst>
          </c:dPt>
          <c:dPt>
            <c:idx val="13"/>
            <c:invertIfNegative val="0"/>
            <c:bubble3D val="0"/>
            <c:spPr>
              <a:solidFill>
                <a:srgbClr val="FF0000"/>
              </a:solidFill>
              <a:ln>
                <a:noFill/>
              </a:ln>
              <a:effectLst/>
            </c:spPr>
            <c:extLst>
              <c:ext xmlns:c16="http://schemas.microsoft.com/office/drawing/2014/chart" uri="{C3380CC4-5D6E-409C-BE32-E72D297353CC}">
                <c16:uniqueId val="{0000001B-FAE4-4BE7-A7F2-7422BD4BAB27}"/>
              </c:ext>
            </c:extLst>
          </c:dPt>
          <c:dPt>
            <c:idx val="14"/>
            <c:invertIfNegative val="0"/>
            <c:bubble3D val="0"/>
            <c:spPr>
              <a:solidFill>
                <a:srgbClr val="00B050"/>
              </a:solidFill>
              <a:ln>
                <a:noFill/>
              </a:ln>
              <a:effectLst/>
            </c:spPr>
            <c:extLst>
              <c:ext xmlns:c16="http://schemas.microsoft.com/office/drawing/2014/chart" uri="{C3380CC4-5D6E-409C-BE32-E72D297353CC}">
                <c16:uniqueId val="{0000001D-FAE4-4BE7-A7F2-7422BD4BAB27}"/>
              </c:ext>
            </c:extLst>
          </c:dPt>
          <c:dPt>
            <c:idx val="15"/>
            <c:invertIfNegative val="0"/>
            <c:bubble3D val="0"/>
            <c:spPr>
              <a:solidFill>
                <a:srgbClr val="FF0000"/>
              </a:solidFill>
              <a:ln>
                <a:noFill/>
              </a:ln>
              <a:effectLst/>
            </c:spPr>
            <c:extLst>
              <c:ext xmlns:c16="http://schemas.microsoft.com/office/drawing/2014/chart" uri="{C3380CC4-5D6E-409C-BE32-E72D297353CC}">
                <c16:uniqueId val="{0000001F-FAE4-4BE7-A7F2-7422BD4BAB27}"/>
              </c:ext>
            </c:extLst>
          </c:dPt>
          <c:dPt>
            <c:idx val="16"/>
            <c:invertIfNegative val="0"/>
            <c:bubble3D val="0"/>
            <c:spPr>
              <a:solidFill>
                <a:srgbClr val="00B050"/>
              </a:solidFill>
              <a:ln>
                <a:noFill/>
              </a:ln>
              <a:effectLst/>
            </c:spPr>
            <c:extLst>
              <c:ext xmlns:c16="http://schemas.microsoft.com/office/drawing/2014/chart" uri="{C3380CC4-5D6E-409C-BE32-E72D297353CC}">
                <c16:uniqueId val="{00000021-FAE4-4BE7-A7F2-7422BD4BAB27}"/>
              </c:ext>
            </c:extLst>
          </c:dPt>
          <c:dPt>
            <c:idx val="17"/>
            <c:invertIfNegative val="0"/>
            <c:bubble3D val="0"/>
            <c:spPr>
              <a:solidFill>
                <a:srgbClr val="FF0000"/>
              </a:solidFill>
              <a:ln>
                <a:noFill/>
              </a:ln>
              <a:effectLst/>
            </c:spPr>
            <c:extLst>
              <c:ext xmlns:c16="http://schemas.microsoft.com/office/drawing/2014/chart" uri="{C3380CC4-5D6E-409C-BE32-E72D297353CC}">
                <c16:uniqueId val="{00000023-FAE4-4BE7-A7F2-7422BD4BAB27}"/>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multiLvlStrRef>
              <c:f>Sheet5!$A$4:$B$21</c:f>
              <c:multiLvlStrCache>
                <c:ptCount val="18"/>
                <c:lvl>
                  <c:pt idx="0">
                    <c:v>Hired</c:v>
                  </c:pt>
                  <c:pt idx="1">
                    <c:v>Rejected</c:v>
                  </c:pt>
                  <c:pt idx="2">
                    <c:v>Hired</c:v>
                  </c:pt>
                  <c:pt idx="3">
                    <c:v>Rejected</c:v>
                  </c:pt>
                  <c:pt idx="4">
                    <c:v>Hired</c:v>
                  </c:pt>
                  <c:pt idx="5">
                    <c:v>Rejected</c:v>
                  </c:pt>
                  <c:pt idx="6">
                    <c:v>Hired</c:v>
                  </c:pt>
                  <c:pt idx="7">
                    <c:v>Rejected</c:v>
                  </c:pt>
                  <c:pt idx="8">
                    <c:v>Hired</c:v>
                  </c:pt>
                  <c:pt idx="9">
                    <c:v>Rejected</c:v>
                  </c:pt>
                  <c:pt idx="10">
                    <c:v>Hired</c:v>
                  </c:pt>
                  <c:pt idx="11">
                    <c:v>Rejected</c:v>
                  </c:pt>
                  <c:pt idx="12">
                    <c:v>Hired</c:v>
                  </c:pt>
                  <c:pt idx="13">
                    <c:v>Rejected</c:v>
                  </c:pt>
                  <c:pt idx="14">
                    <c:v>Hired</c:v>
                  </c:pt>
                  <c:pt idx="15">
                    <c:v>Rejected</c:v>
                  </c:pt>
                  <c:pt idx="16">
                    <c:v>Hired</c:v>
                  </c:pt>
                  <c:pt idx="17">
                    <c:v>Rejected</c:v>
                  </c:pt>
                </c:lvl>
                <c:lvl>
                  <c:pt idx="0">
                    <c:v>Finance Department</c:v>
                  </c:pt>
                  <c:pt idx="2">
                    <c:v>General Management</c:v>
                  </c:pt>
                  <c:pt idx="4">
                    <c:v>Human Resource Department</c:v>
                  </c:pt>
                  <c:pt idx="6">
                    <c:v>Marketing Department</c:v>
                  </c:pt>
                  <c:pt idx="8">
                    <c:v>Operations Department</c:v>
                  </c:pt>
                  <c:pt idx="10">
                    <c:v>Production Department</c:v>
                  </c:pt>
                  <c:pt idx="12">
                    <c:v>Purchase Department</c:v>
                  </c:pt>
                  <c:pt idx="14">
                    <c:v>Sales Department</c:v>
                  </c:pt>
                  <c:pt idx="16">
                    <c:v>Service Department</c:v>
                  </c:pt>
                </c:lvl>
              </c:multiLvlStrCache>
            </c:multiLvlStrRef>
          </c:cat>
          <c:val>
            <c:numRef>
              <c:f>Sheet5!$C$4:$C$21</c:f>
              <c:numCache>
                <c:formatCode>General</c:formatCode>
                <c:ptCount val="18"/>
                <c:pt idx="0">
                  <c:v>164</c:v>
                </c:pt>
                <c:pt idx="1">
                  <c:v>108</c:v>
                </c:pt>
                <c:pt idx="2">
                  <c:v>105</c:v>
                </c:pt>
                <c:pt idx="3">
                  <c:v>58</c:v>
                </c:pt>
                <c:pt idx="4">
                  <c:v>69</c:v>
                </c:pt>
                <c:pt idx="5">
                  <c:v>24</c:v>
                </c:pt>
                <c:pt idx="6">
                  <c:v>193</c:v>
                </c:pt>
                <c:pt idx="7">
                  <c:v>119</c:v>
                </c:pt>
                <c:pt idx="8">
                  <c:v>1728</c:v>
                </c:pt>
                <c:pt idx="9">
                  <c:v>871</c:v>
                </c:pt>
                <c:pt idx="10">
                  <c:v>232</c:v>
                </c:pt>
                <c:pt idx="11">
                  <c:v>129</c:v>
                </c:pt>
                <c:pt idx="12">
                  <c:v>209</c:v>
                </c:pt>
                <c:pt idx="13">
                  <c:v>99</c:v>
                </c:pt>
                <c:pt idx="14">
                  <c:v>464</c:v>
                </c:pt>
                <c:pt idx="15">
                  <c:v>249</c:v>
                </c:pt>
                <c:pt idx="16">
                  <c:v>1254</c:v>
                </c:pt>
                <c:pt idx="17">
                  <c:v>683</c:v>
                </c:pt>
              </c:numCache>
            </c:numRef>
          </c:val>
          <c:extLst>
            <c:ext xmlns:c16="http://schemas.microsoft.com/office/drawing/2014/chart" uri="{C3380CC4-5D6E-409C-BE32-E72D297353CC}">
              <c16:uniqueId val="{00000024-FAE4-4BE7-A7F2-7422BD4BAB27}"/>
            </c:ext>
          </c:extLst>
        </c:ser>
        <c:dLbls>
          <c:dLblPos val="outEnd"/>
          <c:showLegendKey val="0"/>
          <c:showVal val="1"/>
          <c:showCatName val="0"/>
          <c:showSerName val="0"/>
          <c:showPercent val="0"/>
          <c:showBubbleSize val="0"/>
        </c:dLbls>
        <c:gapWidth val="219"/>
        <c:overlap val="-27"/>
        <c:axId val="697632816"/>
        <c:axId val="697633296"/>
      </c:barChart>
      <c:catAx>
        <c:axId val="69763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97633296"/>
        <c:crosses val="autoZero"/>
        <c:auto val="1"/>
        <c:lblAlgn val="ctr"/>
        <c:lblOffset val="100"/>
        <c:noMultiLvlLbl val="0"/>
      </c:catAx>
      <c:valAx>
        <c:axId val="697633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97632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[P4.xlsx]Sheet6!PivotTable39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kern="1200" spc="0" baseline="0" dirty="0">
                <a:solidFill>
                  <a:schemeClr val="tx1"/>
                </a:solidFill>
                <a:latin typeface="Times New Roman" panose="02020603050405020304" pitchFamily="18" charset="0"/>
                <a:cs typeface="Times New Roman" panose="02020603050405020304" pitchFamily="18" charset="0"/>
              </a:rPr>
              <a:t>People working different departments</a:t>
            </a:r>
            <a:endParaRPr lang="en-IN"/>
          </a:p>
        </c:rich>
      </c:tx>
      <c:layout>
        <c:manualLayout>
          <c:xMode val="edge"/>
          <c:yMode val="edge"/>
          <c:x val="0.18188826426265747"/>
          <c:y val="2.98508499055660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Sheet6!$B$3</c:f>
              <c:strCache>
                <c:ptCount val="1"/>
                <c:pt idx="0">
                  <c:v>Total</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Sheet6!$A$4:$A$12</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Sheet6!$B$4:$B$12</c:f>
              <c:numCache>
                <c:formatCode>General</c:formatCode>
                <c:ptCount val="9"/>
                <c:pt idx="0">
                  <c:v>164</c:v>
                </c:pt>
                <c:pt idx="1">
                  <c:v>105</c:v>
                </c:pt>
                <c:pt idx="2">
                  <c:v>69</c:v>
                </c:pt>
                <c:pt idx="3">
                  <c:v>193</c:v>
                </c:pt>
                <c:pt idx="4">
                  <c:v>1728</c:v>
                </c:pt>
                <c:pt idx="5">
                  <c:v>232</c:v>
                </c:pt>
                <c:pt idx="6">
                  <c:v>209</c:v>
                </c:pt>
                <c:pt idx="7">
                  <c:v>464</c:v>
                </c:pt>
                <c:pt idx="8">
                  <c:v>1254</c:v>
                </c:pt>
              </c:numCache>
            </c:numRef>
          </c:val>
          <c:extLst>
            <c:ext xmlns:c16="http://schemas.microsoft.com/office/drawing/2014/chart" uri="{C3380CC4-5D6E-409C-BE32-E72D297353CC}">
              <c16:uniqueId val="{00000000-EDC3-4EC7-8555-9486E4263590}"/>
            </c:ext>
          </c:extLst>
        </c:ser>
        <c:dLbls>
          <c:dLblPos val="outEnd"/>
          <c:showLegendKey val="0"/>
          <c:showVal val="1"/>
          <c:showCatName val="0"/>
          <c:showSerName val="0"/>
          <c:showPercent val="0"/>
          <c:showBubbleSize val="0"/>
        </c:dLbls>
        <c:gapWidth val="182"/>
        <c:axId val="2075083200"/>
        <c:axId val="2075089440"/>
      </c:barChart>
      <c:catAx>
        <c:axId val="2075083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75089440"/>
        <c:crosses val="autoZero"/>
        <c:auto val="1"/>
        <c:lblAlgn val="ctr"/>
        <c:lblOffset val="100"/>
        <c:noMultiLvlLbl val="0"/>
      </c:catAx>
      <c:valAx>
        <c:axId val="20750894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20750832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[P4.xlsx]Sheet8!PivotTable49</c:name>
    <c:fmtId val="5"/>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IN" sz="1600" b="1" i="0" u="none" strike="noStrike" baseline="0" dirty="0">
                <a:solidFill>
                  <a:schemeClr val="tx1"/>
                </a:solidFill>
                <a:effectLst/>
                <a:latin typeface="Times New Roman" panose="02020603050405020304" pitchFamily="18" charset="0"/>
                <a:cs typeface="Times New Roman" panose="02020603050405020304" pitchFamily="18" charset="0"/>
              </a:rPr>
              <a:t>Different Post Tiers and Their Working Employees</a:t>
            </a:r>
            <a:endParaRPr lang="en-IN" sz="1600" b="1" i="0" u="none" strike="noStrike" kern="1200" baseline="0"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Sheet8!$B$3</c:f>
              <c:strCache>
                <c:ptCount val="1"/>
                <c:pt idx="0">
                  <c:v>Total</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Sheet8!$A$4:$A$15</c:f>
              <c:strCache>
                <c:ptCount val="12"/>
                <c:pt idx="0">
                  <c:v>b9</c:v>
                </c:pt>
                <c:pt idx="1">
                  <c:v>c-10</c:v>
                </c:pt>
                <c:pt idx="2">
                  <c:v>c5</c:v>
                </c:pt>
                <c:pt idx="3">
                  <c:v>c8</c:v>
                </c:pt>
                <c:pt idx="4">
                  <c:v>c9</c:v>
                </c:pt>
                <c:pt idx="5">
                  <c:v>i1</c:v>
                </c:pt>
                <c:pt idx="6">
                  <c:v>i4</c:v>
                </c:pt>
                <c:pt idx="7">
                  <c:v>i5</c:v>
                </c:pt>
                <c:pt idx="8">
                  <c:v>i6</c:v>
                </c:pt>
                <c:pt idx="9">
                  <c:v>i7</c:v>
                </c:pt>
                <c:pt idx="10">
                  <c:v>m6</c:v>
                </c:pt>
                <c:pt idx="11">
                  <c:v>n6</c:v>
                </c:pt>
              </c:strCache>
            </c:strRef>
          </c:cat>
          <c:val>
            <c:numRef>
              <c:f>Sheet8!$B$4:$B$15</c:f>
              <c:numCache>
                <c:formatCode>General</c:formatCode>
                <c:ptCount val="12"/>
                <c:pt idx="0">
                  <c:v>291</c:v>
                </c:pt>
                <c:pt idx="1">
                  <c:v>99</c:v>
                </c:pt>
                <c:pt idx="2">
                  <c:v>1121</c:v>
                </c:pt>
                <c:pt idx="3">
                  <c:v>182</c:v>
                </c:pt>
                <c:pt idx="4">
                  <c:v>1158</c:v>
                </c:pt>
                <c:pt idx="5">
                  <c:v>144</c:v>
                </c:pt>
                <c:pt idx="6">
                  <c:v>29</c:v>
                </c:pt>
                <c:pt idx="7">
                  <c:v>472</c:v>
                </c:pt>
                <c:pt idx="8">
                  <c:v>325</c:v>
                </c:pt>
                <c:pt idx="9">
                  <c:v>594</c:v>
                </c:pt>
                <c:pt idx="10">
                  <c:v>2</c:v>
                </c:pt>
                <c:pt idx="11">
                  <c:v>1</c:v>
                </c:pt>
              </c:numCache>
            </c:numRef>
          </c:val>
          <c:extLst>
            <c:ext xmlns:c16="http://schemas.microsoft.com/office/drawing/2014/chart" uri="{C3380CC4-5D6E-409C-BE32-E72D297353CC}">
              <c16:uniqueId val="{00000000-6754-4C37-8EB3-0F82F7ED7441}"/>
            </c:ext>
          </c:extLst>
        </c:ser>
        <c:dLbls>
          <c:dLblPos val="outEnd"/>
          <c:showLegendKey val="0"/>
          <c:showVal val="1"/>
          <c:showCatName val="0"/>
          <c:showSerName val="0"/>
          <c:showPercent val="0"/>
          <c:showBubbleSize val="0"/>
        </c:dLbls>
        <c:gapWidth val="219"/>
        <c:overlap val="-27"/>
        <c:axId val="652326447"/>
        <c:axId val="652332687"/>
      </c:barChart>
      <c:catAx>
        <c:axId val="652326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52332687"/>
        <c:crosses val="autoZero"/>
        <c:auto val="1"/>
        <c:lblAlgn val="ctr"/>
        <c:lblOffset val="100"/>
        <c:noMultiLvlLbl val="0"/>
      </c:catAx>
      <c:valAx>
        <c:axId val="6523326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523264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[P4.xlsx]Sheet7!PivotTable44</c:name>
    <c:fmtId val="4"/>
  </c:pivotSource>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GB" sz="1600" b="1" i="0" u="none" strike="noStrike" kern="1200" baseline="0" dirty="0">
                <a:solidFill>
                  <a:schemeClr val="tx1"/>
                </a:solidFill>
                <a:latin typeface="Times New Roman" panose="02020603050405020304" pitchFamily="18" charset="0"/>
                <a:cs typeface="Times New Roman" panose="02020603050405020304" pitchFamily="18" charset="0"/>
              </a:rPr>
              <a:t>Different Post Tiers With (Hired &amp; Rejected Employee)</a:t>
            </a:r>
            <a:endParaRPr lang="en-IN" sz="1600">
              <a:solidFill>
                <a:schemeClr val="tx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c:f>
              <c:strCache>
                <c:ptCount val="1"/>
                <c:pt idx="0">
                  <c:v>Total</c:v>
                </c:pt>
              </c:strCache>
            </c:strRef>
          </c:tx>
          <c:spPr>
            <a:solidFill>
              <a:srgbClr val="FFC00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Sheet7!$A$4:$A$18</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Sheet7!$B$4:$B$18</c:f>
              <c:numCache>
                <c:formatCode>General</c:formatCode>
                <c:ptCount val="15"/>
                <c:pt idx="0">
                  <c:v>432</c:v>
                </c:pt>
                <c:pt idx="1">
                  <c:v>219</c:v>
                </c:pt>
                <c:pt idx="2">
                  <c:v>1652</c:v>
                </c:pt>
                <c:pt idx="3">
                  <c:v>296</c:v>
                </c:pt>
                <c:pt idx="4">
                  <c:v>1687</c:v>
                </c:pt>
                <c:pt idx="5">
                  <c:v>211</c:v>
                </c:pt>
                <c:pt idx="6">
                  <c:v>83</c:v>
                </c:pt>
                <c:pt idx="7">
                  <c:v>736</c:v>
                </c:pt>
                <c:pt idx="8">
                  <c:v>507</c:v>
                </c:pt>
                <c:pt idx="9">
                  <c:v>928</c:v>
                </c:pt>
                <c:pt idx="10">
                  <c:v>3</c:v>
                </c:pt>
                <c:pt idx="11">
                  <c:v>1</c:v>
                </c:pt>
                <c:pt idx="12">
                  <c:v>1</c:v>
                </c:pt>
                <c:pt idx="13">
                  <c:v>1</c:v>
                </c:pt>
                <c:pt idx="14">
                  <c:v>1</c:v>
                </c:pt>
              </c:numCache>
            </c:numRef>
          </c:val>
          <c:extLst>
            <c:ext xmlns:c16="http://schemas.microsoft.com/office/drawing/2014/chart" uri="{C3380CC4-5D6E-409C-BE32-E72D297353CC}">
              <c16:uniqueId val="{00000000-62A6-4CF1-A2E5-5B2F7AAF77BB}"/>
            </c:ext>
          </c:extLst>
        </c:ser>
        <c:dLbls>
          <c:showLegendKey val="0"/>
          <c:showVal val="0"/>
          <c:showCatName val="0"/>
          <c:showSerName val="0"/>
          <c:showPercent val="0"/>
          <c:showBubbleSize val="0"/>
        </c:dLbls>
        <c:gapWidth val="100"/>
        <c:overlap val="-24"/>
        <c:axId val="688004480"/>
        <c:axId val="688003040"/>
      </c:barChart>
      <c:catAx>
        <c:axId val="6880044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88003040"/>
        <c:crosses val="autoZero"/>
        <c:auto val="1"/>
        <c:lblAlgn val="ctr"/>
        <c:lblOffset val="100"/>
        <c:noMultiLvlLbl val="0"/>
      </c:catAx>
      <c:valAx>
        <c:axId val="6880030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6880044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[P4.xlsx]Sheet9!PivotTable54</c:name>
    <c:fmtId val="4"/>
  </c:pivotSource>
  <c:chart>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IN" sz="2000" b="1" i="0" u="none" strike="noStrike" kern="1200" baseline="0" dirty="0">
                <a:solidFill>
                  <a:schemeClr val="tx1"/>
                </a:solidFill>
                <a:effectLst/>
                <a:latin typeface="Times New Roman" panose="02020603050405020304" pitchFamily="18" charset="0"/>
                <a:cs typeface="Times New Roman" panose="02020603050405020304" pitchFamily="18" charset="0"/>
              </a:rPr>
              <a:t>Different Post Tiers </a:t>
            </a:r>
            <a:endParaRPr lang="en-US" sz="2000"/>
          </a:p>
        </c:rich>
      </c:tx>
      <c:layout>
        <c:manualLayout>
          <c:xMode val="edge"/>
          <c:yMode val="edge"/>
          <c:x val="0.67274206374730294"/>
          <c:y val="3.4089181306757687E-3"/>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3377777777777792E-2"/>
              <c:y val="3.527787037037032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8.4371555555555561E-2"/>
                  <c:h val="9.2392592592592582E-2"/>
                </c:manualLayout>
              </c15:layout>
            </c:ext>
          </c:extLst>
        </c:dLbl>
      </c:pivotFmt>
      <c:pivotFmt>
        <c:idx val="2"/>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3133333333333346E-2"/>
              <c:y val="7.525935185185177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6574888888888887E-2"/>
                  <c:h val="9.2392592592592582E-2"/>
                </c:manualLayout>
              </c15:layout>
            </c:ext>
          </c:extLst>
        </c:dLbl>
      </c:pivotFmt>
      <c:pivotFmt>
        <c:idx val="3"/>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9022166666666685E-2"/>
              <c:y val="6.350009259259259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8.7688888888888872E-2"/>
                </c:manualLayout>
              </c15:layout>
            </c:ext>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1722222222222552E-3"/>
              <c:y val="9.407407407407390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0.1065037037037037"/>
                </c:manualLayout>
              </c15:layout>
            </c:ext>
          </c:extLst>
        </c:dLbl>
      </c:pivotFmt>
      <c:pivotFmt>
        <c:idx val="5"/>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4694444444444495E-2"/>
              <c:y val="-9.2898240740740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33611111111111E-2"/>
                  <c:h val="9.3583518518518524E-2"/>
                </c:manualLayout>
              </c15:layout>
            </c:ext>
          </c:extLst>
        </c:dLbl>
      </c:pivotFmt>
      <c:pivotFmt>
        <c:idx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4605000000000001"/>
              <c:y val="-8.23149074074074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5.6047222222222221E-2"/>
                  <c:h val="6.3009444444444437E-2"/>
                </c:manualLayout>
              </c15:layout>
            </c:ext>
          </c:extLst>
        </c:dLbl>
      </c:pivotFmt>
      <c:pivotFmt>
        <c:idx val="7"/>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8908888888888889"/>
              <c:y val="-8.58426851851851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3247999999999994E-2"/>
                  <c:h val="9.4154259259259243E-2"/>
                </c:manualLayout>
              </c15:layout>
            </c:ext>
          </c:extLst>
        </c:dLbl>
      </c:pivotFmt>
      <c:pivotFmt>
        <c:idx val="8"/>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2916777777777771E-2"/>
              <c:y val="-8.819453703703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2881888888888876E-2"/>
                  <c:h val="8.8879814814814814E-2"/>
                </c:manualLayout>
              </c15:layout>
            </c:ext>
          </c:extLst>
        </c:dLbl>
      </c:pivotFmt>
      <c:pivotFmt>
        <c:idx val="9"/>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4666611111111109E-2"/>
              <c:y val="-9.642601851851852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4.4537444444444435E-2"/>
                  <c:h val="8.6527962962962959E-2"/>
                </c:manualLayout>
              </c15:layout>
            </c:ext>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3500000000000001E-2"/>
              <c:y val="5.879722222222203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280555555555553E-2"/>
                  <c:h val="8.8879814814814814E-2"/>
                </c:manualLayout>
              </c15:layout>
            </c:ext>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961111111111014E-2"/>
              <c:y val="2.234259259259256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610777777777777E-2"/>
                  <c:h val="9.0021296296296294E-2"/>
                </c:manualLayout>
              </c15:layout>
            </c:ext>
          </c:extLst>
        </c:dLbl>
      </c:pivotFmt>
      <c:pivotFmt>
        <c:idx val="1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99907407407407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1824888888888888E-2"/>
                  <c:h val="7.5910185185185192E-2"/>
                </c:manualLayout>
              </c15:layout>
            </c:ext>
          </c:extLst>
        </c:dLbl>
      </c:pivotFmt>
      <c:pivotFmt>
        <c:idx val="1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322222222222227E-2"/>
              <c:y val="3.8805555555555551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8747222222222223E-2"/>
                  <c:h val="8.8879814814814814E-2"/>
                </c:manualLayout>
              </c15:layout>
            </c:ext>
          </c:extLst>
        </c:dLbl>
      </c:pivotFmt>
      <c:pivotFmt>
        <c:idx val="1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6580555555555557"/>
              <c:y val="-2.657324074074091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4524888888888891E-2"/>
                  <c:h val="7.2152407407407401E-2"/>
                </c:manualLayout>
              </c15:layout>
            </c:ext>
          </c:extLst>
        </c:dLbl>
      </c:pivotFmt>
      <c:pivotFmt>
        <c:idx val="15"/>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411111111111109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0.10415822222222222"/>
                  <c:h val="9.2373148148148163E-2"/>
                </c:manualLayout>
              </c15:layout>
            </c:ext>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3500000000000001E-2"/>
              <c:y val="5.879722222222203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280555555555553E-2"/>
                  <c:h val="8.8879814814814814E-2"/>
                </c:manualLayout>
              </c15:layout>
            </c:ext>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961111111111014E-2"/>
              <c:y val="2.234259259259256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610777777777777E-2"/>
                  <c:h val="9.0021296296296294E-2"/>
                </c:manualLayout>
              </c15:layout>
            </c:ext>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99907407407407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1824888888888888E-2"/>
                  <c:h val="7.5910185185185192E-2"/>
                </c:manualLayout>
              </c15:layout>
            </c:ext>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322222222222227E-2"/>
              <c:y val="3.8805555555555551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8747222222222223E-2"/>
                  <c:h val="8.8879814814814814E-2"/>
                </c:manualLayout>
              </c15:layout>
            </c:ext>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6580555555555557"/>
              <c:y val="-2.657324074074091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4524888888888891E-2"/>
                  <c:h val="7.2152407407407401E-2"/>
                </c:manualLayout>
              </c15:layout>
            </c:ext>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1722222222222552E-3"/>
              <c:y val="9.407407407407390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0.1065037037037037"/>
                </c:manualLayout>
              </c15:layout>
            </c:ext>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9022166666666685E-2"/>
              <c:y val="6.350009259259259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8.7688888888888872E-2"/>
                </c:manualLayout>
              </c15:layout>
            </c:ext>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3133333333333346E-2"/>
              <c:y val="7.525935185185177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6574888888888887E-2"/>
                  <c:h val="9.2392592592592582E-2"/>
                </c:manualLayout>
              </c15:layout>
            </c:ext>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3377777777777792E-2"/>
              <c:y val="3.527787037037032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8.4371555555555561E-2"/>
                  <c:h val="9.2392592592592582E-2"/>
                </c:manualLayout>
              </c15:layout>
            </c:ext>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411111111111109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0.10415822222222222"/>
                  <c:h val="9.2373148148148163E-2"/>
                </c:manualLayout>
              </c15:layout>
            </c:ext>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4666611111111109E-2"/>
              <c:y val="-9.642601851851852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4.4537444444444435E-2"/>
                  <c:h val="8.6527962962962959E-2"/>
                </c:manualLayout>
              </c15:layout>
            </c:ext>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2916777777777771E-2"/>
              <c:y val="-8.819453703703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2881888888888876E-2"/>
                  <c:h val="8.8879814814814814E-2"/>
                </c:manualLayout>
              </c15:layout>
            </c:ext>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8908888888888889"/>
              <c:y val="-8.58426851851851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3247999999999994E-2"/>
                  <c:h val="9.4154259259259243E-2"/>
                </c:manualLayout>
              </c15:layout>
            </c:ext>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4605000000000001"/>
              <c:y val="-8.23149074074074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5.6047222222222221E-2"/>
                  <c:h val="6.3009444444444437E-2"/>
                </c:manualLayout>
              </c15:layout>
            </c:ext>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4694444444444495E-2"/>
              <c:y val="-9.2898240740740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33611111111111E-2"/>
                  <c:h val="9.3583518518518524E-2"/>
                </c:manualLayout>
              </c15:layout>
            </c:ext>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3500000000000001E-2"/>
              <c:y val="5.8797222222222037E-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280555555555553E-2"/>
                  <c:h val="8.8879814814814814E-2"/>
                </c:manualLayout>
              </c15:layout>
            </c:ext>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961111111111014E-2"/>
              <c:y val="2.234259259259256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0610777777777777E-2"/>
                  <c:h val="9.0021296296296294E-2"/>
                </c:manualLayout>
              </c15:layout>
            </c:ext>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9990740740740739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1824888888888888E-2"/>
                  <c:h val="7.5910185185185192E-2"/>
                </c:manualLayout>
              </c15:layout>
            </c:ext>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6322222222222227E-2"/>
              <c:y val="3.8805555555555551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8747222222222223E-2"/>
                  <c:h val="8.8879814814814814E-2"/>
                </c:manualLayout>
              </c15:layout>
            </c:ext>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6580555555555557"/>
              <c:y val="-2.657324074074091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4524888888888891E-2"/>
                  <c:h val="7.2152407407407401E-2"/>
                </c:manualLayout>
              </c15:layout>
            </c:ext>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1722222222222552E-3"/>
              <c:y val="9.4074074074073907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0.1065037037037037"/>
                </c:manualLayout>
              </c15:layout>
            </c:ext>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9022166666666685E-2"/>
              <c:y val="6.350009259259259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438222222222205E-2"/>
                  <c:h val="8.7688888888888872E-2"/>
                </c:manualLayout>
              </c15:layout>
            </c:ext>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9.3133333333333346E-2"/>
              <c:y val="7.525935185185177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6574888888888887E-2"/>
                  <c:h val="9.2392592592592582E-2"/>
                </c:manualLayout>
              </c15:layout>
            </c:ext>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7.3377777777777792E-2"/>
              <c:y val="3.5277870370370328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8.4371555555555561E-2"/>
                  <c:h val="9.2392592592592582E-2"/>
                </c:manualLayout>
              </c15:layout>
            </c:ext>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503333333333333E-2"/>
              <c:y val="1.411111111111109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0.10415822222222222"/>
                  <c:h val="9.2373148148148163E-2"/>
                </c:manualLayout>
              </c15:layout>
            </c:ext>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4666611111111109E-2"/>
              <c:y val="-9.642601851851852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4.4537444444444435E-2"/>
                  <c:h val="8.6527962962962959E-2"/>
                </c:manualLayout>
              </c15:layout>
            </c:ext>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2916777777777771E-2"/>
              <c:y val="-8.81945370370370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2881888888888876E-2"/>
                  <c:h val="8.8879814814814814E-2"/>
                </c:manualLayout>
              </c15:layout>
            </c:ext>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8908888888888889"/>
              <c:y val="-8.5842685185185175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7.3247999999999994E-2"/>
                  <c:h val="9.4154259259259243E-2"/>
                </c:manualLayout>
              </c15:layout>
            </c:ext>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4605000000000001"/>
              <c:y val="-8.2314907407407406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5.6047222222222221E-2"/>
                  <c:h val="6.3009444444444437E-2"/>
                </c:manualLayout>
              </c15:layout>
            </c:ext>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4694444444444495E-2"/>
              <c:y val="-9.28982407407407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oundRectCallout">
                  <a:avLst/>
                </a:prstGeom>
                <a:noFill/>
                <a:ln>
                  <a:noFill/>
                </a:ln>
              </c15:spPr>
              <c15:layout>
                <c:manualLayout>
                  <c:w val="6.733611111111111E-2"/>
                  <c:h val="9.3583518518518524E-2"/>
                </c:manualLayout>
              </c15:layout>
            </c:ext>
          </c:extLst>
        </c:dLbl>
      </c:pivotFmt>
    </c:pivotFmts>
    <c:plotArea>
      <c:layout/>
      <c:pieChart>
        <c:varyColors val="1"/>
        <c:ser>
          <c:idx val="0"/>
          <c:order val="0"/>
          <c:tx>
            <c:strRef>
              <c:f>Sheet9!$B$3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0051-4444-88D1-6A37E93E48B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0051-4444-88D1-6A37E93E48B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0051-4444-88D1-6A37E93E48B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0051-4444-88D1-6A37E93E48B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0051-4444-88D1-6A37E93E48B4}"/>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0051-4444-88D1-6A37E93E48B4}"/>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0051-4444-88D1-6A37E93E48B4}"/>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0051-4444-88D1-6A37E93E48B4}"/>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0051-4444-88D1-6A37E93E48B4}"/>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0051-4444-88D1-6A37E93E48B4}"/>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0051-4444-88D1-6A37E93E48B4}"/>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0051-4444-88D1-6A37E93E48B4}"/>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0051-4444-88D1-6A37E93E48B4}"/>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0051-4444-88D1-6A37E93E48B4}"/>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0051-4444-88D1-6A37E93E48B4}"/>
              </c:ext>
            </c:extLst>
          </c:dPt>
          <c:dLbls>
            <c:dLbl>
              <c:idx val="0"/>
              <c:layout>
                <c:manualLayout>
                  <c:x val="6.3500000000000001E-2"/>
                  <c:y val="5.8797222222222037E-3"/>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0280555555555553E-2"/>
                      <c:h val="8.8879814814814814E-2"/>
                    </c:manualLayout>
                  </c15:layout>
                </c:ext>
                <c:ext xmlns:c16="http://schemas.microsoft.com/office/drawing/2014/chart" uri="{C3380CC4-5D6E-409C-BE32-E72D297353CC}">
                  <c16:uniqueId val="{00000001-0051-4444-88D1-6A37E93E48B4}"/>
                </c:ext>
              </c:extLst>
            </c:dLbl>
            <c:dLbl>
              <c:idx val="1"/>
              <c:layout>
                <c:manualLayout>
                  <c:x val="8.3961111111111014E-2"/>
                  <c:y val="2.2342592592592567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0610777777777777E-2"/>
                      <c:h val="9.0021296296296294E-2"/>
                    </c:manualLayout>
                  </c15:layout>
                </c:ext>
                <c:ext xmlns:c16="http://schemas.microsoft.com/office/drawing/2014/chart" uri="{C3380CC4-5D6E-409C-BE32-E72D297353CC}">
                  <c16:uniqueId val="{00000003-0051-4444-88D1-6A37E93E48B4}"/>
                </c:ext>
              </c:extLst>
            </c:dLbl>
            <c:dLbl>
              <c:idx val="2"/>
              <c:layout>
                <c:manualLayout>
                  <c:x val="-2.4796952385407606E-2"/>
                  <c:y val="-0.13701923446107725"/>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1824855717785746E-2"/>
                      <c:h val="0.11979591413603881"/>
                    </c:manualLayout>
                  </c15:layout>
                </c:ext>
                <c:ext xmlns:c16="http://schemas.microsoft.com/office/drawing/2014/chart" uri="{C3380CC4-5D6E-409C-BE32-E72D297353CC}">
                  <c16:uniqueId val="{00000005-0051-4444-88D1-6A37E93E48B4}"/>
                </c:ext>
              </c:extLst>
            </c:dLbl>
            <c:dLbl>
              <c:idx val="3"/>
              <c:layout>
                <c:manualLayout>
                  <c:x val="6.6322222222222227E-2"/>
                  <c:y val="3.8805555555555551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8747222222222223E-2"/>
                      <c:h val="8.8879814814814814E-2"/>
                    </c:manualLayout>
                  </c15:layout>
                </c:ext>
                <c:ext xmlns:c16="http://schemas.microsoft.com/office/drawing/2014/chart" uri="{C3380CC4-5D6E-409C-BE32-E72D297353CC}">
                  <c16:uniqueId val="{00000007-0051-4444-88D1-6A37E93E48B4}"/>
                </c:ext>
              </c:extLst>
            </c:dLbl>
            <c:dLbl>
              <c:idx val="4"/>
              <c:layout>
                <c:manualLayout>
                  <c:x val="0.16580555555555557"/>
                  <c:y val="-2.6573240740740914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7.4524888888888891E-2"/>
                      <c:h val="7.2152407407407401E-2"/>
                    </c:manualLayout>
                  </c15:layout>
                </c:ext>
                <c:ext xmlns:c16="http://schemas.microsoft.com/office/drawing/2014/chart" uri="{C3380CC4-5D6E-409C-BE32-E72D297353CC}">
                  <c16:uniqueId val="{00000009-0051-4444-88D1-6A37E93E48B4}"/>
                </c:ext>
              </c:extLst>
            </c:dLbl>
            <c:dLbl>
              <c:idx val="5"/>
              <c:layout>
                <c:manualLayout>
                  <c:x val="-9.1722222222222552E-3"/>
                  <c:y val="9.4074074074073907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7438222222222205E-2"/>
                      <c:h val="0.1065037037037037"/>
                    </c:manualLayout>
                  </c15:layout>
                </c:ext>
                <c:ext xmlns:c16="http://schemas.microsoft.com/office/drawing/2014/chart" uri="{C3380CC4-5D6E-409C-BE32-E72D297353CC}">
                  <c16:uniqueId val="{0000000B-0051-4444-88D1-6A37E93E48B4}"/>
                </c:ext>
              </c:extLst>
            </c:dLbl>
            <c:dLbl>
              <c:idx val="6"/>
              <c:layout>
                <c:manualLayout>
                  <c:x val="-7.9022166666666685E-2"/>
                  <c:y val="6.3500092592592594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7438222222222205E-2"/>
                      <c:h val="8.7688888888888872E-2"/>
                    </c:manualLayout>
                  </c15:layout>
                </c:ext>
                <c:ext xmlns:c16="http://schemas.microsoft.com/office/drawing/2014/chart" uri="{C3380CC4-5D6E-409C-BE32-E72D297353CC}">
                  <c16:uniqueId val="{0000000D-0051-4444-88D1-6A37E93E48B4}"/>
                </c:ext>
              </c:extLst>
            </c:dLbl>
            <c:dLbl>
              <c:idx val="7"/>
              <c:layout>
                <c:manualLayout>
                  <c:x val="-9.3133333333333346E-2"/>
                  <c:y val="7.5259351851851772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7.6574888888888887E-2"/>
                      <c:h val="9.2392592592592582E-2"/>
                    </c:manualLayout>
                  </c15:layout>
                </c:ext>
                <c:ext xmlns:c16="http://schemas.microsoft.com/office/drawing/2014/chart" uri="{C3380CC4-5D6E-409C-BE32-E72D297353CC}">
                  <c16:uniqueId val="{0000000F-0051-4444-88D1-6A37E93E48B4}"/>
                </c:ext>
              </c:extLst>
            </c:dLbl>
            <c:dLbl>
              <c:idx val="8"/>
              <c:layout>
                <c:manualLayout>
                  <c:x val="-7.3377777777777792E-2"/>
                  <c:y val="3.5277870370370328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8.4371555555555561E-2"/>
                      <c:h val="9.2392592592592582E-2"/>
                    </c:manualLayout>
                  </c15:layout>
                </c:ext>
                <c:ext xmlns:c16="http://schemas.microsoft.com/office/drawing/2014/chart" uri="{C3380CC4-5D6E-409C-BE32-E72D297353CC}">
                  <c16:uniqueId val="{00000011-0051-4444-88D1-6A37E93E48B4}"/>
                </c:ext>
              </c:extLst>
            </c:dLbl>
            <c:dLbl>
              <c:idx val="9"/>
              <c:layout>
                <c:manualLayout>
                  <c:x val="-5.503333333333333E-2"/>
                  <c:y val="1.411111111111109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0415822222222222"/>
                      <c:h val="9.2373148148148163E-2"/>
                    </c:manualLayout>
                  </c15:layout>
                </c:ext>
                <c:ext xmlns:c16="http://schemas.microsoft.com/office/drawing/2014/chart" uri="{C3380CC4-5D6E-409C-BE32-E72D297353CC}">
                  <c16:uniqueId val="{00000013-0051-4444-88D1-6A37E93E48B4}"/>
                </c:ext>
              </c:extLst>
            </c:dLbl>
            <c:dLbl>
              <c:idx val="10"/>
              <c:layout>
                <c:manualLayout>
                  <c:x val="-0.15892729755173401"/>
                  <c:y val="-7.5534211662005482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4.4537444444444435E-2"/>
                      <c:h val="8.6527962962962959E-2"/>
                    </c:manualLayout>
                  </c15:layout>
                </c:ext>
                <c:ext xmlns:c16="http://schemas.microsoft.com/office/drawing/2014/chart" uri="{C3380CC4-5D6E-409C-BE32-E72D297353CC}">
                  <c16:uniqueId val="{00000015-0051-4444-88D1-6A37E93E48B4}"/>
                </c:ext>
              </c:extLst>
            </c:dLbl>
            <c:dLbl>
              <c:idx val="11"/>
              <c:layout>
                <c:manualLayout>
                  <c:x val="2.8781962822844176E-2"/>
                  <c:y val="-7.3179241863672459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2881888888888876E-2"/>
                      <c:h val="8.8879814814814814E-2"/>
                    </c:manualLayout>
                  </c15:layout>
                </c:ext>
                <c:ext xmlns:c16="http://schemas.microsoft.com/office/drawing/2014/chart" uri="{C3380CC4-5D6E-409C-BE32-E72D297353CC}">
                  <c16:uniqueId val="{00000017-0051-4444-88D1-6A37E93E48B4}"/>
                </c:ext>
              </c:extLst>
            </c:dLbl>
            <c:dLbl>
              <c:idx val="12"/>
              <c:layout>
                <c:manualLayout>
                  <c:x val="-0.2726322075324964"/>
                  <c:y val="-6.0589742644630892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7.3247999999999994E-2"/>
                      <c:h val="9.4154259259259243E-2"/>
                    </c:manualLayout>
                  </c15:layout>
                </c:ext>
                <c:ext xmlns:c16="http://schemas.microsoft.com/office/drawing/2014/chart" uri="{C3380CC4-5D6E-409C-BE32-E72D297353CC}">
                  <c16:uniqueId val="{00000019-0051-4444-88D1-6A37E93E48B4}"/>
                </c:ext>
              </c:extLst>
            </c:dLbl>
            <c:dLbl>
              <c:idx val="13"/>
              <c:layout>
                <c:manualLayout>
                  <c:x val="9.7780466213630582E-2"/>
                  <c:y val="-8.5972061726432639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5.6047281296230246E-2"/>
                      <c:h val="8.4952267083177838E-2"/>
                    </c:manualLayout>
                  </c15:layout>
                </c:ext>
                <c:ext xmlns:c16="http://schemas.microsoft.com/office/drawing/2014/chart" uri="{C3380CC4-5D6E-409C-BE32-E72D297353CC}">
                  <c16:uniqueId val="{0000001B-0051-4444-88D1-6A37E93E48B4}"/>
                </c:ext>
              </c:extLst>
            </c:dLbl>
            <c:dLbl>
              <c:idx val="14"/>
              <c:layout>
                <c:manualLayout>
                  <c:x val="-5.4398780252486567E-2"/>
                  <c:y val="-6.8473621727384845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6.733611111111111E-2"/>
                      <c:h val="9.3583518518518524E-2"/>
                    </c:manualLayout>
                  </c15:layout>
                </c:ext>
                <c:ext xmlns:c16="http://schemas.microsoft.com/office/drawing/2014/chart" uri="{C3380CC4-5D6E-409C-BE32-E72D297353CC}">
                  <c16:uniqueId val="{0000001D-0051-4444-88D1-6A37E93E48B4}"/>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ext>
            </c:extLst>
          </c:dLbls>
          <c:cat>
            <c:strRef>
              <c:f>Sheet9!$A$4:$A$18</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Sheet9!$B$4:$B$18</c:f>
              <c:numCache>
                <c:formatCode>General</c:formatCode>
                <c:ptCount val="15"/>
                <c:pt idx="0">
                  <c:v>432</c:v>
                </c:pt>
                <c:pt idx="1">
                  <c:v>219</c:v>
                </c:pt>
                <c:pt idx="2">
                  <c:v>1652</c:v>
                </c:pt>
                <c:pt idx="3">
                  <c:v>296</c:v>
                </c:pt>
                <c:pt idx="4">
                  <c:v>1687</c:v>
                </c:pt>
                <c:pt idx="5">
                  <c:v>211</c:v>
                </c:pt>
                <c:pt idx="6">
                  <c:v>83</c:v>
                </c:pt>
                <c:pt idx="7">
                  <c:v>736</c:v>
                </c:pt>
                <c:pt idx="8">
                  <c:v>507</c:v>
                </c:pt>
                <c:pt idx="9">
                  <c:v>928</c:v>
                </c:pt>
                <c:pt idx="10">
                  <c:v>3</c:v>
                </c:pt>
                <c:pt idx="11">
                  <c:v>1</c:v>
                </c:pt>
                <c:pt idx="12">
                  <c:v>1</c:v>
                </c:pt>
                <c:pt idx="13">
                  <c:v>1</c:v>
                </c:pt>
                <c:pt idx="14">
                  <c:v>1</c:v>
                </c:pt>
              </c:numCache>
            </c:numRef>
          </c:val>
          <c:extLst>
            <c:ext xmlns:c16="http://schemas.microsoft.com/office/drawing/2014/chart" uri="{C3380CC4-5D6E-409C-BE32-E72D297353CC}">
              <c16:uniqueId val="{0000001E-0051-4444-88D1-6A37E93E48B4}"/>
            </c:ext>
          </c:extLst>
        </c:ser>
        <c:dLbls>
          <c:dLblPos val="bestFit"/>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drawings/drawing1.xml><?xml version="1.0" encoding="utf-8"?>
<c:userShapes xmlns:c="http://schemas.openxmlformats.org/drawingml/2006/chart">
  <cdr:relSizeAnchor xmlns:cdr="http://schemas.openxmlformats.org/drawingml/2006/chartDrawing">
    <cdr:from>
      <cdr:x>0.33458</cdr:x>
      <cdr:y>0.44847</cdr:y>
    </cdr:from>
    <cdr:to>
      <cdr:x>0.51772</cdr:x>
      <cdr:y>0.62096</cdr:y>
    </cdr:to>
    <cdr:sp macro="" textlink="">
      <cdr:nvSpPr>
        <cdr:cNvPr id="2" name="TextBox 1">
          <a:extLst xmlns:a="http://schemas.openxmlformats.org/drawingml/2006/main">
            <a:ext uri="{FF2B5EF4-FFF2-40B4-BE49-F238E27FC236}">
              <a16:creationId xmlns:a16="http://schemas.microsoft.com/office/drawing/2014/main" id="{3B0DF28B-D240-D6A8-E253-DD5AB0B793CB}"/>
            </a:ext>
          </a:extLst>
        </cdr:cNvPr>
        <cdr:cNvSpPr txBox="1"/>
      </cdr:nvSpPr>
      <cdr:spPr>
        <a:xfrm xmlns:a="http://schemas.openxmlformats.org/drawingml/2006/main">
          <a:off x="4078189" y="2400672"/>
          <a:ext cx="2232248" cy="923330"/>
        </a:xfrm>
        <a:prstGeom xmlns:a="http://schemas.openxmlformats.org/drawingml/2006/main" prst="rect">
          <a:avLst/>
        </a:prstGeom>
        <a:solidFill xmlns:a="http://schemas.openxmlformats.org/drawingml/2006/main">
          <a:srgbClr val="92D050"/>
        </a:solidFill>
        <a:ln xmlns:a="http://schemas.openxmlformats.org/drawingml/2006/main">
          <a:solidFill>
            <a:schemeClr val="accent1">
              <a:lumMod val="20000"/>
              <a:lumOff val="80000"/>
            </a:schemeClr>
          </a:solidFill>
        </a:ln>
      </cdr:spPr>
      <cdr:txBody>
        <a:bodyPr xmlns:a="http://schemas.openxmlformats.org/drawingml/2006/main" vertOverflow="clip" wrap="square" rtlCol="0" anchor="ctr" anchorCtr="1">
          <a:spAutoFit/>
        </a:bodyPr>
        <a:lstStyle xmlns:a="http://schemas.openxmlformats.org/drawingml/2006/main"/>
        <a:p xmlns:a="http://schemas.openxmlformats.org/drawingml/2006/main">
          <a:pPr algn="ctr"/>
          <a:r>
            <a:rPr lang="en-IN" sz="1800" b="1" dirty="0">
              <a:solidFill>
                <a:srgbClr val="002060"/>
              </a:solidFill>
              <a:latin typeface="Times New Roman" panose="02020603050405020304" pitchFamily="18" charset="0"/>
              <a:cs typeface="Times New Roman" panose="02020603050405020304" pitchFamily="18" charset="0"/>
            </a:rPr>
            <a:t>Average salary offered by Company Rs – 49,990.68</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7/3/2023</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7/3/2023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1770087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1142685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42298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2209090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299400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dirty="0"/>
          </a:p>
        </p:txBody>
      </p:sp>
    </p:spTree>
    <p:extLst>
      <p:ext uri="{BB962C8B-B14F-4D97-AF65-F5344CB8AC3E}">
        <p14:creationId xmlns:p14="http://schemas.microsoft.com/office/powerpoint/2010/main" val="3312645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dirty="0"/>
          </a:p>
        </p:txBody>
      </p:sp>
    </p:spTree>
    <p:extLst>
      <p:ext uri="{BB962C8B-B14F-4D97-AF65-F5344CB8AC3E}">
        <p14:creationId xmlns:p14="http://schemas.microsoft.com/office/powerpoint/2010/main" val="1157185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dirty="0"/>
          </a:p>
        </p:txBody>
      </p:sp>
    </p:spTree>
    <p:extLst>
      <p:ext uri="{BB962C8B-B14F-4D97-AF65-F5344CB8AC3E}">
        <p14:creationId xmlns:p14="http://schemas.microsoft.com/office/powerpoint/2010/main" val="339460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1965874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744859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81749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315952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63080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7/3/2023</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7/3/2023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7/3/2023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7/3/2023</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7/3/2023</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7/3/2023</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7/3/2023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7/3/2023</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7/3/2023</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7/3/2023</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7/3/2023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7/3/2023</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7/3/2023</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125860" y="5013176"/>
            <a:ext cx="10990956" cy="838200"/>
          </a:xfrm>
        </p:spPr>
        <p:txBody>
          <a:bodyPr>
            <a:normAutofit/>
          </a:bodyPr>
          <a:lstStyle/>
          <a:p>
            <a:r>
              <a:rPr lang="en-US" sz="3200" b="1" dirty="0">
                <a:solidFill>
                  <a:schemeClr val="accent6">
                    <a:lumMod val="50000"/>
                  </a:schemeClr>
                </a:solidFill>
                <a:latin typeface="Times New Roman" panose="02020603050405020304" pitchFamily="18" charset="0"/>
                <a:cs typeface="Times New Roman" panose="02020603050405020304" pitchFamily="18" charset="0"/>
              </a:rPr>
              <a:t>Hiring Process Analytics |Google | Abhishek Shukla </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r>
              <a:rPr lang="en-GB" sz="2000" dirty="0">
                <a:solidFill>
                  <a:schemeClr val="accent6">
                    <a:lumMod val="50000"/>
                  </a:schemeClr>
                </a:solidFill>
                <a:latin typeface="Times New Roman" panose="02020603050405020304" pitchFamily="18" charset="0"/>
                <a:cs typeface="Times New Roman" panose="02020603050405020304" pitchFamily="18" charset="0"/>
              </a:rPr>
              <a:t>Data Analyst)</a:t>
            </a:r>
            <a:endParaRPr 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C9E90A9-AD39-D842-76D3-9288635D90B3}"/>
              </a:ext>
            </a:extLst>
          </p:cNvPr>
          <p:cNvPicPr>
            <a:picLocks noChangeAspect="1"/>
          </p:cNvPicPr>
          <p:nvPr/>
        </p:nvPicPr>
        <p:blipFill>
          <a:blip r:embed="rId3"/>
          <a:stretch>
            <a:fillRect/>
          </a:stretch>
        </p:blipFill>
        <p:spPr>
          <a:xfrm>
            <a:off x="22416" y="476672"/>
            <a:ext cx="851457" cy="288032"/>
          </a:xfrm>
          <a:prstGeom prst="rect">
            <a:avLst/>
          </a:prstGeom>
        </p:spPr>
      </p:pic>
      <p:pic>
        <p:nvPicPr>
          <p:cNvPr id="5" name="Picture 4">
            <a:extLst>
              <a:ext uri="{FF2B5EF4-FFF2-40B4-BE49-F238E27FC236}">
                <a16:creationId xmlns:a16="http://schemas.microsoft.com/office/drawing/2014/main" id="{02B94A18-C741-5556-FA8F-EBA986C9C8E0}"/>
              </a:ext>
            </a:extLst>
          </p:cNvPr>
          <p:cNvPicPr>
            <a:picLocks noChangeAspect="1"/>
          </p:cNvPicPr>
          <p:nvPr/>
        </p:nvPicPr>
        <p:blipFill>
          <a:blip r:embed="rId3"/>
          <a:stretch>
            <a:fillRect/>
          </a:stretch>
        </p:blipFill>
        <p:spPr>
          <a:xfrm>
            <a:off x="1197869" y="1628800"/>
            <a:ext cx="10990956" cy="3240360"/>
          </a:xfrm>
          <a:prstGeom prst="rect">
            <a:avLst/>
          </a:prstGeom>
        </p:spPr>
      </p:pic>
      <p:sp>
        <p:nvSpPr>
          <p:cNvPr id="8" name="TextBox 7">
            <a:extLst>
              <a:ext uri="{FF2B5EF4-FFF2-40B4-BE49-F238E27FC236}">
                <a16:creationId xmlns:a16="http://schemas.microsoft.com/office/drawing/2014/main" id="{D5D89C42-E557-770A-BDE1-5320432FAC47}"/>
              </a:ext>
            </a:extLst>
          </p:cNvPr>
          <p:cNvSpPr txBox="1"/>
          <p:nvPr/>
        </p:nvSpPr>
        <p:spPr>
          <a:xfrm>
            <a:off x="11134972" y="404665"/>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745707-57C0-2D6D-CA43-087E084D2183}"/>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C</a:t>
            </a:r>
          </a:p>
        </p:txBody>
      </p:sp>
      <p:sp>
        <p:nvSpPr>
          <p:cNvPr id="3" name="Content Placeholder 2"/>
          <p:cNvSpPr>
            <a:spLocks noGrp="1"/>
          </p:cNvSpPr>
          <p:nvPr>
            <p:ph idx="1"/>
          </p:nvPr>
        </p:nvSpPr>
        <p:spPr/>
        <p:txBody>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Class Intervals: </a:t>
            </a:r>
            <a:r>
              <a:rPr lang="en-GB" dirty="0">
                <a:latin typeface="Times New Roman" panose="02020603050405020304" pitchFamily="18" charset="0"/>
                <a:cs typeface="Times New Roman" panose="02020603050405020304" pitchFamily="18" charset="0"/>
              </a:rPr>
              <a:t>The class interval is the difference between the upper class limit and the lower class limit.</a:t>
            </a:r>
          </a:p>
          <a:p>
            <a:pPr marL="0" indent="0" algn="just">
              <a:buNone/>
            </a:pPr>
            <a:r>
              <a:rPr lang="en-GB" b="1" dirty="0">
                <a:solidFill>
                  <a:srgbClr val="0070C0"/>
                </a:solidFill>
                <a:latin typeface="Times New Roman" panose="02020603050405020304" pitchFamily="18" charset="0"/>
                <a:cs typeface="Times New Roman" panose="02020603050405020304" pitchFamily="18" charset="0"/>
              </a:rPr>
              <a:t>Your task: </a:t>
            </a:r>
            <a:r>
              <a:rPr lang="en-GB" dirty="0">
                <a:latin typeface="Times New Roman" panose="02020603050405020304" pitchFamily="18" charset="0"/>
                <a:cs typeface="Times New Roman" panose="02020603050405020304" pitchFamily="18" charset="0"/>
              </a:rPr>
              <a:t>Draw the class intervals for salary in the company ?</a:t>
            </a:r>
            <a:endParaRPr lang="en-US"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926DC914-9ACD-0727-6C86-77EA8D8047A4}"/>
              </a:ext>
            </a:extLst>
          </p:cNvPr>
          <p:cNvSpPr txBox="1">
            <a:spLocks/>
          </p:cNvSpPr>
          <p:nvPr/>
        </p:nvSpPr>
        <p:spPr>
          <a:xfrm>
            <a:off x="6454452" y="378904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EC3F2C-296F-B13A-AB0E-30CC08AF51A8}"/>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384501A8-918C-C323-FE1B-3D9594035FF3}"/>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657373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27DC23-9C59-4A0D-C737-FCCD3EBFF892}"/>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269876" y="429072"/>
            <a:ext cx="9865096" cy="623664"/>
          </a:xfrm>
        </p:spPr>
        <p:txBody>
          <a:bodyPr anchor="ctr">
            <a:normAutofit fontScale="90000"/>
          </a:bodyPr>
          <a:lstStyle/>
          <a:p>
            <a:pPr algn="just"/>
            <a:r>
              <a:rPr lang="en-US" b="1" dirty="0">
                <a:latin typeface="Times New Roman" panose="02020603050405020304" pitchFamily="18" charset="0"/>
                <a:cs typeface="Times New Roman" panose="02020603050405020304" pitchFamily="18" charset="0"/>
              </a:rPr>
              <a:t>Task C - </a:t>
            </a:r>
            <a:r>
              <a:rPr lang="en-GB" b="1" dirty="0">
                <a:latin typeface="Times New Roman" panose="02020603050405020304" pitchFamily="18" charset="0"/>
                <a:cs typeface="Times New Roman" panose="02020603050405020304" pitchFamily="18" charset="0"/>
              </a:rPr>
              <a:t>Draw the class intervals for salary in the company ?</a:t>
            </a:r>
            <a:endParaRPr lang="en-US"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2E570433-29A2-DC6C-F061-9B1B5C524B89}"/>
              </a:ext>
            </a:extLst>
          </p:cNvPr>
          <p:cNvGraphicFramePr>
            <a:graphicFrameLocks/>
          </p:cNvGraphicFramePr>
          <p:nvPr>
            <p:extLst>
              <p:ext uri="{D42A27DB-BD31-4B8C-83A1-F6EECF244321}">
                <p14:modId xmlns:p14="http://schemas.microsoft.com/office/powerpoint/2010/main" val="3455159552"/>
              </p:ext>
            </p:extLst>
          </p:nvPr>
        </p:nvGraphicFramePr>
        <p:xfrm>
          <a:off x="-1" y="812304"/>
          <a:ext cx="11999069" cy="3768824"/>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 Placeholder 7">
            <a:extLst>
              <a:ext uri="{FF2B5EF4-FFF2-40B4-BE49-F238E27FC236}">
                <a16:creationId xmlns:a16="http://schemas.microsoft.com/office/drawing/2014/main" id="{E06BAB8C-B53F-82E6-D426-21B693E9842A}"/>
              </a:ext>
            </a:extLst>
          </p:cNvPr>
          <p:cNvSpPr txBox="1">
            <a:spLocks/>
          </p:cNvSpPr>
          <p:nvPr/>
        </p:nvSpPr>
        <p:spPr>
          <a:xfrm>
            <a:off x="7938323" y="575184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48CF3E-7BA8-71C8-DF26-D673989EDF84}"/>
              </a:ext>
            </a:extLst>
          </p:cNvPr>
          <p:cNvSpPr txBox="1"/>
          <p:nvPr/>
        </p:nvSpPr>
        <p:spPr>
          <a:xfrm>
            <a:off x="35195" y="4801219"/>
            <a:ext cx="8720167" cy="1477328"/>
          </a:xfrm>
          <a:prstGeom prst="rect">
            <a:avLst/>
          </a:prstGeom>
          <a:noFill/>
          <a:ln>
            <a:solidFill>
              <a:schemeClr val="accent1">
                <a:lumMod val="20000"/>
                <a:lumOff val="80000"/>
              </a:schemeClr>
            </a:solidFill>
          </a:ln>
        </p:spPr>
        <p:txBody>
          <a:bodyPr wrap="square">
            <a:spAutoFit/>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Insights: </a:t>
            </a:r>
            <a:r>
              <a:rPr lang="en-GB" dirty="0">
                <a:latin typeface="Times New Roman" panose="02020603050405020304" pitchFamily="18" charset="0"/>
                <a:cs typeface="Times New Roman" panose="02020603050405020304" pitchFamily="18" charset="0"/>
              </a:rPr>
              <a:t>In this company, there are a total of 7,168 records. After data cleaning, we found 6,758 useful records. Upon analyzing these records with 50k bucket class intervals, we discovered that </a:t>
            </a:r>
            <a:r>
              <a:rPr lang="en-GB" dirty="0">
                <a:highlight>
                  <a:srgbClr val="FFFF00"/>
                </a:highlight>
                <a:latin typeface="Times New Roman" panose="02020603050405020304" pitchFamily="18" charset="0"/>
                <a:cs typeface="Times New Roman" panose="02020603050405020304" pitchFamily="18" charset="0"/>
              </a:rPr>
              <a:t>one employee receives 4 lakh, one employee receives 3 lakh, one employee receives 2 lakh, and 3,360 employees receive a salary in the range between 50k to 1 lakh. Additionally, 3,395 employees receive a salary in the range between 0k to 50k.</a:t>
            </a:r>
          </a:p>
        </p:txBody>
      </p:sp>
      <p:pic>
        <p:nvPicPr>
          <p:cNvPr id="7" name="Picture 6">
            <a:extLst>
              <a:ext uri="{FF2B5EF4-FFF2-40B4-BE49-F238E27FC236}">
                <a16:creationId xmlns:a16="http://schemas.microsoft.com/office/drawing/2014/main" id="{D21430FF-74EE-660C-9D51-50CD84AEE34A}"/>
              </a:ext>
            </a:extLst>
          </p:cNvPr>
          <p:cNvPicPr>
            <a:picLocks noChangeAspect="1"/>
          </p:cNvPicPr>
          <p:nvPr/>
        </p:nvPicPr>
        <p:blipFill>
          <a:blip r:embed="rId3"/>
          <a:stretch>
            <a:fillRect/>
          </a:stretch>
        </p:blipFill>
        <p:spPr>
          <a:xfrm>
            <a:off x="22416" y="332656"/>
            <a:ext cx="851457" cy="288032"/>
          </a:xfrm>
          <a:prstGeom prst="rect">
            <a:avLst/>
          </a:prstGeom>
        </p:spPr>
      </p:pic>
      <p:sp>
        <p:nvSpPr>
          <p:cNvPr id="8" name="TextBox 7">
            <a:extLst>
              <a:ext uri="{FF2B5EF4-FFF2-40B4-BE49-F238E27FC236}">
                <a16:creationId xmlns:a16="http://schemas.microsoft.com/office/drawing/2014/main" id="{F58BF7B0-86F3-D3B9-1858-3D21B37FC1CD}"/>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2817132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2B3811-45BE-B7C4-FEB8-D8CE038639C1}"/>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D</a:t>
            </a:r>
          </a:p>
        </p:txBody>
      </p:sp>
      <p:sp>
        <p:nvSpPr>
          <p:cNvPr id="3" name="Content Placeholder 2"/>
          <p:cNvSpPr>
            <a:spLocks noGrp="1"/>
          </p:cNvSpPr>
          <p:nvPr>
            <p:ph idx="1"/>
          </p:nvPr>
        </p:nvSpPr>
        <p:spPr/>
        <p:txBody>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Charts and Plots: </a:t>
            </a:r>
            <a:r>
              <a:rPr lang="en-GB" dirty="0">
                <a:latin typeface="Times New Roman" panose="02020603050405020304" pitchFamily="18" charset="0"/>
                <a:cs typeface="Times New Roman" panose="02020603050405020304" pitchFamily="18" charset="0"/>
              </a:rPr>
              <a:t>This is one of the most important part of analysis to visualize the data.</a:t>
            </a:r>
          </a:p>
          <a:p>
            <a:pPr marL="0" indent="0" algn="just">
              <a:buNone/>
            </a:pPr>
            <a:r>
              <a:rPr lang="en-GB" b="1" dirty="0">
                <a:solidFill>
                  <a:srgbClr val="0070C0"/>
                </a:solidFill>
                <a:latin typeface="Times New Roman" panose="02020603050405020304" pitchFamily="18" charset="0"/>
                <a:cs typeface="Times New Roman" panose="02020603050405020304" pitchFamily="18" charset="0"/>
              </a:rPr>
              <a:t>Your task: </a:t>
            </a:r>
            <a:r>
              <a:rPr lang="en-GB" dirty="0">
                <a:latin typeface="Times New Roman" panose="02020603050405020304" pitchFamily="18" charset="0"/>
                <a:cs typeface="Times New Roman" panose="02020603050405020304" pitchFamily="18" charset="0"/>
              </a:rPr>
              <a:t>Draw Pie Chart / Bar Graph ( or any other graph ) to show proportion of people working different department ?</a:t>
            </a:r>
            <a:endParaRPr lang="en-US"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C2BFDB62-F361-86D9-793D-7320E5D4A9F2}"/>
              </a:ext>
            </a:extLst>
          </p:cNvPr>
          <p:cNvSpPr txBox="1">
            <a:spLocks/>
          </p:cNvSpPr>
          <p:nvPr/>
        </p:nvSpPr>
        <p:spPr>
          <a:xfrm>
            <a:off x="6454452" y="3861048"/>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9AB5A0-C491-FF2A-3E19-D963DEC4B113}"/>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0CD21F07-D43E-CDA9-3072-EB65B7974FF8}"/>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26804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6A672C7-F8BB-015E-85A7-596688D3586A}"/>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53752" y="404664"/>
            <a:ext cx="11881320" cy="623664"/>
          </a:xfrm>
        </p:spPr>
        <p:txBody>
          <a:bodyPr anchor="ctr">
            <a:noAutofit/>
          </a:bodyPr>
          <a:lstStyle/>
          <a:p>
            <a:pPr algn="ctr"/>
            <a:r>
              <a:rPr lang="en-US" sz="1600" b="1" dirty="0">
                <a:latin typeface="Times New Roman" panose="02020603050405020304" pitchFamily="18" charset="0"/>
                <a:cs typeface="Times New Roman" panose="02020603050405020304" pitchFamily="18" charset="0"/>
              </a:rPr>
              <a:t>Task D - </a:t>
            </a:r>
            <a:r>
              <a:rPr lang="en-GB" sz="1600" b="1" dirty="0">
                <a:latin typeface="Times New Roman" panose="02020603050405020304" pitchFamily="18" charset="0"/>
                <a:cs typeface="Times New Roman" panose="02020603050405020304" pitchFamily="18" charset="0"/>
              </a:rPr>
              <a:t>Draw Pie Chart / Bar Graph ( or any other graph ) to show proportion of people working different department ?</a:t>
            </a:r>
            <a:endParaRPr lang="en-US" sz="1600" b="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4068B57D-D231-1138-9733-7E945D99ABB2}"/>
              </a:ext>
            </a:extLst>
          </p:cNvPr>
          <p:cNvGraphicFramePr>
            <a:graphicFrameLocks/>
          </p:cNvGraphicFramePr>
          <p:nvPr>
            <p:extLst>
              <p:ext uri="{D42A27DB-BD31-4B8C-83A1-F6EECF244321}">
                <p14:modId xmlns:p14="http://schemas.microsoft.com/office/powerpoint/2010/main" val="4232997438"/>
              </p:ext>
            </p:extLst>
          </p:nvPr>
        </p:nvGraphicFramePr>
        <p:xfrm>
          <a:off x="20096" y="836712"/>
          <a:ext cx="8162548" cy="50405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D9419BAA-F56A-757E-2382-66A0984692F5}"/>
              </a:ext>
            </a:extLst>
          </p:cNvPr>
          <p:cNvGraphicFramePr>
            <a:graphicFrameLocks/>
          </p:cNvGraphicFramePr>
          <p:nvPr>
            <p:extLst>
              <p:ext uri="{D42A27DB-BD31-4B8C-83A1-F6EECF244321}">
                <p14:modId xmlns:p14="http://schemas.microsoft.com/office/powerpoint/2010/main" val="3449194414"/>
              </p:ext>
            </p:extLst>
          </p:nvPr>
        </p:nvGraphicFramePr>
        <p:xfrm>
          <a:off x="8182644" y="908720"/>
          <a:ext cx="3977134" cy="2952328"/>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A1320480-972C-22EC-BD69-78147D0DF277}"/>
              </a:ext>
            </a:extLst>
          </p:cNvPr>
          <p:cNvSpPr txBox="1"/>
          <p:nvPr/>
        </p:nvSpPr>
        <p:spPr>
          <a:xfrm>
            <a:off x="8438018" y="3923178"/>
            <a:ext cx="3597054" cy="2308324"/>
          </a:xfrm>
          <a:prstGeom prst="rect">
            <a:avLst/>
          </a:prstGeom>
          <a:noFill/>
          <a:ln>
            <a:solidFill>
              <a:schemeClr val="accent1">
                <a:lumMod val="20000"/>
                <a:lumOff val="80000"/>
              </a:schemeClr>
            </a:solidFill>
          </a:ln>
        </p:spPr>
        <p:txBody>
          <a:bodyPr wrap="square">
            <a:spAutoFit/>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Insights: </a:t>
            </a:r>
            <a:r>
              <a:rPr lang="en-GB" dirty="0">
                <a:latin typeface="Times New Roman" panose="02020603050405020304" pitchFamily="18" charset="0"/>
                <a:cs typeface="Times New Roman" panose="02020603050405020304" pitchFamily="18" charset="0"/>
              </a:rPr>
              <a:t>In this company, there are a total of 7,168 records. After data cleaning, we found 6,758 useful records. Upon analyzing these records, </a:t>
            </a:r>
            <a:r>
              <a:rPr lang="en-GB" dirty="0">
                <a:highlight>
                  <a:srgbClr val="FFFF00"/>
                </a:highlight>
                <a:latin typeface="Times New Roman" panose="02020603050405020304" pitchFamily="18" charset="0"/>
                <a:cs typeface="Times New Roman" panose="02020603050405020304" pitchFamily="18" charset="0"/>
              </a:rPr>
              <a:t>we created the above chart department-wise, as well as Hired and Rejected Employee-wise</a:t>
            </a:r>
            <a:r>
              <a:rPr lang="en-GB" dirty="0">
                <a:latin typeface="Times New Roman" panose="02020603050405020304" pitchFamily="18" charset="0"/>
                <a:cs typeface="Times New Roman" panose="02020603050405020304" pitchFamily="18" charset="0"/>
              </a:rPr>
              <a:t>, for better understanding.</a:t>
            </a:r>
            <a:endParaRPr lang="en-GB" dirty="0">
              <a:highlight>
                <a:srgbClr val="FFFF00"/>
              </a:highligh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5028BEE-63B9-29C2-F5A1-4B38CA2F738B}"/>
              </a:ext>
            </a:extLst>
          </p:cNvPr>
          <p:cNvPicPr>
            <a:picLocks noChangeAspect="1"/>
          </p:cNvPicPr>
          <p:nvPr/>
        </p:nvPicPr>
        <p:blipFill>
          <a:blip r:embed="rId3"/>
          <a:stretch>
            <a:fillRect/>
          </a:stretch>
        </p:blipFill>
        <p:spPr>
          <a:xfrm>
            <a:off x="22416" y="332656"/>
            <a:ext cx="851457" cy="288032"/>
          </a:xfrm>
          <a:prstGeom prst="rect">
            <a:avLst/>
          </a:prstGeom>
        </p:spPr>
      </p:pic>
      <p:sp>
        <p:nvSpPr>
          <p:cNvPr id="11" name="TextBox 10">
            <a:extLst>
              <a:ext uri="{FF2B5EF4-FFF2-40B4-BE49-F238E27FC236}">
                <a16:creationId xmlns:a16="http://schemas.microsoft.com/office/drawing/2014/main" id="{585F8C8C-2316-581A-7A80-27C06E1BC6F0}"/>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876300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0ACE7E-1973-59F4-DB8E-F1F6AEFAC095}"/>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E</a:t>
            </a:r>
          </a:p>
        </p:txBody>
      </p:sp>
      <p:sp>
        <p:nvSpPr>
          <p:cNvPr id="3" name="Content Placeholder 2"/>
          <p:cNvSpPr>
            <a:spLocks noGrp="1"/>
          </p:cNvSpPr>
          <p:nvPr>
            <p:ph idx="1"/>
          </p:nvPr>
        </p:nvSpPr>
        <p:spPr/>
        <p:txBody>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Charts: </a:t>
            </a:r>
            <a:r>
              <a:rPr lang="en-GB" dirty="0">
                <a:latin typeface="Times New Roman" panose="02020603050405020304" pitchFamily="18" charset="0"/>
                <a:cs typeface="Times New Roman" panose="02020603050405020304" pitchFamily="18" charset="0"/>
              </a:rPr>
              <a:t>Use different charts and graphs to perform the task representing the data.</a:t>
            </a:r>
          </a:p>
          <a:p>
            <a:pPr marL="0" indent="0" algn="just">
              <a:buNone/>
            </a:pPr>
            <a:r>
              <a:rPr lang="en-GB" b="1" dirty="0">
                <a:solidFill>
                  <a:srgbClr val="0070C0"/>
                </a:solidFill>
                <a:latin typeface="Times New Roman" panose="02020603050405020304" pitchFamily="18" charset="0"/>
                <a:cs typeface="Times New Roman" panose="02020603050405020304" pitchFamily="18" charset="0"/>
              </a:rPr>
              <a:t>Your task: </a:t>
            </a:r>
            <a:r>
              <a:rPr lang="en-GB" dirty="0">
                <a:latin typeface="Times New Roman" panose="02020603050405020304" pitchFamily="18" charset="0"/>
                <a:cs typeface="Times New Roman" panose="02020603050405020304" pitchFamily="18" charset="0"/>
              </a:rPr>
              <a:t>Represent different post tiers using chart/graph?</a:t>
            </a:r>
            <a:endParaRPr lang="en-US"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79BF2487-8E91-0EC9-23EE-B82B43577F5C}"/>
              </a:ext>
            </a:extLst>
          </p:cNvPr>
          <p:cNvSpPr txBox="1">
            <a:spLocks/>
          </p:cNvSpPr>
          <p:nvPr/>
        </p:nvSpPr>
        <p:spPr>
          <a:xfrm>
            <a:off x="6454452" y="3645024"/>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BB7D18-FE98-7BC0-146A-5A61201C82BE}"/>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55163F45-E018-0DF4-4FD6-24E283146250}"/>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4277612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5E184B-9EED-E3DD-184A-4B43E624643F}"/>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53752" y="404664"/>
            <a:ext cx="11881320" cy="623664"/>
          </a:xfrm>
        </p:spPr>
        <p:txBody>
          <a:bodyPr anchor="ctr">
            <a:normAutofit/>
          </a:bodyPr>
          <a:lstStyle/>
          <a:p>
            <a:pPr algn="ctr"/>
            <a:r>
              <a:rPr lang="en-US" sz="2400" b="1" dirty="0">
                <a:latin typeface="Times New Roman" panose="02020603050405020304" pitchFamily="18" charset="0"/>
                <a:cs typeface="Times New Roman" panose="02020603050405020304" pitchFamily="18" charset="0"/>
              </a:rPr>
              <a:t>Task E - </a:t>
            </a:r>
            <a:r>
              <a:rPr lang="en-GB" sz="2400" b="1" dirty="0">
                <a:latin typeface="Times New Roman" panose="02020603050405020304" pitchFamily="18" charset="0"/>
                <a:cs typeface="Times New Roman" panose="02020603050405020304" pitchFamily="18" charset="0"/>
              </a:rPr>
              <a:t>Represent different post tiers using chart/graph?</a:t>
            </a:r>
            <a:endParaRPr lang="en-US" sz="2400" b="1"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5EC3C769-305E-415E-AD04-1FEF0D68AD01}"/>
              </a:ext>
            </a:extLst>
          </p:cNvPr>
          <p:cNvGraphicFramePr>
            <a:graphicFrameLocks/>
          </p:cNvGraphicFramePr>
          <p:nvPr>
            <p:extLst>
              <p:ext uri="{D42A27DB-BD31-4B8C-83A1-F6EECF244321}">
                <p14:modId xmlns:p14="http://schemas.microsoft.com/office/powerpoint/2010/main" val="2555715555"/>
              </p:ext>
            </p:extLst>
          </p:nvPr>
        </p:nvGraphicFramePr>
        <p:xfrm>
          <a:off x="45740" y="908720"/>
          <a:ext cx="3960440" cy="25202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CC3214F2-FB7F-7735-6644-5218903B2CD0}"/>
              </a:ext>
            </a:extLst>
          </p:cNvPr>
          <p:cNvGraphicFramePr>
            <a:graphicFrameLocks/>
          </p:cNvGraphicFramePr>
          <p:nvPr>
            <p:extLst>
              <p:ext uri="{D42A27DB-BD31-4B8C-83A1-F6EECF244321}">
                <p14:modId xmlns:p14="http://schemas.microsoft.com/office/powerpoint/2010/main" val="2148198485"/>
              </p:ext>
            </p:extLst>
          </p:nvPr>
        </p:nvGraphicFramePr>
        <p:xfrm>
          <a:off x="45740" y="3429000"/>
          <a:ext cx="3852426" cy="27363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EC5024DD-C964-52AC-1665-40287ED6D574}"/>
              </a:ext>
            </a:extLst>
          </p:cNvPr>
          <p:cNvGraphicFramePr>
            <a:graphicFrameLocks/>
          </p:cNvGraphicFramePr>
          <p:nvPr>
            <p:extLst>
              <p:ext uri="{D42A27DB-BD31-4B8C-83A1-F6EECF244321}">
                <p14:modId xmlns:p14="http://schemas.microsoft.com/office/powerpoint/2010/main" val="1969403666"/>
              </p:ext>
            </p:extLst>
          </p:nvPr>
        </p:nvGraphicFramePr>
        <p:xfrm>
          <a:off x="3430116" y="956320"/>
          <a:ext cx="6840760" cy="5208984"/>
        </p:xfrm>
        <a:graphic>
          <a:graphicData uri="http://schemas.openxmlformats.org/drawingml/2006/chart">
            <c:chart xmlns:c="http://schemas.openxmlformats.org/drawingml/2006/chart" xmlns:r="http://schemas.openxmlformats.org/officeDocument/2006/relationships" r:id="rId6"/>
          </a:graphicData>
        </a:graphic>
      </p:graphicFrame>
      <p:sp>
        <p:nvSpPr>
          <p:cNvPr id="8" name="Text Placeholder 7">
            <a:extLst>
              <a:ext uri="{FF2B5EF4-FFF2-40B4-BE49-F238E27FC236}">
                <a16:creationId xmlns:a16="http://schemas.microsoft.com/office/drawing/2014/main" id="{7B8A6D20-4979-5EFE-805E-DE9DCE2D05B4}"/>
              </a:ext>
            </a:extLst>
          </p:cNvPr>
          <p:cNvSpPr txBox="1">
            <a:spLocks/>
          </p:cNvSpPr>
          <p:nvPr/>
        </p:nvSpPr>
        <p:spPr>
          <a:xfrm>
            <a:off x="7931123" y="5919936"/>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200" b="1" dirty="0">
                <a:latin typeface="Times New Roman" panose="02020603050405020304" pitchFamily="18" charset="0"/>
                <a:cs typeface="Times New Roman" panose="02020603050405020304" pitchFamily="18" charset="0"/>
              </a:rPr>
              <a:t>- Abhishek Shukla, </a:t>
            </a:r>
            <a:r>
              <a:rPr lang="en-US" sz="1100" b="1" dirty="0">
                <a:latin typeface="Times New Roman" panose="02020603050405020304" pitchFamily="18" charset="0"/>
                <a:cs typeface="Times New Roman" panose="02020603050405020304" pitchFamily="18" charset="0"/>
              </a:rPr>
              <a:t>Data Analyst Google</a:t>
            </a:r>
            <a:endParaRPr lang="en-US" sz="12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587DBC-19C9-820A-21F6-5E8E4380DBAA}"/>
              </a:ext>
            </a:extLst>
          </p:cNvPr>
          <p:cNvSpPr txBox="1"/>
          <p:nvPr/>
        </p:nvSpPr>
        <p:spPr>
          <a:xfrm>
            <a:off x="9262764" y="2420888"/>
            <a:ext cx="2926061" cy="2862322"/>
          </a:xfrm>
          <a:prstGeom prst="rect">
            <a:avLst/>
          </a:prstGeom>
          <a:noFill/>
          <a:ln>
            <a:solidFill>
              <a:schemeClr val="accent1">
                <a:lumMod val="20000"/>
                <a:lumOff val="80000"/>
              </a:schemeClr>
            </a:solidFill>
          </a:ln>
        </p:spPr>
        <p:txBody>
          <a:bodyPr wrap="square">
            <a:spAutoFit/>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Insights: In</a:t>
            </a:r>
            <a:r>
              <a:rPr lang="en-GB" dirty="0">
                <a:latin typeface="Times New Roman" panose="02020603050405020304" pitchFamily="18" charset="0"/>
                <a:cs typeface="Times New Roman" panose="02020603050405020304" pitchFamily="18" charset="0"/>
              </a:rPr>
              <a:t> this company, there are a total of 7,168 records. After data cleaning, we found 6,758 useful records. Upon analyzing these records, we</a:t>
            </a:r>
            <a:r>
              <a:rPr lang="en-GB" dirty="0">
                <a:highlight>
                  <a:srgbClr val="FFFF00"/>
                </a:highlight>
                <a:latin typeface="Times New Roman" panose="02020603050405020304" pitchFamily="18" charset="0"/>
                <a:cs typeface="Times New Roman" panose="02020603050405020304" pitchFamily="18" charset="0"/>
              </a:rPr>
              <a:t> created the Bar &amp; PI chart Different Post Tiers wise, as well as  Hired and Rejected Employee-wise, for better understanding.</a:t>
            </a:r>
          </a:p>
        </p:txBody>
      </p:sp>
      <p:pic>
        <p:nvPicPr>
          <p:cNvPr id="10" name="Picture 9">
            <a:extLst>
              <a:ext uri="{FF2B5EF4-FFF2-40B4-BE49-F238E27FC236}">
                <a16:creationId xmlns:a16="http://schemas.microsoft.com/office/drawing/2014/main" id="{200A4D07-A693-8AB5-97F2-7C47EFEBCFC9}"/>
              </a:ext>
            </a:extLst>
          </p:cNvPr>
          <p:cNvPicPr>
            <a:picLocks noChangeAspect="1"/>
          </p:cNvPicPr>
          <p:nvPr/>
        </p:nvPicPr>
        <p:blipFill>
          <a:blip r:embed="rId3"/>
          <a:stretch>
            <a:fillRect/>
          </a:stretch>
        </p:blipFill>
        <p:spPr>
          <a:xfrm>
            <a:off x="22416" y="332656"/>
            <a:ext cx="851457" cy="288032"/>
          </a:xfrm>
          <a:prstGeom prst="rect">
            <a:avLst/>
          </a:prstGeom>
        </p:spPr>
      </p:pic>
      <p:sp>
        <p:nvSpPr>
          <p:cNvPr id="11" name="TextBox 10">
            <a:extLst>
              <a:ext uri="{FF2B5EF4-FFF2-40B4-BE49-F238E27FC236}">
                <a16:creationId xmlns:a16="http://schemas.microsoft.com/office/drawing/2014/main" id="{22D10DA8-88FB-60DA-8466-A50E8FDA3D17}"/>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2824067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8124DB-9EA4-9801-5FC8-7726E884FC04}"/>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a:xfrm>
            <a:off x="405780" y="501588"/>
            <a:ext cx="9143538" cy="1066800"/>
          </a:xfrm>
        </p:spPr>
        <p:txBody>
          <a:bodyPr/>
          <a:lstStyle/>
          <a:p>
            <a:r>
              <a:rPr lang="en-IN" b="1" i="0" dirty="0">
                <a:solidFill>
                  <a:srgbClr val="3C4858"/>
                </a:solidFill>
                <a:effectLst/>
                <a:latin typeface="Manrope"/>
              </a:rPr>
              <a:t>Results: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5860" y="1905000"/>
            <a:ext cx="9540554" cy="3697465"/>
          </a:xfrm>
        </p:spPr>
        <p:txBody>
          <a:bodyPr/>
          <a:lstStyle/>
          <a:p>
            <a:pPr marL="0" indent="0" algn="just">
              <a:buNone/>
            </a:pPr>
            <a:r>
              <a:rPr lang="en-GB" dirty="0">
                <a:latin typeface="Times New Roman" panose="02020603050405020304" pitchFamily="18" charset="0"/>
                <a:cs typeface="Times New Roman" panose="02020603050405020304" pitchFamily="18" charset="0"/>
              </a:rPr>
              <a:t>Throughout the project, as a lead Data Analyst at Google, I successfully analyzed the data records of the company's previous hirings, aiming to identify major underlying trends in the hiring process. By examining key metrics such as the number of rejections, interviews, types of jobs and Salary, I have drawn insightful conclusions to assist the hiring department in making informed decisions.</a:t>
            </a:r>
          </a:p>
          <a:p>
            <a:pPr marL="0" indent="0" algn="just">
              <a:buNone/>
            </a:pPr>
            <a:r>
              <a:rPr lang="en-GB" b="1" dirty="0">
                <a:latin typeface="Times New Roman" panose="02020603050405020304" pitchFamily="18" charset="0"/>
                <a:cs typeface="Times New Roman" panose="02020603050405020304" pitchFamily="18" charset="0"/>
              </a:rPr>
              <a:t>Thank You !</a:t>
            </a:r>
            <a:endParaRPr lang="en-US" b="1"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79BF2487-8E91-0EC9-23EE-B82B43577F5C}"/>
              </a:ext>
            </a:extLst>
          </p:cNvPr>
          <p:cNvSpPr txBox="1">
            <a:spLocks/>
          </p:cNvSpPr>
          <p:nvPr/>
        </p:nvSpPr>
        <p:spPr>
          <a:xfrm>
            <a:off x="6382444" y="5085184"/>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44CDFA-DECF-6A7D-819E-4E8A0F92198A}"/>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7F6CC2B7-DA5D-8A7F-A84E-1E2A5F50D4BC}"/>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1110904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2AC9FF1-5583-1A88-EE09-D62E8218A523}"/>
              </a:ext>
            </a:extLst>
          </p:cNvPr>
          <p:cNvPicPr>
            <a:picLocks noChangeAspect="1"/>
          </p:cNvPicPr>
          <p:nvPr/>
        </p:nvPicPr>
        <p:blipFill>
          <a:blip r:embed="rId3">
            <a:alphaModFix amt="30000"/>
          </a:blip>
          <a:stretch>
            <a:fillRect/>
          </a:stretch>
        </p:blipFill>
        <p:spPr>
          <a:xfrm rot="20406699">
            <a:off x="48900" y="1268760"/>
            <a:ext cx="12133262" cy="4104456"/>
          </a:xfrm>
          <a:prstGeom prst="rect">
            <a:avLst/>
          </a:prstGeom>
        </p:spPr>
      </p:pic>
      <p:sp>
        <p:nvSpPr>
          <p:cNvPr id="4" name="Text Placeholder 7">
            <a:extLst>
              <a:ext uri="{FF2B5EF4-FFF2-40B4-BE49-F238E27FC236}">
                <a16:creationId xmlns:a16="http://schemas.microsoft.com/office/drawing/2014/main" id="{79BF2487-8E91-0EC9-23EE-B82B43577F5C}"/>
              </a:ext>
            </a:extLst>
          </p:cNvPr>
          <p:cNvSpPr txBox="1">
            <a:spLocks/>
          </p:cNvSpPr>
          <p:nvPr/>
        </p:nvSpPr>
        <p:spPr>
          <a:xfrm>
            <a:off x="7211043" y="3717032"/>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solidFill>
                  <a:srgbClr val="002060"/>
                </a:solidFill>
                <a:latin typeface="Times New Roman" panose="02020603050405020304" pitchFamily="18" charset="0"/>
                <a:cs typeface="Times New Roman" panose="02020603050405020304" pitchFamily="18" charset="0"/>
              </a:rPr>
              <a:t>- Abhishek Shukla, </a:t>
            </a:r>
            <a:r>
              <a:rPr lang="en-US" sz="1400" b="1" dirty="0">
                <a:solidFill>
                  <a:srgbClr val="002060"/>
                </a:solidFill>
                <a:latin typeface="Times New Roman" panose="02020603050405020304" pitchFamily="18" charset="0"/>
                <a:cs typeface="Times New Roman" panose="02020603050405020304" pitchFamily="18" charset="0"/>
              </a:rPr>
              <a:t>Data Analyst Google</a:t>
            </a: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DD6C157-E7E2-521F-6AD5-A1B5754255DD}"/>
              </a:ext>
            </a:extLst>
          </p:cNvPr>
          <p:cNvSpPr>
            <a:spLocks noGrp="1"/>
          </p:cNvSpPr>
          <p:nvPr>
            <p:ph idx="1"/>
          </p:nvPr>
        </p:nvSpPr>
        <p:spPr>
          <a:xfrm>
            <a:off x="261764" y="1951653"/>
            <a:ext cx="11665296" cy="3697465"/>
          </a:xfrm>
        </p:spPr>
        <p:txBody>
          <a:bodyPr>
            <a:normAutofit fontScale="70000" lnSpcReduction="20000"/>
          </a:bodyPr>
          <a:lstStyle/>
          <a:p>
            <a:pPr marL="0" indent="0">
              <a:buNone/>
            </a:pPr>
            <a:r>
              <a:rPr lang="en-IN" sz="239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lang="en-IN"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AAEE530-65E1-F46F-2F58-2AB271C24C06}"/>
              </a:ext>
            </a:extLst>
          </p:cNvPr>
          <p:cNvPicPr>
            <a:picLocks noChangeAspect="1"/>
          </p:cNvPicPr>
          <p:nvPr/>
        </p:nvPicPr>
        <p:blipFill>
          <a:blip r:embed="rId3"/>
          <a:stretch>
            <a:fillRect/>
          </a:stretch>
        </p:blipFill>
        <p:spPr>
          <a:xfrm>
            <a:off x="22416" y="286003"/>
            <a:ext cx="851457" cy="288032"/>
          </a:xfrm>
          <a:prstGeom prst="rect">
            <a:avLst/>
          </a:prstGeom>
        </p:spPr>
      </p:pic>
      <p:sp>
        <p:nvSpPr>
          <p:cNvPr id="11" name="TextBox 10">
            <a:extLst>
              <a:ext uri="{FF2B5EF4-FFF2-40B4-BE49-F238E27FC236}">
                <a16:creationId xmlns:a16="http://schemas.microsoft.com/office/drawing/2014/main" id="{8906D706-D3CB-5E7C-5672-705AD6C5AE20}"/>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1057277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59712A-EC5E-B2F4-01C9-7CA7F6B88402}"/>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522876" y="620688"/>
            <a:ext cx="9143538" cy="1066800"/>
          </a:xfrm>
        </p:spPr>
        <p:txBody>
          <a:bodyPr anchor="ctr"/>
          <a:lstStyle/>
          <a:p>
            <a:r>
              <a:rPr lang="en-US" b="1" dirty="0">
                <a:latin typeface="Times New Roman" panose="02020603050405020304" pitchFamily="18" charset="0"/>
                <a:cs typeface="Times New Roman" panose="02020603050405020304" pitchFamily="18" charset="0"/>
              </a:rPr>
              <a:t>Project Description</a:t>
            </a:r>
          </a:p>
        </p:txBody>
      </p:sp>
      <p:sp>
        <p:nvSpPr>
          <p:cNvPr id="2" name="Content Placeholder 1"/>
          <p:cNvSpPr>
            <a:spLocks noGrp="1"/>
          </p:cNvSpPr>
          <p:nvPr>
            <p:ph idx="1"/>
          </p:nvPr>
        </p:nvSpPr>
        <p:spPr/>
        <p:txBody>
          <a:bodyPr anchor="ctr">
            <a:normAutofit fontScale="92500" lnSpcReduction="10000"/>
          </a:bodyPr>
          <a:lstStyle/>
          <a:p>
            <a:pPr marL="0" indent="0" algn="just">
              <a:buNone/>
            </a:pPr>
            <a:r>
              <a:rPr lang="en-GB" dirty="0">
                <a:latin typeface="Times New Roman" panose="02020603050405020304" pitchFamily="18" charset="0"/>
                <a:cs typeface="Times New Roman" panose="02020603050405020304" pitchFamily="18" charset="0"/>
              </a:rPr>
              <a:t>Hiring process is the fundamental and the most important function of a company. Here, the MNCs get to know about the major underlying trends about the hiring process. Trends such as- number of rejections, number of interviews, types of jobs, vacancies etc. are important for a company to analyse before hiring freshers or any other individual. Thus, making an opportunity for a Data Analyst job here too!</a:t>
            </a:r>
          </a:p>
          <a:p>
            <a:pPr marL="0" indent="0" algn="just">
              <a:buNone/>
            </a:pPr>
            <a:r>
              <a:rPr lang="en-GB" dirty="0">
                <a:latin typeface="Times New Roman" panose="02020603050405020304" pitchFamily="18" charset="0"/>
                <a:cs typeface="Times New Roman" panose="02020603050405020304" pitchFamily="18" charset="0"/>
              </a:rPr>
              <a:t>Being a Data Analyst, your job is to go through these trends and draw insights out of it for hiring department to work upon.</a:t>
            </a:r>
          </a:p>
          <a:p>
            <a:pPr marL="0" indent="0" algn="just">
              <a:buNone/>
            </a:pPr>
            <a:r>
              <a:rPr lang="en-GB" dirty="0">
                <a:latin typeface="Times New Roman" panose="02020603050405020304" pitchFamily="18" charset="0"/>
                <a:cs typeface="Times New Roman" panose="02020603050405020304" pitchFamily="18" charset="0"/>
              </a:rPr>
              <a:t>You are working for a MNC such as Google as a lead Data Analyst and the company has provided with the data records of their previous hirings and have asked you to answer certain questions making sense out of that data.</a:t>
            </a:r>
          </a:p>
        </p:txBody>
      </p:sp>
      <p:sp>
        <p:nvSpPr>
          <p:cNvPr id="4" name="Text Placeholder 7"/>
          <p:cNvSpPr txBox="1">
            <a:spLocks/>
          </p:cNvSpPr>
          <p:nvPr/>
        </p:nvSpPr>
        <p:spPr>
          <a:xfrm>
            <a:off x="6454452" y="558924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1F5682-DF61-5A02-706B-CF5B376A1D71}"/>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6153EB9B-94F3-04EB-F5FB-A7C662A4195E}"/>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C5CAEE-C7C1-F487-BCF8-D244FEE4CC09}"/>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909836" y="404664"/>
            <a:ext cx="9143538" cy="490736"/>
          </a:xfrm>
        </p:spPr>
        <p:txBody>
          <a:bodyPr anchor="ctr">
            <a:normAutofit fontScale="90000"/>
          </a:bodyPr>
          <a:lstStyle/>
          <a:p>
            <a:r>
              <a:rPr lang="en-US" b="1" dirty="0">
                <a:latin typeface="Times New Roman" panose="02020603050405020304" pitchFamily="18" charset="0"/>
                <a:cs typeface="Times New Roman" panose="02020603050405020304" pitchFamily="18" charset="0"/>
              </a:rPr>
              <a:t>Approach</a:t>
            </a:r>
          </a:p>
        </p:txBody>
      </p:sp>
      <p:sp>
        <p:nvSpPr>
          <p:cNvPr id="2" name="Content Placeholder 1"/>
          <p:cNvSpPr>
            <a:spLocks noGrp="1"/>
          </p:cNvSpPr>
          <p:nvPr>
            <p:ph idx="1"/>
          </p:nvPr>
        </p:nvSpPr>
        <p:spPr>
          <a:xfrm>
            <a:off x="477788" y="980728"/>
            <a:ext cx="11521280" cy="5256584"/>
          </a:xfrm>
        </p:spPr>
        <p:txBody>
          <a:bodyPr>
            <a:normAutofit fontScale="92500" lnSpcReduction="20000"/>
          </a:bodyPr>
          <a:lstStyle/>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Understand the Data: </a:t>
            </a:r>
            <a:r>
              <a:rPr lang="en-GB" sz="1900" dirty="0">
                <a:latin typeface="Times New Roman" panose="02020603050405020304" pitchFamily="18" charset="0"/>
                <a:cs typeface="Times New Roman" panose="02020603050405020304" pitchFamily="18" charset="0"/>
              </a:rPr>
              <a:t>Begin by thoroughly reviewing the data provided by Google. Familiarize yourself with the structure, format, and variables included in the dataset. Identify any missing data or data quality issues that may need to be addressed before proceeding with the analysis.</a:t>
            </a:r>
          </a:p>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Define Objectives and Questions: </a:t>
            </a:r>
            <a:r>
              <a:rPr lang="en-GB" sz="1900" dirty="0">
                <a:latin typeface="Times New Roman" panose="02020603050405020304" pitchFamily="18" charset="0"/>
                <a:cs typeface="Times New Roman" panose="02020603050405020304" pitchFamily="18" charset="0"/>
              </a:rPr>
              <a:t>Collaborate with the hiring department at Google to clarify the objectives of the analysis and determine the specific questions that need to be answered. This will help you focus your analysis and ensure that the insights you generate align with the organization's goals.</a:t>
            </a:r>
            <a:endParaRPr lang="en-GB"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Data Cleaning and Preparation: </a:t>
            </a:r>
            <a:r>
              <a:rPr lang="en-GB" sz="1900" dirty="0">
                <a:latin typeface="Times New Roman" panose="02020603050405020304" pitchFamily="18" charset="0"/>
                <a:cs typeface="Times New Roman" panose="02020603050405020304" pitchFamily="18" charset="0"/>
              </a:rPr>
              <a:t>Preprocess the data to ensure its quality and reliability. This may involve handling missing values, removing duplicates, standardizing formats, and transforming variables as necessary. Prepare the data in a format suitable for analysis, ensuring that it is organized and structured appropriately.</a:t>
            </a:r>
          </a:p>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Exploratory Data Analysis (EDA): </a:t>
            </a:r>
            <a:r>
              <a:rPr lang="en-GB" sz="1900" dirty="0">
                <a:latin typeface="Times New Roman" panose="02020603050405020304" pitchFamily="18" charset="0"/>
                <a:cs typeface="Times New Roman" panose="02020603050405020304" pitchFamily="18" charset="0"/>
              </a:rPr>
              <a:t>Conduct exploratory data analysis to gain initial insights into the hiring process trends. This involves summarizing and visualizing the data using various statistical and graphical techniques. Identify key patterns, trends, and outliers in the data that may require further investigation.</a:t>
            </a:r>
          </a:p>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Data Visualization: </a:t>
            </a:r>
            <a:r>
              <a:rPr lang="en-GB" sz="1900" dirty="0">
                <a:latin typeface="Times New Roman" panose="02020603050405020304" pitchFamily="18" charset="0"/>
                <a:cs typeface="Times New Roman" panose="02020603050405020304" pitchFamily="18" charset="0"/>
              </a:rPr>
              <a:t>Create visualizations, such as charts, graphs, and dashboards, to communicate your findings effectively. Visual representations can help stakeholders understand complex trends and patterns more easily, facilitating decision-making.</a:t>
            </a:r>
          </a:p>
          <a:p>
            <a:pPr marL="457200" indent="-457200" algn="just">
              <a:buFont typeface="+mj-lt"/>
              <a:buAutoNum type="arabicPeriod"/>
            </a:pPr>
            <a:r>
              <a:rPr lang="en-GB" sz="2000" b="1" dirty="0">
                <a:latin typeface="Times New Roman" panose="02020603050405020304" pitchFamily="18" charset="0"/>
                <a:cs typeface="Times New Roman" panose="02020603050405020304" pitchFamily="18" charset="0"/>
              </a:rPr>
              <a:t>Insight Generation: </a:t>
            </a:r>
            <a:r>
              <a:rPr lang="en-GB" sz="1900" dirty="0">
                <a:latin typeface="Times New Roman" panose="02020603050405020304" pitchFamily="18" charset="0"/>
                <a:cs typeface="Times New Roman" panose="02020603050405020304" pitchFamily="18" charset="0"/>
              </a:rPr>
              <a:t>Analyze the results of your statistical analysis and identify key insights and recommendations. These insights should address the questions posed by the hiring department and provide actionable recommendations to improve the hiring process. Focus on identifying areas of improvement, potential biases, or factors contributing to successful hiring outcomes.</a:t>
            </a:r>
            <a:endParaRPr lang="en-US" sz="2000"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B1EDC9DB-4BB0-7E14-0325-5FF0C5C95B6A}"/>
              </a:ext>
            </a:extLst>
          </p:cNvPr>
          <p:cNvSpPr txBox="1">
            <a:spLocks/>
          </p:cNvSpPr>
          <p:nvPr/>
        </p:nvSpPr>
        <p:spPr>
          <a:xfrm>
            <a:off x="7715099" y="577592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E9E8F5-419C-C708-325E-6B2E42B2E9CC}"/>
              </a:ext>
            </a:extLst>
          </p:cNvPr>
          <p:cNvPicPr>
            <a:picLocks noChangeAspect="1"/>
          </p:cNvPicPr>
          <p:nvPr/>
        </p:nvPicPr>
        <p:blipFill>
          <a:blip r:embed="rId3"/>
          <a:stretch>
            <a:fillRect/>
          </a:stretch>
        </p:blipFill>
        <p:spPr>
          <a:xfrm>
            <a:off x="22416" y="332656"/>
            <a:ext cx="851457" cy="288032"/>
          </a:xfrm>
          <a:prstGeom prst="rect">
            <a:avLst/>
          </a:prstGeom>
        </p:spPr>
      </p:pic>
      <p:sp>
        <p:nvSpPr>
          <p:cNvPr id="7" name="TextBox 6">
            <a:extLst>
              <a:ext uri="{FF2B5EF4-FFF2-40B4-BE49-F238E27FC236}">
                <a16:creationId xmlns:a16="http://schemas.microsoft.com/office/drawing/2014/main" id="{08509E3C-EF61-15B0-1419-E51F9597DF3C}"/>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216BF4-2651-8372-6A75-98DB3113E2F7}"/>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981844" y="764704"/>
            <a:ext cx="9143538" cy="623664"/>
          </a:xfrm>
        </p:spPr>
        <p:txBody>
          <a:bodyPr anchor="ctr"/>
          <a:lstStyle/>
          <a:p>
            <a:pPr algn="just"/>
            <a:r>
              <a:rPr lang="en-US" b="1" dirty="0">
                <a:latin typeface="Times New Roman" panose="02020603050405020304" pitchFamily="18" charset="0"/>
                <a:cs typeface="Times New Roman" panose="02020603050405020304" pitchFamily="18" charset="0"/>
              </a:rPr>
              <a:t>Tech-Stack Used</a:t>
            </a:r>
          </a:p>
        </p:txBody>
      </p:sp>
      <p:sp>
        <p:nvSpPr>
          <p:cNvPr id="2" name="Content Placeholder 1"/>
          <p:cNvSpPr>
            <a:spLocks noGrp="1"/>
          </p:cNvSpPr>
          <p:nvPr>
            <p:ph idx="1"/>
          </p:nvPr>
        </p:nvSpPr>
        <p:spPr>
          <a:xfrm>
            <a:off x="1522875" y="1916832"/>
            <a:ext cx="9143538" cy="3697465"/>
          </a:xfrm>
        </p:spPr>
        <p:txBody>
          <a:bodyPr/>
          <a:lstStyle/>
          <a:p>
            <a:pPr algn="just">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this project, </a:t>
            </a:r>
            <a:r>
              <a:rPr lang="en-GB" b="1" dirty="0">
                <a:solidFill>
                  <a:srgbClr val="0070C0"/>
                </a:solidFill>
                <a:latin typeface="Times New Roman" panose="02020603050405020304" pitchFamily="18" charset="0"/>
                <a:cs typeface="Times New Roman" panose="02020603050405020304" pitchFamily="18" charset="0"/>
              </a:rPr>
              <a:t>Microsoft Excel 365 </a:t>
            </a:r>
            <a:r>
              <a:rPr lang="en-GB" dirty="0">
                <a:latin typeface="Times New Roman" panose="02020603050405020304" pitchFamily="18" charset="0"/>
                <a:cs typeface="Times New Roman" panose="02020603050405020304" pitchFamily="18" charset="0"/>
              </a:rPr>
              <a:t>is utilized as the primary tool for data analysis and visualization. </a:t>
            </a:r>
            <a:r>
              <a:rPr lang="en-GB" b="1" dirty="0">
                <a:solidFill>
                  <a:srgbClr val="0070C0"/>
                </a:solidFill>
                <a:latin typeface="Times New Roman" panose="02020603050405020304" pitchFamily="18" charset="0"/>
                <a:cs typeface="Times New Roman" panose="02020603050405020304" pitchFamily="18" charset="0"/>
              </a:rPr>
              <a:t>Excel</a:t>
            </a:r>
            <a:r>
              <a:rPr lang="en-GB" dirty="0">
                <a:latin typeface="Times New Roman" panose="02020603050405020304" pitchFamily="18" charset="0"/>
                <a:cs typeface="Times New Roman" panose="02020603050405020304" pitchFamily="18" charset="0"/>
              </a:rPr>
              <a:t> is a widely used </a:t>
            </a:r>
            <a:r>
              <a:rPr lang="en-GB" dirty="0">
                <a:solidFill>
                  <a:srgbClr val="0070C0"/>
                </a:solidFill>
                <a:latin typeface="Times New Roman" panose="02020603050405020304" pitchFamily="18" charset="0"/>
                <a:cs typeface="Times New Roman" panose="02020603050405020304" pitchFamily="18" charset="0"/>
              </a:rPr>
              <a:t>spreadsheet software</a:t>
            </a:r>
            <a:r>
              <a:rPr lang="en-GB" dirty="0">
                <a:latin typeface="Times New Roman" panose="02020603050405020304" pitchFamily="18" charset="0"/>
                <a:cs typeface="Times New Roman" panose="02020603050405020304" pitchFamily="18" charset="0"/>
              </a:rPr>
              <a:t> that offers a range of functionalities for </a:t>
            </a:r>
            <a:r>
              <a:rPr lang="en-GB" dirty="0">
                <a:solidFill>
                  <a:srgbClr val="0070C0"/>
                </a:solidFill>
                <a:latin typeface="Times New Roman" panose="02020603050405020304" pitchFamily="18" charset="0"/>
                <a:cs typeface="Times New Roman" panose="02020603050405020304" pitchFamily="18" charset="0"/>
              </a:rPr>
              <a:t>data manipulation</a:t>
            </a:r>
            <a:r>
              <a:rPr lang="en-GB" dirty="0">
                <a:latin typeface="Times New Roman" panose="02020603050405020304" pitchFamily="18" charset="0"/>
                <a:cs typeface="Times New Roman" panose="02020603050405020304" pitchFamily="18" charset="0"/>
              </a:rPr>
              <a:t>, </a:t>
            </a:r>
            <a:r>
              <a:rPr lang="en-GB" dirty="0">
                <a:solidFill>
                  <a:srgbClr val="0070C0"/>
                </a:solidFill>
                <a:latin typeface="Times New Roman" panose="02020603050405020304" pitchFamily="18" charset="0"/>
                <a:cs typeface="Times New Roman" panose="02020603050405020304" pitchFamily="18" charset="0"/>
              </a:rPr>
              <a:t>analysis</a:t>
            </a:r>
            <a:r>
              <a:rPr lang="en-GB" dirty="0">
                <a:latin typeface="Times New Roman" panose="02020603050405020304" pitchFamily="18" charset="0"/>
                <a:cs typeface="Times New Roman" panose="02020603050405020304" pitchFamily="18" charset="0"/>
              </a:rPr>
              <a:t>, and </a:t>
            </a:r>
            <a:r>
              <a:rPr lang="en-GB" dirty="0">
                <a:solidFill>
                  <a:srgbClr val="0070C0"/>
                </a:solidFill>
                <a:latin typeface="Times New Roman" panose="02020603050405020304" pitchFamily="18" charset="0"/>
                <a:cs typeface="Times New Roman" panose="02020603050405020304" pitchFamily="18" charset="0"/>
              </a:rPr>
              <a:t>visualization</a:t>
            </a:r>
            <a:r>
              <a:rPr lang="en-GB" dirty="0">
                <a:latin typeface="Times New Roman" panose="02020603050405020304" pitchFamily="18" charset="0"/>
                <a:cs typeface="Times New Roman" panose="02020603050405020304" pitchFamily="18" charset="0"/>
              </a:rPr>
              <a:t>.</a:t>
            </a:r>
          </a:p>
        </p:txBody>
      </p:sp>
      <p:sp>
        <p:nvSpPr>
          <p:cNvPr id="5" name="Text Placeholder 7">
            <a:extLst>
              <a:ext uri="{FF2B5EF4-FFF2-40B4-BE49-F238E27FC236}">
                <a16:creationId xmlns:a16="http://schemas.microsoft.com/office/drawing/2014/main" id="{DA4018F5-3A45-504A-09D2-809AA9445F7A}"/>
              </a:ext>
            </a:extLst>
          </p:cNvPr>
          <p:cNvSpPr txBox="1">
            <a:spLocks/>
          </p:cNvSpPr>
          <p:nvPr/>
        </p:nvSpPr>
        <p:spPr>
          <a:xfrm>
            <a:off x="6454452" y="3573016"/>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4B56A8-2500-3742-E698-8444EEE4DB14}"/>
              </a:ext>
            </a:extLst>
          </p:cNvPr>
          <p:cNvPicPr>
            <a:picLocks noChangeAspect="1"/>
          </p:cNvPicPr>
          <p:nvPr/>
        </p:nvPicPr>
        <p:blipFill>
          <a:blip r:embed="rId3"/>
          <a:stretch>
            <a:fillRect/>
          </a:stretch>
        </p:blipFill>
        <p:spPr>
          <a:xfrm>
            <a:off x="22416" y="332656"/>
            <a:ext cx="851457" cy="288032"/>
          </a:xfrm>
          <a:prstGeom prst="rect">
            <a:avLst/>
          </a:prstGeom>
        </p:spPr>
      </p:pic>
      <p:sp>
        <p:nvSpPr>
          <p:cNvPr id="7" name="TextBox 6">
            <a:extLst>
              <a:ext uri="{FF2B5EF4-FFF2-40B4-BE49-F238E27FC236}">
                <a16:creationId xmlns:a16="http://schemas.microsoft.com/office/drawing/2014/main" id="{93563321-D3D7-2CB8-A999-B401F693B40C}"/>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C216BF4-2651-8372-6A75-98DB3113E2F7}"/>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981844" y="764704"/>
            <a:ext cx="9143538" cy="623664"/>
          </a:xfrm>
        </p:spPr>
        <p:txBody>
          <a:bodyPr anchor="ctr"/>
          <a:lstStyle/>
          <a:p>
            <a:pPr algn="just"/>
            <a:r>
              <a:rPr lang="en-US" b="1" dirty="0">
                <a:latin typeface="Times New Roman" panose="02020603050405020304" pitchFamily="18" charset="0"/>
                <a:cs typeface="Times New Roman" panose="02020603050405020304" pitchFamily="18" charset="0"/>
              </a:rPr>
              <a:t>Additional Information Related To The Project:</a:t>
            </a:r>
          </a:p>
        </p:txBody>
      </p:sp>
      <p:sp>
        <p:nvSpPr>
          <p:cNvPr id="2" name="Content Placeholder 1"/>
          <p:cNvSpPr>
            <a:spLocks noGrp="1"/>
          </p:cNvSpPr>
          <p:nvPr>
            <p:ph idx="1"/>
          </p:nvPr>
        </p:nvSpPr>
        <p:spPr>
          <a:xfrm>
            <a:off x="1522875" y="1916832"/>
            <a:ext cx="9143538" cy="3697465"/>
          </a:xfrm>
        </p:spPr>
        <p:txBody>
          <a:bodyPr>
            <a:normAutofit/>
          </a:bodyPr>
          <a:lstStyle/>
          <a:p>
            <a:pPr algn="just">
              <a:buFont typeface="Wingdings" panose="05000000000000000000" pitchFamily="2" charset="2"/>
              <a:buChar char="v"/>
            </a:pPr>
            <a:r>
              <a:rPr lang="en-GB" sz="3600" dirty="0">
                <a:highlight>
                  <a:srgbClr val="FFFF00"/>
                </a:highlight>
                <a:latin typeface="Times New Roman" panose="02020603050405020304" pitchFamily="18" charset="0"/>
                <a:cs typeface="Times New Roman" panose="02020603050405020304" pitchFamily="18" charset="0"/>
              </a:rPr>
              <a:t>In this project, there is a total of 7,168 records available. After data cleaning, we found 6,758 useful records. This analysis is fully based on the useful records obtained after the data cleaning process.</a:t>
            </a:r>
          </a:p>
        </p:txBody>
      </p:sp>
      <p:sp>
        <p:nvSpPr>
          <p:cNvPr id="5" name="Text Placeholder 7">
            <a:extLst>
              <a:ext uri="{FF2B5EF4-FFF2-40B4-BE49-F238E27FC236}">
                <a16:creationId xmlns:a16="http://schemas.microsoft.com/office/drawing/2014/main" id="{DA4018F5-3A45-504A-09D2-809AA9445F7A}"/>
              </a:ext>
            </a:extLst>
          </p:cNvPr>
          <p:cNvSpPr txBox="1">
            <a:spLocks/>
          </p:cNvSpPr>
          <p:nvPr/>
        </p:nvSpPr>
        <p:spPr>
          <a:xfrm>
            <a:off x="6454452" y="4623792"/>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4B56A8-2500-3742-E698-8444EEE4DB14}"/>
              </a:ext>
            </a:extLst>
          </p:cNvPr>
          <p:cNvPicPr>
            <a:picLocks noChangeAspect="1"/>
          </p:cNvPicPr>
          <p:nvPr/>
        </p:nvPicPr>
        <p:blipFill>
          <a:blip r:embed="rId3"/>
          <a:stretch>
            <a:fillRect/>
          </a:stretch>
        </p:blipFill>
        <p:spPr>
          <a:xfrm>
            <a:off x="22416" y="332656"/>
            <a:ext cx="851457" cy="288032"/>
          </a:xfrm>
          <a:prstGeom prst="rect">
            <a:avLst/>
          </a:prstGeom>
        </p:spPr>
      </p:pic>
      <p:sp>
        <p:nvSpPr>
          <p:cNvPr id="7" name="TextBox 6">
            <a:extLst>
              <a:ext uri="{FF2B5EF4-FFF2-40B4-BE49-F238E27FC236}">
                <a16:creationId xmlns:a16="http://schemas.microsoft.com/office/drawing/2014/main" id="{93563321-D3D7-2CB8-A999-B401F693B40C}"/>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369255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BACB63-2A54-0695-43DF-C347618C5048}"/>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A</a:t>
            </a:r>
          </a:p>
        </p:txBody>
      </p:sp>
      <p:sp>
        <p:nvSpPr>
          <p:cNvPr id="3" name="Content Placeholder 2"/>
          <p:cNvSpPr>
            <a:spLocks noGrp="1"/>
          </p:cNvSpPr>
          <p:nvPr>
            <p:ph idx="1"/>
          </p:nvPr>
        </p:nvSpPr>
        <p:spPr/>
        <p:txBody>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Hiring: </a:t>
            </a:r>
            <a:r>
              <a:rPr lang="en-GB" dirty="0">
                <a:latin typeface="Times New Roman" panose="02020603050405020304" pitchFamily="18" charset="0"/>
                <a:cs typeface="Times New Roman" panose="02020603050405020304" pitchFamily="18" charset="0"/>
              </a:rPr>
              <a:t>Process of intaking of people into an organization for different kinds of positions.</a:t>
            </a:r>
          </a:p>
          <a:p>
            <a:pPr marL="0" indent="0" algn="just">
              <a:buNone/>
            </a:pPr>
            <a:r>
              <a:rPr lang="en-GB" b="1" dirty="0">
                <a:solidFill>
                  <a:srgbClr val="0070C0"/>
                </a:solidFill>
                <a:latin typeface="Times New Roman" panose="02020603050405020304" pitchFamily="18" charset="0"/>
                <a:cs typeface="Times New Roman" panose="02020603050405020304" pitchFamily="18" charset="0"/>
              </a:rPr>
              <a:t>Your task: </a:t>
            </a:r>
            <a:r>
              <a:rPr lang="en-GB" dirty="0">
                <a:latin typeface="Times New Roman" panose="02020603050405020304" pitchFamily="18" charset="0"/>
                <a:cs typeface="Times New Roman" panose="02020603050405020304" pitchFamily="18" charset="0"/>
              </a:rPr>
              <a:t>How many males and females are Hired ?</a:t>
            </a:r>
            <a:endParaRPr lang="en-US" dirty="0">
              <a:latin typeface="Times New Roman" panose="02020603050405020304" pitchFamily="18" charset="0"/>
              <a:cs typeface="Times New Roman" panose="02020603050405020304" pitchFamily="18" charset="0"/>
            </a:endParaRPr>
          </a:p>
        </p:txBody>
      </p:sp>
      <p:sp>
        <p:nvSpPr>
          <p:cNvPr id="4" name="Text Placeholder 7">
            <a:extLst>
              <a:ext uri="{FF2B5EF4-FFF2-40B4-BE49-F238E27FC236}">
                <a16:creationId xmlns:a16="http://schemas.microsoft.com/office/drawing/2014/main" id="{386F6AFB-086D-73DF-27A8-FACFBE6C6B04}"/>
              </a:ext>
            </a:extLst>
          </p:cNvPr>
          <p:cNvSpPr txBox="1">
            <a:spLocks/>
          </p:cNvSpPr>
          <p:nvPr/>
        </p:nvSpPr>
        <p:spPr>
          <a:xfrm>
            <a:off x="6454452" y="378904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812776-6A70-401C-EC62-4B9412DC4C64}"/>
              </a:ext>
            </a:extLst>
          </p:cNvPr>
          <p:cNvPicPr>
            <a:picLocks noChangeAspect="1"/>
          </p:cNvPicPr>
          <p:nvPr/>
        </p:nvPicPr>
        <p:blipFill>
          <a:blip r:embed="rId3"/>
          <a:stretch>
            <a:fillRect/>
          </a:stretch>
        </p:blipFill>
        <p:spPr>
          <a:xfrm>
            <a:off x="22416" y="332656"/>
            <a:ext cx="851457" cy="288032"/>
          </a:xfrm>
          <a:prstGeom prst="rect">
            <a:avLst/>
          </a:prstGeom>
        </p:spPr>
      </p:pic>
      <p:sp>
        <p:nvSpPr>
          <p:cNvPr id="6" name="TextBox 5">
            <a:extLst>
              <a:ext uri="{FF2B5EF4-FFF2-40B4-BE49-F238E27FC236}">
                <a16:creationId xmlns:a16="http://schemas.microsoft.com/office/drawing/2014/main" id="{8B8CEBF6-B6B0-69D4-A656-59BEE9DE6159}"/>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6D90C4E-1A44-DC2E-3E7A-113DED139A04}"/>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485900" y="332656"/>
            <a:ext cx="8352928" cy="623664"/>
          </a:xfrm>
        </p:spPr>
        <p:txBody>
          <a:bodyPr anchor="ctr">
            <a:normAutofit fontScale="90000"/>
          </a:bodyPr>
          <a:lstStyle/>
          <a:p>
            <a:pPr algn="just"/>
            <a:r>
              <a:rPr lang="en-US" b="1" dirty="0">
                <a:latin typeface="Times New Roman" panose="02020603050405020304" pitchFamily="18" charset="0"/>
                <a:cs typeface="Times New Roman" panose="02020603050405020304" pitchFamily="18" charset="0"/>
              </a:rPr>
              <a:t>Task A - </a:t>
            </a:r>
            <a:r>
              <a:rPr lang="en-GB" b="1" dirty="0">
                <a:latin typeface="Times New Roman" panose="02020603050405020304" pitchFamily="18" charset="0"/>
                <a:cs typeface="Times New Roman" panose="02020603050405020304" pitchFamily="18" charset="0"/>
              </a:rPr>
              <a:t>How many males and females are Hired ?</a:t>
            </a:r>
            <a:r>
              <a:rPr lang="en-US" b="1" dirty="0">
                <a:latin typeface="Times New Roman" panose="02020603050405020304" pitchFamily="18" charset="0"/>
                <a:cs typeface="Times New Roman" panose="02020603050405020304" pitchFamily="18" charset="0"/>
              </a:rPr>
              <a:t> </a:t>
            </a:r>
          </a:p>
        </p:txBody>
      </p:sp>
      <p:graphicFrame>
        <p:nvGraphicFramePr>
          <p:cNvPr id="4" name="Chart 3">
            <a:extLst>
              <a:ext uri="{FF2B5EF4-FFF2-40B4-BE49-F238E27FC236}">
                <a16:creationId xmlns:a16="http://schemas.microsoft.com/office/drawing/2014/main" id="{E6C0A01A-2F51-54D0-0B20-722304529B96}"/>
              </a:ext>
            </a:extLst>
          </p:cNvPr>
          <p:cNvGraphicFramePr>
            <a:graphicFrameLocks/>
          </p:cNvGraphicFramePr>
          <p:nvPr>
            <p:extLst>
              <p:ext uri="{D42A27DB-BD31-4B8C-83A1-F6EECF244321}">
                <p14:modId xmlns:p14="http://schemas.microsoft.com/office/powerpoint/2010/main" val="222865333"/>
              </p:ext>
            </p:extLst>
          </p:nvPr>
        </p:nvGraphicFramePr>
        <p:xfrm>
          <a:off x="5806380" y="956320"/>
          <a:ext cx="6336704" cy="39128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80C98523-6754-B714-D758-3450FBC293E6}"/>
              </a:ext>
            </a:extLst>
          </p:cNvPr>
          <p:cNvGraphicFramePr>
            <a:graphicFrameLocks/>
          </p:cNvGraphicFramePr>
          <p:nvPr>
            <p:extLst>
              <p:ext uri="{D42A27DB-BD31-4B8C-83A1-F6EECF244321}">
                <p14:modId xmlns:p14="http://schemas.microsoft.com/office/powerpoint/2010/main" val="4248914406"/>
              </p:ext>
            </p:extLst>
          </p:nvPr>
        </p:nvGraphicFramePr>
        <p:xfrm>
          <a:off x="45740" y="956320"/>
          <a:ext cx="5616624" cy="391284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 Placeholder 7">
            <a:extLst>
              <a:ext uri="{FF2B5EF4-FFF2-40B4-BE49-F238E27FC236}">
                <a16:creationId xmlns:a16="http://schemas.microsoft.com/office/drawing/2014/main" id="{12910611-727D-57E9-F8AD-5DBADCEBB423}"/>
              </a:ext>
            </a:extLst>
          </p:cNvPr>
          <p:cNvSpPr txBox="1">
            <a:spLocks/>
          </p:cNvSpPr>
          <p:nvPr/>
        </p:nvSpPr>
        <p:spPr>
          <a:xfrm>
            <a:off x="7931123" y="5775920"/>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C68C900-8DAE-896F-E18E-E144EDBF07EE}"/>
              </a:ext>
            </a:extLst>
          </p:cNvPr>
          <p:cNvSpPr txBox="1"/>
          <p:nvPr/>
        </p:nvSpPr>
        <p:spPr>
          <a:xfrm>
            <a:off x="189756" y="4972253"/>
            <a:ext cx="8496944" cy="1200329"/>
          </a:xfrm>
          <a:prstGeom prst="rect">
            <a:avLst/>
          </a:prstGeom>
          <a:noFill/>
          <a:ln>
            <a:solidFill>
              <a:schemeClr val="accent1">
                <a:lumMod val="20000"/>
                <a:lumOff val="80000"/>
              </a:schemeClr>
            </a:solidFill>
          </a:ln>
        </p:spPr>
        <p:txBody>
          <a:bodyPr wrap="square">
            <a:spAutoFit/>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Insights: </a:t>
            </a:r>
            <a:r>
              <a:rPr lang="en-GB" dirty="0">
                <a:latin typeface="Times New Roman" panose="02020603050405020304" pitchFamily="18" charset="0"/>
                <a:cs typeface="Times New Roman" panose="02020603050405020304" pitchFamily="18" charset="0"/>
              </a:rPr>
              <a:t>In this company, there are a total of 7,168 records. After data cleaning, we found 6,758 useful records. Upon analyzing these records, we discovered that a </a:t>
            </a:r>
            <a:r>
              <a:rPr lang="en-GB" dirty="0">
                <a:highlight>
                  <a:srgbClr val="FFFF00"/>
                </a:highlight>
                <a:latin typeface="Times New Roman" panose="02020603050405020304" pitchFamily="18" charset="0"/>
                <a:cs typeface="Times New Roman" panose="02020603050405020304" pitchFamily="18" charset="0"/>
              </a:rPr>
              <a:t>total of 1,856 females and 2,562 males were hired in this company. Additionally, 819 females and 1,521 males were rejected, as shown in the graphs above.</a:t>
            </a:r>
          </a:p>
        </p:txBody>
      </p:sp>
      <p:pic>
        <p:nvPicPr>
          <p:cNvPr id="12" name="Picture 11">
            <a:extLst>
              <a:ext uri="{FF2B5EF4-FFF2-40B4-BE49-F238E27FC236}">
                <a16:creationId xmlns:a16="http://schemas.microsoft.com/office/drawing/2014/main" id="{57AA0A4D-98E6-F353-F846-4AB125EA7CDA}"/>
              </a:ext>
            </a:extLst>
          </p:cNvPr>
          <p:cNvPicPr>
            <a:picLocks noChangeAspect="1"/>
          </p:cNvPicPr>
          <p:nvPr/>
        </p:nvPicPr>
        <p:blipFill>
          <a:blip r:embed="rId3"/>
          <a:stretch>
            <a:fillRect/>
          </a:stretch>
        </p:blipFill>
        <p:spPr>
          <a:xfrm>
            <a:off x="22416" y="332656"/>
            <a:ext cx="851457" cy="288032"/>
          </a:xfrm>
          <a:prstGeom prst="rect">
            <a:avLst/>
          </a:prstGeom>
        </p:spPr>
      </p:pic>
      <p:sp>
        <p:nvSpPr>
          <p:cNvPr id="13" name="TextBox 12">
            <a:extLst>
              <a:ext uri="{FF2B5EF4-FFF2-40B4-BE49-F238E27FC236}">
                <a16:creationId xmlns:a16="http://schemas.microsoft.com/office/drawing/2014/main" id="{B6093C8D-B093-1562-A84B-298519CB1E82}"/>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3232437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C89935B-1F44-2DD4-0E22-B86AB7100C26}"/>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 B</a:t>
            </a:r>
          </a:p>
        </p:txBody>
      </p:sp>
      <p:sp>
        <p:nvSpPr>
          <p:cNvPr id="3" name="Content Placeholder 2"/>
          <p:cNvSpPr>
            <a:spLocks noGrp="1"/>
          </p:cNvSpPr>
          <p:nvPr>
            <p:ph idx="1"/>
          </p:nvPr>
        </p:nvSpPr>
        <p:spPr/>
        <p:txBody>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Average Salary: </a:t>
            </a:r>
            <a:r>
              <a:rPr lang="en-GB" dirty="0">
                <a:latin typeface="Times New Roman" panose="02020603050405020304" pitchFamily="18" charset="0"/>
                <a:cs typeface="Times New Roman" panose="02020603050405020304" pitchFamily="18" charset="0"/>
              </a:rPr>
              <a:t>Adding all the salaries for a select group of employees and then dividing the sum by the number of employees in the group.</a:t>
            </a:r>
          </a:p>
          <a:p>
            <a:pPr marL="0" indent="0" algn="just">
              <a:buNone/>
            </a:pPr>
            <a:r>
              <a:rPr lang="en-GB" b="1" dirty="0">
                <a:solidFill>
                  <a:srgbClr val="0070C0"/>
                </a:solidFill>
                <a:latin typeface="Times New Roman" panose="02020603050405020304" pitchFamily="18" charset="0"/>
                <a:cs typeface="Times New Roman" panose="02020603050405020304" pitchFamily="18" charset="0"/>
              </a:rPr>
              <a:t>Your task: </a:t>
            </a:r>
            <a:r>
              <a:rPr lang="en-GB" dirty="0">
                <a:latin typeface="Times New Roman" panose="02020603050405020304" pitchFamily="18" charset="0"/>
                <a:cs typeface="Times New Roman" panose="02020603050405020304" pitchFamily="18" charset="0"/>
              </a:rPr>
              <a:t>What is the average salary offered in this company ?</a:t>
            </a:r>
            <a:endParaRPr lang="en-US" dirty="0">
              <a:latin typeface="Times New Roman" panose="02020603050405020304" pitchFamily="18" charset="0"/>
              <a:cs typeface="Times New Roman" panose="02020603050405020304" pitchFamily="18" charset="0"/>
            </a:endParaRPr>
          </a:p>
        </p:txBody>
      </p:sp>
      <p:sp>
        <p:nvSpPr>
          <p:cNvPr id="5" name="Text Placeholder 7">
            <a:extLst>
              <a:ext uri="{FF2B5EF4-FFF2-40B4-BE49-F238E27FC236}">
                <a16:creationId xmlns:a16="http://schemas.microsoft.com/office/drawing/2014/main" id="{743A4016-5ED7-17FB-3799-08CD072AD490}"/>
              </a:ext>
            </a:extLst>
          </p:cNvPr>
          <p:cNvSpPr txBox="1">
            <a:spLocks/>
          </p:cNvSpPr>
          <p:nvPr/>
        </p:nvSpPr>
        <p:spPr>
          <a:xfrm>
            <a:off x="6454452" y="3645024"/>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83DE58E-436D-6B46-CF6F-DF616F28D720}"/>
              </a:ext>
            </a:extLst>
          </p:cNvPr>
          <p:cNvPicPr>
            <a:picLocks noChangeAspect="1"/>
          </p:cNvPicPr>
          <p:nvPr/>
        </p:nvPicPr>
        <p:blipFill>
          <a:blip r:embed="rId3"/>
          <a:stretch>
            <a:fillRect/>
          </a:stretch>
        </p:blipFill>
        <p:spPr>
          <a:xfrm>
            <a:off x="22416" y="332656"/>
            <a:ext cx="851457" cy="288032"/>
          </a:xfrm>
          <a:prstGeom prst="rect">
            <a:avLst/>
          </a:prstGeom>
        </p:spPr>
      </p:pic>
      <p:sp>
        <p:nvSpPr>
          <p:cNvPr id="7" name="TextBox 6">
            <a:extLst>
              <a:ext uri="{FF2B5EF4-FFF2-40B4-BE49-F238E27FC236}">
                <a16:creationId xmlns:a16="http://schemas.microsoft.com/office/drawing/2014/main" id="{3C54101A-0187-996F-CB98-9D0440EA6793}"/>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2266206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7FB8DBF-BED8-AF6F-AAEE-A5F15BF74A8C}"/>
              </a:ext>
            </a:extLst>
          </p:cNvPr>
          <p:cNvPicPr>
            <a:picLocks noChangeAspect="1"/>
          </p:cNvPicPr>
          <p:nvPr/>
        </p:nvPicPr>
        <p:blipFill>
          <a:blip r:embed="rId3">
            <a:alphaModFix amt="10000"/>
          </a:blip>
          <a:stretch>
            <a:fillRect/>
          </a:stretch>
        </p:blipFill>
        <p:spPr>
          <a:xfrm rot="20406699">
            <a:off x="48900" y="1268760"/>
            <a:ext cx="12133262" cy="4104456"/>
          </a:xfrm>
          <a:prstGeom prst="rect">
            <a:avLst/>
          </a:prstGeom>
        </p:spPr>
      </p:pic>
      <p:sp>
        <p:nvSpPr>
          <p:cNvPr id="3" name="Title 2"/>
          <p:cNvSpPr>
            <a:spLocks noGrp="1"/>
          </p:cNvSpPr>
          <p:nvPr>
            <p:ph type="title"/>
          </p:nvPr>
        </p:nvSpPr>
        <p:spPr>
          <a:xfrm>
            <a:off x="1197868" y="429072"/>
            <a:ext cx="9865096" cy="623664"/>
          </a:xfrm>
        </p:spPr>
        <p:txBody>
          <a:bodyPr anchor="ctr">
            <a:normAutofit fontScale="90000"/>
          </a:bodyPr>
          <a:lstStyle/>
          <a:p>
            <a:pPr algn="just"/>
            <a:r>
              <a:rPr lang="en-US" b="1" dirty="0">
                <a:latin typeface="Times New Roman" panose="02020603050405020304" pitchFamily="18" charset="0"/>
                <a:cs typeface="Times New Roman" panose="02020603050405020304" pitchFamily="18" charset="0"/>
              </a:rPr>
              <a:t>Task B - </a:t>
            </a:r>
            <a:r>
              <a:rPr lang="en-GB" b="1" dirty="0">
                <a:latin typeface="Times New Roman" panose="02020603050405020304" pitchFamily="18" charset="0"/>
                <a:cs typeface="Times New Roman" panose="02020603050405020304" pitchFamily="18" charset="0"/>
              </a:rPr>
              <a:t>What is the average salary offered in this company ?</a:t>
            </a:r>
            <a:endParaRPr lang="en-US" b="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2FA79130-4179-61FE-C817-8763C0E9AB85}"/>
              </a:ext>
            </a:extLst>
          </p:cNvPr>
          <p:cNvGraphicFramePr>
            <a:graphicFrameLocks/>
          </p:cNvGraphicFramePr>
          <p:nvPr>
            <p:extLst>
              <p:ext uri="{D42A27DB-BD31-4B8C-83A1-F6EECF244321}">
                <p14:modId xmlns:p14="http://schemas.microsoft.com/office/powerpoint/2010/main" val="4054871648"/>
              </p:ext>
            </p:extLst>
          </p:nvPr>
        </p:nvGraphicFramePr>
        <p:xfrm>
          <a:off x="-1" y="767680"/>
          <a:ext cx="12188825" cy="590168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 Placeholder 7">
            <a:extLst>
              <a:ext uri="{FF2B5EF4-FFF2-40B4-BE49-F238E27FC236}">
                <a16:creationId xmlns:a16="http://schemas.microsoft.com/office/drawing/2014/main" id="{8320990E-19B0-1DE6-5971-D35EE8727DA8}"/>
              </a:ext>
            </a:extLst>
          </p:cNvPr>
          <p:cNvSpPr txBox="1">
            <a:spLocks/>
          </p:cNvSpPr>
          <p:nvPr/>
        </p:nvSpPr>
        <p:spPr>
          <a:xfrm>
            <a:off x="7894612" y="5919936"/>
            <a:ext cx="4211961" cy="533400"/>
          </a:xfrm>
          <a:prstGeom prst="rect">
            <a:avLst/>
          </a:prstGeom>
        </p:spPr>
        <p:txBody>
          <a:bodyPr anchor="ctr">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algn="r"/>
            <a:r>
              <a:rPr lang="en-US" sz="1600" b="1" dirty="0">
                <a:latin typeface="Times New Roman" panose="02020603050405020304" pitchFamily="18" charset="0"/>
                <a:cs typeface="Times New Roman" panose="02020603050405020304" pitchFamily="18" charset="0"/>
              </a:rPr>
              <a:t>- Abhishek Shukla, </a:t>
            </a:r>
            <a:r>
              <a:rPr lang="en-US" sz="1400" b="1" dirty="0">
                <a:latin typeface="Times New Roman" panose="02020603050405020304" pitchFamily="18" charset="0"/>
                <a:cs typeface="Times New Roman" panose="02020603050405020304" pitchFamily="18" charset="0"/>
              </a:rPr>
              <a:t>Data Analyst Google</a:t>
            </a:r>
            <a:endParaRPr lang="en-US"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1CDB6AC-308B-41C8-D2F4-E0AF3FBBBF47}"/>
              </a:ext>
            </a:extLst>
          </p:cNvPr>
          <p:cNvSpPr txBox="1"/>
          <p:nvPr/>
        </p:nvSpPr>
        <p:spPr>
          <a:xfrm>
            <a:off x="8921286" y="1678455"/>
            <a:ext cx="3168352" cy="646331"/>
          </a:xfrm>
          <a:prstGeom prst="rect">
            <a:avLst/>
          </a:prstGeom>
          <a:noFill/>
          <a:ln>
            <a:solidFill>
              <a:schemeClr val="accent1">
                <a:lumMod val="20000"/>
                <a:lumOff val="80000"/>
              </a:schemeClr>
            </a:solidFill>
          </a:ln>
        </p:spPr>
        <p:txBody>
          <a:bodyPr wrap="square">
            <a:spAutoFit/>
          </a:bodyPr>
          <a:lstStyle/>
          <a:p>
            <a:pPr marL="0" indent="0" algn="just">
              <a:buNone/>
            </a:pPr>
            <a:r>
              <a:rPr lang="en-GB" b="1" dirty="0">
                <a:solidFill>
                  <a:srgbClr val="0070C0"/>
                </a:solidFill>
                <a:latin typeface="Times New Roman" panose="02020603050405020304" pitchFamily="18" charset="0"/>
                <a:cs typeface="Times New Roman" panose="02020603050405020304" pitchFamily="18" charset="0"/>
              </a:rPr>
              <a:t>Insights: </a:t>
            </a:r>
            <a:r>
              <a:rPr lang="en-GB" dirty="0">
                <a:highlight>
                  <a:srgbClr val="FFFF00"/>
                </a:highlight>
                <a:latin typeface="Times New Roman" panose="02020603050405020304" pitchFamily="18" charset="0"/>
                <a:cs typeface="Times New Roman" panose="02020603050405020304" pitchFamily="18" charset="0"/>
              </a:rPr>
              <a:t>In this company, Average Salary is Rs. 49990.68.</a:t>
            </a:r>
          </a:p>
        </p:txBody>
      </p:sp>
      <p:pic>
        <p:nvPicPr>
          <p:cNvPr id="8" name="Picture 7">
            <a:extLst>
              <a:ext uri="{FF2B5EF4-FFF2-40B4-BE49-F238E27FC236}">
                <a16:creationId xmlns:a16="http://schemas.microsoft.com/office/drawing/2014/main" id="{AD76AEAB-6F00-0467-FEBB-BFDC404416D1}"/>
              </a:ext>
            </a:extLst>
          </p:cNvPr>
          <p:cNvPicPr>
            <a:picLocks noChangeAspect="1"/>
          </p:cNvPicPr>
          <p:nvPr/>
        </p:nvPicPr>
        <p:blipFill>
          <a:blip r:embed="rId3"/>
          <a:stretch>
            <a:fillRect/>
          </a:stretch>
        </p:blipFill>
        <p:spPr>
          <a:xfrm>
            <a:off x="22416" y="332656"/>
            <a:ext cx="851457" cy="288032"/>
          </a:xfrm>
          <a:prstGeom prst="rect">
            <a:avLst/>
          </a:prstGeom>
        </p:spPr>
      </p:pic>
      <p:sp>
        <p:nvSpPr>
          <p:cNvPr id="9" name="TextBox 8">
            <a:extLst>
              <a:ext uri="{FF2B5EF4-FFF2-40B4-BE49-F238E27FC236}">
                <a16:creationId xmlns:a16="http://schemas.microsoft.com/office/drawing/2014/main" id="{5190AC90-A3D9-50A2-EF6F-65B3A1582D9F}"/>
              </a:ext>
            </a:extLst>
          </p:cNvPr>
          <p:cNvSpPr txBox="1"/>
          <p:nvPr/>
        </p:nvSpPr>
        <p:spPr>
          <a:xfrm>
            <a:off x="11134972" y="292586"/>
            <a:ext cx="1080120" cy="400110"/>
          </a:xfrm>
          <a:prstGeom prst="rect">
            <a:avLst/>
          </a:prstGeom>
          <a:noFill/>
        </p:spPr>
        <p:txBody>
          <a:bodyPr wrap="square">
            <a:spAutoFit/>
          </a:bodyPr>
          <a:lstStyle/>
          <a:p>
            <a:r>
              <a:rPr lang="en-IN" sz="2000" b="1" dirty="0">
                <a:solidFill>
                  <a:schemeClr val="accent6">
                    <a:lumMod val="50000"/>
                  </a:schemeClr>
                </a:solidFill>
                <a:latin typeface="Times New Roman" panose="02020603050405020304" pitchFamily="18" charset="0"/>
                <a:cs typeface="Times New Roman" panose="02020603050405020304" pitchFamily="18" charset="0"/>
              </a:rPr>
              <a:t>Trainity</a:t>
            </a:r>
          </a:p>
        </p:txBody>
      </p:sp>
    </p:spTree>
    <p:extLst>
      <p:ext uri="{BB962C8B-B14F-4D97-AF65-F5344CB8AC3E}">
        <p14:creationId xmlns:p14="http://schemas.microsoft.com/office/powerpoint/2010/main" val="2134757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1736</TotalTime>
  <Words>1429</Words>
  <Application>Microsoft Office PowerPoint</Application>
  <PresentationFormat>Custom</PresentationFormat>
  <Paragraphs>135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Manrope</vt:lpstr>
      <vt:lpstr>Times New Roman</vt:lpstr>
      <vt:lpstr>Wingdings</vt:lpstr>
      <vt:lpstr>Project planning overview presentation</vt:lpstr>
      <vt:lpstr>PowerPoint Presentation</vt:lpstr>
      <vt:lpstr>Project Description</vt:lpstr>
      <vt:lpstr>Approach</vt:lpstr>
      <vt:lpstr>Tech-Stack Used</vt:lpstr>
      <vt:lpstr>Additional Information Related To The Project:</vt:lpstr>
      <vt:lpstr>Task A</vt:lpstr>
      <vt:lpstr>Task A - How many males and females are Hired ? </vt:lpstr>
      <vt:lpstr>Task B</vt:lpstr>
      <vt:lpstr>Task B - What is the average salary offered in this company ?</vt:lpstr>
      <vt:lpstr>Task C</vt:lpstr>
      <vt:lpstr>Task C - Draw the class intervals for salary in the company ?</vt:lpstr>
      <vt:lpstr>Task D</vt:lpstr>
      <vt:lpstr>Task D - Draw Pie Chart / Bar Graph ( or any other graph ) to show proportion of people working different department ?</vt:lpstr>
      <vt:lpstr>Task E</vt:lpstr>
      <vt:lpstr>Task E - Represent different post tiers using chart/graph?</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Abhishek Shukla</dc:creator>
  <cp:lastModifiedBy>Abhishek Shukla</cp:lastModifiedBy>
  <cp:revision>31</cp:revision>
  <cp:lastPrinted>2023-07-04T09:54:44Z</cp:lastPrinted>
  <dcterms:created xsi:type="dcterms:W3CDTF">2023-07-03T05:58:27Z</dcterms:created>
  <dcterms:modified xsi:type="dcterms:W3CDTF">2023-07-04T10:55:21Z</dcterms:modified>
</cp:coreProperties>
</file>