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9" r:id="rId1"/>
  </p:sldMasterIdLst>
  <p:sldIdLst>
    <p:sldId id="257" r:id="rId2"/>
    <p:sldId id="258" r:id="rId3"/>
    <p:sldId id="259" r:id="rId4"/>
    <p:sldId id="260" r:id="rId5"/>
    <p:sldId id="261" r:id="rId6"/>
    <p:sldId id="263" r:id="rId7"/>
    <p:sldId id="264" r:id="rId8"/>
    <p:sldId id="266" r:id="rId9"/>
    <p:sldId id="267"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shu mani" initials="am" lastIdx="1" clrIdx="0">
    <p:extLst>
      <p:ext uri="{19B8F6BF-5375-455C-9EA6-DF929625EA0E}">
        <p15:presenceInfo xmlns:p15="http://schemas.microsoft.com/office/powerpoint/2012/main" userId="9a0c1c66c030ba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455AEE-4332-4727-A396-8A113CC3DD45}"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134731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455AEE-4332-4727-A396-8A113CC3DD45}"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271184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455AEE-4332-4727-A396-8A113CC3DD45}"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2945089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455AEE-4332-4727-A396-8A113CC3DD45}"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E9CDD8-FBCD-4912-8644-8E70F4439E7E}"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13875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455AEE-4332-4727-A396-8A113CC3DD45}"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1378822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455AEE-4332-4727-A396-8A113CC3DD45}" type="datetimeFigureOut">
              <a:rPr lang="en-IN" smtClean="0"/>
              <a:t>16-01-2023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2045886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455AEE-4332-4727-A396-8A113CC3DD45}" type="datetimeFigureOut">
              <a:rPr lang="en-IN" smtClean="0"/>
              <a:t>16-01-2023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4103962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55AEE-4332-4727-A396-8A113CC3DD45}"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623083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55AEE-4332-4727-A396-8A113CC3DD45}"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3362826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55AEE-4332-4727-A396-8A113CC3DD45}"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2285432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455AEE-4332-4727-A396-8A113CC3DD45}"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1692682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455AEE-4332-4727-A396-8A113CC3DD45}" type="datetimeFigureOut">
              <a:rPr lang="en-IN" smtClean="0"/>
              <a:t>16-01-2023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1298980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455AEE-4332-4727-A396-8A113CC3DD45}"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2895381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455AEE-4332-4727-A396-8A113CC3DD45}" type="datetimeFigureOut">
              <a:rPr lang="en-IN" smtClean="0"/>
              <a:t>16-01-2023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428672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455AEE-4332-4727-A396-8A113CC3DD45}" type="datetimeFigureOut">
              <a:rPr lang="en-IN" smtClean="0"/>
              <a:t>16-01-2023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1410438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6455AEE-4332-4727-A396-8A113CC3DD45}" type="datetimeFigureOut">
              <a:rPr lang="en-IN" smtClean="0"/>
              <a:t>16-01-2023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37953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455AEE-4332-4727-A396-8A113CC3DD45}"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2291692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455AEE-4332-4727-A396-8A113CC3DD45}" type="datetimeFigureOut">
              <a:rPr lang="en-IN" smtClean="0"/>
              <a:t>16-01-2023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E9CDD8-FBCD-4912-8644-8E70F4439E7E}" type="slidenum">
              <a:rPr lang="en-IN" smtClean="0"/>
              <a:t>‹#›</a:t>
            </a:fld>
            <a:endParaRPr lang="en-IN"/>
          </a:p>
        </p:txBody>
      </p:sp>
    </p:spTree>
    <p:extLst>
      <p:ext uri="{BB962C8B-B14F-4D97-AF65-F5344CB8AC3E}">
        <p14:creationId xmlns:p14="http://schemas.microsoft.com/office/powerpoint/2010/main" val="3628163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6455AEE-4332-4727-A396-8A113CC3DD45}" type="datetimeFigureOut">
              <a:rPr lang="en-IN" smtClean="0"/>
              <a:t>16-01-2023</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DE9CDD8-FBCD-4912-8644-8E70F4439E7E}" type="slidenum">
              <a:rPr lang="en-IN" smtClean="0"/>
              <a:t>‹#›</a:t>
            </a:fld>
            <a:endParaRPr lang="en-IN"/>
          </a:p>
        </p:txBody>
      </p:sp>
    </p:spTree>
    <p:extLst>
      <p:ext uri="{BB962C8B-B14F-4D97-AF65-F5344CB8AC3E}">
        <p14:creationId xmlns:p14="http://schemas.microsoft.com/office/powerpoint/2010/main" val="2619094299"/>
      </p:ext>
    </p:extLst>
  </p:cSld>
  <p:clrMap bg1="lt1" tx1="dk1" bg2="lt2" tx2="dk2" accent1="accent1" accent2="accent2" accent3="accent3" accent4="accent4" accent5="accent5" accent6="accent6" hlink="hlink" folHlink="folHlink"/>
  <p:sldLayoutIdLst>
    <p:sldLayoutId id="2147484390" r:id="rId1"/>
    <p:sldLayoutId id="2147484391" r:id="rId2"/>
    <p:sldLayoutId id="2147484392" r:id="rId3"/>
    <p:sldLayoutId id="2147484393" r:id="rId4"/>
    <p:sldLayoutId id="2147484394" r:id="rId5"/>
    <p:sldLayoutId id="2147484395" r:id="rId6"/>
    <p:sldLayoutId id="2147484396" r:id="rId7"/>
    <p:sldLayoutId id="2147484397" r:id="rId8"/>
    <p:sldLayoutId id="2147484398" r:id="rId9"/>
    <p:sldLayoutId id="2147484399" r:id="rId10"/>
    <p:sldLayoutId id="2147484400" r:id="rId11"/>
    <p:sldLayoutId id="2147484401" r:id="rId12"/>
    <p:sldLayoutId id="2147484402" r:id="rId13"/>
    <p:sldLayoutId id="2147484403" r:id="rId14"/>
    <p:sldLayoutId id="2147484404" r:id="rId15"/>
    <p:sldLayoutId id="2147484405" r:id="rId16"/>
    <p:sldLayoutId id="2147484406" r:id="rId17"/>
    <p:sldLayoutId id="214748440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5773A-E3D6-04C1-480E-29CF34D90AE4}"/>
              </a:ext>
            </a:extLst>
          </p:cNvPr>
          <p:cNvSpPr>
            <a:spLocks noGrp="1"/>
          </p:cNvSpPr>
          <p:nvPr>
            <p:ph type="title"/>
          </p:nvPr>
        </p:nvSpPr>
        <p:spPr>
          <a:xfrm>
            <a:off x="1434837" y="672666"/>
            <a:ext cx="8911687" cy="1280890"/>
          </a:xfrm>
        </p:spPr>
        <p:txBody>
          <a:bodyPr>
            <a:normAutofit/>
          </a:bodyPr>
          <a:lstStyle/>
          <a:p>
            <a:pPr algn="ctr"/>
            <a:r>
              <a:rPr lang="en-IN" b="1" dirty="0">
                <a:solidFill>
                  <a:schemeClr val="tx1"/>
                </a:solidFill>
                <a:latin typeface="Calibri" panose="020F0502020204030204" pitchFamily="34" charset="0"/>
                <a:cs typeface="Calibri" panose="020F0502020204030204" pitchFamily="34" charset="0"/>
              </a:rPr>
              <a:t>Credit Card Fraud Detection</a:t>
            </a:r>
          </a:p>
        </p:txBody>
      </p:sp>
      <p:sp>
        <p:nvSpPr>
          <p:cNvPr id="10" name="TextBox 9">
            <a:extLst>
              <a:ext uri="{FF2B5EF4-FFF2-40B4-BE49-F238E27FC236}">
                <a16:creationId xmlns:a16="http://schemas.microsoft.com/office/drawing/2014/main" id="{29754F2C-9E35-0CE0-DABF-A3702A4F98CD}"/>
              </a:ext>
            </a:extLst>
          </p:cNvPr>
          <p:cNvSpPr txBox="1"/>
          <p:nvPr/>
        </p:nvSpPr>
        <p:spPr>
          <a:xfrm>
            <a:off x="8609164" y="5723669"/>
            <a:ext cx="3474720" cy="461665"/>
          </a:xfrm>
          <a:prstGeom prst="rect">
            <a:avLst/>
          </a:prstGeom>
          <a:noFill/>
        </p:spPr>
        <p:txBody>
          <a:bodyPr wrap="square" rtlCol="0">
            <a:spAutoFit/>
          </a:bodyPr>
          <a:lstStyle/>
          <a:p>
            <a:r>
              <a:rPr lang="en-IN" sz="2400" b="1" dirty="0">
                <a:latin typeface="Calibri" panose="020F0502020204030204" pitchFamily="34" charset="0"/>
                <a:cs typeface="Calibri" panose="020F0502020204030204" pitchFamily="34" charset="0"/>
              </a:rPr>
              <a:t>By : Abhishek </a:t>
            </a:r>
            <a:r>
              <a:rPr lang="en-IN" sz="2400" b="1" dirty="0" err="1">
                <a:latin typeface="Calibri" panose="020F0502020204030204" pitchFamily="34" charset="0"/>
                <a:cs typeface="Calibri" panose="020F0502020204030204" pitchFamily="34" charset="0"/>
              </a:rPr>
              <a:t>Kunbhare</a:t>
            </a:r>
            <a:endParaRPr lang="en-IN" sz="2400" b="1"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9C22448A-1A95-4E4A-9A2F-4CCB18056C68}"/>
              </a:ext>
            </a:extLst>
          </p:cNvPr>
          <p:cNvPicPr>
            <a:picLocks noChangeAspect="1"/>
          </p:cNvPicPr>
          <p:nvPr/>
        </p:nvPicPr>
        <p:blipFill rotWithShape="1">
          <a:blip r:embed="rId2">
            <a:extLst>
              <a:ext uri="{28A0092B-C50C-407E-A947-70E740481C1C}">
                <a14:useLocalDpi xmlns:a14="http://schemas.microsoft.com/office/drawing/2010/main" val="0"/>
              </a:ext>
            </a:extLst>
          </a:blip>
          <a:srcRect b="16625"/>
          <a:stretch/>
        </p:blipFill>
        <p:spPr>
          <a:xfrm>
            <a:off x="2477765" y="1668666"/>
            <a:ext cx="6825829" cy="4055003"/>
          </a:xfrm>
          <a:prstGeom prst="rect">
            <a:avLst/>
          </a:prstGeom>
        </p:spPr>
      </p:pic>
    </p:spTree>
    <p:extLst>
      <p:ext uri="{BB962C8B-B14F-4D97-AF65-F5344CB8AC3E}">
        <p14:creationId xmlns:p14="http://schemas.microsoft.com/office/powerpoint/2010/main" val="1662679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78A9-9699-320A-5017-375BAE593813}"/>
              </a:ext>
            </a:extLst>
          </p:cNvPr>
          <p:cNvSpPr>
            <a:spLocks noGrp="1"/>
          </p:cNvSpPr>
          <p:nvPr>
            <p:ph type="title"/>
          </p:nvPr>
        </p:nvSpPr>
        <p:spPr>
          <a:xfrm>
            <a:off x="2283436" y="0"/>
            <a:ext cx="8911687" cy="1280890"/>
          </a:xfrm>
        </p:spPr>
        <p:txBody>
          <a:bodyPr>
            <a:normAutofit/>
          </a:bodyPr>
          <a:lstStyle/>
          <a:p>
            <a:pPr algn="ctr"/>
            <a:r>
              <a:rPr lang="en-IN" b="1" u="sng" dirty="0"/>
              <a:t>APPENDIX</a:t>
            </a:r>
            <a:r>
              <a:rPr lang="en-IN" b="1" dirty="0"/>
              <a:t>- </a:t>
            </a:r>
            <a:r>
              <a:rPr lang="en-IN" dirty="0"/>
              <a:t> Data Methodology</a:t>
            </a:r>
            <a:endParaRPr lang="en-IN" b="1" dirty="0"/>
          </a:p>
        </p:txBody>
      </p:sp>
      <p:sp>
        <p:nvSpPr>
          <p:cNvPr id="3" name="Content Placeholder 2">
            <a:extLst>
              <a:ext uri="{FF2B5EF4-FFF2-40B4-BE49-F238E27FC236}">
                <a16:creationId xmlns:a16="http://schemas.microsoft.com/office/drawing/2014/main" id="{A15304D2-DC05-4474-3181-DA826ABF45F0}"/>
              </a:ext>
            </a:extLst>
          </p:cNvPr>
          <p:cNvSpPr>
            <a:spLocks noGrp="1"/>
          </p:cNvSpPr>
          <p:nvPr>
            <p:ph idx="1"/>
          </p:nvPr>
        </p:nvSpPr>
        <p:spPr>
          <a:xfrm>
            <a:off x="1990654" y="1899176"/>
            <a:ext cx="8915400" cy="3059647"/>
          </a:xfrm>
        </p:spPr>
        <p:txBody>
          <a:bodyPr>
            <a:normAutofit lnSpcReduction="10000"/>
          </a:bodyPr>
          <a:lstStyle/>
          <a:p>
            <a:r>
              <a:rPr lang="en-IN" sz="2000" b="1" dirty="0">
                <a:latin typeface="Calibri" panose="020F0502020204030204" pitchFamily="34" charset="0"/>
                <a:cs typeface="Calibri" panose="020F0502020204030204" pitchFamily="34" charset="0"/>
              </a:rPr>
              <a:t>A random forest classifier built on top a Kaggle simulated dataset.</a:t>
            </a:r>
          </a:p>
          <a:p>
            <a:pPr marL="0" indent="0">
              <a:buNone/>
            </a:pPr>
            <a:r>
              <a:rPr lang="en-IN" sz="2000" b="1" dirty="0">
                <a:latin typeface="Calibri" panose="020F0502020204030204" pitchFamily="34" charset="0"/>
                <a:cs typeface="Calibri" panose="020F0502020204030204" pitchFamily="34" charset="0"/>
              </a:rPr>
              <a:t> </a:t>
            </a:r>
          </a:p>
          <a:p>
            <a:r>
              <a:rPr lang="en-IN" sz="2000" b="1" dirty="0">
                <a:latin typeface="Calibri" panose="020F0502020204030204" pitchFamily="34" charset="0"/>
                <a:cs typeface="Calibri" panose="020F0502020204030204" pitchFamily="34" charset="0"/>
              </a:rPr>
              <a:t> Class imbalance adjusted using Adaptive Synthetic (ADASYN) sampling method. </a:t>
            </a:r>
          </a:p>
          <a:p>
            <a:endParaRPr lang="en-IN" sz="20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 Manual hyperparameter tuning done due to extensive computational times when using Grid Search Cross Validation.</a:t>
            </a:r>
          </a:p>
          <a:p>
            <a:pPr lvl="1">
              <a:buFont typeface="Wingdings" panose="05000000000000000000" pitchFamily="2" charset="2"/>
              <a:buChar char="q"/>
            </a:pPr>
            <a:endParaRPr lang="en-IN" dirty="0"/>
          </a:p>
        </p:txBody>
      </p:sp>
    </p:spTree>
    <p:extLst>
      <p:ext uri="{BB962C8B-B14F-4D97-AF65-F5344CB8AC3E}">
        <p14:creationId xmlns:p14="http://schemas.microsoft.com/office/powerpoint/2010/main" val="2169093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BF2C15-52DE-450E-C6DE-4B12F75DCD42}"/>
              </a:ext>
            </a:extLst>
          </p:cNvPr>
          <p:cNvSpPr>
            <a:spLocks noGrp="1"/>
          </p:cNvSpPr>
          <p:nvPr>
            <p:ph idx="1"/>
          </p:nvPr>
        </p:nvSpPr>
        <p:spPr>
          <a:xfrm>
            <a:off x="1954389" y="778934"/>
            <a:ext cx="8915400" cy="733778"/>
          </a:xfrm>
        </p:spPr>
        <p:txBody>
          <a:bodyPr>
            <a:normAutofit fontScale="85000" lnSpcReduction="10000"/>
          </a:bodyPr>
          <a:lstStyle/>
          <a:p>
            <a:r>
              <a:rPr lang="en-IN" b="1" dirty="0"/>
              <a:t>Link for video presentation :  https://drive.google.com/file/d/1fWtVhJy3JfUQp4lJFzNKINXDVKNDf2P_/view </a:t>
            </a:r>
            <a:endParaRPr lang="en-IN" dirty="0"/>
          </a:p>
          <a:p>
            <a:endParaRPr lang="en-IN" dirty="0"/>
          </a:p>
        </p:txBody>
      </p:sp>
    </p:spTree>
    <p:extLst>
      <p:ext uri="{BB962C8B-B14F-4D97-AF65-F5344CB8AC3E}">
        <p14:creationId xmlns:p14="http://schemas.microsoft.com/office/powerpoint/2010/main" val="390832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D0F1-6823-F377-30B7-9F4B12632149}"/>
              </a:ext>
            </a:extLst>
          </p:cNvPr>
          <p:cNvSpPr>
            <a:spLocks noGrp="1"/>
          </p:cNvSpPr>
          <p:nvPr>
            <p:ph type="title"/>
          </p:nvPr>
        </p:nvSpPr>
        <p:spPr>
          <a:xfrm>
            <a:off x="1779639" y="555284"/>
            <a:ext cx="7236542" cy="968716"/>
          </a:xfrm>
        </p:spPr>
        <p:txBody>
          <a:bodyPr/>
          <a:lstStyle/>
          <a:p>
            <a:pPr algn="ctr"/>
            <a:r>
              <a:rPr lang="en-IN" b="1" u="sng" dirty="0"/>
              <a:t>AGENDA</a:t>
            </a:r>
          </a:p>
        </p:txBody>
      </p:sp>
      <p:sp>
        <p:nvSpPr>
          <p:cNvPr id="3" name="Content Placeholder 2">
            <a:extLst>
              <a:ext uri="{FF2B5EF4-FFF2-40B4-BE49-F238E27FC236}">
                <a16:creationId xmlns:a16="http://schemas.microsoft.com/office/drawing/2014/main" id="{1C30CD96-613D-8ACC-B58B-4585AAFB60AC}"/>
              </a:ext>
            </a:extLst>
          </p:cNvPr>
          <p:cNvSpPr>
            <a:spLocks noGrp="1"/>
          </p:cNvSpPr>
          <p:nvPr>
            <p:ph idx="1"/>
          </p:nvPr>
        </p:nvSpPr>
        <p:spPr>
          <a:xfrm>
            <a:off x="2589212" y="2133600"/>
            <a:ext cx="8915400" cy="4100290"/>
          </a:xfrm>
        </p:spPr>
        <p:txBody>
          <a:bodyPr>
            <a:normAutofit/>
          </a:bodyPr>
          <a:lstStyle/>
          <a:p>
            <a:pPr>
              <a:buFont typeface="Wingdings" panose="05000000000000000000" pitchFamily="2" charset="2"/>
              <a:buChar char="q"/>
            </a:pPr>
            <a:r>
              <a:rPr lang="en-IN" sz="2000" b="1" dirty="0">
                <a:latin typeface="Calibri" panose="020F0502020204030204" pitchFamily="34" charset="0"/>
                <a:cs typeface="Calibri" panose="020F0502020204030204" pitchFamily="34" charset="0"/>
              </a:rPr>
              <a:t>OBJECTIVE </a:t>
            </a:r>
          </a:p>
          <a:p>
            <a:pPr>
              <a:buFont typeface="Wingdings" panose="05000000000000000000" pitchFamily="2" charset="2"/>
              <a:buChar char="q"/>
            </a:pPr>
            <a:r>
              <a:rPr lang="en-IN" sz="2000" b="1" dirty="0">
                <a:latin typeface="Calibri" panose="020F0502020204030204" pitchFamily="34" charset="0"/>
                <a:cs typeface="Calibri" panose="020F0502020204030204" pitchFamily="34" charset="0"/>
              </a:rPr>
              <a:t>BACKGROUND </a:t>
            </a:r>
          </a:p>
          <a:p>
            <a:pPr>
              <a:buFont typeface="Wingdings" panose="05000000000000000000" pitchFamily="2" charset="2"/>
              <a:buChar char="q"/>
            </a:pPr>
            <a:r>
              <a:rPr lang="en-IN" sz="2000" b="1" dirty="0">
                <a:latin typeface="Calibri" panose="020F0502020204030204" pitchFamily="34" charset="0"/>
                <a:cs typeface="Calibri" panose="020F0502020204030204" pitchFamily="34" charset="0"/>
              </a:rPr>
              <a:t>KEY INSIGHTS</a:t>
            </a:r>
          </a:p>
          <a:p>
            <a:pPr>
              <a:buFont typeface="Wingdings" panose="05000000000000000000" pitchFamily="2" charset="2"/>
              <a:buChar char="q"/>
            </a:pPr>
            <a:r>
              <a:rPr lang="en-IN" sz="2000" b="1" dirty="0">
                <a:latin typeface="Calibri" panose="020F0502020204030204" pitchFamily="34" charset="0"/>
                <a:cs typeface="Calibri" panose="020F0502020204030204" pitchFamily="34" charset="0"/>
              </a:rPr>
              <a:t>FINANCIAL IMPLICATION</a:t>
            </a:r>
            <a:endParaRPr lang="en-IN" sz="1600" b="1"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IN" sz="2000" b="1" dirty="0">
                <a:latin typeface="Calibri" panose="020F0502020204030204" pitchFamily="34" charset="0"/>
                <a:cs typeface="Calibri" panose="020F0502020204030204" pitchFamily="34" charset="0"/>
              </a:rPr>
              <a:t>APPENDIX </a:t>
            </a:r>
            <a:r>
              <a:rPr lang="en-IN" b="1" dirty="0">
                <a:latin typeface="Calibri" panose="020F0502020204030204" pitchFamily="34" charset="0"/>
                <a:cs typeface="Calibri" panose="020F0502020204030204" pitchFamily="34" charset="0"/>
              </a:rPr>
              <a:t>- </a:t>
            </a:r>
            <a:r>
              <a:rPr lang="en-IN" sz="1800" b="1" dirty="0">
                <a:latin typeface="Calibri" panose="020F0502020204030204" pitchFamily="34" charset="0"/>
                <a:cs typeface="Calibri" panose="020F0502020204030204" pitchFamily="34" charset="0"/>
              </a:rPr>
              <a:t>DATA</a:t>
            </a:r>
            <a:r>
              <a:rPr lang="en-IN" sz="1600" b="1" dirty="0">
                <a:latin typeface="Calibri" panose="020F0502020204030204" pitchFamily="34" charset="0"/>
                <a:cs typeface="Calibri" panose="020F0502020204030204" pitchFamily="34" charset="0"/>
              </a:rPr>
              <a:t> </a:t>
            </a:r>
            <a:r>
              <a:rPr lang="en-IN" sz="1800" b="1" dirty="0">
                <a:latin typeface="Calibri" panose="020F0502020204030204" pitchFamily="34" charset="0"/>
                <a:cs typeface="Calibri" panose="020F0502020204030204" pitchFamily="34" charset="0"/>
              </a:rPr>
              <a:t>METHODOLOGY</a:t>
            </a:r>
            <a:r>
              <a:rPr lang="en-IN" sz="2000" b="1" dirty="0">
                <a:latin typeface="Calibri" panose="020F0502020204030204" pitchFamily="34" charset="0"/>
                <a:cs typeface="Calibri" panose="020F0502020204030204" pitchFamily="34" charset="0"/>
              </a:rPr>
              <a:t>	</a:t>
            </a:r>
            <a:r>
              <a:rPr lang="en-IN" b="1" dirty="0"/>
              <a:t>		</a:t>
            </a:r>
          </a:p>
        </p:txBody>
      </p:sp>
    </p:spTree>
    <p:extLst>
      <p:ext uri="{BB962C8B-B14F-4D97-AF65-F5344CB8AC3E}">
        <p14:creationId xmlns:p14="http://schemas.microsoft.com/office/powerpoint/2010/main" val="167517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9A9D-4143-E023-679D-BE089094912F}"/>
              </a:ext>
            </a:extLst>
          </p:cNvPr>
          <p:cNvSpPr>
            <a:spLocks noGrp="1"/>
          </p:cNvSpPr>
          <p:nvPr>
            <p:ph type="title"/>
          </p:nvPr>
        </p:nvSpPr>
        <p:spPr>
          <a:xfrm>
            <a:off x="980434" y="319310"/>
            <a:ext cx="8911687" cy="1280890"/>
          </a:xfrm>
        </p:spPr>
        <p:txBody>
          <a:bodyPr/>
          <a:lstStyle/>
          <a:p>
            <a:pPr algn="ctr"/>
            <a:r>
              <a:rPr lang="en-IN" b="1" u="sng" dirty="0"/>
              <a:t>OBJECTIVE</a:t>
            </a:r>
          </a:p>
        </p:txBody>
      </p:sp>
      <p:sp>
        <p:nvSpPr>
          <p:cNvPr id="3" name="Content Placeholder 2">
            <a:extLst>
              <a:ext uri="{FF2B5EF4-FFF2-40B4-BE49-F238E27FC236}">
                <a16:creationId xmlns:a16="http://schemas.microsoft.com/office/drawing/2014/main" id="{0ACAA299-E937-F3F5-2B60-DA70DB9FF6ED}"/>
              </a:ext>
            </a:extLst>
          </p:cNvPr>
          <p:cNvSpPr>
            <a:spLocks noGrp="1"/>
          </p:cNvSpPr>
          <p:nvPr>
            <p:ph idx="1"/>
          </p:nvPr>
        </p:nvSpPr>
        <p:spPr>
          <a:xfrm>
            <a:off x="2107431" y="2359742"/>
            <a:ext cx="8915400" cy="3777622"/>
          </a:xfrm>
        </p:spPr>
        <p:txBody>
          <a:bodyPr>
            <a:normAutofit fontScale="92500" lnSpcReduction="10000"/>
          </a:bodyPr>
          <a:lstStyle/>
          <a:p>
            <a:pPr>
              <a:buFont typeface="Wingdings" panose="05000000000000000000" pitchFamily="2" charset="2"/>
              <a:buChar char="q"/>
            </a:pPr>
            <a:r>
              <a:rPr lang="en-IN" sz="1900" b="1" dirty="0">
                <a:latin typeface="Calibri" panose="020F0502020204030204" pitchFamily="34" charset="0"/>
                <a:cs typeface="Calibri" panose="020F0502020204030204" pitchFamily="34" charset="0"/>
              </a:rPr>
              <a:t>Building a fraud detection system  using different machine learning techniques for Finnex, a leading financial service provider in US.</a:t>
            </a:r>
          </a:p>
          <a:p>
            <a:pPr marL="0" indent="0">
              <a:buNone/>
            </a:pPr>
            <a:endParaRPr lang="en-IN" sz="1900" b="1"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IN" sz="1900" b="1" dirty="0">
                <a:latin typeface="Calibri" panose="020F0502020204030204" pitchFamily="34" charset="0"/>
                <a:cs typeface="Calibri" panose="020F0502020204030204" pitchFamily="34" charset="0"/>
              </a:rPr>
              <a:t>To recommend optimal ways and preferable machine learning model Finnex can employ to mitigate fraud risks and prevent  heavy financial losses.</a:t>
            </a:r>
          </a:p>
          <a:p>
            <a:pPr>
              <a:buFont typeface="Wingdings" panose="05000000000000000000" pitchFamily="2" charset="2"/>
              <a:buChar char="q"/>
            </a:pPr>
            <a:endParaRPr lang="en-IN" sz="1900" b="1" dirty="0">
              <a:latin typeface="Calibri" panose="020F0502020204030204" pitchFamily="34" charset="0"/>
              <a:cs typeface="Calibri" panose="020F0502020204030204" pitchFamily="34" charset="0"/>
            </a:endParaRPr>
          </a:p>
          <a:p>
            <a:pPr>
              <a:buFont typeface="Wingdings" panose="05000000000000000000" pitchFamily="2" charset="2"/>
              <a:buChar char="q"/>
            </a:pPr>
            <a:r>
              <a:rPr lang="en-IN" sz="1900" b="1" dirty="0">
                <a:latin typeface="Calibri" panose="020F0502020204030204" pitchFamily="34" charset="0"/>
                <a:cs typeface="Calibri" panose="020F0502020204030204" pitchFamily="34" charset="0"/>
              </a:rPr>
              <a:t>Demonstrating the potential benefits  of the final model through a cost-benefit analysis in order to analyse the business impact of fraudulent transactions.</a:t>
            </a:r>
            <a:br>
              <a:rPr lang="en-IN" sz="1900" b="1" dirty="0">
                <a:latin typeface="Calibri" panose="020F0502020204030204" pitchFamily="34" charset="0"/>
                <a:cs typeface="Calibri" panose="020F0502020204030204" pitchFamily="34" charset="0"/>
              </a:rPr>
            </a:br>
            <a:endParaRPr lang="en-IN" sz="1900" b="1" dirty="0">
              <a:latin typeface="Calibri" panose="020F0502020204030204" pitchFamily="34" charset="0"/>
              <a:cs typeface="Calibri" panose="020F0502020204030204" pitchFamily="34" charset="0"/>
            </a:endParaRPr>
          </a:p>
          <a:p>
            <a:pPr>
              <a:buFont typeface="Wingdings" panose="05000000000000000000" pitchFamily="2" charset="2"/>
              <a:buChar char="q"/>
            </a:pPr>
            <a:endParaRPr lang="en-IN" sz="2000" dirty="0"/>
          </a:p>
        </p:txBody>
      </p:sp>
    </p:spTree>
    <p:extLst>
      <p:ext uri="{BB962C8B-B14F-4D97-AF65-F5344CB8AC3E}">
        <p14:creationId xmlns:p14="http://schemas.microsoft.com/office/powerpoint/2010/main" val="246798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1CF62-E1B3-FED4-E259-2E0886DFB9E6}"/>
              </a:ext>
            </a:extLst>
          </p:cNvPr>
          <p:cNvSpPr>
            <a:spLocks noGrp="1"/>
          </p:cNvSpPr>
          <p:nvPr>
            <p:ph type="title"/>
          </p:nvPr>
        </p:nvSpPr>
        <p:spPr>
          <a:xfrm>
            <a:off x="729591" y="611793"/>
            <a:ext cx="8911687" cy="818270"/>
          </a:xfrm>
        </p:spPr>
        <p:txBody>
          <a:bodyPr/>
          <a:lstStyle/>
          <a:p>
            <a:pPr algn="ctr"/>
            <a:r>
              <a:rPr lang="en-IN" b="1" u="sng" dirty="0"/>
              <a:t>BACKGROUND</a:t>
            </a:r>
          </a:p>
        </p:txBody>
      </p:sp>
      <p:sp>
        <p:nvSpPr>
          <p:cNvPr id="3" name="Content Placeholder 2">
            <a:extLst>
              <a:ext uri="{FF2B5EF4-FFF2-40B4-BE49-F238E27FC236}">
                <a16:creationId xmlns:a16="http://schemas.microsoft.com/office/drawing/2014/main" id="{B83DFE72-A6DC-9428-917E-20EE3375D7C0}"/>
              </a:ext>
            </a:extLst>
          </p:cNvPr>
          <p:cNvSpPr>
            <a:spLocks noGrp="1"/>
          </p:cNvSpPr>
          <p:nvPr>
            <p:ph idx="1"/>
          </p:nvPr>
        </p:nvSpPr>
        <p:spPr>
          <a:xfrm>
            <a:off x="1736623" y="1809135"/>
            <a:ext cx="8915400" cy="4751704"/>
          </a:xfrm>
        </p:spPr>
        <p:txBody>
          <a:bodyPr>
            <a:normAutofit fontScale="85000" lnSpcReduction="20000"/>
          </a:bodyPr>
          <a:lstStyle/>
          <a:p>
            <a:pPr>
              <a:buFont typeface="Wingdings" panose="05000000000000000000" pitchFamily="2" charset="2"/>
              <a:buChar char="q"/>
            </a:pPr>
            <a:r>
              <a:rPr lang="en-US" b="0" i="0" dirty="0">
                <a:solidFill>
                  <a:srgbClr val="091E42"/>
                </a:solidFill>
                <a:effectLst/>
                <a:latin typeface="freight-text-pro"/>
              </a:rPr>
              <a:t>Finex is a leading financial service provider based out of Florida, US. It offers a wide range of products and business services to customers through different channels, ranging from in-person banking and ATMs to online banking. Over the last few years, Finex has observed that a significantly large number of unauthorized transactions are being made, due to which the bank has been facing a huge revenue and profitability crisis. </a:t>
            </a:r>
            <a:endParaRPr lang="en-US" dirty="0">
              <a:solidFill>
                <a:srgbClr val="091E42"/>
              </a:solidFill>
              <a:latin typeface="freight-text-pro"/>
            </a:endParaRPr>
          </a:p>
          <a:p>
            <a:pPr>
              <a:buFont typeface="Wingdings" panose="05000000000000000000" pitchFamily="2" charset="2"/>
              <a:buChar char="q"/>
            </a:pPr>
            <a:r>
              <a:rPr lang="en-US" b="0" i="0" dirty="0">
                <a:solidFill>
                  <a:srgbClr val="091E42"/>
                </a:solidFill>
                <a:effectLst/>
                <a:latin typeface="freight-text-pro"/>
              </a:rPr>
              <a:t>Many customers have been complaining about unauthorized transactions being made through their credit/debit cards. It has been reported that fraudsters use stolen/lost cards to access the personal and sensitive data of many cardholders.  Other ways in which Fraudulent transactions take place is skimming, alteration of genuine credit cards, counterfeit cards.</a:t>
            </a:r>
          </a:p>
          <a:p>
            <a:pPr>
              <a:buFont typeface="Wingdings" panose="05000000000000000000" pitchFamily="2" charset="2"/>
              <a:buChar char="q"/>
            </a:pPr>
            <a:r>
              <a:rPr lang="en-US" b="0" i="0" dirty="0">
                <a:solidFill>
                  <a:srgbClr val="091E42"/>
                </a:solidFill>
                <a:effectLst/>
                <a:latin typeface="freight-text-pro"/>
              </a:rPr>
              <a:t>In most cases, customers get to know of such unauthorized transactions happening through their cards quite late as they are unaware of such ongoing credit card frauds or they do not monitor their bank account activities closely. This has led to late complaint registration with Finex and by the time the case is flagged fraudulent, the bank incurs heavy losses and ends up paying the lost amount to the cardholders.</a:t>
            </a:r>
            <a:endParaRPr lang="en-US" dirty="0">
              <a:solidFill>
                <a:srgbClr val="091E42"/>
              </a:solidFill>
              <a:latin typeface="freight-text-pro"/>
            </a:endParaRPr>
          </a:p>
          <a:p>
            <a:pPr marL="0" indent="0">
              <a:buNone/>
            </a:pPr>
            <a:endParaRPr lang="en-IN" dirty="0"/>
          </a:p>
        </p:txBody>
      </p:sp>
    </p:spTree>
    <p:extLst>
      <p:ext uri="{BB962C8B-B14F-4D97-AF65-F5344CB8AC3E}">
        <p14:creationId xmlns:p14="http://schemas.microsoft.com/office/powerpoint/2010/main" val="155947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9398-C8C3-B87D-5808-5334D25962EA}"/>
              </a:ext>
            </a:extLst>
          </p:cNvPr>
          <p:cNvSpPr>
            <a:spLocks noGrp="1"/>
          </p:cNvSpPr>
          <p:nvPr>
            <p:ph type="title"/>
          </p:nvPr>
        </p:nvSpPr>
        <p:spPr>
          <a:xfrm>
            <a:off x="733336" y="511110"/>
            <a:ext cx="8911687" cy="809287"/>
          </a:xfrm>
        </p:spPr>
        <p:txBody>
          <a:bodyPr/>
          <a:lstStyle/>
          <a:p>
            <a:pPr algn="ctr"/>
            <a:r>
              <a:rPr lang="en-IN" b="1" u="sng" dirty="0"/>
              <a:t>DATA IMBALANCE</a:t>
            </a:r>
          </a:p>
        </p:txBody>
      </p:sp>
      <p:sp>
        <p:nvSpPr>
          <p:cNvPr id="3" name="Content Placeholder 2">
            <a:extLst>
              <a:ext uri="{FF2B5EF4-FFF2-40B4-BE49-F238E27FC236}">
                <a16:creationId xmlns:a16="http://schemas.microsoft.com/office/drawing/2014/main" id="{D3E19E09-2CEE-48CE-009C-DF62A0F2034C}"/>
              </a:ext>
            </a:extLst>
          </p:cNvPr>
          <p:cNvSpPr>
            <a:spLocks noGrp="1"/>
          </p:cNvSpPr>
          <p:nvPr>
            <p:ph idx="1"/>
          </p:nvPr>
        </p:nvSpPr>
        <p:spPr>
          <a:xfrm>
            <a:off x="4719860" y="2038658"/>
            <a:ext cx="7286308" cy="4308232"/>
          </a:xfrm>
        </p:spPr>
        <p:txBody>
          <a:bodyPr>
            <a:normAutofit/>
          </a:bodyPr>
          <a:lstStyle/>
          <a:p>
            <a:pPr>
              <a:buFont typeface="Wingdings" panose="05000000000000000000" pitchFamily="2" charset="2"/>
              <a:buChar char="q"/>
            </a:pPr>
            <a:r>
              <a:rPr lang="en-IN" dirty="0"/>
              <a:t>The dataset is highly imbalanced with positive class (frauds)accounting </a:t>
            </a:r>
            <a:r>
              <a:rPr lang="en-IN" b="1" dirty="0"/>
              <a:t>for 0.57% </a:t>
            </a:r>
            <a:r>
              <a:rPr lang="en-IN" dirty="0"/>
              <a:t>of the total transactions. This is a case of Minority class problem.</a:t>
            </a:r>
          </a:p>
          <a:p>
            <a:pPr>
              <a:buFont typeface="Wingdings" panose="05000000000000000000" pitchFamily="2" charset="2"/>
              <a:buChar char="q"/>
            </a:pPr>
            <a:endParaRPr lang="en-IN" dirty="0"/>
          </a:p>
          <a:p>
            <a:pPr>
              <a:buFont typeface="Wingdings" panose="05000000000000000000" pitchFamily="2" charset="2"/>
              <a:buChar char="q"/>
            </a:pPr>
            <a:r>
              <a:rPr lang="en-IN" dirty="0"/>
              <a:t>The </a:t>
            </a:r>
            <a:r>
              <a:rPr lang="en-IN" b="1" dirty="0"/>
              <a:t>‘is_fraud’ </a:t>
            </a:r>
            <a:r>
              <a:rPr lang="en-IN" dirty="0"/>
              <a:t>column represents the target variable. It takes the  value 1 in case of a fraudulent transaction and 0 otherwise.</a:t>
            </a:r>
          </a:p>
          <a:p>
            <a:pPr>
              <a:buFont typeface="Wingdings" panose="05000000000000000000" pitchFamily="2" charset="2"/>
              <a:buChar char="q"/>
            </a:pPr>
            <a:endParaRPr lang="en-IN" dirty="0"/>
          </a:p>
          <a:p>
            <a:pPr>
              <a:buFont typeface="Wingdings" panose="05000000000000000000" pitchFamily="2" charset="2"/>
              <a:buChar char="q"/>
            </a:pPr>
            <a:r>
              <a:rPr lang="en-IN" dirty="0"/>
              <a:t>The imbalance in the target variable is mitigated using Sampling techniques such as</a:t>
            </a:r>
            <a:r>
              <a:rPr lang="en-IN" b="1" dirty="0"/>
              <a:t> ADASYN.</a:t>
            </a:r>
          </a:p>
          <a:p>
            <a:pPr marL="0" indent="0">
              <a:buNone/>
            </a:pPr>
            <a:endParaRPr lang="en-IN" dirty="0"/>
          </a:p>
        </p:txBody>
      </p:sp>
      <p:pic>
        <p:nvPicPr>
          <p:cNvPr id="5" name="Picture 4">
            <a:extLst>
              <a:ext uri="{FF2B5EF4-FFF2-40B4-BE49-F238E27FC236}">
                <a16:creationId xmlns:a16="http://schemas.microsoft.com/office/drawing/2014/main" id="{68D88122-DE95-6F2D-6799-CF94010BC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624" y="1955370"/>
            <a:ext cx="4400236" cy="3910819"/>
          </a:xfrm>
          <a:prstGeom prst="rect">
            <a:avLst/>
          </a:prstGeom>
        </p:spPr>
      </p:pic>
    </p:spTree>
    <p:extLst>
      <p:ext uri="{BB962C8B-B14F-4D97-AF65-F5344CB8AC3E}">
        <p14:creationId xmlns:p14="http://schemas.microsoft.com/office/powerpoint/2010/main" val="982909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ED1BF-A501-9049-6B41-27F2902FBC1F}"/>
              </a:ext>
            </a:extLst>
          </p:cNvPr>
          <p:cNvSpPr>
            <a:spLocks noGrp="1"/>
          </p:cNvSpPr>
          <p:nvPr>
            <p:ph type="title"/>
          </p:nvPr>
        </p:nvSpPr>
        <p:spPr/>
        <p:txBody>
          <a:bodyPr/>
          <a:lstStyle/>
          <a:p>
            <a:pPr algn="ctr"/>
            <a:r>
              <a:rPr lang="en-IN" b="1" u="sng" dirty="0"/>
              <a:t>GENDER DISTRIBUTION</a:t>
            </a:r>
          </a:p>
        </p:txBody>
      </p:sp>
      <p:pic>
        <p:nvPicPr>
          <p:cNvPr id="5" name="Content Placeholder 4">
            <a:extLst>
              <a:ext uri="{FF2B5EF4-FFF2-40B4-BE49-F238E27FC236}">
                <a16:creationId xmlns:a16="http://schemas.microsoft.com/office/drawing/2014/main" id="{FEB495CA-88E3-2A7E-086F-CB3FA47CE2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3896" y="2166348"/>
            <a:ext cx="4853080" cy="3128120"/>
          </a:xfrm>
        </p:spPr>
      </p:pic>
      <p:sp>
        <p:nvSpPr>
          <p:cNvPr id="6" name="TextBox 5">
            <a:extLst>
              <a:ext uri="{FF2B5EF4-FFF2-40B4-BE49-F238E27FC236}">
                <a16:creationId xmlns:a16="http://schemas.microsoft.com/office/drawing/2014/main" id="{5C4B6919-F87C-0B42-37C0-67416EDCE188}"/>
              </a:ext>
            </a:extLst>
          </p:cNvPr>
          <p:cNvSpPr txBox="1"/>
          <p:nvPr/>
        </p:nvSpPr>
        <p:spPr>
          <a:xfrm>
            <a:off x="5927188" y="2119129"/>
            <a:ext cx="5931877" cy="4247317"/>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IN" dirty="0"/>
              <a:t>Women contribute more to the amount of transaction frequencies as compared to men. Hence they can be more prone to frauds .</a:t>
            </a:r>
          </a:p>
          <a:p>
            <a:pPr marL="285750" indent="-285750">
              <a:buClr>
                <a:schemeClr val="accent1"/>
              </a:buClr>
              <a:buFont typeface="Wingdings" panose="05000000000000000000" pitchFamily="2" charset="2"/>
              <a:buChar char="q"/>
            </a:pPr>
            <a:endParaRPr lang="en-IN" dirty="0"/>
          </a:p>
          <a:p>
            <a:pPr marL="285750" indent="-285750">
              <a:buClr>
                <a:schemeClr val="accent1"/>
              </a:buClr>
              <a:buFont typeface="Wingdings" panose="05000000000000000000" pitchFamily="2" charset="2"/>
              <a:buChar char="q"/>
            </a:pPr>
            <a:r>
              <a:rPr lang="en-IN" dirty="0"/>
              <a:t>Percentage of female credit card holders is more as compared to male. </a:t>
            </a:r>
            <a:r>
              <a:rPr lang="en-IN" b="1" dirty="0"/>
              <a:t>Approx. 55% </a:t>
            </a:r>
            <a:r>
              <a:rPr lang="en-IN" dirty="0"/>
              <a:t>of the transactions are done where users are female.</a:t>
            </a:r>
          </a:p>
          <a:p>
            <a:pPr marL="285750" indent="-285750">
              <a:buClr>
                <a:schemeClr val="accent1"/>
              </a:buClr>
              <a:buFont typeface="Wingdings" panose="05000000000000000000" pitchFamily="2" charset="2"/>
              <a:buChar char="q"/>
            </a:pPr>
            <a:endParaRPr lang="en-IN" dirty="0"/>
          </a:p>
          <a:p>
            <a:pPr marL="285750" indent="-285750">
              <a:buClr>
                <a:schemeClr val="accent1"/>
              </a:buClr>
              <a:buFont typeface="Wingdings" panose="05000000000000000000" pitchFamily="2" charset="2"/>
              <a:buChar char="q"/>
            </a:pPr>
            <a:r>
              <a:rPr lang="en-IN" dirty="0"/>
              <a:t>Women should be educated and trained about the various ways in which credit card frauds take place.</a:t>
            </a:r>
          </a:p>
          <a:p>
            <a:pPr marL="285750" indent="-285750">
              <a:buClr>
                <a:schemeClr val="accent1"/>
              </a:buClr>
              <a:buFont typeface="Wingdings" panose="05000000000000000000" pitchFamily="2" charset="2"/>
              <a:buChar char="q"/>
            </a:pPr>
            <a:endParaRPr lang="en-IN" dirty="0"/>
          </a:p>
          <a:p>
            <a:pPr>
              <a:buClr>
                <a:schemeClr val="accent1"/>
              </a:buClr>
            </a:pPr>
            <a:endParaRPr lang="en-IN" dirty="0"/>
          </a:p>
          <a:p>
            <a:pPr>
              <a:buClr>
                <a:schemeClr val="accent1"/>
              </a:buClr>
            </a:pPr>
            <a:r>
              <a:rPr lang="en-IN" b="1" dirty="0"/>
              <a:t> </a:t>
            </a:r>
            <a:endParaRPr lang="en-IN" dirty="0"/>
          </a:p>
          <a:p>
            <a:pPr marL="285750" indent="-285750">
              <a:buClr>
                <a:schemeClr val="accent1"/>
              </a:buClr>
              <a:buFont typeface="Wingdings" panose="05000000000000000000" pitchFamily="2" charset="2"/>
              <a:buChar char="q"/>
            </a:pPr>
            <a:endParaRPr lang="en-IN" dirty="0"/>
          </a:p>
        </p:txBody>
      </p:sp>
    </p:spTree>
    <p:extLst>
      <p:ext uri="{BB962C8B-B14F-4D97-AF65-F5344CB8AC3E}">
        <p14:creationId xmlns:p14="http://schemas.microsoft.com/office/powerpoint/2010/main" val="2595691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3117-6479-1019-8CC3-4BCDC0995CDB}"/>
              </a:ext>
            </a:extLst>
          </p:cNvPr>
          <p:cNvSpPr>
            <a:spLocks noGrp="1"/>
          </p:cNvSpPr>
          <p:nvPr>
            <p:ph type="title"/>
          </p:nvPr>
        </p:nvSpPr>
        <p:spPr>
          <a:xfrm>
            <a:off x="2156827" y="0"/>
            <a:ext cx="8911687" cy="900332"/>
          </a:xfrm>
        </p:spPr>
        <p:txBody>
          <a:bodyPr/>
          <a:lstStyle/>
          <a:p>
            <a:pPr algn="ctr"/>
            <a:r>
              <a:rPr lang="en-IN" b="1" u="sng" dirty="0"/>
              <a:t>FRAUD DISTRIBUTION</a:t>
            </a:r>
          </a:p>
        </p:txBody>
      </p:sp>
      <p:pic>
        <p:nvPicPr>
          <p:cNvPr id="7" name="Picture 6">
            <a:extLst>
              <a:ext uri="{FF2B5EF4-FFF2-40B4-BE49-F238E27FC236}">
                <a16:creationId xmlns:a16="http://schemas.microsoft.com/office/drawing/2014/main" id="{59ACB6A4-B085-9DF2-12A1-095EF82A4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15" y="712414"/>
            <a:ext cx="5528604" cy="3619624"/>
          </a:xfrm>
          <a:prstGeom prst="rect">
            <a:avLst/>
          </a:prstGeom>
        </p:spPr>
      </p:pic>
      <p:pic>
        <p:nvPicPr>
          <p:cNvPr id="9" name="Picture 8">
            <a:extLst>
              <a:ext uri="{FF2B5EF4-FFF2-40B4-BE49-F238E27FC236}">
                <a16:creationId xmlns:a16="http://schemas.microsoft.com/office/drawing/2014/main" id="{677FCA44-CC29-CF70-F8DF-A2E50874C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837" y="702565"/>
            <a:ext cx="5750926" cy="3405201"/>
          </a:xfrm>
          <a:prstGeom prst="rect">
            <a:avLst/>
          </a:prstGeom>
        </p:spPr>
      </p:pic>
      <p:sp>
        <p:nvSpPr>
          <p:cNvPr id="10" name="TextBox 9">
            <a:extLst>
              <a:ext uri="{FF2B5EF4-FFF2-40B4-BE49-F238E27FC236}">
                <a16:creationId xmlns:a16="http://schemas.microsoft.com/office/drawing/2014/main" id="{1040A3C5-1C50-7D5B-9FB0-F07112206109}"/>
              </a:ext>
            </a:extLst>
          </p:cNvPr>
          <p:cNvSpPr txBox="1"/>
          <p:nvPr/>
        </p:nvSpPr>
        <p:spPr>
          <a:xfrm>
            <a:off x="2757268" y="4332038"/>
            <a:ext cx="8623495" cy="286232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IN" dirty="0"/>
              <a:t>More fraudulent transactions take place on </a:t>
            </a:r>
            <a:r>
              <a:rPr lang="en-IN" b="1" dirty="0"/>
              <a:t>weekends</a:t>
            </a:r>
            <a:r>
              <a:rPr lang="en-IN" dirty="0"/>
              <a:t> than on weekdays. </a:t>
            </a:r>
          </a:p>
          <a:p>
            <a:pPr>
              <a:buClr>
                <a:schemeClr val="accent1"/>
              </a:buClr>
            </a:pPr>
            <a:endParaRPr lang="en-IN" dirty="0"/>
          </a:p>
          <a:p>
            <a:pPr marL="285750" indent="-285750">
              <a:buClr>
                <a:schemeClr val="accent1"/>
              </a:buClr>
              <a:buFont typeface="Wingdings" panose="05000000000000000000" pitchFamily="2" charset="2"/>
              <a:buChar char="q"/>
            </a:pPr>
            <a:r>
              <a:rPr lang="en-IN" dirty="0"/>
              <a:t>A fraudulent transaction seem to have less anomaly as compared to non-fraudulent transaction as most of the users go shopping and travelling on weekends only.</a:t>
            </a:r>
          </a:p>
          <a:p>
            <a:pPr marL="285750" indent="-285750">
              <a:buClr>
                <a:schemeClr val="accent1"/>
              </a:buClr>
              <a:buFont typeface="Wingdings" panose="05000000000000000000" pitchFamily="2" charset="2"/>
              <a:buChar char="q"/>
            </a:pPr>
            <a:endParaRPr lang="en-IN" dirty="0"/>
          </a:p>
          <a:p>
            <a:pPr marL="285750" indent="-285750">
              <a:buClr>
                <a:schemeClr val="accent1"/>
              </a:buClr>
              <a:buFont typeface="Wingdings" panose="05000000000000000000" pitchFamily="2" charset="2"/>
              <a:buChar char="q"/>
            </a:pPr>
            <a:r>
              <a:rPr lang="en-IN" dirty="0"/>
              <a:t>Most fraudulent transactions happen at late nights  between </a:t>
            </a:r>
            <a:r>
              <a:rPr lang="en-IN" b="1" dirty="0"/>
              <a:t>22:00Hrs and 3:00 Hrs.</a:t>
            </a:r>
          </a:p>
          <a:p>
            <a:pPr marL="285750" indent="-285750">
              <a:buClr>
                <a:schemeClr val="accent1"/>
              </a:buClr>
              <a:buFont typeface="Wingdings" panose="05000000000000000000" pitchFamily="2" charset="2"/>
              <a:buChar char="q"/>
            </a:pPr>
            <a:endParaRPr lang="en-IN" dirty="0"/>
          </a:p>
        </p:txBody>
      </p:sp>
    </p:spTree>
    <p:extLst>
      <p:ext uri="{BB962C8B-B14F-4D97-AF65-F5344CB8AC3E}">
        <p14:creationId xmlns:p14="http://schemas.microsoft.com/office/powerpoint/2010/main" val="48290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93DA-9FFF-FECA-0582-38D6EED64A66}"/>
              </a:ext>
            </a:extLst>
          </p:cNvPr>
          <p:cNvSpPr>
            <a:spLocks noGrp="1"/>
          </p:cNvSpPr>
          <p:nvPr>
            <p:ph type="title"/>
          </p:nvPr>
        </p:nvSpPr>
        <p:spPr>
          <a:xfrm>
            <a:off x="2213098" y="0"/>
            <a:ext cx="8911687" cy="858129"/>
          </a:xfrm>
        </p:spPr>
        <p:txBody>
          <a:bodyPr/>
          <a:lstStyle/>
          <a:p>
            <a:pPr algn="ctr"/>
            <a:r>
              <a:rPr lang="en-IN" b="1" u="sng" dirty="0"/>
              <a:t>FINANCIAL IMPLICATIONS </a:t>
            </a:r>
          </a:p>
        </p:txBody>
      </p:sp>
      <p:pic>
        <p:nvPicPr>
          <p:cNvPr id="8" name="Content Placeholder 7">
            <a:extLst>
              <a:ext uri="{FF2B5EF4-FFF2-40B4-BE49-F238E27FC236}">
                <a16:creationId xmlns:a16="http://schemas.microsoft.com/office/drawing/2014/main" id="{7EF1DD0D-8C4A-4B9F-8F79-8697CFD2F7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137" y="1436537"/>
            <a:ext cx="9728118" cy="1722978"/>
          </a:xfrm>
        </p:spPr>
      </p:pic>
      <p:sp>
        <p:nvSpPr>
          <p:cNvPr id="7" name="TextBox 6">
            <a:extLst>
              <a:ext uri="{FF2B5EF4-FFF2-40B4-BE49-F238E27FC236}">
                <a16:creationId xmlns:a16="http://schemas.microsoft.com/office/drawing/2014/main" id="{840DF6DF-AA80-F3D6-72A7-CD2466A0BCE5}"/>
              </a:ext>
            </a:extLst>
          </p:cNvPr>
          <p:cNvSpPr txBox="1"/>
          <p:nvPr/>
        </p:nvSpPr>
        <p:spPr>
          <a:xfrm>
            <a:off x="1137137" y="3587261"/>
            <a:ext cx="9917723" cy="2862322"/>
          </a:xfrm>
          <a:prstGeom prst="rect">
            <a:avLst/>
          </a:prstGeom>
          <a:noFill/>
        </p:spPr>
        <p:txBody>
          <a:bodyPr wrap="square" rtlCol="0">
            <a:spAutoFit/>
          </a:bodyPr>
          <a:lstStyle/>
          <a:p>
            <a:pPr marL="285750" indent="-285750">
              <a:buClr>
                <a:schemeClr val="accent1"/>
              </a:buClr>
              <a:buFont typeface="Wingdings" panose="05000000000000000000" pitchFamily="2" charset="2"/>
              <a:buChar char="q"/>
            </a:pPr>
            <a:r>
              <a:rPr lang="en-IN" dirty="0"/>
              <a:t>After the model has been built we perform a </a:t>
            </a:r>
            <a:r>
              <a:rPr lang="en-IN" b="1" dirty="0"/>
              <a:t>cost-benefit analysis </a:t>
            </a:r>
            <a:r>
              <a:rPr lang="en-IN" dirty="0"/>
              <a:t>to demonstrate its potential benefits. For this we compared the cost incurred before and after the model is deployed.</a:t>
            </a:r>
          </a:p>
          <a:p>
            <a:pPr>
              <a:buClr>
                <a:schemeClr val="accent1"/>
              </a:buClr>
            </a:pPr>
            <a:endParaRPr lang="en-IN" dirty="0"/>
          </a:p>
          <a:p>
            <a:pPr marL="285750" indent="-285750">
              <a:buClr>
                <a:schemeClr val="accent1"/>
              </a:buClr>
              <a:buFont typeface="Wingdings" panose="05000000000000000000" pitchFamily="2" charset="2"/>
              <a:buChar char="q"/>
            </a:pPr>
            <a:r>
              <a:rPr lang="en-IN" dirty="0"/>
              <a:t>After the model is deployed, the bank can develop </a:t>
            </a:r>
            <a:r>
              <a:rPr lang="en-IN" b="1" dirty="0"/>
              <a:t>a 2</a:t>
            </a:r>
            <a:r>
              <a:rPr lang="en-IN" b="1" baseline="30000" dirty="0"/>
              <a:t>nd</a:t>
            </a:r>
            <a:r>
              <a:rPr lang="en-IN" b="1" dirty="0"/>
              <a:t> layer </a:t>
            </a:r>
            <a:r>
              <a:rPr lang="en-IN" dirty="0"/>
              <a:t>of authentication for each of the transaction that the model predicts as fraudulent. This would cost around </a:t>
            </a:r>
            <a:r>
              <a:rPr lang="en-IN" b="1" dirty="0"/>
              <a:t>$1.5 </a:t>
            </a:r>
            <a:r>
              <a:rPr lang="en-IN" dirty="0"/>
              <a:t>per fraudulent transaction.</a:t>
            </a:r>
          </a:p>
          <a:p>
            <a:pPr>
              <a:buClr>
                <a:schemeClr val="accent1"/>
              </a:buClr>
            </a:pPr>
            <a:endParaRPr lang="en-IN" dirty="0"/>
          </a:p>
          <a:p>
            <a:pPr marL="285750" indent="-285750">
              <a:buClr>
                <a:schemeClr val="accent1"/>
              </a:buClr>
              <a:buFont typeface="Wingdings" panose="05000000000000000000" pitchFamily="2" charset="2"/>
              <a:buChar char="q"/>
            </a:pPr>
            <a:r>
              <a:rPr lang="en-IN" dirty="0"/>
              <a:t>The final cost incurred will only be due to </a:t>
            </a:r>
            <a:r>
              <a:rPr lang="en-IN" b="1" dirty="0"/>
              <a:t>left out fraudulent transactions</a:t>
            </a:r>
            <a:r>
              <a:rPr lang="en-IN" dirty="0"/>
              <a:t> that the model fails to detect and the installation cost of 2</a:t>
            </a:r>
            <a:r>
              <a:rPr lang="en-IN" baseline="30000" dirty="0"/>
              <a:t>nd</a:t>
            </a:r>
            <a:r>
              <a:rPr lang="en-IN" dirty="0"/>
              <a:t> layer of authentication service .</a:t>
            </a:r>
          </a:p>
        </p:txBody>
      </p:sp>
    </p:spTree>
    <p:extLst>
      <p:ext uri="{BB962C8B-B14F-4D97-AF65-F5344CB8AC3E}">
        <p14:creationId xmlns:p14="http://schemas.microsoft.com/office/powerpoint/2010/main" val="431499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288A-E2AF-7FA4-4727-53E53160070D}"/>
              </a:ext>
            </a:extLst>
          </p:cNvPr>
          <p:cNvSpPr>
            <a:spLocks noGrp="1"/>
          </p:cNvSpPr>
          <p:nvPr>
            <p:ph type="title"/>
          </p:nvPr>
        </p:nvSpPr>
        <p:spPr>
          <a:xfrm>
            <a:off x="2367842" y="0"/>
            <a:ext cx="8911687" cy="844062"/>
          </a:xfrm>
        </p:spPr>
        <p:txBody>
          <a:bodyPr/>
          <a:lstStyle/>
          <a:p>
            <a:pPr algn="ctr"/>
            <a:r>
              <a:rPr lang="en-IN" b="1" u="sng" dirty="0"/>
              <a:t>FINANCIAL IMPLICATIONS</a:t>
            </a:r>
          </a:p>
        </p:txBody>
      </p:sp>
      <p:pic>
        <p:nvPicPr>
          <p:cNvPr id="8" name="Content Placeholder 7">
            <a:extLst>
              <a:ext uri="{FF2B5EF4-FFF2-40B4-BE49-F238E27FC236}">
                <a16:creationId xmlns:a16="http://schemas.microsoft.com/office/drawing/2014/main" id="{835A7BB0-CCA9-4A5E-AA79-BDF9633D13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3" y="956603"/>
            <a:ext cx="10595316" cy="2471701"/>
          </a:xfrm>
        </p:spPr>
      </p:pic>
      <p:sp>
        <p:nvSpPr>
          <p:cNvPr id="6" name="TextBox 5">
            <a:extLst>
              <a:ext uri="{FF2B5EF4-FFF2-40B4-BE49-F238E27FC236}">
                <a16:creationId xmlns:a16="http://schemas.microsoft.com/office/drawing/2014/main" id="{B61F7EC9-F1EE-C6EE-AC22-81E07F514C50}"/>
              </a:ext>
            </a:extLst>
          </p:cNvPr>
          <p:cNvSpPr txBox="1"/>
          <p:nvPr/>
        </p:nvSpPr>
        <p:spPr>
          <a:xfrm>
            <a:off x="1491175" y="4107766"/>
            <a:ext cx="10410093" cy="2308324"/>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q"/>
            </a:pPr>
            <a:r>
              <a:rPr lang="en-US" b="0" i="0" dirty="0">
                <a:solidFill>
                  <a:srgbClr val="091E42"/>
                </a:solidFill>
                <a:effectLst/>
              </a:rPr>
              <a:t>Cost incurred per month before the model was deployed = Average amount per fraudulent transaction * Average number of fraudulent transactions per month</a:t>
            </a:r>
          </a:p>
          <a:p>
            <a:pPr marL="285750" indent="-285750" algn="just">
              <a:buClr>
                <a:schemeClr val="accent1"/>
              </a:buClr>
              <a:buFont typeface="Wingdings" panose="05000000000000000000" pitchFamily="2" charset="2"/>
              <a:buChar char="q"/>
            </a:pPr>
            <a:endParaRPr lang="en-US" b="0" i="0" dirty="0">
              <a:solidFill>
                <a:srgbClr val="091E42"/>
              </a:solidFill>
              <a:effectLst/>
              <a:latin typeface="freight-text-pro"/>
            </a:endParaRPr>
          </a:p>
          <a:p>
            <a:pPr marL="285750" indent="-285750" algn="just">
              <a:buClr>
                <a:schemeClr val="accent1"/>
              </a:buClr>
              <a:buFont typeface="Wingdings" panose="05000000000000000000" pitchFamily="2" charset="2"/>
              <a:buChar char="q"/>
            </a:pPr>
            <a:r>
              <a:rPr lang="en-US" b="0" i="0" dirty="0">
                <a:solidFill>
                  <a:srgbClr val="091E42"/>
                </a:solidFill>
                <a:effectLst/>
              </a:rPr>
              <a:t>cost incurred per month after the model is built and deployed = </a:t>
            </a:r>
            <a:r>
              <a:rPr lang="en-US" b="1" i="0" dirty="0">
                <a:solidFill>
                  <a:srgbClr val="091E42"/>
                </a:solidFill>
                <a:effectLst/>
              </a:rPr>
              <a:t>1.5*TF </a:t>
            </a:r>
            <a:r>
              <a:rPr lang="en-US" b="0" i="0" dirty="0">
                <a:solidFill>
                  <a:srgbClr val="091E42"/>
                </a:solidFill>
                <a:effectLst/>
              </a:rPr>
              <a:t>+ Average amount per fraudulent transaction </a:t>
            </a:r>
            <a:r>
              <a:rPr lang="en-US" b="1" i="0" dirty="0">
                <a:solidFill>
                  <a:srgbClr val="091E42"/>
                </a:solidFill>
                <a:effectLst/>
              </a:rPr>
              <a:t>* FN.</a:t>
            </a:r>
          </a:p>
          <a:p>
            <a:pPr marL="285750" indent="-285750" algn="just">
              <a:buClr>
                <a:schemeClr val="accent1"/>
              </a:buClr>
              <a:buFont typeface="Wingdings" panose="05000000000000000000" pitchFamily="2" charset="2"/>
              <a:buChar char="q"/>
            </a:pPr>
            <a:endParaRPr lang="en-US" b="1" dirty="0">
              <a:solidFill>
                <a:srgbClr val="091E42"/>
              </a:solidFill>
            </a:endParaRPr>
          </a:p>
          <a:p>
            <a:pPr marL="285750" indent="-285750" algn="just">
              <a:buClr>
                <a:schemeClr val="accent1"/>
              </a:buClr>
              <a:buFont typeface="Wingdings" panose="05000000000000000000" pitchFamily="2" charset="2"/>
              <a:buChar char="q"/>
            </a:pPr>
            <a:r>
              <a:rPr lang="en-US" b="1" i="0" dirty="0">
                <a:solidFill>
                  <a:srgbClr val="091E42"/>
                </a:solidFill>
                <a:effectLst/>
              </a:rPr>
              <a:t>Final savings = Cost incurred before - Cost incurred after.</a:t>
            </a:r>
          </a:p>
          <a:p>
            <a:pPr algn="just">
              <a:buClr>
                <a:schemeClr val="accent1"/>
              </a:buClr>
            </a:pPr>
            <a:endParaRPr lang="en-US" b="1" i="0" dirty="0">
              <a:solidFill>
                <a:srgbClr val="091E42"/>
              </a:solidFill>
              <a:effectLst/>
            </a:endParaRPr>
          </a:p>
        </p:txBody>
      </p:sp>
    </p:spTree>
    <p:extLst>
      <p:ext uri="{BB962C8B-B14F-4D97-AF65-F5344CB8AC3E}">
        <p14:creationId xmlns:p14="http://schemas.microsoft.com/office/powerpoint/2010/main" val="423806258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1135</TotalTime>
  <Words>723</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freight-text-pro</vt:lpstr>
      <vt:lpstr>Tw Cen MT</vt:lpstr>
      <vt:lpstr>Wingdings</vt:lpstr>
      <vt:lpstr>Droplet</vt:lpstr>
      <vt:lpstr>Credit Card Fraud Detection</vt:lpstr>
      <vt:lpstr>AGENDA</vt:lpstr>
      <vt:lpstr>OBJECTIVE</vt:lpstr>
      <vt:lpstr>BACKGROUND</vt:lpstr>
      <vt:lpstr>DATA IMBALANCE</vt:lpstr>
      <vt:lpstr>GENDER DISTRIBUTION</vt:lpstr>
      <vt:lpstr>FRAUD DISTRIBUTION</vt:lpstr>
      <vt:lpstr>FINANCIAL IMPLICATIONS </vt:lpstr>
      <vt:lpstr>FINANCIAL IMPLICATIONS</vt:lpstr>
      <vt:lpstr>APPENDIX-  Data Methodology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anshu mani</dc:creator>
  <cp:lastModifiedBy>BHARAT THUMMAR</cp:lastModifiedBy>
  <cp:revision>7</cp:revision>
  <dcterms:created xsi:type="dcterms:W3CDTF">2022-07-05T18:33:11Z</dcterms:created>
  <dcterms:modified xsi:type="dcterms:W3CDTF">2023-01-16T11:28:17Z</dcterms:modified>
</cp:coreProperties>
</file>