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73" r:id="rId5"/>
    <p:sldId id="275" r:id="rId6"/>
    <p:sldId id="277" r:id="rId7"/>
    <p:sldId id="280" r:id="rId8"/>
    <p:sldId id="284" r:id="rId9"/>
    <p:sldId id="281" r:id="rId10"/>
    <p:sldId id="285" r:id="rId11"/>
    <p:sldId id="286" r:id="rId12"/>
    <p:sldId id="287" r:id="rId13"/>
    <p:sldId id="288" r:id="rId14"/>
    <p:sldId id="289" r:id="rId15"/>
    <p:sldId id="290" r:id="rId16"/>
    <p:sldId id="282" r:id="rId17"/>
    <p:sldId id="274" r:id="rId18"/>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BEB2"/>
    <a:srgbClr val="753F2D"/>
    <a:srgbClr val="5E3324"/>
    <a:srgbClr val="8A4C34"/>
    <a:srgbClr val="815550"/>
    <a:srgbClr val="A3573E"/>
    <a:srgbClr val="E7E6E6"/>
    <a:srgbClr val="C28D6D"/>
    <a:srgbClr val="D2986F"/>
    <a:srgbClr val="333B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82"/>
    <p:restoredTop sz="96327"/>
  </p:normalViewPr>
  <p:slideViewPr>
    <p:cSldViewPr snapToGrid="0">
      <p:cViewPr varScale="1">
        <p:scale>
          <a:sx n="78" d="100"/>
          <a:sy n="78" d="100"/>
        </p:scale>
        <p:origin x="797" y="72"/>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B30D67-EB7C-4323-A6AB-20071C4FCC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26DD94-0E47-FE33-5C0F-9E497B99BE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433F7E-3633-4FA3-974D-CA21FB24834F}" type="datetimeFigureOut">
              <a:rPr lang="en-US" smtClean="0"/>
              <a:t>5/25/2024</a:t>
            </a:fld>
            <a:endParaRPr lang="en-US"/>
          </a:p>
        </p:txBody>
      </p:sp>
      <p:sp>
        <p:nvSpPr>
          <p:cNvPr id="4" name="Footer Placeholder 3">
            <a:extLst>
              <a:ext uri="{FF2B5EF4-FFF2-40B4-BE49-F238E27FC236}">
                <a16:creationId xmlns:a16="http://schemas.microsoft.com/office/drawing/2014/main" id="{B9636FF0-1B83-FCD7-197D-6F6CBEA8FE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A88305-7C09-5A95-A84B-C7CEA8D00F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482836-E43C-41FF-A11B-3D8AB6E68FC7}" type="slidenum">
              <a:rPr lang="en-US" smtClean="0"/>
              <a:t>‹#›</a:t>
            </a:fld>
            <a:endParaRPr lang="en-US"/>
          </a:p>
        </p:txBody>
      </p:sp>
    </p:spTree>
    <p:extLst>
      <p:ext uri="{BB962C8B-B14F-4D97-AF65-F5344CB8AC3E}">
        <p14:creationId xmlns:p14="http://schemas.microsoft.com/office/powerpoint/2010/main" val="3800981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5/25/2024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dirty="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smtClean="0"/>
              <a:t>1</a:t>
            </a:fld>
            <a:endParaRPr lang="en-US"/>
          </a:p>
        </p:txBody>
      </p:sp>
    </p:spTree>
    <p:extLst>
      <p:ext uri="{BB962C8B-B14F-4D97-AF65-F5344CB8AC3E}">
        <p14:creationId xmlns:p14="http://schemas.microsoft.com/office/powerpoint/2010/main" val="1498192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2</a:t>
            </a:fld>
            <a:endParaRPr lang="en-US" noProof="0"/>
          </a:p>
        </p:txBody>
      </p:sp>
    </p:spTree>
    <p:extLst>
      <p:ext uri="{BB962C8B-B14F-4D97-AF65-F5344CB8AC3E}">
        <p14:creationId xmlns:p14="http://schemas.microsoft.com/office/powerpoint/2010/main" val="2032439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3</a:t>
            </a:fld>
            <a:endParaRPr lang="en-US" noProof="0"/>
          </a:p>
        </p:txBody>
      </p:sp>
    </p:spTree>
    <p:extLst>
      <p:ext uri="{BB962C8B-B14F-4D97-AF65-F5344CB8AC3E}">
        <p14:creationId xmlns:p14="http://schemas.microsoft.com/office/powerpoint/2010/main" val="1673130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dirty="0"/>
              <a:t>Click to edit Master title style</a:t>
            </a:r>
            <a:endParaRPr lang="en-PK" dirty="0"/>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890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dirty="0"/>
              <a:t>Click to edit Master title style</a:t>
            </a:r>
            <a:endParaRPr lang="en-PK" dirty="0"/>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147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dirty="0"/>
              <a:t>Click to edit Master title style</a:t>
            </a:r>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2596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C28C00-D101-DFF8-7E0A-1AEBF0DBE72B}"/>
              </a:ext>
            </a:extLst>
          </p:cNvPr>
          <p:cNvSpPr>
            <a:spLocks noGrp="1"/>
          </p:cNvSpPr>
          <p:nvPr>
            <p:ph type="dt" sz="half" idx="10"/>
          </p:nvPr>
        </p:nvSpPr>
        <p:spPr/>
        <p:txBody>
          <a:bodyPr/>
          <a:lstStyle/>
          <a:p>
            <a:endParaRPr lang="en-US" noProof="0" dirty="0"/>
          </a:p>
        </p:txBody>
      </p:sp>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r>
              <a:rPr lang="en-US" dirty="0"/>
              <a:t>Presentation title</a:t>
            </a:r>
            <a:endParaRPr lang="en-PK"/>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76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4B432-06C2-E932-E96F-67CECC2E9658}"/>
              </a:ext>
            </a:extLst>
          </p:cNvPr>
          <p:cNvSpPr>
            <a:spLocks noGrp="1"/>
          </p:cNvSpPr>
          <p:nvPr>
            <p:ph type="dt" sz="half" idx="10"/>
          </p:nvPr>
        </p:nvSpPr>
        <p:spPr/>
        <p:txBody>
          <a:bodyPr/>
          <a:lstStyle/>
          <a:p>
            <a:endParaRPr lang="en-US" noProof="0" dirty="0"/>
          </a:p>
        </p:txBody>
      </p:sp>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r>
              <a:rPr lang="en-US" dirty="0"/>
              <a:t>Presentation title</a:t>
            </a:r>
            <a:endParaRPr lang="en-PK"/>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185614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493B1-79A4-1FA9-B462-853856DE870E}"/>
              </a:ext>
            </a:extLst>
          </p:cNvPr>
          <p:cNvSpPr>
            <a:spLocks noGrp="1"/>
          </p:cNvSpPr>
          <p:nvPr>
            <p:ph type="dt" sz="half" idx="10"/>
          </p:nvPr>
        </p:nvSpPr>
        <p:spPr/>
        <p:txBody>
          <a:bodyPr/>
          <a:lstStyle/>
          <a:p>
            <a:endParaRPr lang="en-US" noProof="0" dirty="0"/>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206230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noProof="0"/>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D4464F27-6C3B-1E36-B1DC-ECB72DCF22AC}"/>
              </a:ext>
            </a:extLst>
          </p:cNvPr>
          <p:cNvSpPr>
            <a:spLocks noGrp="1"/>
          </p:cNvSpPr>
          <p:nvPr>
            <p:ph type="dt" sz="half" idx="10"/>
          </p:nvPr>
        </p:nvSpPr>
        <p:spPr/>
        <p:txBody>
          <a:bodyPr/>
          <a:lstStyle/>
          <a:p>
            <a:endParaRPr lang="en-US" noProof="0"/>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75293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dirty="0"/>
              <a:t>Click to edit Master title style</a:t>
            </a:r>
            <a:endParaRPr lang="en-PK" dirty="0"/>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dirty="0"/>
              <a:t>Click to edit Master text styles</a:t>
            </a:r>
          </a:p>
          <a:p>
            <a:pPr lvl="1"/>
            <a:r>
              <a:rPr lang="en-US" dirty="0"/>
              <a:t>Second level</a:t>
            </a:r>
          </a:p>
          <a:p>
            <a:pPr lvl="2"/>
            <a:endParaRPr lang="en-PK" dirty="0"/>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r>
              <a:rPr lang="en-US" dirty="0"/>
              <a:t>Presentation title</a:t>
            </a:r>
            <a:endParaRPr lang="en-PK"/>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dirty="0"/>
              <a:t>Click to edit Master title style</a:t>
            </a:r>
            <a:endParaRPr lang="en-PK" dirty="0"/>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961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7598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r>
              <a:rPr lang="en-US" dirty="0"/>
              <a:t>Presentation title</a:t>
            </a:r>
            <a:endParaRPr lang="en-PK" dirty="0"/>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p:txBody>
          <a:bodyPr>
            <a:normAutofit fontScale="90000"/>
          </a:bodyPr>
          <a:lstStyle/>
          <a:p>
            <a:r>
              <a:rPr lang="en-US" dirty="0"/>
              <a:t>Instagram user analytics</a:t>
            </a:r>
          </a:p>
        </p:txBody>
      </p:sp>
      <p:sp>
        <p:nvSpPr>
          <p:cNvPr id="11" name="Subtitle 10">
            <a:extLst>
              <a:ext uri="{FF2B5EF4-FFF2-40B4-BE49-F238E27FC236}">
                <a16:creationId xmlns:a16="http://schemas.microsoft.com/office/drawing/2014/main" id="{EF3A7BFE-9123-98C4-791C-9A3FE773CF97}"/>
              </a:ext>
            </a:extLst>
          </p:cNvPr>
          <p:cNvSpPr>
            <a:spLocks noGrp="1"/>
          </p:cNvSpPr>
          <p:nvPr>
            <p:ph type="subTitle" idx="1"/>
          </p:nvPr>
        </p:nvSpPr>
        <p:spPr/>
        <p:txBody>
          <a:bodyPr/>
          <a:lstStyle/>
          <a:p>
            <a:r>
              <a:rPr lang="en-US" dirty="0"/>
              <a:t>Abhishek adyani </a:t>
            </a:r>
            <a:endParaRPr lang="en-PK" dirty="0"/>
          </a:p>
        </p:txBody>
      </p:sp>
    </p:spTree>
    <p:extLst>
      <p:ext uri="{BB962C8B-B14F-4D97-AF65-F5344CB8AC3E}">
        <p14:creationId xmlns:p14="http://schemas.microsoft.com/office/powerpoint/2010/main" val="286310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BDA7C78-4816-4EC7-9870-F4C95DAEF8F7}"/>
              </a:ext>
            </a:extLst>
          </p:cNvPr>
          <p:cNvSpPr>
            <a:spLocks noGrp="1"/>
          </p:cNvSpPr>
          <p:nvPr>
            <p:ph type="sldNum" sz="quarter" idx="12"/>
          </p:nvPr>
        </p:nvSpPr>
        <p:spPr/>
        <p:txBody>
          <a:bodyPr/>
          <a:lstStyle/>
          <a:p>
            <a:fld id="{5BFCF61C-3B18-4C03-8326-CC3B32D710C9}" type="slidenum">
              <a:rPr lang="en-US" noProof="0" smtClean="0"/>
              <a:pPr/>
              <a:t>10</a:t>
            </a:fld>
            <a:endParaRPr lang="en-US" noProof="0"/>
          </a:p>
        </p:txBody>
      </p:sp>
      <p:sp>
        <p:nvSpPr>
          <p:cNvPr id="4" name="Title 3">
            <a:extLst>
              <a:ext uri="{FF2B5EF4-FFF2-40B4-BE49-F238E27FC236}">
                <a16:creationId xmlns:a16="http://schemas.microsoft.com/office/drawing/2014/main" id="{9C2FC55E-029F-B7C4-A746-8BAE11A6124F}"/>
              </a:ext>
            </a:extLst>
          </p:cNvPr>
          <p:cNvSpPr>
            <a:spLocks noGrp="1"/>
          </p:cNvSpPr>
          <p:nvPr>
            <p:ph type="title"/>
          </p:nvPr>
        </p:nvSpPr>
        <p:spPr>
          <a:xfrm>
            <a:off x="92227" y="2161131"/>
            <a:ext cx="10515600" cy="575321"/>
          </a:xfrm>
        </p:spPr>
        <p:txBody>
          <a:bodyPr/>
          <a:lstStyle/>
          <a:p>
            <a:r>
              <a:rPr lang="en-US" sz="3200" dirty="0"/>
              <a:t>5) Ad Campaign Launch:</a:t>
            </a:r>
          </a:p>
        </p:txBody>
      </p:sp>
      <p:sp>
        <p:nvSpPr>
          <p:cNvPr id="6" name="Text Placeholder 5">
            <a:extLst>
              <a:ext uri="{FF2B5EF4-FFF2-40B4-BE49-F238E27FC236}">
                <a16:creationId xmlns:a16="http://schemas.microsoft.com/office/drawing/2014/main" id="{46874537-E1A5-8732-FB76-81A93606D8A9}"/>
              </a:ext>
            </a:extLst>
          </p:cNvPr>
          <p:cNvSpPr>
            <a:spLocks noGrp="1"/>
          </p:cNvSpPr>
          <p:nvPr>
            <p:ph type="body" sz="quarter" idx="15"/>
          </p:nvPr>
        </p:nvSpPr>
        <p:spPr>
          <a:xfrm>
            <a:off x="316599" y="3174836"/>
            <a:ext cx="4754880" cy="946713"/>
          </a:xfrm>
        </p:spPr>
        <p:txBody>
          <a:bodyPr/>
          <a:lstStyle/>
          <a:p>
            <a:pPr marL="0" indent="0">
              <a:buNone/>
            </a:pPr>
            <a:r>
              <a:rPr lang="en-US" dirty="0"/>
              <a:t>the day of the week when most users register on Instagram are : </a:t>
            </a:r>
            <a:r>
              <a:rPr lang="en-US" b="1" dirty="0"/>
              <a:t>Thursday and Sunday, as both of them have equal number of posts per day.</a:t>
            </a:r>
          </a:p>
          <a:p>
            <a:pPr marL="0" indent="0">
              <a:buNone/>
            </a:pPr>
            <a:endParaRPr lang="en-US" dirty="0"/>
          </a:p>
          <a:p>
            <a:pPr marL="0" indent="0">
              <a:buNone/>
            </a:pPr>
            <a:r>
              <a:rPr lang="en-US" dirty="0"/>
              <a:t>Code used: </a:t>
            </a:r>
          </a:p>
        </p:txBody>
      </p:sp>
      <p:pic>
        <p:nvPicPr>
          <p:cNvPr id="9" name="Picture 8">
            <a:extLst>
              <a:ext uri="{FF2B5EF4-FFF2-40B4-BE49-F238E27FC236}">
                <a16:creationId xmlns:a16="http://schemas.microsoft.com/office/drawing/2014/main" id="{7D7FD208-0B7C-0C51-0FC1-48769201888C}"/>
              </a:ext>
            </a:extLst>
          </p:cNvPr>
          <p:cNvPicPr>
            <a:picLocks noChangeAspect="1"/>
          </p:cNvPicPr>
          <p:nvPr/>
        </p:nvPicPr>
        <p:blipFill>
          <a:blip r:embed="rId2"/>
          <a:stretch>
            <a:fillRect/>
          </a:stretch>
        </p:blipFill>
        <p:spPr>
          <a:xfrm>
            <a:off x="92227" y="5127957"/>
            <a:ext cx="9457240" cy="1341236"/>
          </a:xfrm>
          <a:prstGeom prst="rect">
            <a:avLst/>
          </a:prstGeom>
        </p:spPr>
      </p:pic>
      <p:pic>
        <p:nvPicPr>
          <p:cNvPr id="11" name="Picture 10">
            <a:extLst>
              <a:ext uri="{FF2B5EF4-FFF2-40B4-BE49-F238E27FC236}">
                <a16:creationId xmlns:a16="http://schemas.microsoft.com/office/drawing/2014/main" id="{188ACBE0-BF9E-5A40-57BD-F62494F1DB14}"/>
              </a:ext>
            </a:extLst>
          </p:cNvPr>
          <p:cNvPicPr>
            <a:picLocks noChangeAspect="1"/>
          </p:cNvPicPr>
          <p:nvPr/>
        </p:nvPicPr>
        <p:blipFill>
          <a:blip r:embed="rId3"/>
          <a:stretch>
            <a:fillRect/>
          </a:stretch>
        </p:blipFill>
        <p:spPr>
          <a:xfrm>
            <a:off x="7534734" y="3631487"/>
            <a:ext cx="3036108" cy="1380048"/>
          </a:xfrm>
          <a:prstGeom prst="rect">
            <a:avLst/>
          </a:prstGeom>
        </p:spPr>
      </p:pic>
      <p:sp>
        <p:nvSpPr>
          <p:cNvPr id="12" name="Footer Placeholder 1">
            <a:extLst>
              <a:ext uri="{FF2B5EF4-FFF2-40B4-BE49-F238E27FC236}">
                <a16:creationId xmlns:a16="http://schemas.microsoft.com/office/drawing/2014/main" id="{80A8FDE9-E0B4-8E54-32F8-B99983598316}"/>
              </a:ext>
            </a:extLst>
          </p:cNvPr>
          <p:cNvSpPr>
            <a:spLocks noGrp="1"/>
          </p:cNvSpPr>
          <p:nvPr>
            <p:ph type="ftr" sz="quarter" idx="11"/>
          </p:nvPr>
        </p:nvSpPr>
        <p:spPr>
          <a:xfrm>
            <a:off x="7517038" y="3240745"/>
            <a:ext cx="1828800" cy="274320"/>
          </a:xfrm>
        </p:spPr>
        <p:txBody>
          <a:bodyPr/>
          <a:lstStyle/>
          <a:p>
            <a:r>
              <a:rPr lang="en-US" noProof="0" dirty="0">
                <a:solidFill>
                  <a:schemeClr val="tx1"/>
                </a:solidFill>
              </a:rPr>
              <a:t>Result:</a:t>
            </a:r>
          </a:p>
        </p:txBody>
      </p:sp>
    </p:spTree>
    <p:extLst>
      <p:ext uri="{BB962C8B-B14F-4D97-AF65-F5344CB8AC3E}">
        <p14:creationId xmlns:p14="http://schemas.microsoft.com/office/powerpoint/2010/main" val="591434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3800038-E850-2152-E2FC-919B487702BB}"/>
              </a:ext>
            </a:extLst>
          </p:cNvPr>
          <p:cNvSpPr>
            <a:spLocks noGrp="1"/>
          </p:cNvSpPr>
          <p:nvPr>
            <p:ph type="sldNum" sz="quarter" idx="12"/>
          </p:nvPr>
        </p:nvSpPr>
        <p:spPr/>
        <p:txBody>
          <a:bodyPr/>
          <a:lstStyle/>
          <a:p>
            <a:fld id="{5BFCF61C-3B18-4C03-8326-CC3B32D710C9}" type="slidenum">
              <a:rPr lang="en-US" noProof="0" smtClean="0"/>
              <a:pPr/>
              <a:t>11</a:t>
            </a:fld>
            <a:endParaRPr lang="en-US" noProof="0"/>
          </a:p>
        </p:txBody>
      </p:sp>
      <p:sp>
        <p:nvSpPr>
          <p:cNvPr id="4" name="Title 3">
            <a:extLst>
              <a:ext uri="{FF2B5EF4-FFF2-40B4-BE49-F238E27FC236}">
                <a16:creationId xmlns:a16="http://schemas.microsoft.com/office/drawing/2014/main" id="{7174C29E-43F0-903E-A38A-E98E5D3DA1EC}"/>
              </a:ext>
            </a:extLst>
          </p:cNvPr>
          <p:cNvSpPr>
            <a:spLocks noGrp="1"/>
          </p:cNvSpPr>
          <p:nvPr>
            <p:ph type="title"/>
          </p:nvPr>
        </p:nvSpPr>
        <p:spPr>
          <a:xfrm>
            <a:off x="219456" y="151251"/>
            <a:ext cx="7725009" cy="575321"/>
          </a:xfrm>
        </p:spPr>
        <p:txBody>
          <a:bodyPr/>
          <a:lstStyle/>
          <a:p>
            <a:r>
              <a:rPr lang="en-US" dirty="0"/>
              <a:t>b) INVESTORS METRICS</a:t>
            </a:r>
          </a:p>
        </p:txBody>
      </p:sp>
      <p:sp>
        <p:nvSpPr>
          <p:cNvPr id="6" name="Text Placeholder 5">
            <a:extLst>
              <a:ext uri="{FF2B5EF4-FFF2-40B4-BE49-F238E27FC236}">
                <a16:creationId xmlns:a16="http://schemas.microsoft.com/office/drawing/2014/main" id="{78D64BA6-08EE-EC63-B703-D93D8133A874}"/>
              </a:ext>
            </a:extLst>
          </p:cNvPr>
          <p:cNvSpPr>
            <a:spLocks noGrp="1"/>
          </p:cNvSpPr>
          <p:nvPr>
            <p:ph type="body" sz="quarter" idx="15"/>
          </p:nvPr>
        </p:nvSpPr>
        <p:spPr>
          <a:xfrm>
            <a:off x="219456" y="3119140"/>
            <a:ext cx="4754880" cy="1197221"/>
          </a:xfrm>
        </p:spPr>
        <p:txBody>
          <a:bodyPr/>
          <a:lstStyle/>
          <a:p>
            <a:pPr marL="0" indent="0">
              <a:buNone/>
            </a:pPr>
            <a:r>
              <a:rPr lang="en-US" dirty="0"/>
              <a:t>the average number of posts per user on Instagram is </a:t>
            </a:r>
            <a:r>
              <a:rPr lang="en-US" b="1" dirty="0"/>
              <a:t>2.5700.</a:t>
            </a:r>
          </a:p>
          <a:p>
            <a:pPr marL="0" indent="0">
              <a:buNone/>
            </a:pPr>
            <a:endParaRPr lang="en-US" dirty="0"/>
          </a:p>
          <a:p>
            <a:pPr marL="0" indent="0">
              <a:buNone/>
            </a:pPr>
            <a:endParaRPr lang="en-US" dirty="0"/>
          </a:p>
          <a:p>
            <a:pPr marL="0" indent="0">
              <a:buNone/>
            </a:pPr>
            <a:r>
              <a:rPr lang="en-US" dirty="0"/>
              <a:t>Code used:</a:t>
            </a:r>
          </a:p>
        </p:txBody>
      </p:sp>
      <p:sp>
        <p:nvSpPr>
          <p:cNvPr id="8" name="TextBox 7">
            <a:extLst>
              <a:ext uri="{FF2B5EF4-FFF2-40B4-BE49-F238E27FC236}">
                <a16:creationId xmlns:a16="http://schemas.microsoft.com/office/drawing/2014/main" id="{BE112323-2DA3-04C0-000F-E1FFBF1BF0D2}"/>
              </a:ext>
            </a:extLst>
          </p:cNvPr>
          <p:cNvSpPr txBox="1"/>
          <p:nvPr/>
        </p:nvSpPr>
        <p:spPr>
          <a:xfrm>
            <a:off x="199791" y="2020378"/>
            <a:ext cx="5853537" cy="584775"/>
          </a:xfrm>
          <a:prstGeom prst="rect">
            <a:avLst/>
          </a:prstGeom>
          <a:noFill/>
        </p:spPr>
        <p:txBody>
          <a:bodyPr wrap="square" rtlCol="0">
            <a:spAutoFit/>
          </a:bodyPr>
          <a:lstStyle/>
          <a:p>
            <a:r>
              <a:rPr lang="en-US" sz="3200" cap="all" dirty="0">
                <a:solidFill>
                  <a:srgbClr val="EDE9E6"/>
                </a:solidFill>
                <a:latin typeface="Arial"/>
                <a:ea typeface="+mj-ea"/>
                <a:cs typeface="+mj-cs"/>
              </a:rPr>
              <a:t>1</a:t>
            </a:r>
            <a:r>
              <a:rPr kumimoji="0" lang="en-US" sz="3200" b="0" i="0" u="none" strike="noStrike" kern="1200" cap="all" spc="0" normalizeH="0" baseline="0" noProof="0" dirty="0">
                <a:ln>
                  <a:noFill/>
                </a:ln>
                <a:solidFill>
                  <a:srgbClr val="EDE9E6"/>
                </a:solidFill>
                <a:effectLst/>
                <a:uLnTx/>
                <a:uFillTx/>
                <a:latin typeface="Arial"/>
                <a:ea typeface="+mj-ea"/>
                <a:cs typeface="+mj-cs"/>
              </a:rPr>
              <a:t>) User Engagement:</a:t>
            </a:r>
            <a:endParaRPr lang="en-US" sz="1050" dirty="0"/>
          </a:p>
        </p:txBody>
      </p:sp>
      <p:pic>
        <p:nvPicPr>
          <p:cNvPr id="10" name="Picture 9">
            <a:extLst>
              <a:ext uri="{FF2B5EF4-FFF2-40B4-BE49-F238E27FC236}">
                <a16:creationId xmlns:a16="http://schemas.microsoft.com/office/drawing/2014/main" id="{75B14571-D177-B783-4686-5C03B85EFC2E}"/>
              </a:ext>
            </a:extLst>
          </p:cNvPr>
          <p:cNvPicPr>
            <a:picLocks noChangeAspect="1"/>
          </p:cNvPicPr>
          <p:nvPr/>
        </p:nvPicPr>
        <p:blipFill>
          <a:blip r:embed="rId2"/>
          <a:stretch>
            <a:fillRect/>
          </a:stretch>
        </p:blipFill>
        <p:spPr>
          <a:xfrm>
            <a:off x="51146" y="5132646"/>
            <a:ext cx="7725008" cy="899238"/>
          </a:xfrm>
          <a:prstGeom prst="rect">
            <a:avLst/>
          </a:prstGeom>
        </p:spPr>
      </p:pic>
      <p:pic>
        <p:nvPicPr>
          <p:cNvPr id="12" name="Picture 11">
            <a:extLst>
              <a:ext uri="{FF2B5EF4-FFF2-40B4-BE49-F238E27FC236}">
                <a16:creationId xmlns:a16="http://schemas.microsoft.com/office/drawing/2014/main" id="{79C1830B-D797-CFC5-9898-FEDDD0A2ABD1}"/>
              </a:ext>
            </a:extLst>
          </p:cNvPr>
          <p:cNvPicPr>
            <a:picLocks noChangeAspect="1"/>
          </p:cNvPicPr>
          <p:nvPr/>
        </p:nvPicPr>
        <p:blipFill>
          <a:blip r:embed="rId3"/>
          <a:stretch>
            <a:fillRect/>
          </a:stretch>
        </p:blipFill>
        <p:spPr>
          <a:xfrm>
            <a:off x="8519612" y="4770501"/>
            <a:ext cx="2305705" cy="1556350"/>
          </a:xfrm>
          <a:prstGeom prst="rect">
            <a:avLst/>
          </a:prstGeom>
        </p:spPr>
      </p:pic>
      <p:sp>
        <p:nvSpPr>
          <p:cNvPr id="13" name="Footer Placeholder 1">
            <a:extLst>
              <a:ext uri="{FF2B5EF4-FFF2-40B4-BE49-F238E27FC236}">
                <a16:creationId xmlns:a16="http://schemas.microsoft.com/office/drawing/2014/main" id="{E964E748-B92A-C86F-0FFA-F83600518530}"/>
              </a:ext>
            </a:extLst>
          </p:cNvPr>
          <p:cNvSpPr>
            <a:spLocks noGrp="1"/>
          </p:cNvSpPr>
          <p:nvPr>
            <p:ph type="ftr" sz="quarter" idx="11"/>
          </p:nvPr>
        </p:nvSpPr>
        <p:spPr>
          <a:xfrm>
            <a:off x="8519612" y="4385436"/>
            <a:ext cx="1828800" cy="274320"/>
          </a:xfrm>
        </p:spPr>
        <p:txBody>
          <a:bodyPr/>
          <a:lstStyle/>
          <a:p>
            <a:r>
              <a:rPr lang="en-US" noProof="0" dirty="0">
                <a:solidFill>
                  <a:schemeClr val="tx1"/>
                </a:solidFill>
              </a:rPr>
              <a:t>Result:</a:t>
            </a:r>
          </a:p>
        </p:txBody>
      </p:sp>
    </p:spTree>
    <p:extLst>
      <p:ext uri="{BB962C8B-B14F-4D97-AF65-F5344CB8AC3E}">
        <p14:creationId xmlns:p14="http://schemas.microsoft.com/office/powerpoint/2010/main" val="2766992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99D336A-F504-F827-07F5-9F84F8CB6025}"/>
              </a:ext>
            </a:extLst>
          </p:cNvPr>
          <p:cNvSpPr>
            <a:spLocks noGrp="1"/>
          </p:cNvSpPr>
          <p:nvPr>
            <p:ph type="sldNum" sz="quarter" idx="12"/>
          </p:nvPr>
        </p:nvSpPr>
        <p:spPr/>
        <p:txBody>
          <a:bodyPr/>
          <a:lstStyle/>
          <a:p>
            <a:fld id="{5BFCF61C-3B18-4C03-8326-CC3B32D710C9}" type="slidenum">
              <a:rPr lang="en-US" noProof="0" smtClean="0"/>
              <a:pPr/>
              <a:t>12</a:t>
            </a:fld>
            <a:endParaRPr lang="en-US" noProof="0"/>
          </a:p>
        </p:txBody>
      </p:sp>
      <p:sp>
        <p:nvSpPr>
          <p:cNvPr id="4" name="Title 3">
            <a:extLst>
              <a:ext uri="{FF2B5EF4-FFF2-40B4-BE49-F238E27FC236}">
                <a16:creationId xmlns:a16="http://schemas.microsoft.com/office/drawing/2014/main" id="{12B76651-55BF-BE33-A6C7-2DE467520BBF}"/>
              </a:ext>
            </a:extLst>
          </p:cNvPr>
          <p:cNvSpPr>
            <a:spLocks noGrp="1"/>
          </p:cNvSpPr>
          <p:nvPr>
            <p:ph type="title"/>
          </p:nvPr>
        </p:nvSpPr>
        <p:spPr>
          <a:xfrm>
            <a:off x="72562" y="2092305"/>
            <a:ext cx="10515600" cy="575321"/>
          </a:xfrm>
        </p:spPr>
        <p:txBody>
          <a:bodyPr/>
          <a:lstStyle/>
          <a:p>
            <a:r>
              <a:rPr lang="en-US" sz="3200" dirty="0"/>
              <a:t>2) Bots &amp; Fake Accounts:</a:t>
            </a:r>
          </a:p>
        </p:txBody>
      </p:sp>
      <p:sp>
        <p:nvSpPr>
          <p:cNvPr id="6" name="Text Placeholder 5">
            <a:extLst>
              <a:ext uri="{FF2B5EF4-FFF2-40B4-BE49-F238E27FC236}">
                <a16:creationId xmlns:a16="http://schemas.microsoft.com/office/drawing/2014/main" id="{236466DC-2D6F-6FF8-EA23-11170CC659B8}"/>
              </a:ext>
            </a:extLst>
          </p:cNvPr>
          <p:cNvSpPr>
            <a:spLocks noGrp="1"/>
          </p:cNvSpPr>
          <p:nvPr>
            <p:ph type="body" sz="quarter" idx="15"/>
          </p:nvPr>
        </p:nvSpPr>
        <p:spPr>
          <a:xfrm>
            <a:off x="247773" y="3223998"/>
            <a:ext cx="4754880" cy="1249679"/>
          </a:xfrm>
        </p:spPr>
        <p:txBody>
          <a:bodyPr/>
          <a:lstStyle/>
          <a:p>
            <a:pPr marL="0" indent="0">
              <a:buNone/>
            </a:pPr>
            <a:r>
              <a:rPr lang="en-US" dirty="0"/>
              <a:t>users (potential bots) who have liked every single photo on the site are </a:t>
            </a:r>
            <a:r>
              <a:rPr lang="en-US" b="1" dirty="0"/>
              <a:t>13 bots.</a:t>
            </a:r>
          </a:p>
          <a:p>
            <a:pPr marL="0" indent="0">
              <a:buNone/>
            </a:pPr>
            <a:r>
              <a:rPr lang="en-US" dirty="0"/>
              <a:t>Code used: </a:t>
            </a:r>
          </a:p>
        </p:txBody>
      </p:sp>
      <p:pic>
        <p:nvPicPr>
          <p:cNvPr id="9" name="Picture 8">
            <a:extLst>
              <a:ext uri="{FF2B5EF4-FFF2-40B4-BE49-F238E27FC236}">
                <a16:creationId xmlns:a16="http://schemas.microsoft.com/office/drawing/2014/main" id="{617F549B-A70E-7124-43F2-7AD8D8BCC715}"/>
              </a:ext>
            </a:extLst>
          </p:cNvPr>
          <p:cNvPicPr>
            <a:picLocks noChangeAspect="1"/>
          </p:cNvPicPr>
          <p:nvPr/>
        </p:nvPicPr>
        <p:blipFill>
          <a:blip r:embed="rId2"/>
          <a:stretch>
            <a:fillRect/>
          </a:stretch>
        </p:blipFill>
        <p:spPr>
          <a:xfrm>
            <a:off x="163650" y="4482527"/>
            <a:ext cx="4153260" cy="2187130"/>
          </a:xfrm>
          <a:prstGeom prst="rect">
            <a:avLst/>
          </a:prstGeom>
        </p:spPr>
      </p:pic>
      <p:pic>
        <p:nvPicPr>
          <p:cNvPr id="11" name="Picture 10">
            <a:extLst>
              <a:ext uri="{FF2B5EF4-FFF2-40B4-BE49-F238E27FC236}">
                <a16:creationId xmlns:a16="http://schemas.microsoft.com/office/drawing/2014/main" id="{EA233809-6035-04C8-4A79-10E573F8FF5B}"/>
              </a:ext>
            </a:extLst>
          </p:cNvPr>
          <p:cNvPicPr>
            <a:picLocks noChangeAspect="1"/>
          </p:cNvPicPr>
          <p:nvPr/>
        </p:nvPicPr>
        <p:blipFill>
          <a:blip r:embed="rId3"/>
          <a:stretch>
            <a:fillRect/>
          </a:stretch>
        </p:blipFill>
        <p:spPr>
          <a:xfrm>
            <a:off x="7277840" y="3412341"/>
            <a:ext cx="2609014" cy="3445659"/>
          </a:xfrm>
          <a:prstGeom prst="rect">
            <a:avLst/>
          </a:prstGeom>
        </p:spPr>
      </p:pic>
      <p:sp>
        <p:nvSpPr>
          <p:cNvPr id="12" name="Footer Placeholder 1">
            <a:extLst>
              <a:ext uri="{FF2B5EF4-FFF2-40B4-BE49-F238E27FC236}">
                <a16:creationId xmlns:a16="http://schemas.microsoft.com/office/drawing/2014/main" id="{A72A2FFD-184F-5D36-1434-3DFB26147101}"/>
              </a:ext>
            </a:extLst>
          </p:cNvPr>
          <p:cNvSpPr>
            <a:spLocks noGrp="1"/>
          </p:cNvSpPr>
          <p:nvPr>
            <p:ph type="ftr" sz="quarter" idx="11"/>
          </p:nvPr>
        </p:nvSpPr>
        <p:spPr>
          <a:xfrm>
            <a:off x="7277840" y="3086838"/>
            <a:ext cx="1828800" cy="274320"/>
          </a:xfrm>
        </p:spPr>
        <p:txBody>
          <a:bodyPr/>
          <a:lstStyle/>
          <a:p>
            <a:r>
              <a:rPr lang="en-US" noProof="0" dirty="0">
                <a:solidFill>
                  <a:schemeClr val="tx1"/>
                </a:solidFill>
              </a:rPr>
              <a:t>Result:</a:t>
            </a:r>
          </a:p>
        </p:txBody>
      </p:sp>
    </p:spTree>
    <p:extLst>
      <p:ext uri="{BB962C8B-B14F-4D97-AF65-F5344CB8AC3E}">
        <p14:creationId xmlns:p14="http://schemas.microsoft.com/office/powerpoint/2010/main" val="2456010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10AA-DDBA-D5A2-A34D-69E21671333A}"/>
              </a:ext>
            </a:extLst>
          </p:cNvPr>
          <p:cNvSpPr>
            <a:spLocks noGrp="1"/>
          </p:cNvSpPr>
          <p:nvPr>
            <p:ph type="title"/>
          </p:nvPr>
        </p:nvSpPr>
        <p:spPr/>
        <p:txBody>
          <a:bodyPr/>
          <a:lstStyle/>
          <a:p>
            <a:r>
              <a:rPr lang="en-US" dirty="0"/>
              <a:t>Key takeaway</a:t>
            </a:r>
            <a:endParaRPr lang="en-PK" dirty="0"/>
          </a:p>
        </p:txBody>
      </p:sp>
      <p:sp>
        <p:nvSpPr>
          <p:cNvPr id="12" name="Footer Placeholder 11">
            <a:extLst>
              <a:ext uri="{FF2B5EF4-FFF2-40B4-BE49-F238E27FC236}">
                <a16:creationId xmlns:a16="http://schemas.microsoft.com/office/drawing/2014/main" id="{E9C9137C-4C2A-3985-8399-B6159A8C5A3E}"/>
              </a:ext>
            </a:extLst>
          </p:cNvPr>
          <p:cNvSpPr>
            <a:spLocks noGrp="1"/>
          </p:cNvSpPr>
          <p:nvPr>
            <p:ph type="ftr" sz="quarter" idx="11"/>
          </p:nvPr>
        </p:nvSpPr>
        <p:spPr/>
        <p:txBody>
          <a:bodyPr/>
          <a:lstStyle/>
          <a:p>
            <a:r>
              <a:rPr lang="en-US" dirty="0"/>
              <a:t>Presentation title</a:t>
            </a:r>
            <a:endParaRPr lang="en-PK"/>
          </a:p>
        </p:txBody>
      </p:sp>
      <p:sp>
        <p:nvSpPr>
          <p:cNvPr id="13" name="Slide Number Placeholder 12">
            <a:extLst>
              <a:ext uri="{FF2B5EF4-FFF2-40B4-BE49-F238E27FC236}">
                <a16:creationId xmlns:a16="http://schemas.microsoft.com/office/drawing/2014/main" id="{89804E48-D44D-C8A3-0944-D89136753D97}"/>
              </a:ext>
            </a:extLst>
          </p:cNvPr>
          <p:cNvSpPr>
            <a:spLocks noGrp="1"/>
          </p:cNvSpPr>
          <p:nvPr>
            <p:ph type="sldNum" sz="quarter" idx="12"/>
          </p:nvPr>
        </p:nvSpPr>
        <p:spPr/>
        <p:txBody>
          <a:bodyPr/>
          <a:lstStyle/>
          <a:p>
            <a:fld id="{5BFCF61C-3B18-4C03-8326-CC3B32D710C9}" type="slidenum">
              <a:rPr lang="en-US" smtClean="0"/>
              <a:t>13</a:t>
            </a:fld>
            <a:endParaRPr lang="en-US"/>
          </a:p>
        </p:txBody>
      </p:sp>
      <p:sp>
        <p:nvSpPr>
          <p:cNvPr id="18" name="TextBox 17">
            <a:extLst>
              <a:ext uri="{FF2B5EF4-FFF2-40B4-BE49-F238E27FC236}">
                <a16:creationId xmlns:a16="http://schemas.microsoft.com/office/drawing/2014/main" id="{524939D5-8BBD-FB33-CA13-5BA1502698C9}"/>
              </a:ext>
            </a:extLst>
          </p:cNvPr>
          <p:cNvSpPr txBox="1"/>
          <p:nvPr/>
        </p:nvSpPr>
        <p:spPr>
          <a:xfrm>
            <a:off x="2340077" y="2775024"/>
            <a:ext cx="9153832" cy="39087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b="1" dirty="0"/>
              <a:t>Darby_Herzog, Emilio_Bernier52, Elenor88, Nicole71, Jordyn.Jacobson2 </a:t>
            </a:r>
            <a:r>
              <a:rPr lang="en-US" sz="1600" dirty="0"/>
              <a:t>are the oldest users on Instagram.</a:t>
            </a:r>
          </a:p>
          <a:p>
            <a:pPr marL="285750" indent="-285750">
              <a:lnSpc>
                <a:spcPct val="150000"/>
              </a:lnSpc>
              <a:buFont typeface="Arial" panose="020B0604020202020204" pitchFamily="34" charset="0"/>
              <a:buChar char="•"/>
            </a:pPr>
            <a:r>
              <a:rPr lang="en-US" sz="1600" dirty="0"/>
              <a:t>There are </a:t>
            </a:r>
            <a:r>
              <a:rPr lang="en-US" sz="1600" b="1" dirty="0"/>
              <a:t>26 users </a:t>
            </a:r>
            <a:r>
              <a:rPr lang="en-US" sz="1600" dirty="0"/>
              <a:t>who have not posted a single photo.</a:t>
            </a:r>
          </a:p>
          <a:p>
            <a:pPr marL="285750" indent="-285750">
              <a:lnSpc>
                <a:spcPct val="150000"/>
              </a:lnSpc>
              <a:buFont typeface="Arial" panose="020B0604020202020204" pitchFamily="34" charset="0"/>
              <a:buChar char="•"/>
            </a:pPr>
            <a:r>
              <a:rPr lang="sv-SE" sz="1600" b="1" dirty="0"/>
              <a:t>Zack_Kemmer931 </a:t>
            </a:r>
            <a:r>
              <a:rPr lang="sv-SE" sz="1600" dirty="0"/>
              <a:t>having </a:t>
            </a:r>
            <a:r>
              <a:rPr lang="sv-SE" sz="1600" b="1" dirty="0"/>
              <a:t>145 likes </a:t>
            </a:r>
            <a:r>
              <a:rPr lang="sv-SE" sz="1600" dirty="0"/>
              <a:t>won the contest of most likes on a single photo on instagram</a:t>
            </a:r>
          </a:p>
          <a:p>
            <a:pPr marL="285750" indent="-285750">
              <a:lnSpc>
                <a:spcPct val="150000"/>
              </a:lnSpc>
              <a:buFont typeface="Arial" panose="020B0604020202020204" pitchFamily="34" charset="0"/>
              <a:buChar char="•"/>
            </a:pPr>
            <a:r>
              <a:rPr lang="en-US" sz="1600" b="1" dirty="0"/>
              <a:t>smile, beach, party, fun, concert </a:t>
            </a:r>
            <a:r>
              <a:rPr lang="en-US" sz="1600" dirty="0"/>
              <a:t>are the top five most commonly used hashtags on Instagram</a:t>
            </a:r>
          </a:p>
          <a:p>
            <a:pPr marL="285750" indent="-285750">
              <a:lnSpc>
                <a:spcPct val="150000"/>
              </a:lnSpc>
              <a:buFont typeface="Arial" panose="020B0604020202020204" pitchFamily="34" charset="0"/>
              <a:buChar char="•"/>
            </a:pPr>
            <a:r>
              <a:rPr lang="en-US" sz="1600" b="1" dirty="0"/>
              <a:t>Thursday</a:t>
            </a:r>
            <a:r>
              <a:rPr lang="en-US" sz="1600" dirty="0"/>
              <a:t> and </a:t>
            </a:r>
            <a:r>
              <a:rPr lang="en-US" sz="1600" b="1" dirty="0"/>
              <a:t>Sunday</a:t>
            </a:r>
            <a:r>
              <a:rPr lang="en-US" sz="1600" dirty="0"/>
              <a:t> are the best day of the week to launch Ads</a:t>
            </a:r>
          </a:p>
          <a:p>
            <a:pPr marL="285750" indent="-285750">
              <a:lnSpc>
                <a:spcPct val="150000"/>
              </a:lnSpc>
              <a:buFont typeface="Arial" panose="020B0604020202020204" pitchFamily="34" charset="0"/>
              <a:buChar char="•"/>
            </a:pPr>
            <a:r>
              <a:rPr lang="en-US" sz="1600" b="1" dirty="0"/>
              <a:t>2.570</a:t>
            </a:r>
            <a:r>
              <a:rPr lang="en-US" sz="1600" dirty="0"/>
              <a:t> is the average number of post per user on Instagram </a:t>
            </a:r>
          </a:p>
          <a:p>
            <a:pPr marL="285750" indent="-285750">
              <a:lnSpc>
                <a:spcPct val="150000"/>
              </a:lnSpc>
              <a:buFont typeface="Arial" panose="020B0604020202020204" pitchFamily="34" charset="0"/>
              <a:buChar char="•"/>
            </a:pPr>
            <a:r>
              <a:rPr lang="en-US" sz="1600" dirty="0"/>
              <a:t>There are a total of </a:t>
            </a:r>
            <a:r>
              <a:rPr lang="en-US" sz="1600" b="1" dirty="0"/>
              <a:t>16 bots </a:t>
            </a:r>
            <a:r>
              <a:rPr lang="en-US" sz="1600" dirty="0"/>
              <a:t>or fake accounts who have liked each and every post on Instagram.</a:t>
            </a:r>
          </a:p>
          <a:p>
            <a:endParaRPr lang="en-US"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125054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4AE1-C6FD-2EFB-79A7-7C9A6C853EF8}"/>
              </a:ext>
            </a:extLst>
          </p:cNvPr>
          <p:cNvSpPr>
            <a:spLocks noGrp="1"/>
          </p:cNvSpPr>
          <p:nvPr>
            <p:ph type="title"/>
          </p:nvPr>
        </p:nvSpPr>
        <p:spPr>
          <a:xfrm>
            <a:off x="2500246" y="2099810"/>
            <a:ext cx="6675120" cy="1702816"/>
          </a:xfrm>
        </p:spPr>
        <p:txBody>
          <a:bodyPr/>
          <a:lstStyle/>
          <a:p>
            <a:pPr algn="ctr"/>
            <a:r>
              <a:rPr lang="en-US" dirty="0"/>
              <a:t>Thank</a:t>
            </a:r>
            <a:br>
              <a:rPr lang="en-US" dirty="0"/>
            </a:br>
            <a:r>
              <a:rPr lang="en-US" dirty="0"/>
              <a:t> You</a:t>
            </a:r>
          </a:p>
        </p:txBody>
      </p:sp>
    </p:spTree>
    <p:extLst>
      <p:ext uri="{BB962C8B-B14F-4D97-AF65-F5344CB8AC3E}">
        <p14:creationId xmlns:p14="http://schemas.microsoft.com/office/powerpoint/2010/main" val="22623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03A-7E0F-A503-491C-874CA2A16BC0}"/>
              </a:ext>
            </a:extLst>
          </p:cNvPr>
          <p:cNvSpPr>
            <a:spLocks noGrp="1"/>
          </p:cNvSpPr>
          <p:nvPr>
            <p:ph type="title"/>
          </p:nvPr>
        </p:nvSpPr>
        <p:spPr>
          <a:xfrm>
            <a:off x="2295143" y="1463040"/>
            <a:ext cx="8166379" cy="704088"/>
          </a:xfrm>
        </p:spPr>
        <p:txBody>
          <a:bodyPr/>
          <a:lstStyle/>
          <a:p>
            <a:r>
              <a:rPr lang="en-US" dirty="0"/>
              <a:t>Project description</a:t>
            </a:r>
          </a:p>
        </p:txBody>
      </p:sp>
      <p:sp>
        <p:nvSpPr>
          <p:cNvPr id="4" name="Slide Number Placeholder 3">
            <a:extLst>
              <a:ext uri="{FF2B5EF4-FFF2-40B4-BE49-F238E27FC236}">
                <a16:creationId xmlns:a16="http://schemas.microsoft.com/office/drawing/2014/main" id="{C0B85CC1-CC9E-26A5-C05A-E64ABEDD931D}"/>
              </a:ext>
            </a:extLst>
          </p:cNvPr>
          <p:cNvSpPr>
            <a:spLocks noGrp="1"/>
          </p:cNvSpPr>
          <p:nvPr>
            <p:ph type="sldNum" sz="quarter" idx="12"/>
          </p:nvPr>
        </p:nvSpPr>
        <p:spPr/>
        <p:txBody>
          <a:bodyPr/>
          <a:lstStyle/>
          <a:p>
            <a:fld id="{5BFCF61C-3B18-4C03-8326-CC3B32D710C9}" type="slidenum">
              <a:rPr lang="en-US" smtClean="0"/>
              <a:pPr/>
              <a:t>2</a:t>
            </a:fld>
            <a:endParaRPr lang="en-US"/>
          </a:p>
        </p:txBody>
      </p:sp>
      <p:sp>
        <p:nvSpPr>
          <p:cNvPr id="5" name="Content Placeholder 4">
            <a:extLst>
              <a:ext uri="{FF2B5EF4-FFF2-40B4-BE49-F238E27FC236}">
                <a16:creationId xmlns:a16="http://schemas.microsoft.com/office/drawing/2014/main" id="{DA7A49E4-DCE3-62DE-B6D1-539EBFFFE689}"/>
              </a:ext>
            </a:extLst>
          </p:cNvPr>
          <p:cNvSpPr>
            <a:spLocks noGrp="1"/>
          </p:cNvSpPr>
          <p:nvPr>
            <p:ph idx="1"/>
          </p:nvPr>
        </p:nvSpPr>
        <p:spPr/>
        <p:txBody>
          <a:bodyPr/>
          <a:lstStyle/>
          <a:p>
            <a:r>
              <a:rPr lang="en-US" dirty="0"/>
              <a:t>Analyzing user interaction and engagement with the Instagram app to provide valuable insights that can help the business grow, The insights derived from this analysis can be used by various teams within the business, insights are then used by various teams across the business as for marketing team it will be used for launching a new campaign or for the product team for building or removing features, or for developer team to improve the overall experience.</a:t>
            </a:r>
          </a:p>
          <a:p>
            <a:endParaRPr lang="en-US" dirty="0"/>
          </a:p>
        </p:txBody>
      </p:sp>
    </p:spTree>
    <p:extLst>
      <p:ext uri="{BB962C8B-B14F-4D97-AF65-F5344CB8AC3E}">
        <p14:creationId xmlns:p14="http://schemas.microsoft.com/office/powerpoint/2010/main" val="3551793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US" dirty="0"/>
              <a:t>Approach</a:t>
            </a:r>
          </a:p>
        </p:txBody>
      </p:sp>
      <p:sp>
        <p:nvSpPr>
          <p:cNvPr id="5" name="Text Placeholder 4">
            <a:extLst>
              <a:ext uri="{FF2B5EF4-FFF2-40B4-BE49-F238E27FC236}">
                <a16:creationId xmlns:a16="http://schemas.microsoft.com/office/drawing/2014/main" id="{51683C73-2637-AC0E-5A6B-47B6C6CB9E2A}"/>
              </a:ext>
            </a:extLst>
          </p:cNvPr>
          <p:cNvSpPr>
            <a:spLocks noGrp="1"/>
          </p:cNvSpPr>
          <p:nvPr>
            <p:ph type="body" sz="quarter" idx="15"/>
          </p:nvPr>
        </p:nvSpPr>
        <p:spPr>
          <a:xfrm>
            <a:off x="1106423" y="2925328"/>
            <a:ext cx="10190841" cy="2728219"/>
          </a:xfrm>
        </p:spPr>
        <p:txBody>
          <a:bodyPr/>
          <a:lstStyle/>
          <a:p>
            <a:pPr marL="0" indent="0">
              <a:buNone/>
            </a:pPr>
            <a:r>
              <a:rPr lang="en-US" dirty="0"/>
              <a:t>For this project, I have used my SQL knowledge about various clauses and functions like join function, where clause, aggregation, group by, order by and many other functions that are required, as I have extracted the data from the given database, keeping primary and foreign key in mind.</a:t>
            </a:r>
          </a:p>
          <a:p>
            <a:pPr marL="0" indent="0">
              <a:buNone/>
            </a:pPr>
            <a:endParaRPr lang="en-US" dirty="0"/>
          </a:p>
          <a:p>
            <a:pPr marL="0" indent="0">
              <a:buNone/>
            </a:pPr>
            <a:r>
              <a:rPr lang="en-US" dirty="0"/>
              <a:t>I have answered every query from the marketing department as well as investors metrics department  </a:t>
            </a:r>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3</a:t>
            </a:fld>
            <a:endParaRPr lang="en-US"/>
          </a:p>
        </p:txBody>
      </p:sp>
    </p:spTree>
    <p:extLst>
      <p:ext uri="{BB962C8B-B14F-4D97-AF65-F5344CB8AC3E}">
        <p14:creationId xmlns:p14="http://schemas.microsoft.com/office/powerpoint/2010/main" val="397919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p:txBody>
          <a:bodyPr/>
          <a:lstStyle/>
          <a:p>
            <a:r>
              <a:rPr lang="en-US" dirty="0"/>
              <a:t>Tech-Stack Used</a:t>
            </a:r>
            <a:br>
              <a:rPr lang="en-US" dirty="0"/>
            </a:br>
            <a:endParaRPr lang="en-US" dirty="0"/>
          </a:p>
        </p:txBody>
      </p:sp>
      <p:sp>
        <p:nvSpPr>
          <p:cNvPr id="5" name="Text Placeholder 4">
            <a:extLst>
              <a:ext uri="{FF2B5EF4-FFF2-40B4-BE49-F238E27FC236}">
                <a16:creationId xmlns:a16="http://schemas.microsoft.com/office/drawing/2014/main" id="{3F16C050-0EBC-234C-AB93-E7868D85A2B0}"/>
              </a:ext>
            </a:extLst>
          </p:cNvPr>
          <p:cNvSpPr>
            <a:spLocks noGrp="1"/>
          </p:cNvSpPr>
          <p:nvPr>
            <p:ph type="body" sz="quarter" idx="15"/>
          </p:nvPr>
        </p:nvSpPr>
        <p:spPr>
          <a:xfrm>
            <a:off x="5927426" y="3205316"/>
            <a:ext cx="5031658" cy="3012858"/>
          </a:xfrm>
        </p:spPr>
        <p:txBody>
          <a:bodyPr/>
          <a:lstStyle/>
          <a:p>
            <a:pPr marL="0" indent="0">
              <a:buNone/>
            </a:pPr>
            <a:r>
              <a:rPr lang="en-US" sz="1800" dirty="0"/>
              <a:t>I have used MYSQL workbench 8.0.36 community version by connecting to my local server with the given database, I chose this software as it is very user friendly and a great tool to analyze the data </a:t>
            </a:r>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4</a:t>
            </a:fld>
            <a:endParaRPr lang="en-US"/>
          </a:p>
        </p:txBody>
      </p:sp>
    </p:spTree>
    <p:extLst>
      <p:ext uri="{BB962C8B-B14F-4D97-AF65-F5344CB8AC3E}">
        <p14:creationId xmlns:p14="http://schemas.microsoft.com/office/powerpoint/2010/main" val="4122396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15CCBFE-FE2A-8366-3E20-22498C7E9642}"/>
              </a:ext>
            </a:extLst>
          </p:cNvPr>
          <p:cNvSpPr>
            <a:spLocks noGrp="1"/>
          </p:cNvSpPr>
          <p:nvPr>
            <p:ph type="sldNum" sz="quarter" idx="12"/>
          </p:nvPr>
        </p:nvSpPr>
        <p:spPr/>
        <p:txBody>
          <a:bodyPr/>
          <a:lstStyle/>
          <a:p>
            <a:fld id="{5BFCF61C-3B18-4C03-8326-CC3B32D710C9}" type="slidenum">
              <a:rPr lang="en-US" noProof="0" smtClean="0"/>
              <a:pPr/>
              <a:t>5</a:t>
            </a:fld>
            <a:endParaRPr lang="en-US" noProof="0"/>
          </a:p>
        </p:txBody>
      </p:sp>
      <p:sp>
        <p:nvSpPr>
          <p:cNvPr id="4" name="Title 3">
            <a:extLst>
              <a:ext uri="{FF2B5EF4-FFF2-40B4-BE49-F238E27FC236}">
                <a16:creationId xmlns:a16="http://schemas.microsoft.com/office/drawing/2014/main" id="{D63DAC60-4951-0B38-EBF0-7A237389D256}"/>
              </a:ext>
            </a:extLst>
          </p:cNvPr>
          <p:cNvSpPr>
            <a:spLocks noGrp="1"/>
          </p:cNvSpPr>
          <p:nvPr>
            <p:ph type="title"/>
          </p:nvPr>
        </p:nvSpPr>
        <p:spPr/>
        <p:txBody>
          <a:bodyPr/>
          <a:lstStyle/>
          <a:p>
            <a:r>
              <a:rPr lang="en-US" dirty="0"/>
              <a:t>Insights</a:t>
            </a:r>
          </a:p>
        </p:txBody>
      </p:sp>
      <p:sp>
        <p:nvSpPr>
          <p:cNvPr id="5" name="Text Placeholder 4">
            <a:extLst>
              <a:ext uri="{FF2B5EF4-FFF2-40B4-BE49-F238E27FC236}">
                <a16:creationId xmlns:a16="http://schemas.microsoft.com/office/drawing/2014/main" id="{E067233E-FA4C-D1D5-C912-7D17194C3DE5}"/>
              </a:ext>
            </a:extLst>
          </p:cNvPr>
          <p:cNvSpPr>
            <a:spLocks noGrp="1"/>
          </p:cNvSpPr>
          <p:nvPr>
            <p:ph type="body" sz="quarter" idx="13"/>
          </p:nvPr>
        </p:nvSpPr>
        <p:spPr>
          <a:xfrm>
            <a:off x="649224" y="3483864"/>
            <a:ext cx="7059266" cy="1911096"/>
          </a:xfrm>
        </p:spPr>
        <p:txBody>
          <a:bodyPr/>
          <a:lstStyle/>
          <a:p>
            <a:r>
              <a:rPr lang="en-US" sz="2800" dirty="0"/>
              <a:t>Following are the insights across various departments :</a:t>
            </a:r>
          </a:p>
        </p:txBody>
      </p:sp>
    </p:spTree>
    <p:extLst>
      <p:ext uri="{BB962C8B-B14F-4D97-AF65-F5344CB8AC3E}">
        <p14:creationId xmlns:p14="http://schemas.microsoft.com/office/powerpoint/2010/main" val="1688516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1133-2B2D-CB5C-25A3-A6BBC6AC48F6}"/>
              </a:ext>
            </a:extLst>
          </p:cNvPr>
          <p:cNvSpPr>
            <a:spLocks noGrp="1"/>
          </p:cNvSpPr>
          <p:nvPr>
            <p:ph type="title"/>
          </p:nvPr>
        </p:nvSpPr>
        <p:spPr>
          <a:xfrm>
            <a:off x="149450" y="113811"/>
            <a:ext cx="10519336" cy="650202"/>
          </a:xfrm>
        </p:spPr>
        <p:txBody>
          <a:bodyPr/>
          <a:lstStyle/>
          <a:p>
            <a:r>
              <a:rPr lang="en-US" dirty="0"/>
              <a:t>A) Marketing Analysis</a:t>
            </a:r>
            <a:br>
              <a:rPr lang="en-US" dirty="0"/>
            </a:br>
            <a:br>
              <a:rPr lang="en-US" dirty="0"/>
            </a:br>
            <a:r>
              <a:rPr lang="en-US" dirty="0"/>
              <a:t>	</a:t>
            </a:r>
            <a:br>
              <a:rPr lang="en-US" dirty="0"/>
            </a:br>
            <a:r>
              <a:rPr lang="en-US" sz="3200" dirty="0"/>
              <a:t>1) Loyal User Reward </a:t>
            </a:r>
            <a:endParaRPr lang="en-US" dirty="0"/>
          </a:p>
        </p:txBody>
      </p:sp>
      <p:sp>
        <p:nvSpPr>
          <p:cNvPr id="4" name="Text Placeholder 3">
            <a:extLst>
              <a:ext uri="{FF2B5EF4-FFF2-40B4-BE49-F238E27FC236}">
                <a16:creationId xmlns:a16="http://schemas.microsoft.com/office/drawing/2014/main" id="{C86737C8-4322-77C9-4E34-94E5EE136DBC}"/>
              </a:ext>
            </a:extLst>
          </p:cNvPr>
          <p:cNvSpPr>
            <a:spLocks noGrp="1"/>
          </p:cNvSpPr>
          <p:nvPr>
            <p:ph type="body" sz="quarter" idx="15"/>
          </p:nvPr>
        </p:nvSpPr>
        <p:spPr>
          <a:xfrm>
            <a:off x="149450" y="3254726"/>
            <a:ext cx="4754880" cy="1682750"/>
          </a:xfrm>
        </p:spPr>
        <p:txBody>
          <a:bodyPr/>
          <a:lstStyle/>
          <a:p>
            <a:pPr marL="0" indent="0">
              <a:buNone/>
            </a:pPr>
            <a:r>
              <a:rPr lang="en-US" dirty="0"/>
              <a:t> Those who have been using the platform for the longest time are:</a:t>
            </a:r>
          </a:p>
          <a:p>
            <a:pPr marL="0" indent="0">
              <a:buNone/>
            </a:pPr>
            <a:r>
              <a:rPr lang="en-US" dirty="0"/>
              <a:t>Darby_Herzog, Emilio_Bernier52, </a:t>
            </a:r>
            <a:r>
              <a:rPr lang="en-US" sz="1600" dirty="0"/>
              <a:t>Elenor88, Nicole71, Jordyn.Jacobson2</a:t>
            </a:r>
          </a:p>
          <a:p>
            <a:pPr marL="0" indent="0">
              <a:buNone/>
            </a:pPr>
            <a:r>
              <a:rPr lang="en-US" dirty="0"/>
              <a:t>Code used :</a:t>
            </a:r>
          </a:p>
          <a:p>
            <a:pPr marL="0" indent="0">
              <a:buNone/>
            </a:pPr>
            <a:endParaRPr lang="en-US" sz="1600" dirty="0"/>
          </a:p>
          <a:p>
            <a:pPr marL="0" indent="0">
              <a:buNone/>
            </a:pPr>
            <a:endParaRPr lang="en-US" dirty="0"/>
          </a:p>
          <a:p>
            <a:pPr marL="0" indent="0">
              <a:buNone/>
            </a:pPr>
            <a:endParaRPr lang="en-US" dirty="0"/>
          </a:p>
          <a:p>
            <a:pPr marL="0" indent="0">
              <a:buNone/>
            </a:pPr>
            <a:r>
              <a:rPr lang="en-US" dirty="0"/>
              <a:t> </a:t>
            </a:r>
          </a:p>
        </p:txBody>
      </p:sp>
      <p:sp>
        <p:nvSpPr>
          <p:cNvPr id="11" name="Slide Number Placeholder 10">
            <a:extLst>
              <a:ext uri="{FF2B5EF4-FFF2-40B4-BE49-F238E27FC236}">
                <a16:creationId xmlns:a16="http://schemas.microsoft.com/office/drawing/2014/main" id="{F8FC4DAD-8F22-40DC-8133-22BF52217FB8}"/>
              </a:ext>
            </a:extLst>
          </p:cNvPr>
          <p:cNvSpPr>
            <a:spLocks noGrp="1"/>
          </p:cNvSpPr>
          <p:nvPr>
            <p:ph type="sldNum" sz="quarter" idx="12"/>
          </p:nvPr>
        </p:nvSpPr>
        <p:spPr/>
        <p:txBody>
          <a:bodyPr/>
          <a:lstStyle/>
          <a:p>
            <a:fld id="{5BFCF61C-3B18-4C03-8326-CC3B32D710C9}" type="slidenum">
              <a:rPr lang="en-US" smtClean="0"/>
              <a:pPr/>
              <a:t>6</a:t>
            </a:fld>
            <a:endParaRPr lang="en-US" dirty="0"/>
          </a:p>
        </p:txBody>
      </p:sp>
      <p:pic>
        <p:nvPicPr>
          <p:cNvPr id="12" name="Picture 11">
            <a:extLst>
              <a:ext uri="{FF2B5EF4-FFF2-40B4-BE49-F238E27FC236}">
                <a16:creationId xmlns:a16="http://schemas.microsoft.com/office/drawing/2014/main" id="{4DDE4B80-B1D9-8727-CC2D-EE67D5AF105F}"/>
              </a:ext>
            </a:extLst>
          </p:cNvPr>
          <p:cNvPicPr>
            <a:picLocks noChangeAspect="1"/>
          </p:cNvPicPr>
          <p:nvPr/>
        </p:nvPicPr>
        <p:blipFill>
          <a:blip r:embed="rId2"/>
          <a:stretch>
            <a:fillRect/>
          </a:stretch>
        </p:blipFill>
        <p:spPr>
          <a:xfrm>
            <a:off x="5484106" y="3550445"/>
            <a:ext cx="6113737" cy="3193744"/>
          </a:xfrm>
          <a:prstGeom prst="rect">
            <a:avLst/>
          </a:prstGeom>
        </p:spPr>
      </p:pic>
      <p:sp>
        <p:nvSpPr>
          <p:cNvPr id="14" name="Footer Placeholder 1">
            <a:extLst>
              <a:ext uri="{FF2B5EF4-FFF2-40B4-BE49-F238E27FC236}">
                <a16:creationId xmlns:a16="http://schemas.microsoft.com/office/drawing/2014/main" id="{4547E796-A17B-777B-27DE-F43F782C0985}"/>
              </a:ext>
            </a:extLst>
          </p:cNvPr>
          <p:cNvSpPr>
            <a:spLocks noGrp="1"/>
          </p:cNvSpPr>
          <p:nvPr>
            <p:ph type="ftr" sz="quarter" idx="11"/>
          </p:nvPr>
        </p:nvSpPr>
        <p:spPr>
          <a:xfrm>
            <a:off x="5583248" y="3254726"/>
            <a:ext cx="1828800" cy="274320"/>
          </a:xfrm>
        </p:spPr>
        <p:txBody>
          <a:bodyPr/>
          <a:lstStyle/>
          <a:p>
            <a:r>
              <a:rPr lang="en-US" noProof="0" dirty="0">
                <a:solidFill>
                  <a:schemeClr val="tx1"/>
                </a:solidFill>
              </a:rPr>
              <a:t>Result:</a:t>
            </a:r>
          </a:p>
        </p:txBody>
      </p:sp>
      <p:pic>
        <p:nvPicPr>
          <p:cNvPr id="16" name="Picture 15">
            <a:extLst>
              <a:ext uri="{FF2B5EF4-FFF2-40B4-BE49-F238E27FC236}">
                <a16:creationId xmlns:a16="http://schemas.microsoft.com/office/drawing/2014/main" id="{9CEAE47A-9C33-B3A3-8172-96E8DF4FC9C5}"/>
              </a:ext>
            </a:extLst>
          </p:cNvPr>
          <p:cNvPicPr>
            <a:picLocks noChangeAspect="1"/>
          </p:cNvPicPr>
          <p:nvPr/>
        </p:nvPicPr>
        <p:blipFill>
          <a:blip r:embed="rId3"/>
          <a:stretch>
            <a:fillRect/>
          </a:stretch>
        </p:blipFill>
        <p:spPr>
          <a:xfrm>
            <a:off x="223425" y="5220297"/>
            <a:ext cx="3132091" cy="1615580"/>
          </a:xfrm>
          <a:prstGeom prst="rect">
            <a:avLst/>
          </a:prstGeom>
        </p:spPr>
      </p:pic>
    </p:spTree>
    <p:extLst>
      <p:ext uri="{BB962C8B-B14F-4D97-AF65-F5344CB8AC3E}">
        <p14:creationId xmlns:p14="http://schemas.microsoft.com/office/powerpoint/2010/main" val="901526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65AC180-FA1B-4FA2-DEC6-8E4AC7537A7F}"/>
              </a:ext>
            </a:extLst>
          </p:cNvPr>
          <p:cNvSpPr>
            <a:spLocks noGrp="1"/>
          </p:cNvSpPr>
          <p:nvPr>
            <p:ph type="sldNum" sz="quarter" idx="12"/>
          </p:nvPr>
        </p:nvSpPr>
        <p:spPr/>
        <p:txBody>
          <a:bodyPr/>
          <a:lstStyle/>
          <a:p>
            <a:fld id="{5BFCF61C-3B18-4C03-8326-CC3B32D710C9}" type="slidenum">
              <a:rPr lang="en-US" noProof="0" smtClean="0"/>
              <a:pPr/>
              <a:t>7</a:t>
            </a:fld>
            <a:endParaRPr lang="en-US" noProof="0"/>
          </a:p>
        </p:txBody>
      </p:sp>
      <p:sp>
        <p:nvSpPr>
          <p:cNvPr id="4" name="Title 3">
            <a:extLst>
              <a:ext uri="{FF2B5EF4-FFF2-40B4-BE49-F238E27FC236}">
                <a16:creationId xmlns:a16="http://schemas.microsoft.com/office/drawing/2014/main" id="{3C76BA28-E04C-2363-CFFB-76CDBAE08CB6}"/>
              </a:ext>
            </a:extLst>
          </p:cNvPr>
          <p:cNvSpPr>
            <a:spLocks noGrp="1"/>
          </p:cNvSpPr>
          <p:nvPr>
            <p:ph type="title"/>
          </p:nvPr>
        </p:nvSpPr>
        <p:spPr>
          <a:xfrm>
            <a:off x="140798" y="1879812"/>
            <a:ext cx="10515600" cy="575321"/>
          </a:xfrm>
        </p:spPr>
        <p:txBody>
          <a:bodyPr/>
          <a:lstStyle/>
          <a:p>
            <a:r>
              <a:rPr lang="en-US" sz="3200" dirty="0"/>
              <a:t>2) Inactive User Engagement</a:t>
            </a:r>
          </a:p>
        </p:txBody>
      </p:sp>
      <p:sp>
        <p:nvSpPr>
          <p:cNvPr id="6" name="Text Placeholder 5">
            <a:extLst>
              <a:ext uri="{FF2B5EF4-FFF2-40B4-BE49-F238E27FC236}">
                <a16:creationId xmlns:a16="http://schemas.microsoft.com/office/drawing/2014/main" id="{DCF87163-52A9-4FEE-8DF3-9E17276D6E9E}"/>
              </a:ext>
            </a:extLst>
          </p:cNvPr>
          <p:cNvSpPr>
            <a:spLocks noGrp="1"/>
          </p:cNvSpPr>
          <p:nvPr>
            <p:ph type="body" sz="quarter" idx="15"/>
          </p:nvPr>
        </p:nvSpPr>
        <p:spPr>
          <a:xfrm>
            <a:off x="219456" y="3194501"/>
            <a:ext cx="4754880" cy="1092364"/>
          </a:xfrm>
        </p:spPr>
        <p:txBody>
          <a:bodyPr/>
          <a:lstStyle/>
          <a:p>
            <a:pPr marL="0" indent="0">
              <a:buNone/>
            </a:pPr>
            <a:r>
              <a:rPr lang="en-US" dirty="0"/>
              <a:t>User who have never posted a single photo on Instagram are 26 people.</a:t>
            </a:r>
          </a:p>
          <a:p>
            <a:pPr marL="0" indent="0">
              <a:buNone/>
            </a:pPr>
            <a:endParaRPr lang="en-US" dirty="0"/>
          </a:p>
          <a:p>
            <a:pPr marL="0" indent="0">
              <a:buNone/>
            </a:pPr>
            <a:r>
              <a:rPr lang="en-US" dirty="0"/>
              <a:t>Code used :</a:t>
            </a:r>
          </a:p>
        </p:txBody>
      </p:sp>
      <p:pic>
        <p:nvPicPr>
          <p:cNvPr id="13" name="Picture 12">
            <a:extLst>
              <a:ext uri="{FF2B5EF4-FFF2-40B4-BE49-F238E27FC236}">
                <a16:creationId xmlns:a16="http://schemas.microsoft.com/office/drawing/2014/main" id="{3EA59D16-A554-29E9-1FD2-894F473049DB}"/>
              </a:ext>
            </a:extLst>
          </p:cNvPr>
          <p:cNvPicPr>
            <a:picLocks noChangeAspect="1"/>
          </p:cNvPicPr>
          <p:nvPr/>
        </p:nvPicPr>
        <p:blipFill>
          <a:blip r:embed="rId2"/>
          <a:stretch>
            <a:fillRect/>
          </a:stretch>
        </p:blipFill>
        <p:spPr>
          <a:xfrm>
            <a:off x="47686" y="5026233"/>
            <a:ext cx="4724809" cy="1447925"/>
          </a:xfrm>
          <a:prstGeom prst="rect">
            <a:avLst/>
          </a:prstGeom>
        </p:spPr>
      </p:pic>
      <p:pic>
        <p:nvPicPr>
          <p:cNvPr id="15" name="Picture 14">
            <a:extLst>
              <a:ext uri="{FF2B5EF4-FFF2-40B4-BE49-F238E27FC236}">
                <a16:creationId xmlns:a16="http://schemas.microsoft.com/office/drawing/2014/main" id="{81B9E676-CEEB-C19B-2372-A884CF3980FC}"/>
              </a:ext>
            </a:extLst>
          </p:cNvPr>
          <p:cNvPicPr>
            <a:picLocks noChangeAspect="1"/>
          </p:cNvPicPr>
          <p:nvPr/>
        </p:nvPicPr>
        <p:blipFill>
          <a:blip r:embed="rId3"/>
          <a:stretch>
            <a:fillRect/>
          </a:stretch>
        </p:blipFill>
        <p:spPr>
          <a:xfrm>
            <a:off x="8014652" y="847397"/>
            <a:ext cx="3026973" cy="6001937"/>
          </a:xfrm>
          <a:prstGeom prst="rect">
            <a:avLst/>
          </a:prstGeom>
        </p:spPr>
      </p:pic>
      <p:sp>
        <p:nvSpPr>
          <p:cNvPr id="16" name="Footer Placeholder 1">
            <a:extLst>
              <a:ext uri="{FF2B5EF4-FFF2-40B4-BE49-F238E27FC236}">
                <a16:creationId xmlns:a16="http://schemas.microsoft.com/office/drawing/2014/main" id="{064D4BB4-0E29-3CF7-BFDB-64689E81191A}"/>
              </a:ext>
            </a:extLst>
          </p:cNvPr>
          <p:cNvSpPr txBox="1">
            <a:spLocks/>
          </p:cNvSpPr>
          <p:nvPr/>
        </p:nvSpPr>
        <p:spPr>
          <a:xfrm>
            <a:off x="7923326" y="437415"/>
            <a:ext cx="1828800" cy="274320"/>
          </a:xfrm>
          <a:prstGeom prst="rect">
            <a:avLst/>
          </a:prstGeom>
        </p:spPr>
        <p:txBody>
          <a:bodyPr vert="horz" lIns="91440" tIns="45720" rIns="91440" bIns="45720" rtlCol="0" anchor="ctr">
            <a:noAutofit/>
          </a:bodyPr>
          <a:lstStyle>
            <a:defPPr>
              <a:defRPr lang="en-PK"/>
            </a:defPPr>
            <a:lvl1pPr marL="0" algn="l" defTabSz="914400" rtl="0" eaLnBrk="1" latinLnBrk="0" hangingPunct="1">
              <a:defRPr sz="1200" kern="1200">
                <a:solidFill>
                  <a:schemeClr val="accent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Result: </a:t>
            </a:r>
            <a:r>
              <a:rPr lang="en-US" dirty="0">
                <a:solidFill>
                  <a:schemeClr val="tx1"/>
                </a:solidFill>
              </a:rPr>
              <a:t>:</a:t>
            </a:r>
          </a:p>
        </p:txBody>
      </p:sp>
    </p:spTree>
    <p:extLst>
      <p:ext uri="{BB962C8B-B14F-4D97-AF65-F5344CB8AC3E}">
        <p14:creationId xmlns:p14="http://schemas.microsoft.com/office/powerpoint/2010/main" val="4047630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CC4A9A5-DF17-680B-BA37-4EB14F3D88FE}"/>
              </a:ext>
            </a:extLst>
          </p:cNvPr>
          <p:cNvSpPr>
            <a:spLocks noGrp="1"/>
          </p:cNvSpPr>
          <p:nvPr>
            <p:ph type="sldNum" sz="quarter" idx="12"/>
          </p:nvPr>
        </p:nvSpPr>
        <p:spPr/>
        <p:txBody>
          <a:bodyPr/>
          <a:lstStyle/>
          <a:p>
            <a:fld id="{5BFCF61C-3B18-4C03-8326-CC3B32D710C9}" type="slidenum">
              <a:rPr lang="en-US" noProof="0" smtClean="0"/>
              <a:pPr/>
              <a:t>8</a:t>
            </a:fld>
            <a:endParaRPr lang="en-US" noProof="0"/>
          </a:p>
        </p:txBody>
      </p:sp>
      <p:sp>
        <p:nvSpPr>
          <p:cNvPr id="4" name="Title 3">
            <a:extLst>
              <a:ext uri="{FF2B5EF4-FFF2-40B4-BE49-F238E27FC236}">
                <a16:creationId xmlns:a16="http://schemas.microsoft.com/office/drawing/2014/main" id="{C9BDEAFB-D175-BAC7-0130-4DB41553BA4A}"/>
              </a:ext>
            </a:extLst>
          </p:cNvPr>
          <p:cNvSpPr>
            <a:spLocks noGrp="1"/>
          </p:cNvSpPr>
          <p:nvPr>
            <p:ph type="title"/>
          </p:nvPr>
        </p:nvSpPr>
        <p:spPr>
          <a:xfrm>
            <a:off x="82394" y="1966335"/>
            <a:ext cx="10515600" cy="575321"/>
          </a:xfrm>
        </p:spPr>
        <p:txBody>
          <a:bodyPr/>
          <a:lstStyle/>
          <a:p>
            <a:r>
              <a:rPr lang="en-US" sz="3200" dirty="0"/>
              <a:t>3 ) Contest Winner Declaration</a:t>
            </a:r>
          </a:p>
        </p:txBody>
      </p:sp>
      <p:sp>
        <p:nvSpPr>
          <p:cNvPr id="6" name="Text Placeholder 5">
            <a:extLst>
              <a:ext uri="{FF2B5EF4-FFF2-40B4-BE49-F238E27FC236}">
                <a16:creationId xmlns:a16="http://schemas.microsoft.com/office/drawing/2014/main" id="{77969E63-2D80-6A66-1DA4-60EA167DC664}"/>
              </a:ext>
            </a:extLst>
          </p:cNvPr>
          <p:cNvSpPr>
            <a:spLocks noGrp="1"/>
          </p:cNvSpPr>
          <p:nvPr>
            <p:ph type="body" sz="quarter" idx="15"/>
          </p:nvPr>
        </p:nvSpPr>
        <p:spPr>
          <a:xfrm>
            <a:off x="411480" y="3223998"/>
            <a:ext cx="10423668" cy="964544"/>
          </a:xfrm>
        </p:spPr>
        <p:txBody>
          <a:bodyPr/>
          <a:lstStyle/>
          <a:p>
            <a:r>
              <a:rPr lang="en-US" dirty="0"/>
              <a:t>the user with the most likes on a single photo on Instagram is: </a:t>
            </a:r>
            <a:r>
              <a:rPr lang="en-US" b="1" dirty="0"/>
              <a:t>Zack_Kemmer931 having 145 likes                code used: </a:t>
            </a:r>
          </a:p>
        </p:txBody>
      </p:sp>
      <p:pic>
        <p:nvPicPr>
          <p:cNvPr id="10" name="Picture 9">
            <a:extLst>
              <a:ext uri="{FF2B5EF4-FFF2-40B4-BE49-F238E27FC236}">
                <a16:creationId xmlns:a16="http://schemas.microsoft.com/office/drawing/2014/main" id="{CAFBDD2C-A9A6-4C11-C3F4-C412455F76CA}"/>
              </a:ext>
            </a:extLst>
          </p:cNvPr>
          <p:cNvPicPr>
            <a:picLocks noChangeAspect="1"/>
          </p:cNvPicPr>
          <p:nvPr/>
        </p:nvPicPr>
        <p:blipFill>
          <a:blip r:embed="rId2"/>
          <a:stretch>
            <a:fillRect/>
          </a:stretch>
        </p:blipFill>
        <p:spPr>
          <a:xfrm>
            <a:off x="411480" y="4340926"/>
            <a:ext cx="3629578" cy="2445777"/>
          </a:xfrm>
          <a:prstGeom prst="rect">
            <a:avLst/>
          </a:prstGeom>
        </p:spPr>
      </p:pic>
      <p:pic>
        <p:nvPicPr>
          <p:cNvPr id="12" name="Picture 11">
            <a:extLst>
              <a:ext uri="{FF2B5EF4-FFF2-40B4-BE49-F238E27FC236}">
                <a16:creationId xmlns:a16="http://schemas.microsoft.com/office/drawing/2014/main" id="{0974B160-A5DD-4F07-8309-D32583AE6134}"/>
              </a:ext>
            </a:extLst>
          </p:cNvPr>
          <p:cNvPicPr>
            <a:picLocks noChangeAspect="1"/>
          </p:cNvPicPr>
          <p:nvPr/>
        </p:nvPicPr>
        <p:blipFill>
          <a:blip r:embed="rId3"/>
          <a:stretch>
            <a:fillRect/>
          </a:stretch>
        </p:blipFill>
        <p:spPr>
          <a:xfrm>
            <a:off x="5710198" y="4625944"/>
            <a:ext cx="5705280" cy="1533832"/>
          </a:xfrm>
          <a:prstGeom prst="rect">
            <a:avLst/>
          </a:prstGeom>
        </p:spPr>
      </p:pic>
      <p:sp>
        <p:nvSpPr>
          <p:cNvPr id="13" name="Footer Placeholder 1">
            <a:extLst>
              <a:ext uri="{FF2B5EF4-FFF2-40B4-BE49-F238E27FC236}">
                <a16:creationId xmlns:a16="http://schemas.microsoft.com/office/drawing/2014/main" id="{D3E56449-9511-C7C8-655C-09959A634CEA}"/>
              </a:ext>
            </a:extLst>
          </p:cNvPr>
          <p:cNvSpPr txBox="1">
            <a:spLocks/>
          </p:cNvSpPr>
          <p:nvPr/>
        </p:nvSpPr>
        <p:spPr>
          <a:xfrm>
            <a:off x="5710198" y="4269100"/>
            <a:ext cx="1828800" cy="274320"/>
          </a:xfrm>
          <a:prstGeom prst="rect">
            <a:avLst/>
          </a:prstGeom>
        </p:spPr>
        <p:txBody>
          <a:bodyPr vert="horz" lIns="91440" tIns="45720" rIns="91440" bIns="45720" rtlCol="0" anchor="ctr">
            <a:noAutofit/>
          </a:bodyPr>
          <a:lstStyle>
            <a:defPPr>
              <a:defRPr lang="en-PK"/>
            </a:defPPr>
            <a:lvl1pPr marL="0" algn="l" defTabSz="914400" rtl="0" eaLnBrk="1" latinLnBrk="0" hangingPunct="1">
              <a:defRPr sz="1200" kern="1200">
                <a:solidFill>
                  <a:schemeClr val="accent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solidFill>
              </a:rPr>
              <a:t>Result:</a:t>
            </a:r>
            <a:endParaRPr lang="en-US" dirty="0">
              <a:solidFill>
                <a:schemeClr val="tx1"/>
              </a:solidFill>
            </a:endParaRPr>
          </a:p>
        </p:txBody>
      </p:sp>
    </p:spTree>
    <p:extLst>
      <p:ext uri="{BB962C8B-B14F-4D97-AF65-F5344CB8AC3E}">
        <p14:creationId xmlns:p14="http://schemas.microsoft.com/office/powerpoint/2010/main" val="2432135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AF33408-CD32-13FF-7B0C-E002A5098F6A}"/>
              </a:ext>
            </a:extLst>
          </p:cNvPr>
          <p:cNvSpPr>
            <a:spLocks noGrp="1"/>
          </p:cNvSpPr>
          <p:nvPr>
            <p:ph type="sldNum" sz="quarter" idx="12"/>
          </p:nvPr>
        </p:nvSpPr>
        <p:spPr/>
        <p:txBody>
          <a:bodyPr/>
          <a:lstStyle/>
          <a:p>
            <a:fld id="{5BFCF61C-3B18-4C03-8326-CC3B32D710C9}" type="slidenum">
              <a:rPr lang="en-US" noProof="0" smtClean="0"/>
              <a:pPr/>
              <a:t>9</a:t>
            </a:fld>
            <a:endParaRPr lang="en-US" noProof="0"/>
          </a:p>
        </p:txBody>
      </p:sp>
      <p:sp>
        <p:nvSpPr>
          <p:cNvPr id="4" name="Title 3">
            <a:extLst>
              <a:ext uri="{FF2B5EF4-FFF2-40B4-BE49-F238E27FC236}">
                <a16:creationId xmlns:a16="http://schemas.microsoft.com/office/drawing/2014/main" id="{5EE04A32-3A37-5436-1343-872E9AC42F83}"/>
              </a:ext>
            </a:extLst>
          </p:cNvPr>
          <p:cNvSpPr>
            <a:spLocks noGrp="1"/>
          </p:cNvSpPr>
          <p:nvPr>
            <p:ph type="title"/>
          </p:nvPr>
        </p:nvSpPr>
        <p:spPr>
          <a:xfrm>
            <a:off x="102058" y="2200459"/>
            <a:ext cx="10515600" cy="575321"/>
          </a:xfrm>
        </p:spPr>
        <p:txBody>
          <a:bodyPr/>
          <a:lstStyle/>
          <a:p>
            <a:r>
              <a:rPr lang="en-US" sz="3200" dirty="0"/>
              <a:t>4) Hashtag Research: </a:t>
            </a:r>
          </a:p>
        </p:txBody>
      </p:sp>
      <p:sp>
        <p:nvSpPr>
          <p:cNvPr id="6" name="Text Placeholder 5">
            <a:extLst>
              <a:ext uri="{FF2B5EF4-FFF2-40B4-BE49-F238E27FC236}">
                <a16:creationId xmlns:a16="http://schemas.microsoft.com/office/drawing/2014/main" id="{A44809C8-C6ED-FD11-C88F-9038CF502746}"/>
              </a:ext>
            </a:extLst>
          </p:cNvPr>
          <p:cNvSpPr>
            <a:spLocks noGrp="1"/>
          </p:cNvSpPr>
          <p:nvPr>
            <p:ph type="body" sz="quarter" idx="15"/>
          </p:nvPr>
        </p:nvSpPr>
        <p:spPr>
          <a:xfrm>
            <a:off x="411480" y="3155172"/>
            <a:ext cx="4754880" cy="927049"/>
          </a:xfrm>
        </p:spPr>
        <p:txBody>
          <a:bodyPr/>
          <a:lstStyle/>
          <a:p>
            <a:pPr marL="0" indent="0">
              <a:buNone/>
            </a:pPr>
            <a:r>
              <a:rPr lang="en-US" dirty="0"/>
              <a:t>the top five most commonly used hashtags on the platform are : </a:t>
            </a:r>
            <a:r>
              <a:rPr lang="en-US" b="1" dirty="0"/>
              <a:t>smile, beach, party, fun, concert</a:t>
            </a:r>
          </a:p>
          <a:p>
            <a:pPr marL="0" indent="0">
              <a:buNone/>
            </a:pPr>
            <a:r>
              <a:rPr lang="en-US" dirty="0"/>
              <a:t>Code used: </a:t>
            </a:r>
          </a:p>
        </p:txBody>
      </p:sp>
      <p:pic>
        <p:nvPicPr>
          <p:cNvPr id="9" name="Picture 8">
            <a:extLst>
              <a:ext uri="{FF2B5EF4-FFF2-40B4-BE49-F238E27FC236}">
                <a16:creationId xmlns:a16="http://schemas.microsoft.com/office/drawing/2014/main" id="{45968BC6-63AA-064D-4E10-C5BC40A41C92}"/>
              </a:ext>
            </a:extLst>
          </p:cNvPr>
          <p:cNvPicPr>
            <a:picLocks noChangeAspect="1"/>
          </p:cNvPicPr>
          <p:nvPr/>
        </p:nvPicPr>
        <p:blipFill>
          <a:blip r:embed="rId2"/>
          <a:stretch>
            <a:fillRect/>
          </a:stretch>
        </p:blipFill>
        <p:spPr>
          <a:xfrm>
            <a:off x="102058" y="4285899"/>
            <a:ext cx="6544547" cy="2415749"/>
          </a:xfrm>
          <a:prstGeom prst="rect">
            <a:avLst/>
          </a:prstGeom>
        </p:spPr>
      </p:pic>
      <p:pic>
        <p:nvPicPr>
          <p:cNvPr id="11" name="Picture 10">
            <a:extLst>
              <a:ext uri="{FF2B5EF4-FFF2-40B4-BE49-F238E27FC236}">
                <a16:creationId xmlns:a16="http://schemas.microsoft.com/office/drawing/2014/main" id="{B3F580B9-0EBF-F893-2CAD-1AB0D586F1AA}"/>
              </a:ext>
            </a:extLst>
          </p:cNvPr>
          <p:cNvPicPr>
            <a:picLocks noChangeAspect="1"/>
          </p:cNvPicPr>
          <p:nvPr/>
        </p:nvPicPr>
        <p:blipFill>
          <a:blip r:embed="rId3"/>
          <a:stretch>
            <a:fillRect/>
          </a:stretch>
        </p:blipFill>
        <p:spPr>
          <a:xfrm>
            <a:off x="7197212" y="4285899"/>
            <a:ext cx="4124732" cy="2037215"/>
          </a:xfrm>
          <a:prstGeom prst="rect">
            <a:avLst/>
          </a:prstGeom>
        </p:spPr>
      </p:pic>
      <p:sp>
        <p:nvSpPr>
          <p:cNvPr id="12" name="Footer Placeholder 1">
            <a:extLst>
              <a:ext uri="{FF2B5EF4-FFF2-40B4-BE49-F238E27FC236}">
                <a16:creationId xmlns:a16="http://schemas.microsoft.com/office/drawing/2014/main" id="{F6E564E6-6780-BEAE-B78E-85ECB10BBF1F}"/>
              </a:ext>
            </a:extLst>
          </p:cNvPr>
          <p:cNvSpPr>
            <a:spLocks noGrp="1"/>
          </p:cNvSpPr>
          <p:nvPr>
            <p:ph type="ftr" sz="quarter" idx="11"/>
          </p:nvPr>
        </p:nvSpPr>
        <p:spPr>
          <a:xfrm>
            <a:off x="7205568" y="3903657"/>
            <a:ext cx="1828800" cy="274320"/>
          </a:xfrm>
        </p:spPr>
        <p:txBody>
          <a:bodyPr/>
          <a:lstStyle/>
          <a:p>
            <a:r>
              <a:rPr lang="en-US" noProof="0" dirty="0">
                <a:solidFill>
                  <a:schemeClr val="tx1"/>
                </a:solidFill>
              </a:rPr>
              <a:t>Result:</a:t>
            </a:r>
          </a:p>
        </p:txBody>
      </p:sp>
    </p:spTree>
    <p:extLst>
      <p:ext uri="{BB962C8B-B14F-4D97-AF65-F5344CB8AC3E}">
        <p14:creationId xmlns:p14="http://schemas.microsoft.com/office/powerpoint/2010/main" val="1624209652"/>
      </p:ext>
    </p:extLst>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2" id="{5D6FBA16-B4D1-4307-B1D7-61285FA0D9C0}" vid="{1DA9E459-46CB-4408-AA4C-63950E2E54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83CE7D-BFC6-4030-A335-E7F88DB66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1F98F7-6576-47F1-AD63-56E26C33974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5B4CAA5-BE7A-46AB-97ED-63B24C46A3A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576</Words>
  <Application>Microsoft Office PowerPoint</Application>
  <PresentationFormat>Widescreen</PresentationFormat>
  <Paragraphs>74</Paragraphs>
  <Slides>14</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Instagram user analytics</vt:lpstr>
      <vt:lpstr>Project description</vt:lpstr>
      <vt:lpstr>Approach</vt:lpstr>
      <vt:lpstr>Tech-Stack Used </vt:lpstr>
      <vt:lpstr>Insights</vt:lpstr>
      <vt:lpstr>A) Marketing Analysis    1) Loyal User Reward </vt:lpstr>
      <vt:lpstr>2) Inactive User Engagement</vt:lpstr>
      <vt:lpstr>3 ) Contest Winner Declaration</vt:lpstr>
      <vt:lpstr>4) Hashtag Research: </vt:lpstr>
      <vt:lpstr>5) Ad Campaign Launch:</vt:lpstr>
      <vt:lpstr>b) INVESTORS METRICS</vt:lpstr>
      <vt:lpstr>2) Bots &amp; Fake Accounts:</vt:lpstr>
      <vt:lpstr>Key takeaway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2022-06-28T06:29:45Z</dcterms:created>
  <dcterms:modified xsi:type="dcterms:W3CDTF">2024-05-25T15:49:21Z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