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01" r:id="rId6"/>
    <p:sldId id="277" r:id="rId7"/>
    <p:sldId id="260" r:id="rId8"/>
    <p:sldId id="259" r:id="rId9"/>
    <p:sldId id="302" r:id="rId10"/>
    <p:sldId id="30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61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80" r:id="rId29"/>
    <p:sldId id="281" r:id="rId30"/>
    <p:sldId id="282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325" y="351473"/>
            <a:ext cx="9144000" cy="2387600"/>
          </a:xfrm>
        </p:spPr>
        <p:txBody>
          <a:bodyPr/>
          <a:p>
            <a:r>
              <a:rPr lang="en-US"/>
              <a:t>Bootstraping of </a:t>
            </a:r>
            <a:r>
              <a:rPr lang="en-US">
                <a:sym typeface="+mn-ea"/>
              </a:rPr>
              <a:t>RISC-V </a:t>
            </a:r>
            <a:r>
              <a:rPr lang="en-US"/>
              <a:t>Microcontroller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4290" y="3678555"/>
            <a:ext cx="3655695" cy="2701290"/>
          </a:xfrm>
        </p:spPr>
        <p:txBody>
          <a:bodyPr>
            <a:normAutofit/>
          </a:bodyPr>
          <a:p>
            <a:pPr algn="l"/>
            <a:r>
              <a:rPr lang="en-US" b="1"/>
              <a:t>Group Members:</a:t>
            </a:r>
            <a:endParaRPr lang="en-US" b="1"/>
          </a:p>
          <a:p>
            <a:pPr marL="457200" lvl="1" indent="457200" algn="l"/>
            <a:r>
              <a:rPr lang="en-US" b="1"/>
              <a:t>1.Abhishek Pendse</a:t>
            </a:r>
            <a:endParaRPr lang="en-US" b="1"/>
          </a:p>
          <a:p>
            <a:pPr marL="457200" lvl="1" indent="457200" algn="l"/>
            <a:r>
              <a:rPr lang="en-US" b="1"/>
              <a:t>2.Ankush Thakare </a:t>
            </a:r>
            <a:endParaRPr lang="en-US" b="1"/>
          </a:p>
          <a:p>
            <a:pPr marL="457200" lvl="1" indent="457200" algn="l"/>
            <a:r>
              <a:rPr lang="en-US" b="1"/>
              <a:t>3.Archana Bidgar</a:t>
            </a:r>
            <a:endParaRPr lang="en-US" b="1"/>
          </a:p>
          <a:p>
            <a:pPr marL="457200" lvl="1" indent="457200" algn="l"/>
            <a:r>
              <a:rPr lang="en-US" b="1"/>
              <a:t>4. Pallavi kharaje</a:t>
            </a:r>
            <a:endParaRPr lang="en-US" b="1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6631940" y="3678555"/>
            <a:ext cx="3655695" cy="270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811020" y="36785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Group Mentor: </a:t>
            </a:r>
            <a:endParaRPr lang="en-US" b="1"/>
          </a:p>
          <a:p>
            <a:r>
              <a:rPr lang="en-US" b="1"/>
              <a:t>Mr.arif Badar 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314782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Three</a:t>
            </a:r>
            <a:r>
              <a:rPr kumimoji="0" sz="4400" b="0" i="0" u="none" strike="noStrike" kern="0" cap="none" spc="-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types of </a:t>
            </a: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instructions</a:t>
            </a:r>
            <a:endParaRPr kumimoji="0" sz="4400" b="0" i="0" u="none" strike="noStrike" kern="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3563" y="1708150"/>
            <a:ext cx="8774113" cy="2754630"/>
          </a:xfrm>
        </p:spPr>
        <p:txBody>
          <a:bodyPr vert="horz" wrap="square" lIns="0" tIns="97790" rIns="0" bIns="0" rtlCol="0">
            <a:spAutoFit/>
          </a:bodyPr>
          <a:lstStyle/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800" b="0" i="0" u="none" strike="noStrike" kern="0" cap="none" spc="-1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Computational</a:t>
            </a:r>
            <a:r>
              <a:rPr kumimoji="0" sz="2800" b="0" i="0" u="none" strike="noStrike" kern="0" cap="none" spc="-8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800" b="0" i="0" u="none" strike="noStrike" kern="0" cap="none" spc="-1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operation:</a:t>
            </a:r>
            <a:endParaRPr kumimoji="0" sz="2800" b="0" i="0" u="none" strike="noStrike" kern="0" cap="none" spc="-1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927100" marR="0" lvl="2" indent="457200" defTabSz="91440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9265" algn="l"/>
                <a:tab pos="469900" algn="l"/>
              </a:tabLst>
              <a:defRPr/>
            </a:pPr>
            <a:r>
              <a:rPr kumimoji="0" sz="2000" b="0" i="0" u="none" strike="noStrike" kern="0" cap="none" spc="-10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lang="en-US" sz="2000" b="0" i="0" u="none" strike="noStrike" kern="0" cap="none" spc="-10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	</a:t>
            </a:r>
            <a:r>
              <a:rPr kumimoji="0" sz="2000" b="0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from</a:t>
            </a:r>
            <a:r>
              <a:rPr kumimoji="0" sz="2000" b="0" i="0" u="none" strike="noStrike" kern="0" cap="none" spc="-95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-1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register</a:t>
            </a:r>
            <a:r>
              <a:rPr kumimoji="0" sz="2000" b="0" i="0" u="none" strike="noStrike" kern="0" cap="none" spc="-105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file</a:t>
            </a:r>
            <a:r>
              <a:rPr kumimoji="0" sz="2000" b="0" i="0" u="none" strike="noStrike" kern="0" cap="none" spc="-105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to</a:t>
            </a:r>
            <a:r>
              <a:rPr kumimoji="0" sz="2000" b="0" i="0" u="none" strike="noStrike" kern="0" cap="none" spc="-105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-1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register</a:t>
            </a:r>
            <a:r>
              <a:rPr kumimoji="0" sz="2000" b="0" i="0" u="none" strike="noStrike" kern="0" cap="none" spc="-105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-2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file</a:t>
            </a:r>
            <a:endParaRPr kumimoji="0" sz="2000" b="0" i="0" u="none" strike="noStrike" kern="0" cap="none" spc="-2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800" b="0" i="0" u="none" strike="noStrike" kern="0" cap="none" spc="-1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Load/Store:</a:t>
            </a:r>
            <a:r>
              <a:rPr kumimoji="0" sz="2800" b="0" i="0" u="none" strike="noStrike" kern="0" cap="none" spc="-11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endParaRPr kumimoji="0" sz="2800" b="0" i="0" u="none" strike="noStrike" kern="0" cap="none" spc="-11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1384300" marR="0" lvl="3" indent="457200" defTabSz="91440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9265" algn="l"/>
                <a:tab pos="469900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between</a:t>
            </a:r>
            <a:r>
              <a:rPr kumimoji="0" sz="2000" b="0" i="0" u="none" strike="noStrike" kern="0" cap="none" spc="-11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memory</a:t>
            </a:r>
            <a:r>
              <a:rPr kumimoji="0" sz="2000" b="0" i="0" u="none" strike="noStrike" kern="0" cap="none" spc="-10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and</a:t>
            </a:r>
            <a:r>
              <a:rPr kumimoji="0" sz="2000" b="0" i="0" u="none" strike="noStrike" kern="0" cap="none" spc="-11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-1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register</a:t>
            </a:r>
            <a:r>
              <a:rPr kumimoji="0" sz="2000" b="0" i="0" u="none" strike="noStrike" kern="0" cap="none" spc="-11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-2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file</a:t>
            </a:r>
            <a:endParaRPr kumimoji="0" sz="2000" b="0" i="0" u="none" strike="noStrike" kern="0" cap="none" spc="-2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800" b="0" i="0" u="none" strike="noStrike" kern="0" cap="none" spc="-1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Control</a:t>
            </a:r>
            <a:r>
              <a:rPr kumimoji="0" sz="2800" b="0" i="0" u="none" strike="noStrike" kern="0" cap="none" spc="-7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800" b="0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flow:</a:t>
            </a:r>
            <a:endParaRPr kumimoji="0" sz="2800" b="0" i="0" u="none" strike="noStrike" kern="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927100" marR="0" lvl="2" indent="0" defTabSz="914400" eaLnBrk="1" fontAlgn="auto" latinLnBrk="0" hangingPunct="1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Tx/>
              <a:buNone/>
              <a:tabLst>
                <a:tab pos="469265" algn="l"/>
                <a:tab pos="469900" algn="l"/>
              </a:tabLst>
              <a:defRPr/>
            </a:pPr>
            <a:r>
              <a:rPr kumimoji="0" sz="2000" b="0" i="0" u="none" strike="noStrike" kern="0" cap="none" spc="-6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lang="en-US" sz="2000" b="0" i="0" u="none" strike="noStrike" kern="0" cap="none" spc="-6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	</a:t>
            </a:r>
            <a:r>
              <a:rPr kumimoji="0" sz="2000" b="0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jump</a:t>
            </a:r>
            <a:r>
              <a:rPr kumimoji="0" sz="2000" b="0" i="0" u="none" strike="noStrike" kern="0" cap="none" spc="-6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to</a:t>
            </a:r>
            <a:r>
              <a:rPr kumimoji="0" sz="2000" b="0" i="0" u="none" strike="noStrike" kern="0" cap="none" spc="-75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-2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different</a:t>
            </a:r>
            <a:r>
              <a:rPr kumimoji="0" sz="2000" b="0" i="0" u="none" strike="noStrike" kern="0" cap="none" spc="-65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part</a:t>
            </a:r>
            <a:r>
              <a:rPr kumimoji="0" sz="2000" b="0" i="0" u="none" strike="noStrike" kern="0" cap="none" spc="-65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of</a:t>
            </a:r>
            <a:r>
              <a:rPr kumimoji="0" sz="2000" b="0" i="0" u="none" strike="noStrike" kern="0" cap="none" spc="-8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 </a:t>
            </a:r>
            <a:r>
              <a:rPr kumimoji="0" sz="2000" b="0" i="0" u="none" strike="noStrike" kern="0" cap="none" spc="-2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/>
              </a:rPr>
              <a:t>code</a:t>
            </a:r>
            <a:endParaRPr kumimoji="0" sz="2000" b="0" i="0" u="none" strike="noStrike" kern="0" cap="none" spc="-2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314782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Computational</a:t>
            </a: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operations</a:t>
            </a:r>
            <a:endParaRPr kumimoji="0" sz="4400" b="0" i="0" u="none" strike="noStrike" kern="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563" y="1708150"/>
            <a:ext cx="7389813" cy="223043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marR="0" indent="-457200" defTabSz="914400" eaLnBrk="1" fontAlgn="auto" hangingPunct="1">
              <a:spcBef>
                <a:spcPts val="770"/>
              </a:spcBef>
              <a:spcAft>
                <a:spcPts val="0"/>
              </a:spcAft>
              <a:buClrTx/>
              <a:buSzTx/>
              <a:buFont typeface="Wingdings" panose="05000000000000000000"/>
              <a:buChar char=""/>
              <a:tabLst>
                <a:tab pos="469265" algn="l"/>
                <a:tab pos="469900" algn="l"/>
              </a:tabLst>
              <a:defRPr/>
            </a:pP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Arithmetic,</a:t>
            </a:r>
            <a:r>
              <a:rPr kumimoji="0" sz="2800" kern="0" cap="none" spc="-10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comparison,</a:t>
            </a:r>
            <a:r>
              <a:rPr kumimoji="0" sz="2800" kern="0" cap="none" spc="-9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logical,</a:t>
            </a:r>
            <a:r>
              <a:rPr kumimoji="0" sz="2800" kern="0" cap="none" spc="-1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shift</a:t>
            </a:r>
            <a:r>
              <a:rPr kumimoji="0" sz="2800" kern="0" cap="none" spc="-9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operations</a:t>
            </a:r>
            <a:endParaRPr kumimoji="0" sz="28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469900" marR="0" indent="-457200" defTabSz="914400" eaLnBrk="1" fontAlgn="auto" hangingPunct="1">
              <a:spcBef>
                <a:spcPts val="670"/>
              </a:spcBef>
              <a:spcAft>
                <a:spcPts val="0"/>
              </a:spcAft>
              <a:buClrTx/>
              <a:buSzTx/>
              <a:buFont typeface="Wingdings" panose="05000000000000000000"/>
              <a:buChar char=""/>
              <a:tabLst>
                <a:tab pos="469265" algn="l"/>
                <a:tab pos="469900" algn="l"/>
              </a:tabLst>
              <a:defRPr/>
            </a:pPr>
            <a:r>
              <a:rPr kumimoji="0" sz="2800" kern="0" cap="none" spc="-3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Register-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register</a:t>
            </a:r>
            <a:r>
              <a:rPr kumimoji="0" sz="2800" kern="0" cap="none" spc="-5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instructions</a:t>
            </a:r>
            <a:endParaRPr kumimoji="0" sz="28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2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source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operand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registers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1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destination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register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Format: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op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dst,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src1,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src2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93950" y="4387850"/>
          <a:ext cx="7391400" cy="741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3702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Arithmetic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Comparison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Logical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Shift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add, 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sub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slt,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sltu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and,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3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or,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xor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sll,</a:t>
                      </a:r>
                      <a:r>
                        <a:rPr sz="1800" spc="-1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srl,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sra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</a:tr>
            </a:tbl>
          </a:graphicData>
        </a:graphic>
      </p:graphicFrame>
      <p:sp>
        <p:nvSpPr>
          <p:cNvPr id="13333" name="object 5"/>
          <p:cNvSpPr/>
          <p:nvPr/>
        </p:nvSpPr>
        <p:spPr>
          <a:xfrm>
            <a:off x="4527550" y="5272088"/>
            <a:ext cx="485775" cy="457200"/>
          </a:xfrm>
          <a:custGeom>
            <a:avLst/>
            <a:gdLst/>
            <a:ahLst/>
            <a:cxnLst/>
            <a:pathLst>
              <a:path w="485139" h="458470">
                <a:moveTo>
                  <a:pt x="425221" y="47707"/>
                </a:moveTo>
                <a:lnTo>
                  <a:pt x="0" y="448716"/>
                </a:lnTo>
                <a:lnTo>
                  <a:pt x="8636" y="457962"/>
                </a:lnTo>
                <a:lnTo>
                  <a:pt x="433850" y="56860"/>
                </a:lnTo>
                <a:lnTo>
                  <a:pt x="425221" y="47707"/>
                </a:lnTo>
                <a:close/>
              </a:path>
              <a:path w="485139" h="458470">
                <a:moveTo>
                  <a:pt x="470717" y="38989"/>
                </a:moveTo>
                <a:lnTo>
                  <a:pt x="434466" y="38989"/>
                </a:lnTo>
                <a:lnTo>
                  <a:pt x="443102" y="48133"/>
                </a:lnTo>
                <a:lnTo>
                  <a:pt x="433850" y="56860"/>
                </a:lnTo>
                <a:lnTo>
                  <a:pt x="455675" y="80010"/>
                </a:lnTo>
                <a:lnTo>
                  <a:pt x="470717" y="38989"/>
                </a:lnTo>
                <a:close/>
              </a:path>
              <a:path w="485139" h="458470">
                <a:moveTo>
                  <a:pt x="434466" y="38989"/>
                </a:moveTo>
                <a:lnTo>
                  <a:pt x="425221" y="47707"/>
                </a:lnTo>
                <a:lnTo>
                  <a:pt x="433850" y="56860"/>
                </a:lnTo>
                <a:lnTo>
                  <a:pt x="443102" y="48133"/>
                </a:lnTo>
                <a:lnTo>
                  <a:pt x="434466" y="38989"/>
                </a:lnTo>
                <a:close/>
              </a:path>
              <a:path w="485139" h="458470">
                <a:moveTo>
                  <a:pt x="485013" y="0"/>
                </a:moveTo>
                <a:lnTo>
                  <a:pt x="403351" y="24511"/>
                </a:lnTo>
                <a:lnTo>
                  <a:pt x="425221" y="47707"/>
                </a:lnTo>
                <a:lnTo>
                  <a:pt x="434466" y="38989"/>
                </a:lnTo>
                <a:lnTo>
                  <a:pt x="470717" y="38989"/>
                </a:lnTo>
                <a:lnTo>
                  <a:pt x="485013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2373313" y="5419725"/>
            <a:ext cx="2616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indent="898525" eaLnBrk="1" hangingPunct="1">
              <a:spcBef>
                <a:spcPts val="100"/>
              </a:spcBef>
              <a:buNone/>
            </a:pPr>
            <a:r>
              <a:rPr lang="en-US" altLang="zh-CN">
                <a:solidFill>
                  <a:srgbClr val="001F5F"/>
                </a:solidFill>
                <a:latin typeface="Calibri" panose="020F0502020204030204" charset="0"/>
                <a:cs typeface="Calibri" panose="020F0502020204030204" charset="0"/>
              </a:rPr>
              <a:t>set less than set less than unsigned</a:t>
            </a:r>
            <a:endParaRPr lang="en-US" altLang="zh-CN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700" indent="898525" eaLnBrk="1" hangingPunct="1">
              <a:spcBef>
                <a:spcPts val="965"/>
              </a:spcBef>
              <a:buNone/>
            </a:pPr>
            <a:r>
              <a:rPr lang="en-US" altLang="zh-CN" sz="16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Signed/unsigned?</a:t>
            </a:r>
            <a:endParaRPr lang="en-US" altLang="zh-CN" sz="160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13335" name="object 7"/>
          <p:cNvSpPr/>
          <p:nvPr/>
        </p:nvSpPr>
        <p:spPr>
          <a:xfrm>
            <a:off x="8328025" y="5257800"/>
            <a:ext cx="617538" cy="596900"/>
          </a:xfrm>
          <a:custGeom>
            <a:avLst/>
            <a:gdLst/>
            <a:ahLst/>
            <a:cxnLst/>
            <a:pathLst>
              <a:path w="617220" h="596900">
                <a:moveTo>
                  <a:pt x="557805" y="48310"/>
                </a:moveTo>
                <a:lnTo>
                  <a:pt x="0" y="587273"/>
                </a:lnTo>
                <a:lnTo>
                  <a:pt x="8890" y="596404"/>
                </a:lnTo>
                <a:lnTo>
                  <a:pt x="566662" y="57486"/>
                </a:lnTo>
                <a:lnTo>
                  <a:pt x="557805" y="48310"/>
                </a:lnTo>
                <a:close/>
              </a:path>
              <a:path w="617220" h="596900">
                <a:moveTo>
                  <a:pt x="603178" y="39496"/>
                </a:moveTo>
                <a:lnTo>
                  <a:pt x="566928" y="39496"/>
                </a:lnTo>
                <a:lnTo>
                  <a:pt x="575818" y="48640"/>
                </a:lnTo>
                <a:lnTo>
                  <a:pt x="566662" y="57486"/>
                </a:lnTo>
                <a:lnTo>
                  <a:pt x="588772" y="80390"/>
                </a:lnTo>
                <a:lnTo>
                  <a:pt x="603178" y="39496"/>
                </a:lnTo>
                <a:close/>
              </a:path>
              <a:path w="617220" h="596900">
                <a:moveTo>
                  <a:pt x="566928" y="39496"/>
                </a:moveTo>
                <a:lnTo>
                  <a:pt x="557805" y="48310"/>
                </a:lnTo>
                <a:lnTo>
                  <a:pt x="566662" y="57486"/>
                </a:lnTo>
                <a:lnTo>
                  <a:pt x="575818" y="48640"/>
                </a:lnTo>
                <a:lnTo>
                  <a:pt x="566928" y="39496"/>
                </a:lnTo>
                <a:close/>
              </a:path>
              <a:path w="617220" h="596900">
                <a:moveTo>
                  <a:pt x="617093" y="0"/>
                </a:moveTo>
                <a:lnTo>
                  <a:pt x="535813" y="25527"/>
                </a:lnTo>
                <a:lnTo>
                  <a:pt x="557805" y="48310"/>
                </a:lnTo>
                <a:lnTo>
                  <a:pt x="566928" y="39496"/>
                </a:lnTo>
                <a:lnTo>
                  <a:pt x="603178" y="39496"/>
                </a:lnTo>
                <a:lnTo>
                  <a:pt x="617093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6308725" y="5407025"/>
            <a:ext cx="2778125" cy="1176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indent="492125" algn="r" eaLnBrk="1" hangingPunct="1">
              <a:spcBef>
                <a:spcPts val="100"/>
              </a:spcBef>
              <a:buNone/>
            </a:pPr>
            <a:r>
              <a:rPr lang="en-US" altLang="zh-CN">
                <a:solidFill>
                  <a:srgbClr val="001F5F"/>
                </a:solidFill>
                <a:latin typeface="Calibri" panose="020F0502020204030204" charset="0"/>
                <a:cs typeface="Calibri" panose="020F0502020204030204" charset="0"/>
              </a:rPr>
              <a:t>Shift left logical Shift right logical Shift right arithmetic</a:t>
            </a:r>
            <a:endParaRPr lang="en-US" altLang="zh-CN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2700" indent="492125" eaLnBrk="1" hangingPunct="1">
              <a:spcBef>
                <a:spcPts val="650"/>
              </a:spcBef>
              <a:buNone/>
            </a:pPr>
            <a:r>
              <a:rPr lang="en-US" altLang="zh-CN" sz="16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Arithmetic/logical?</a:t>
            </a:r>
            <a:endParaRPr lang="en-US" altLang="zh-CN" sz="160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314782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Computational</a:t>
            </a: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operations</a:t>
            </a:r>
            <a:endParaRPr kumimoji="0" sz="4400" b="0" i="0" u="none" strike="noStrike" kern="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563" y="1757363"/>
            <a:ext cx="6154738" cy="268763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0" indent="-457200" defTabSz="914400" eaLnBrk="1" fontAlgn="auto" hangingPunct="1"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/>
              <a:buChar char=""/>
              <a:tabLst>
                <a:tab pos="469265" algn="l"/>
                <a:tab pos="469900" algn="l"/>
              </a:tabLst>
              <a:defRPr/>
            </a:pPr>
            <a:r>
              <a:rPr kumimoji="0" sz="2800" kern="0" cap="none" spc="-3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Register-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immediate</a:t>
            </a:r>
            <a:r>
              <a:rPr kumimoji="0" sz="28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operations</a:t>
            </a:r>
            <a:endParaRPr kumimoji="0" sz="28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2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source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operands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1155700" marR="0" lvl="2" indent="-228600" defTabSz="91440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1155065" algn="l"/>
                <a:tab pos="1155700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One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register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read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1155700" marR="0" lvl="2" indent="-22860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1155065" algn="l"/>
                <a:tab pos="1155700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One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immediate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value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encoded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in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the</a:t>
            </a:r>
            <a:r>
              <a:rPr kumimoji="0" sz="20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instruction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1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destination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register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Format: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op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dst,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src,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imm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1155700" marR="0" lvl="2" indent="-228600" defTabSz="91440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1155065" algn="l"/>
                <a:tab pos="1155700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eg.,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addi</a:t>
            </a:r>
            <a:r>
              <a:rPr kumimoji="0" sz="2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x1,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x2,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10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4340" name="Table 14339"/>
          <p:cNvGraphicFramePr/>
          <p:nvPr/>
        </p:nvGraphicFramePr>
        <p:xfrm>
          <a:off x="1916113" y="4591050"/>
          <a:ext cx="8115300" cy="1651000"/>
        </p:xfrm>
        <a:graphic>
          <a:graphicData uri="http://schemas.openxmlformats.org/drawingml/2006/table">
            <a:tbl>
              <a:tblPr/>
              <a:tblGrid>
                <a:gridCol w="1622425"/>
                <a:gridCol w="1622425"/>
                <a:gridCol w="1624013"/>
                <a:gridCol w="1622425"/>
                <a:gridCol w="1624012"/>
              </a:tblGrid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469900" lvl="0" indent="0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Format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Arithmetic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Comparison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1905" lvl="0" indent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Logical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 b="1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Shift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F5F"/>
                    </a:solidFill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459105" lvl="0" indent="-34925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1F5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register- register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1F5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add, sub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1905" lvl="0" indent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1F5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slt, sltu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1F5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and, or, xor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1F5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sll, srl, sra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CD2"/>
                    </a:solidFill>
                  </a:tcPr>
                </a:tc>
              </a:tr>
              <a:tr h="641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311150" lvl="0" indent="111125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1F5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register- immediate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1F5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addi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1F5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slti, sltiu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1F5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andi, ori, xori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ts val="25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1F5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slli, srli, srai</a:t>
                      </a:r>
                      <a:endParaRPr lang="en-US">
                        <a:latin typeface="Calibri" panose="020F0502020204030204" charset="0"/>
                        <a:ea typeface="Calibri" panose="020F0502020204030204" charset="0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11325" y="6413500"/>
            <a:ext cx="3975100" cy="300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kumimoji="0" kern="0" cap="none" spc="-3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“subi”</a:t>
            </a:r>
            <a:r>
              <a:rPr kumimoji="0" kern="0" cap="none" spc="-35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instead</a:t>
            </a:r>
            <a:r>
              <a:rPr kumimoji="0" kern="0" cap="none" spc="-1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kumimoji="0" kern="0" cap="none" spc="-3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negative</a:t>
            </a:r>
            <a:r>
              <a:rPr kumimoji="0" kern="0" cap="none" spc="-25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kumimoji="0" kern="0" cap="none" spc="-15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-1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“addi”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314782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Load/Store</a:t>
            </a:r>
            <a:r>
              <a:rPr kumimoji="0" sz="4400" b="0" i="0" u="none" strike="noStrike" kern="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operations</a:t>
            </a:r>
            <a:endParaRPr kumimoji="0" sz="4400" b="0" i="0" u="none" strike="noStrike" kern="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563" y="1757363"/>
            <a:ext cx="9428163" cy="409416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0" indent="-457200" defTabSz="914400" eaLnBrk="1" fontAlgn="auto" hangingPunct="1"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/>
              <a:buChar char=""/>
              <a:tabLst>
                <a:tab pos="469265" algn="l"/>
                <a:tab pos="469900" algn="l"/>
              </a:tabLst>
              <a:defRPr/>
            </a:pP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Format:</a:t>
            </a:r>
            <a:r>
              <a:rPr kumimoji="0" sz="2800" kern="0" cap="none" spc="-9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op</a:t>
            </a:r>
            <a:r>
              <a:rPr kumimoji="0" sz="2800" kern="0" cap="none" spc="-8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dst,</a:t>
            </a:r>
            <a:r>
              <a:rPr kumimoji="0" sz="2800" kern="0" cap="none" spc="-8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offset(base)</a:t>
            </a:r>
            <a:endParaRPr kumimoji="0" sz="28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Address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specified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by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pair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of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&lt;base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address,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offset&gt;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e.g.,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lw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x1,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4(x2)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#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Load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word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(4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bytes)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from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[x2]+4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to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x1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The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offset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is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small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constant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469900" marR="0" indent="-457200" defTabSz="914400" eaLnBrk="1" fontAlgn="auto" hangingPunct="1">
              <a:spcBef>
                <a:spcPts val="645"/>
              </a:spcBef>
              <a:spcAft>
                <a:spcPts val="0"/>
              </a:spcAft>
              <a:buClrTx/>
              <a:buSzTx/>
              <a:buFont typeface="Wingdings" panose="05000000000000000000"/>
              <a:buChar char=""/>
              <a:tabLst>
                <a:tab pos="469265" algn="l"/>
                <a:tab pos="469900" algn="l"/>
              </a:tabLst>
              <a:defRPr/>
            </a:pPr>
            <a:r>
              <a:rPr kumimoji="0" sz="28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Variants</a:t>
            </a:r>
            <a:r>
              <a:rPr kumimoji="0" sz="2800" kern="0" cap="none" spc="-10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kumimoji="0" sz="2800" kern="0" cap="none" spc="-1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types</a:t>
            </a:r>
            <a:endParaRPr kumimoji="0" sz="28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lw/sw:</a:t>
            </a:r>
            <a:r>
              <a:rPr kumimoji="0" sz="24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Word</a:t>
            </a:r>
            <a:r>
              <a:rPr kumimoji="0" sz="24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(4</a:t>
            </a:r>
            <a:r>
              <a:rPr kumimoji="0" sz="24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bytes)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lh/lhu/sh: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Half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(2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bytes)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lb/lbu/sb: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Byte</a:t>
            </a:r>
            <a:r>
              <a:rPr kumimoji="0" sz="24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(1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byte)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‘u’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variant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is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for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unsigned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loads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1155700" marR="0" lvl="2" indent="-228600" defTabSz="91440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1155065" algn="l"/>
                <a:tab pos="1155700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Half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and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Byte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reads</a:t>
            </a:r>
            <a:r>
              <a:rPr kumimoji="0" sz="20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extends</a:t>
            </a:r>
            <a:r>
              <a:rPr kumimoji="0" sz="20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read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data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to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32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bits.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Signed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loads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are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sign-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bit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aware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314782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Control</a:t>
            </a:r>
            <a:r>
              <a:rPr kumimoji="0" sz="4400" b="0" i="0" u="none" strike="noStrike" kern="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flow</a:t>
            </a:r>
            <a:r>
              <a:rPr kumimoji="0" sz="4400" b="0" i="0" u="none" strike="noStrike" kern="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instructions</a:t>
            </a:r>
            <a:r>
              <a:rPr kumimoji="0" sz="4400" b="0" i="0" u="none" strike="noStrike" kern="0" cap="none" spc="-4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-</a:t>
            </a:r>
            <a:r>
              <a:rPr kumimoji="0" sz="4400" b="0" i="0" u="none" strike="noStrike" kern="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Branching</a:t>
            </a:r>
            <a:endParaRPr kumimoji="0" sz="4400" b="0" i="0" u="none" strike="noStrike" kern="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563" y="1708150"/>
            <a:ext cx="9358313" cy="104933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marR="0" indent="-457200" defTabSz="914400" eaLnBrk="1" fontAlgn="auto" hangingPunct="1">
              <a:spcBef>
                <a:spcPts val="770"/>
              </a:spcBef>
              <a:spcAft>
                <a:spcPts val="0"/>
              </a:spcAft>
              <a:buClrTx/>
              <a:buSzTx/>
              <a:buFont typeface="Wingdings" panose="05000000000000000000"/>
              <a:buChar char=""/>
              <a:tabLst>
                <a:tab pos="469265" algn="l"/>
                <a:tab pos="469900" algn="l"/>
              </a:tabLst>
              <a:defRPr/>
            </a:pP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Format:</a:t>
            </a:r>
            <a:r>
              <a:rPr kumimoji="0" sz="2800" kern="0" cap="none" spc="-10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cond</a:t>
            </a:r>
            <a:r>
              <a:rPr kumimoji="0" sz="2800" kern="0" cap="none" spc="-9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src1,</a:t>
            </a:r>
            <a:r>
              <a:rPr kumimoji="0" sz="2800" kern="0" cap="none" spc="-10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src2,</a:t>
            </a:r>
            <a:r>
              <a:rPr kumimoji="0" sz="2800" kern="0" cap="none" spc="-9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label</a:t>
            </a:r>
            <a:endParaRPr kumimoji="0" sz="28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469900" marR="0" indent="-457200" defTabSz="914400" eaLnBrk="1" fontAlgn="auto" hangingPunct="1">
              <a:spcBef>
                <a:spcPts val="670"/>
              </a:spcBef>
              <a:spcAft>
                <a:spcPts val="0"/>
              </a:spcAft>
              <a:buClrTx/>
              <a:buSzTx/>
              <a:buFont typeface="Wingdings" panose="05000000000000000000"/>
              <a:buChar char=""/>
              <a:tabLst>
                <a:tab pos="469265" algn="l"/>
                <a:tab pos="469900" algn="l"/>
              </a:tabLst>
              <a:defRPr/>
            </a:pP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kumimoji="0" sz="2800" kern="0" cap="none" spc="-8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condition</a:t>
            </a:r>
            <a:r>
              <a:rPr kumimoji="0" sz="2800" kern="0" cap="none" spc="-6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kumimoji="0" sz="2800" kern="0" cap="none" spc="-8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met,</a:t>
            </a:r>
            <a:r>
              <a:rPr kumimoji="0" sz="2800" kern="0" cap="none" spc="-7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jump</a:t>
            </a:r>
            <a:r>
              <a:rPr kumimoji="0" sz="2800" kern="0" cap="none" spc="-7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kumimoji="0" sz="2800" kern="0" cap="none" spc="-8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label.</a:t>
            </a:r>
            <a:r>
              <a:rPr kumimoji="0" sz="2800" kern="0" cap="none" spc="-6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Otherwise,</a:t>
            </a:r>
            <a:r>
              <a:rPr kumimoji="0" sz="2800" kern="0" cap="none" spc="-6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continue</a:t>
            </a:r>
            <a:r>
              <a:rPr kumimoji="0" sz="2800" kern="0" cap="none" spc="-6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kumimoji="0" sz="2800" kern="0" cap="none" spc="-8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next</a:t>
            </a:r>
            <a:endParaRPr kumimoji="0" sz="28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11388" y="3167063"/>
          <a:ext cx="647700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/>
                <a:gridCol w="1079500"/>
                <a:gridCol w="1079500"/>
                <a:gridCol w="1079500"/>
                <a:gridCol w="1079500"/>
                <a:gridCol w="1079500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beq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bne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blt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bge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bltu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bgeu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==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!=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&gt;=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&lt;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&gt;=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</a:tr>
            </a:tbl>
          </a:graphicData>
        </a:graphic>
      </p:graphicFrame>
      <p:pic>
        <p:nvPicPr>
          <p:cNvPr id="24603" name="objec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925" y="5165725"/>
            <a:ext cx="3449638" cy="59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04" name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288" y="4724400"/>
            <a:ext cx="3276600" cy="147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object 7"/>
          <p:cNvSpPr txBox="1"/>
          <p:nvPr/>
        </p:nvSpPr>
        <p:spPr>
          <a:xfrm>
            <a:off x="7212013" y="6408738"/>
            <a:ext cx="2824163" cy="331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kern="0" cap="none" spc="0" normalizeH="0" baseline="0" noProof="0" dirty="0">
                <a:solidFill>
                  <a:srgbClr val="538235"/>
                </a:solidFill>
                <a:latin typeface="Calibri" panose="020F0502020204030204"/>
                <a:cs typeface="Calibri" panose="020F0502020204030204"/>
              </a:rPr>
              <a:t>(Assume</a:t>
            </a:r>
            <a:r>
              <a:rPr kumimoji="0" sz="2000" kern="0" cap="none" spc="-20" normalizeH="0" baseline="0" noProof="0" dirty="0">
                <a:solidFill>
                  <a:srgbClr val="53823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0" normalizeH="0" baseline="0" noProof="0" dirty="0">
                <a:solidFill>
                  <a:srgbClr val="538235"/>
                </a:solidFill>
                <a:latin typeface="Calibri" panose="020F0502020204030204"/>
                <a:cs typeface="Calibri" panose="020F0502020204030204"/>
              </a:rPr>
              <a:t>x1=a;</a:t>
            </a:r>
            <a:r>
              <a:rPr kumimoji="0" sz="2000" kern="0" cap="none" spc="-30" normalizeH="0" baseline="0" noProof="0" dirty="0">
                <a:solidFill>
                  <a:srgbClr val="53823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0" normalizeH="0" baseline="0" noProof="0" dirty="0">
                <a:solidFill>
                  <a:srgbClr val="538235"/>
                </a:solidFill>
                <a:latin typeface="Calibri" panose="020F0502020204030204"/>
                <a:cs typeface="Calibri" panose="020F0502020204030204"/>
              </a:rPr>
              <a:t>x2=b;</a:t>
            </a:r>
            <a:r>
              <a:rPr kumimoji="0" sz="2000" kern="0" cap="none" spc="-40" normalizeH="0" baseline="0" noProof="0" dirty="0">
                <a:solidFill>
                  <a:srgbClr val="53823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-10" normalizeH="0" baseline="0" noProof="0" dirty="0">
                <a:solidFill>
                  <a:srgbClr val="538235"/>
                </a:solidFill>
                <a:latin typeface="Calibri" panose="020F0502020204030204"/>
                <a:cs typeface="Calibri" panose="020F0502020204030204"/>
              </a:rPr>
              <a:t>x3=c;)</a:t>
            </a:r>
            <a:endParaRPr kumimoji="0" sz="20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606" name="object 8"/>
          <p:cNvGrpSpPr/>
          <p:nvPr/>
        </p:nvGrpSpPr>
        <p:grpSpPr>
          <a:xfrm>
            <a:off x="5272088" y="5049838"/>
            <a:ext cx="1071562" cy="795337"/>
            <a:chOff x="5272785" y="5050282"/>
            <a:chExt cx="1070610" cy="795020"/>
          </a:xfrm>
        </p:grpSpPr>
        <p:sp>
          <p:nvSpPr>
            <p:cNvPr id="24608" name="object 9"/>
            <p:cNvSpPr/>
            <p:nvPr/>
          </p:nvSpPr>
          <p:spPr>
            <a:xfrm>
              <a:off x="5279135" y="5056632"/>
              <a:ext cx="1057910" cy="782320"/>
            </a:xfrm>
            <a:custGeom>
              <a:avLst/>
              <a:gdLst/>
              <a:ahLst/>
              <a:cxnLst/>
              <a:pathLst>
                <a:path w="1057910" h="782320">
                  <a:moveTo>
                    <a:pt x="666750" y="0"/>
                  </a:moveTo>
                  <a:lnTo>
                    <a:pt x="666750" y="195453"/>
                  </a:lnTo>
                  <a:lnTo>
                    <a:pt x="0" y="195453"/>
                  </a:lnTo>
                  <a:lnTo>
                    <a:pt x="0" y="586359"/>
                  </a:lnTo>
                  <a:lnTo>
                    <a:pt x="666750" y="586359"/>
                  </a:lnTo>
                  <a:lnTo>
                    <a:pt x="666750" y="781812"/>
                  </a:lnTo>
                  <a:lnTo>
                    <a:pt x="1057655" y="390906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F1F1F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4609" name="object 10"/>
            <p:cNvSpPr/>
            <p:nvPr/>
          </p:nvSpPr>
          <p:spPr>
            <a:xfrm>
              <a:off x="5279135" y="5056632"/>
              <a:ext cx="1057910" cy="782320"/>
            </a:xfrm>
            <a:custGeom>
              <a:avLst/>
              <a:gdLst/>
              <a:ahLst/>
              <a:cxnLst/>
              <a:pathLst>
                <a:path w="1057910" h="782320">
                  <a:moveTo>
                    <a:pt x="0" y="195453"/>
                  </a:moveTo>
                  <a:lnTo>
                    <a:pt x="666750" y="195453"/>
                  </a:lnTo>
                  <a:lnTo>
                    <a:pt x="666750" y="0"/>
                  </a:lnTo>
                  <a:lnTo>
                    <a:pt x="1057655" y="390906"/>
                  </a:lnTo>
                  <a:lnTo>
                    <a:pt x="666750" y="781812"/>
                  </a:lnTo>
                  <a:lnTo>
                    <a:pt x="666750" y="586359"/>
                  </a:lnTo>
                  <a:lnTo>
                    <a:pt x="0" y="586359"/>
                  </a:lnTo>
                  <a:lnTo>
                    <a:pt x="0" y="195453"/>
                  </a:lnTo>
                  <a:close/>
                </a:path>
              </a:pathLst>
            </a:custGeom>
            <a:noFill/>
            <a:ln w="12700" cap="flat" cmpd="sng">
              <a:solidFill>
                <a:srgbClr val="001F5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48313" y="5283200"/>
            <a:ext cx="325438" cy="300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-2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gcc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314782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Control</a:t>
            </a:r>
            <a:r>
              <a:rPr kumimoji="0" sz="4400" b="0" i="0" u="none" strike="noStrike" kern="0" cap="none" spc="-3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flow</a:t>
            </a: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instructions</a:t>
            </a:r>
            <a:r>
              <a:rPr kumimoji="0" sz="4400" b="0" i="0" u="none" strike="noStrike" kern="0" cap="none" spc="-4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–</a:t>
            </a:r>
            <a:r>
              <a:rPr kumimoji="0" sz="4400" b="0" i="0" u="none" strike="noStrike" kern="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Jump</a:t>
            </a:r>
            <a:r>
              <a:rPr kumimoji="0" sz="4400" b="0" i="0" u="none" strike="noStrike" kern="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and</a:t>
            </a: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-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Link</a:t>
            </a:r>
            <a:endParaRPr kumimoji="0" sz="4400" b="0" i="0" u="none" strike="noStrike" kern="0" cap="none" spc="-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563" y="1757363"/>
            <a:ext cx="8696325" cy="21240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0" indent="-457200" defTabSz="914400" eaLnBrk="1" fontAlgn="auto" hangingPunct="1"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/>
              <a:buChar char=""/>
              <a:tabLst>
                <a:tab pos="469265" algn="l"/>
                <a:tab pos="469900" algn="l"/>
              </a:tabLst>
              <a:defRPr/>
            </a:pP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Format:</a:t>
            </a:r>
            <a:endParaRPr kumimoji="0" sz="28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jal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dst,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label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–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Jump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to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‘label’,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store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PC+4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in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dst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jalr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dst,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offset(base)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–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Jump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to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rf[base]+offset,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store</a:t>
            </a:r>
            <a:r>
              <a:rPr kumimoji="0" sz="24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PC+4</a:t>
            </a:r>
            <a:r>
              <a:rPr kumimoji="0" sz="2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in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dst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1155700" marR="0" lvl="2" indent="-228600" defTabSz="91440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1155065" algn="l"/>
                <a:tab pos="1155700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e.g.,</a:t>
            </a:r>
            <a:r>
              <a:rPr kumimoji="0" sz="20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jalr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x1,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4(x5)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Jumps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to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x5+4,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stores PC+4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in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x1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469900" marR="0" indent="-457200" defTabSz="914400" eaLnBrk="1" fontAlgn="auto" hangingPunct="1">
              <a:spcBef>
                <a:spcPts val="615"/>
              </a:spcBef>
              <a:spcAft>
                <a:spcPts val="0"/>
              </a:spcAft>
              <a:buClrTx/>
              <a:buSzTx/>
              <a:buFont typeface="Wingdings" panose="05000000000000000000"/>
              <a:buChar char=""/>
              <a:tabLst>
                <a:tab pos="469265" algn="l"/>
                <a:tab pos="469900" algn="l"/>
              </a:tabLst>
              <a:defRPr/>
            </a:pP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Why</a:t>
            </a:r>
            <a:r>
              <a:rPr kumimoji="0" sz="2800" kern="0" cap="none" spc="-6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do</a:t>
            </a:r>
            <a:r>
              <a:rPr kumimoji="0" sz="2800" kern="0" cap="none" spc="-6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kumimoji="0" sz="2800" kern="0" cap="none" spc="-6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need</a:t>
            </a:r>
            <a:r>
              <a:rPr kumimoji="0" sz="2800" kern="0" cap="none" spc="-6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kumimoji="0" sz="2800" kern="0" cap="none" spc="-7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variants?</a:t>
            </a:r>
            <a:endParaRPr kumimoji="0" sz="28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763" y="3840163"/>
            <a:ext cx="6370638" cy="1782763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78460" marR="0" indent="-365760" defTabSz="914400" eaLnBrk="1" fontAlgn="auto" hangingPunct="1">
              <a:spcBef>
                <a:spcPts val="450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378460" algn="l"/>
              </a:tabLst>
              <a:defRPr/>
            </a:pP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jal</a:t>
            </a:r>
            <a:r>
              <a:rPr kumimoji="0" sz="2400" kern="0" cap="none" spc="-3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has</a:t>
            </a:r>
            <a:r>
              <a:rPr kumimoji="0" sz="24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kumimoji="0" sz="2400" kern="0" cap="none" spc="-2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limit</a:t>
            </a:r>
            <a:r>
              <a:rPr kumimoji="0" sz="2400" kern="0" cap="none" spc="-4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kumimoji="0" sz="24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how</a:t>
            </a:r>
            <a:r>
              <a:rPr kumimoji="0" sz="24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far</a:t>
            </a:r>
            <a:r>
              <a:rPr kumimoji="0" sz="2400" kern="0" cap="none" spc="-1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kumimoji="0" sz="2400" kern="0" cap="none" spc="-3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kumimoji="0" sz="2400" kern="0" cap="none" spc="-2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jump</a:t>
            </a:r>
            <a:endParaRPr kumimoji="0" sz="24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698500" marR="0" lvl="1" indent="-228600" defTabSz="91440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(Why?</a:t>
            </a:r>
            <a:r>
              <a:rPr kumimoji="0" sz="2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Encoding</a:t>
            </a:r>
            <a:r>
              <a:rPr kumimoji="0" sz="2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issues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explained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later)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378460" marR="0" indent="-365760" defTabSz="914400" eaLnBrk="1" fontAlgn="auto" hangingPunct="1">
              <a:spcBef>
                <a:spcPts val="190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378460" algn="l"/>
              </a:tabLst>
              <a:defRPr/>
            </a:pP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jalr</a:t>
            </a:r>
            <a:r>
              <a:rPr kumimoji="0" sz="2400" kern="0" cap="none" spc="-5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used</a:t>
            </a:r>
            <a:r>
              <a:rPr kumimoji="0" sz="2400" kern="0" cap="none" spc="-3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kumimoji="0" sz="2400" kern="0" cap="none" spc="-4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jump</a:t>
            </a:r>
            <a:r>
              <a:rPr kumimoji="0" sz="2400" kern="0" cap="none" spc="-3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kumimoji="0" sz="2400" kern="0" cap="none" spc="-5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locations</a:t>
            </a:r>
            <a:r>
              <a:rPr kumimoji="0" sz="2400" kern="0" cap="none" spc="-4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defined</a:t>
            </a:r>
            <a:r>
              <a:rPr kumimoji="0" sz="24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kumimoji="0" sz="2400" kern="0" cap="none" spc="-4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runtime</a:t>
            </a:r>
            <a:endParaRPr kumimoji="0" sz="24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698500" marR="0" lvl="1" indent="-228600" defTabSz="914400" eaLnBrk="1" fontAlgn="auto" latinLnBrk="0" hangingPunct="1">
              <a:lnSpc>
                <a:spcPts val="228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Needed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for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many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things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including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function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calls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698500" marR="0" defTabSz="914400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(e.g.,</a:t>
            </a:r>
            <a:r>
              <a:rPr kumimoji="0" sz="2000" kern="0" cap="none" spc="-6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Many</a:t>
            </a:r>
            <a:r>
              <a:rPr kumimoji="0" sz="2000" kern="0" cap="none" spc="-4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callers</a:t>
            </a:r>
            <a:r>
              <a:rPr kumimoji="0" sz="20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calling</a:t>
            </a:r>
            <a:r>
              <a:rPr kumimoji="0" sz="20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kumimoji="0" sz="2000" kern="0" cap="none" spc="-4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function)</a:t>
            </a:r>
            <a:endParaRPr kumimoji="0" sz="20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5263" y="4741863"/>
            <a:ext cx="1895475" cy="1754188"/>
          </a:xfrm>
          <a:prstGeom prst="rect">
            <a:avLst/>
          </a:prstGeom>
          <a:ln w="12700">
            <a:solidFill>
              <a:srgbClr val="001F5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00355" marR="0" defTabSz="914400" eaLnBrk="1" fontAlgn="auto" hangingPunct="1"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…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300355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jal</a:t>
            </a:r>
            <a:r>
              <a:rPr kumimoji="0" kern="0" cap="none" spc="-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x1,</a:t>
            </a:r>
            <a:r>
              <a:rPr kumimoji="0" kern="0" cap="none" spc="-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-10" normalizeH="0" baseline="0" noProof="0" dirty="0">
                <a:solidFill>
                  <a:srgbClr val="0042C7"/>
                </a:solidFill>
                <a:latin typeface="Calibri" panose="020F0502020204030204"/>
                <a:cs typeface="Calibri" panose="020F0502020204030204"/>
              </a:rPr>
              <a:t>function1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300355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…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92075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-10" normalizeH="0" baseline="0" noProof="0" dirty="0">
                <a:solidFill>
                  <a:srgbClr val="0042C7"/>
                </a:solidFill>
                <a:latin typeface="Calibri" panose="020F0502020204030204"/>
                <a:cs typeface="Calibri" panose="020F0502020204030204"/>
              </a:rPr>
              <a:t>function1</a:t>
            </a:r>
            <a:r>
              <a:rPr kumimoji="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: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300355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…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300355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jalr</a:t>
            </a:r>
            <a:r>
              <a:rPr kumimoji="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x0,</a:t>
            </a:r>
            <a:r>
              <a:rPr kumimoji="0" kern="0" cap="none" spc="-2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0(x1)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314782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Load</a:t>
            </a:r>
            <a:r>
              <a:rPr kumimoji="0" sz="4400" b="0" i="0" u="none" strike="noStrike" kern="0" cap="none" spc="-3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upper</a:t>
            </a:r>
            <a:r>
              <a:rPr kumimoji="0" sz="4400" b="0" i="0" u="none" strike="noStrike" kern="0" cap="none" spc="-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immediate</a:t>
            </a:r>
            <a:r>
              <a:rPr kumimoji="0" sz="4400" b="0" i="0" u="none" strike="noStrike" kern="0" cap="none" spc="-4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instructions</a:t>
            </a:r>
            <a:endParaRPr kumimoji="0" sz="4400" b="0" i="0" u="none" strike="noStrike" kern="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563" y="1757363"/>
            <a:ext cx="10448925" cy="468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p>
            <a:pPr marL="469900" indent="-457200" defTabSz="914400" eaLnBrk="1" hangingPunct="1">
              <a:spcBef>
                <a:spcPts val="375"/>
              </a:spcBef>
              <a:buFont typeface="Wingdings" panose="05000000000000000000" pitchFamily="2" charset="2"/>
              <a:buChar char=""/>
              <a:tabLst>
                <a:tab pos="468630" algn="l"/>
                <a:tab pos="469900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LUI: Load upper immediate</a:t>
            </a:r>
            <a:endParaRPr lang="en-US" altLang="zh-CN" sz="28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35025" lvl="1" indent="-365125" defTabSz="914400" eaLnBrk="1" hangingPunct="1">
              <a:spcBef>
                <a:spcPts val="250"/>
              </a:spcBef>
              <a:buFont typeface="Courier New" panose="02070309020205020404" pitchFamily="49" charset="0"/>
              <a:buChar char="o"/>
              <a:tabLst>
                <a:tab pos="468630" algn="l"/>
                <a:tab pos="46990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lui dst, immediate → dst = immediate&lt;&lt;12</a:t>
            </a:r>
            <a:endParaRPr lang="en-US" altLang="zh-CN" sz="24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35025" lvl="1" indent="-365125" defTabSz="914400" eaLnBrk="1" hangingPunct="1">
              <a:spcBef>
                <a:spcPts val="225"/>
              </a:spcBef>
              <a:buFont typeface="Courier New" panose="02070309020205020404" pitchFamily="49" charset="0"/>
              <a:buChar char="o"/>
              <a:tabLst>
                <a:tab pos="468630" algn="l"/>
                <a:tab pos="46990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Can load (32-12 = 20) bits</a:t>
            </a:r>
            <a:endParaRPr lang="en-US" altLang="zh-CN" sz="24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35025" lvl="1" indent="-365125" defTabSz="914400" eaLnBrk="1" hangingPunct="1">
              <a:spcBef>
                <a:spcPts val="200"/>
              </a:spcBef>
              <a:buFont typeface="Courier New" panose="02070309020205020404" pitchFamily="49" charset="0"/>
              <a:buChar char="o"/>
              <a:tabLst>
                <a:tab pos="468630" algn="l"/>
                <a:tab pos="46990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Used to load large (~32 bits) immediate values to registers</a:t>
            </a:r>
            <a:endParaRPr lang="en-US" altLang="zh-CN" sz="24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35025" lvl="1" indent="-365125" defTabSz="914400" eaLnBrk="1" hangingPunct="1">
              <a:spcBef>
                <a:spcPts val="215"/>
              </a:spcBef>
              <a:buFont typeface="Courier New" panose="02070309020205020404" pitchFamily="49" charset="0"/>
              <a:buChar char="o"/>
              <a:tabLst>
                <a:tab pos="468630" algn="l"/>
                <a:tab pos="46990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lui followed by addi (load 12 bits) to load 32 bits</a:t>
            </a:r>
            <a:endParaRPr lang="en-US" altLang="zh-CN" sz="24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69900" indent="-457200" defTabSz="914400" eaLnBrk="1" hangingPunct="1">
              <a:spcBef>
                <a:spcPts val="625"/>
              </a:spcBef>
              <a:buFont typeface="Wingdings" panose="05000000000000000000" pitchFamily="2" charset="2"/>
              <a:buChar char=""/>
              <a:tabLst>
                <a:tab pos="468630" algn="l"/>
                <a:tab pos="469900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AUIPC: Add upper immediate to PC</a:t>
            </a:r>
            <a:endParaRPr lang="en-US" altLang="zh-CN" sz="28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35025" lvl="1" indent="-365125" defTabSz="914400" eaLnBrk="1" hangingPunct="1">
              <a:spcBef>
                <a:spcPts val="250"/>
              </a:spcBef>
              <a:buFont typeface="Courier New" panose="02070309020205020404" pitchFamily="49" charset="0"/>
              <a:buChar char="o"/>
              <a:tabLst>
                <a:tab pos="468630" algn="l"/>
                <a:tab pos="46990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auipc, dst, immediate → dst = PC + immediate&lt;&lt;12</a:t>
            </a:r>
            <a:endParaRPr lang="en-US" altLang="zh-CN" sz="24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35025" lvl="1" indent="-365125" defTabSz="914400" eaLnBrk="1" hangingPunct="1">
              <a:spcBef>
                <a:spcPts val="215"/>
              </a:spcBef>
              <a:buFont typeface="Courier New" panose="02070309020205020404" pitchFamily="49" charset="0"/>
              <a:buChar char="o"/>
              <a:tabLst>
                <a:tab pos="468630" algn="l"/>
                <a:tab pos="46990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Can load (32-12 = 20) bits</a:t>
            </a:r>
            <a:endParaRPr lang="en-US" altLang="zh-CN" sz="24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35025" lvl="1" indent="-365125" defTabSz="914400" eaLnBrk="1" hangingPunct="1">
              <a:spcBef>
                <a:spcPts val="200"/>
              </a:spcBef>
              <a:buFont typeface="Courier New" panose="02070309020205020404" pitchFamily="49" charset="0"/>
              <a:buChar char="o"/>
              <a:tabLst>
                <a:tab pos="468630" algn="l"/>
                <a:tab pos="46990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auipc followed by addi, then jalr to allow long jumps within any 32 bit address</a:t>
            </a:r>
            <a:endParaRPr lang="en-US" altLang="zh-CN" sz="24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69900" indent="-457200" defTabSz="914400" eaLnBrk="1" hangingPunct="1">
              <a:spcBef>
                <a:spcPts val="15"/>
              </a:spcBef>
              <a:buNone/>
              <a:tabLst>
                <a:tab pos="468630" algn="l"/>
                <a:tab pos="469900" algn="l"/>
              </a:tabLst>
            </a:pPr>
            <a:endParaRPr lang="en-US" altLang="zh-CN" sz="25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69900" indent="-457200" defTabSz="914400" eaLnBrk="1" hangingPunct="1">
              <a:buNone/>
              <a:tabLst>
                <a:tab pos="468630" algn="l"/>
                <a:tab pos="469900" algn="l"/>
              </a:tabLst>
            </a:pPr>
            <a:r>
              <a:rPr lang="en-US" altLang="zh-CN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Typically not used by human programmers!</a:t>
            </a:r>
            <a:endParaRPr lang="en-US" altLang="zh-CN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69900" indent="-457200" defTabSz="914400" eaLnBrk="1" hangingPunct="1">
              <a:buNone/>
              <a:tabLst>
                <a:tab pos="468630" algn="l"/>
                <a:tab pos="469900" algn="l"/>
              </a:tabLst>
            </a:pPr>
            <a:r>
              <a:rPr lang="en-US" altLang="zh-CN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Assemblers use them to implement complex operations</a:t>
            </a:r>
            <a:endParaRPr lang="en-US" altLang="zh-CN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314782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Pseudoinstructions</a:t>
            </a:r>
            <a:endParaRPr kumimoji="0" sz="4400" b="0" i="0" u="none" strike="noStrike" kern="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563" y="1757363"/>
            <a:ext cx="10610850" cy="178911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0" indent="-457200" defTabSz="914400" eaLnBrk="1" fontAlgn="auto" hangingPunct="1"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/>
              <a:buChar char=""/>
              <a:tabLst>
                <a:tab pos="469265" algn="l"/>
                <a:tab pos="469900" algn="l"/>
              </a:tabLst>
              <a:defRPr/>
            </a:pP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kumimoji="0" sz="2800" kern="0" cap="none" spc="-8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raw</a:t>
            </a:r>
            <a:r>
              <a:rPr kumimoji="0" sz="2800" kern="0" cap="none" spc="-7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RISC-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kumimoji="0" sz="2800" kern="0" cap="none" spc="-7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instructions</a:t>
            </a:r>
            <a:r>
              <a:rPr kumimoji="0" sz="2800" kern="0" cap="none" spc="-2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kumimoji="0" sz="2800" kern="0" cap="none" spc="-8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complicated</a:t>
            </a:r>
            <a:endParaRPr kumimoji="0" sz="28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e.g.,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How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can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load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32-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bit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immediate</a:t>
            </a:r>
            <a:r>
              <a:rPr kumimoji="0" sz="2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into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register?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  <a:p>
            <a:pPr marL="469900" marR="0" indent="-457200" defTabSz="914400" eaLnBrk="1" fontAlgn="auto" hangingPunct="1">
              <a:spcBef>
                <a:spcPts val="635"/>
              </a:spcBef>
              <a:spcAft>
                <a:spcPts val="0"/>
              </a:spcAft>
              <a:buClrTx/>
              <a:buSzTx/>
              <a:buFont typeface="Wingdings" panose="05000000000000000000"/>
              <a:buChar char=""/>
              <a:tabLst>
                <a:tab pos="469265" algn="l"/>
                <a:tab pos="469900" algn="l"/>
              </a:tabLst>
              <a:defRPr/>
            </a:pP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Solved</a:t>
            </a:r>
            <a:r>
              <a:rPr kumimoji="0" sz="2800" kern="0" cap="none" spc="-8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kumimoji="0" sz="2800" kern="0" cap="none" spc="-8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“Pseudoinstructions”</a:t>
            </a:r>
            <a:r>
              <a:rPr kumimoji="0" sz="2800" kern="0" cap="none" spc="-3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kumimoji="0" sz="2800" kern="0" cap="none" spc="-7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kumimoji="0" sz="2800" kern="0" cap="none" spc="-8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kumimoji="0" sz="2800" kern="0" cap="none" spc="-7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implemented</a:t>
            </a:r>
            <a:r>
              <a:rPr kumimoji="0" sz="2800" kern="0" cap="none" spc="-6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kumimoji="0" sz="2800" kern="0" cap="none" spc="-85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80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hardware</a:t>
            </a:r>
            <a:endParaRPr kumimoji="0" sz="28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835660" marR="0" lvl="1" indent="-365760" defTabSz="91440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Courier New" panose="02070309020205020404"/>
              <a:buChar char="o"/>
              <a:tabLst>
                <a:tab pos="83566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Assembler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expands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it</a:t>
            </a:r>
            <a:r>
              <a:rPr kumimoji="0" sz="24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to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one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or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more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cs typeface="Calibri" panose="020F0502020204030204"/>
              </a:rPr>
              <a:t>instructions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20850" y="3994150"/>
          <a:ext cx="8712200" cy="220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770"/>
                <a:gridCol w="6107430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Pseudo-Instruction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Description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li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dst,</a:t>
                      </a:r>
                      <a:r>
                        <a:rPr sz="1800" spc="-1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imm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Load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immediate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la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dst,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label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Load label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address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bgt,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ble,</a:t>
                      </a:r>
                      <a:r>
                        <a:rPr sz="1800" spc="-1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bgtu,</a:t>
                      </a:r>
                      <a:r>
                        <a:rPr sz="1800" spc="-1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bleu,</a:t>
                      </a:r>
                      <a:r>
                        <a:rPr sz="1800" spc="-1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5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…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Branch</a:t>
                      </a:r>
                      <a:r>
                        <a:rPr sz="1800" spc="-6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conditions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translated</a:t>
                      </a:r>
                      <a:r>
                        <a:rPr sz="1800" spc="-4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r>
                        <a:rPr sz="1800" spc="-5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hardware-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implemented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ones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label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jal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x1,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0(label)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ret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Return from</a:t>
                      </a:r>
                      <a:r>
                        <a:rPr sz="1800" spc="-3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function (jalr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x0,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x1,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0)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D2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73238" y="6194425"/>
            <a:ext cx="4489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…and</a:t>
            </a:r>
            <a:r>
              <a:rPr kumimoji="0" sz="2000" kern="0" cap="none" spc="-6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more!</a:t>
            </a:r>
            <a:r>
              <a:rPr kumimoji="0" sz="2000" kern="0" cap="none" spc="-4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Look</a:t>
            </a:r>
            <a:r>
              <a:rPr kumimoji="0" sz="2000" kern="0" cap="none" spc="-4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kumimoji="0" sz="2000" kern="0" cap="none" spc="-3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provided</a:t>
            </a:r>
            <a:r>
              <a:rPr kumimoji="0" sz="2000" kern="0" cap="none" spc="-3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ISA</a:t>
            </a:r>
            <a:r>
              <a:rPr kumimoji="0" sz="2000" kern="0" cap="none" spc="-2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200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reference</a:t>
            </a:r>
            <a:endParaRPr kumimoji="0" sz="20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0488" y="6305550"/>
            <a:ext cx="1581150" cy="300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Why</a:t>
            </a:r>
            <a:r>
              <a:rPr kumimoji="0" kern="0" cap="none" spc="-2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x0,</a:t>
            </a:r>
            <a:r>
              <a:rPr kumimoji="0" kern="0" cap="none" spc="-4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why</a:t>
            </a:r>
            <a:r>
              <a:rPr kumimoji="0" kern="0" cap="none" spc="-15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-25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x1?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133" name="object 7"/>
          <p:cNvSpPr/>
          <p:nvPr/>
        </p:nvSpPr>
        <p:spPr>
          <a:xfrm>
            <a:off x="7805738" y="5635625"/>
            <a:ext cx="733425" cy="657225"/>
          </a:xfrm>
          <a:custGeom>
            <a:avLst/>
            <a:gdLst/>
            <a:ahLst/>
            <a:cxnLst/>
            <a:pathLst>
              <a:path w="732790" h="657225">
                <a:moveTo>
                  <a:pt x="732663" y="645452"/>
                </a:moveTo>
                <a:lnTo>
                  <a:pt x="61036" y="46024"/>
                </a:lnTo>
                <a:lnTo>
                  <a:pt x="68580" y="37553"/>
                </a:lnTo>
                <a:lnTo>
                  <a:pt x="82169" y="22313"/>
                </a:lnTo>
                <a:lnTo>
                  <a:pt x="0" y="0"/>
                </a:lnTo>
                <a:lnTo>
                  <a:pt x="31496" y="79171"/>
                </a:lnTo>
                <a:lnTo>
                  <a:pt x="52628" y="55460"/>
                </a:lnTo>
                <a:lnTo>
                  <a:pt x="700163" y="633526"/>
                </a:lnTo>
                <a:lnTo>
                  <a:pt x="73393" y="391858"/>
                </a:lnTo>
                <a:lnTo>
                  <a:pt x="75171" y="387248"/>
                </a:lnTo>
                <a:lnTo>
                  <a:pt x="84836" y="362204"/>
                </a:lnTo>
                <a:lnTo>
                  <a:pt x="0" y="370332"/>
                </a:lnTo>
                <a:lnTo>
                  <a:pt x="57404" y="433298"/>
                </a:lnTo>
                <a:lnTo>
                  <a:pt x="68834" y="403656"/>
                </a:lnTo>
                <a:lnTo>
                  <a:pt x="726059" y="657110"/>
                </a:lnTo>
                <a:lnTo>
                  <a:pt x="728967" y="649566"/>
                </a:lnTo>
                <a:lnTo>
                  <a:pt x="732663" y="645452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314782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RISC-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V</a:t>
            </a:r>
            <a:r>
              <a:rPr kumimoji="0" sz="4400" b="0" i="0" u="none" strike="noStrike" kern="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register </a:t>
            </a: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conventions</a:t>
            </a:r>
            <a:endParaRPr kumimoji="0" sz="4400" b="0" i="0" u="none" strike="noStrike" kern="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grpSp>
        <p:nvGrpSpPr>
          <p:cNvPr id="48131" name="object 3"/>
          <p:cNvGrpSpPr/>
          <p:nvPr/>
        </p:nvGrpSpPr>
        <p:grpSpPr>
          <a:xfrm>
            <a:off x="1367790" y="3094355"/>
            <a:ext cx="8673471" cy="3504896"/>
            <a:chOff x="1367431" y="3095110"/>
            <a:chExt cx="8673471" cy="3504571"/>
          </a:xfrm>
        </p:grpSpPr>
        <p:pic>
          <p:nvPicPr>
            <p:cNvPr id="48136" name="object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67431" y="3095110"/>
              <a:ext cx="8673471" cy="32013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37" name="object 5"/>
            <p:cNvSpPr/>
            <p:nvPr/>
          </p:nvSpPr>
          <p:spPr>
            <a:xfrm>
              <a:off x="4343400" y="6417436"/>
              <a:ext cx="356235" cy="182245"/>
            </a:xfrm>
            <a:custGeom>
              <a:avLst/>
              <a:gdLst/>
              <a:ahLst/>
              <a:cxnLst/>
              <a:pathLst>
                <a:path w="356235" h="182245">
                  <a:moveTo>
                    <a:pt x="71037" y="28410"/>
                  </a:moveTo>
                  <a:lnTo>
                    <a:pt x="65356" y="39794"/>
                  </a:lnTo>
                  <a:lnTo>
                    <a:pt x="350520" y="181838"/>
                  </a:lnTo>
                  <a:lnTo>
                    <a:pt x="356235" y="170472"/>
                  </a:lnTo>
                  <a:lnTo>
                    <a:pt x="71037" y="28410"/>
                  </a:lnTo>
                  <a:close/>
                </a:path>
                <a:path w="356235" h="182245">
                  <a:moveTo>
                    <a:pt x="85216" y="0"/>
                  </a:moveTo>
                  <a:lnTo>
                    <a:pt x="0" y="126"/>
                  </a:lnTo>
                  <a:lnTo>
                    <a:pt x="51180" y="68198"/>
                  </a:lnTo>
                  <a:lnTo>
                    <a:pt x="65356" y="39794"/>
                  </a:lnTo>
                  <a:lnTo>
                    <a:pt x="53975" y="34124"/>
                  </a:lnTo>
                  <a:lnTo>
                    <a:pt x="59689" y="22758"/>
                  </a:lnTo>
                  <a:lnTo>
                    <a:pt x="73858" y="22758"/>
                  </a:lnTo>
                  <a:lnTo>
                    <a:pt x="85216" y="0"/>
                  </a:lnTo>
                  <a:close/>
                </a:path>
                <a:path w="356235" h="182245">
                  <a:moveTo>
                    <a:pt x="59689" y="22758"/>
                  </a:moveTo>
                  <a:lnTo>
                    <a:pt x="53975" y="34124"/>
                  </a:lnTo>
                  <a:lnTo>
                    <a:pt x="65356" y="39794"/>
                  </a:lnTo>
                  <a:lnTo>
                    <a:pt x="71037" y="28410"/>
                  </a:lnTo>
                  <a:lnTo>
                    <a:pt x="59689" y="22758"/>
                  </a:lnTo>
                  <a:close/>
                </a:path>
                <a:path w="356235" h="182245">
                  <a:moveTo>
                    <a:pt x="73858" y="22758"/>
                  </a:moveTo>
                  <a:lnTo>
                    <a:pt x="59689" y="22758"/>
                  </a:lnTo>
                  <a:lnTo>
                    <a:pt x="71037" y="28410"/>
                  </a:lnTo>
                  <a:lnTo>
                    <a:pt x="73858" y="22758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375" y="6545263"/>
            <a:ext cx="3127375" cy="26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Source:</a:t>
            </a:r>
            <a:r>
              <a:rPr kumimoji="0" sz="1600" kern="0" cap="none" spc="-3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160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MIT</a:t>
            </a:r>
            <a:r>
              <a:rPr kumimoji="0" sz="1600" kern="0" cap="none" spc="-8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160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6.004</a:t>
            </a:r>
            <a:r>
              <a:rPr kumimoji="0" sz="1600" kern="0" cap="none" spc="-4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160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ISA</a:t>
            </a:r>
            <a:r>
              <a:rPr kumimoji="0" sz="1600" kern="0" cap="none" spc="-5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160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Reference</a:t>
            </a:r>
            <a:r>
              <a:rPr kumimoji="0" sz="1600" kern="0" cap="none" spc="-4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sz="1600" kern="0" cap="none" spc="-2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Card</a:t>
            </a:r>
            <a:endParaRPr kumimoji="0" sz="16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5200" y="6427788"/>
            <a:ext cx="4313238" cy="300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Symbolic</a:t>
            </a:r>
            <a:r>
              <a:rPr kumimoji="0" kern="0" cap="none" spc="-15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names</a:t>
            </a:r>
            <a:r>
              <a:rPr kumimoji="0" kern="0" cap="none" spc="-5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also</a:t>
            </a:r>
            <a:r>
              <a:rPr kumimoji="0" kern="0" cap="none" spc="-1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used</a:t>
            </a:r>
            <a:r>
              <a:rPr kumimoji="0" kern="0" cap="none" spc="-5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kumimoji="0" kern="0" cap="none" spc="5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assembler</a:t>
            </a:r>
            <a:r>
              <a:rPr kumimoji="0" kern="0" cap="none" spc="-2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-10" normalizeH="0" baseline="0" noProof="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syntax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563" y="1757363"/>
            <a:ext cx="10282238" cy="14763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p>
            <a:pPr marL="469900" indent="-457200" defTabSz="914400" eaLnBrk="1" hangingPunct="1">
              <a:spcBef>
                <a:spcPts val="375"/>
              </a:spcBef>
              <a:buFont typeface="Wingdings" panose="05000000000000000000" pitchFamily="2" charset="2"/>
              <a:buChar char=""/>
              <a:tabLst>
                <a:tab pos="468630" algn="l"/>
                <a:tab pos="469900" algn="l"/>
              </a:tabLst>
            </a:pPr>
            <a:r>
              <a:rPr lang="en-US" altLang="zh-CN" sz="28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Convention: Not enforced by hardware, but agreed by programmers</a:t>
            </a:r>
            <a:endParaRPr lang="en-US" altLang="zh-CN" sz="28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835025" lvl="1" indent="-365125" defTabSz="914400" eaLnBrk="1" hangingPunct="1">
              <a:spcBef>
                <a:spcPts val="250"/>
              </a:spcBef>
              <a:buFont typeface="Courier New" panose="02070309020205020404" pitchFamily="49" charset="0"/>
              <a:buChar char="o"/>
              <a:tabLst>
                <a:tab pos="468630" algn="l"/>
                <a:tab pos="46990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Except x0 (zero). Value of x0 is always zero regardless of what you write to it</a:t>
            </a:r>
            <a:endParaRPr lang="en-US" altLang="zh-CN" sz="24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1155700" lvl="2" indent="-228600" defTabSz="914400" eaLnBrk="1" hangingPunct="1">
              <a:lnSpc>
                <a:spcPts val="23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468630" algn="l"/>
                <a:tab pos="469900" algn="l"/>
              </a:tabLst>
            </a:pPr>
            <a:r>
              <a:rPr lang="en-US" altLang="zh-CN" sz="20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Used to discard operations results. e.g., jalr x0, x1, 0 ignores return address</a:t>
            </a:r>
            <a:endParaRPr lang="en-US" altLang="zh-CN" sz="200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69900" indent="-457200" algn="r" defTabSz="914400" eaLnBrk="1" hangingPunct="1">
              <a:lnSpc>
                <a:spcPts val="2065"/>
              </a:lnSpc>
              <a:buNone/>
              <a:tabLst>
                <a:tab pos="468630" algn="l"/>
                <a:tab pos="469900" algn="l"/>
              </a:tabLst>
            </a:pPr>
            <a:r>
              <a:rPr lang="en-US" altLang="zh-CN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?</a:t>
            </a:r>
            <a:endParaRPr lang="en-US" altLang="zh-CN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48135" name="object 9"/>
          <p:cNvSpPr/>
          <p:nvPr/>
        </p:nvSpPr>
        <p:spPr>
          <a:xfrm>
            <a:off x="10091738" y="3094038"/>
            <a:ext cx="317500" cy="190500"/>
          </a:xfrm>
          <a:custGeom>
            <a:avLst/>
            <a:gdLst/>
            <a:ahLst/>
            <a:cxnLst/>
            <a:pathLst>
              <a:path w="316865" h="190500">
                <a:moveTo>
                  <a:pt x="46354" y="118618"/>
                </a:moveTo>
                <a:lnTo>
                  <a:pt x="0" y="190119"/>
                </a:lnTo>
                <a:lnTo>
                  <a:pt x="84963" y="184277"/>
                </a:lnTo>
                <a:lnTo>
                  <a:pt x="72641" y="163322"/>
                </a:lnTo>
                <a:lnTo>
                  <a:pt x="57912" y="163322"/>
                </a:lnTo>
                <a:lnTo>
                  <a:pt x="51435" y="152400"/>
                </a:lnTo>
                <a:lnTo>
                  <a:pt x="62414" y="145929"/>
                </a:lnTo>
                <a:lnTo>
                  <a:pt x="46354" y="118618"/>
                </a:lnTo>
                <a:close/>
              </a:path>
              <a:path w="316865" h="190500">
                <a:moveTo>
                  <a:pt x="62414" y="145929"/>
                </a:moveTo>
                <a:lnTo>
                  <a:pt x="51435" y="152400"/>
                </a:lnTo>
                <a:lnTo>
                  <a:pt x="57912" y="163322"/>
                </a:lnTo>
                <a:lnTo>
                  <a:pt x="68850" y="156874"/>
                </a:lnTo>
                <a:lnTo>
                  <a:pt x="62414" y="145929"/>
                </a:lnTo>
                <a:close/>
              </a:path>
              <a:path w="316865" h="190500">
                <a:moveTo>
                  <a:pt x="68850" y="156874"/>
                </a:moveTo>
                <a:lnTo>
                  <a:pt x="57912" y="163322"/>
                </a:lnTo>
                <a:lnTo>
                  <a:pt x="72641" y="163322"/>
                </a:lnTo>
                <a:lnTo>
                  <a:pt x="68850" y="156874"/>
                </a:lnTo>
                <a:close/>
              </a:path>
              <a:path w="316865" h="190500">
                <a:moveTo>
                  <a:pt x="310006" y="0"/>
                </a:moveTo>
                <a:lnTo>
                  <a:pt x="62414" y="145929"/>
                </a:lnTo>
                <a:lnTo>
                  <a:pt x="68850" y="156874"/>
                </a:lnTo>
                <a:lnTo>
                  <a:pt x="316483" y="10922"/>
                </a:lnTo>
                <a:lnTo>
                  <a:pt x="310006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Compiling a C Program: Behind the Scenes</a:t>
            </a:r>
            <a:endParaRPr lang="en-US"/>
          </a:p>
        </p:txBody>
      </p:sp>
      <p:pic>
        <p:nvPicPr>
          <p:cNvPr id="9" name="Content Placeholder 5" descr="Compilation-Process-in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015" y="1541780"/>
            <a:ext cx="8957945" cy="5008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RISC - 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RISC-V Introduction</a:t>
            </a:r>
            <a:endParaRPr lang="en-US"/>
          </a:p>
          <a:p>
            <a:r>
              <a:rPr lang="en-US"/>
              <a:t>We use RISC-V as a learning tool</a:t>
            </a:r>
            <a:endParaRPr lang="en-US"/>
          </a:p>
          <a:p>
            <a:r>
              <a:rPr lang="en-US"/>
              <a:t>A free and open ISA from Berkeley</a:t>
            </a:r>
            <a:endParaRPr lang="en-US"/>
          </a:p>
          <a:p>
            <a:r>
              <a:rPr lang="en-US"/>
              <a:t>A clean-slate design using what was learned over decades</a:t>
            </a:r>
            <a:endParaRPr lang="en-US"/>
          </a:p>
          <a:p>
            <a:r>
              <a:rPr lang="en-US"/>
              <a:t>Uncluttered by backwards compatibility</a:t>
            </a:r>
            <a:endParaRPr lang="en-US"/>
          </a:p>
          <a:p>
            <a:r>
              <a:rPr lang="en-US"/>
              <a:t>Simplicity-oriented (Some say to a fault!)</a:t>
            </a:r>
            <a:endParaRPr lang="en-US"/>
          </a:p>
          <a:p>
            <a:r>
              <a:rPr lang="en-US"/>
              <a:t>Many, many industry backers!</a:t>
            </a:r>
            <a:endParaRPr lang="en-US"/>
          </a:p>
          <a:p>
            <a:r>
              <a:rPr lang="en-US"/>
              <a:t>Google, Qualcomm, NVIDIA, IBM, Samsung, Huawei, 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What goes inside the compilation process?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A compiler converts a C program into an executable. There are four phases for a C program to become an executable: </a:t>
            </a:r>
            <a:br>
              <a:rPr lang="en-US">
                <a:sym typeface="+mn-ea"/>
              </a:rPr>
            </a:b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1.Pre-processing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2.Compilation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3.Assembly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4.Linking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Qemu and risc-v Toolchain Installation </a:t>
            </a:r>
            <a:endParaRPr lang="en-US"/>
          </a:p>
        </p:txBody>
      </p:sp>
      <p:pic>
        <p:nvPicPr>
          <p:cNvPr id="4" name="Content Placeholder 3" descr="WhatsApp Image 2024-08-13 at 15.53.09_35489baf"/>
          <p:cNvPicPr>
            <a:picLocks noChangeAspect="1"/>
          </p:cNvPicPr>
          <p:nvPr>
            <p:ph idx="1"/>
          </p:nvPr>
        </p:nvPicPr>
        <p:blipFill>
          <a:blip r:embed="rId1"/>
          <a:srcRect r="41169"/>
          <a:stretch>
            <a:fillRect/>
          </a:stretch>
        </p:blipFill>
        <p:spPr>
          <a:xfrm>
            <a:off x="838200" y="2008505"/>
            <a:ext cx="10069830" cy="40436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Inline assembly programming format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en-US"/>
              <a:t>Format of inline assembly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/>
          </a:bodyPr>
          <a:p>
            <a:r>
              <a:rPr lang="en-US"/>
              <a:t>asm ( assembler template</a:t>
            </a:r>
            <a:endParaRPr lang="en-US"/>
          </a:p>
          <a:p>
            <a:pPr marL="0" indent="0">
              <a:buNone/>
            </a:pPr>
            <a:r>
              <a:rPr lang="en-US"/>
              <a:t>    : output operands                   (optional)</a:t>
            </a:r>
            <a:endParaRPr lang="en-US"/>
          </a:p>
          <a:p>
            <a:pPr marL="0" indent="0">
              <a:buNone/>
            </a:pPr>
            <a:r>
              <a:rPr lang="en-US"/>
              <a:t>    : input operands                    (optional)</a:t>
            </a:r>
            <a:endParaRPr lang="en-US"/>
          </a:p>
          <a:p>
            <a:pPr marL="0" indent="0">
              <a:buNone/>
            </a:pPr>
            <a:r>
              <a:rPr lang="en-US"/>
              <a:t>    : clobbered registers list          (optional)</a:t>
            </a:r>
            <a:endParaRPr lang="en-US"/>
          </a:p>
          <a:p>
            <a:pPr marL="0" indent="0">
              <a:buNone/>
            </a:pPr>
            <a:r>
              <a:rPr lang="en-US"/>
              <a:t>    );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algn="ctr"/>
            <a:r>
              <a:rPr lang="en-US"/>
              <a:t>Example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>
                <a:sym typeface="+mn-ea"/>
              </a:rPr>
              <a:t>int a=10, b;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asm ("movl %1, %%eax;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movl %%eax, %0;"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:"=r"(b)        /* output */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:"r"(a)         /* input */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:"%eax"        /* clobbered register */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);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GDB using for assembly language programming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why we use GDB </a:t>
            </a:r>
            <a:endParaRPr lang="en-US"/>
          </a:p>
          <a:p>
            <a:pPr marL="0" indent="0">
              <a:buNone/>
            </a:pPr>
            <a:r>
              <a:rPr lang="en-US"/>
              <a:t>1.Step-by-Step Execution</a:t>
            </a:r>
            <a:endParaRPr lang="en-US"/>
          </a:p>
          <a:p>
            <a:pPr marL="0" indent="0">
              <a:buNone/>
            </a:pPr>
            <a:r>
              <a:rPr lang="en-US"/>
              <a:t>2.Inspecting Registers and Memory</a:t>
            </a:r>
            <a:endParaRPr lang="en-US"/>
          </a:p>
          <a:p>
            <a:pPr marL="0" indent="0">
              <a:buNone/>
            </a:pPr>
            <a:r>
              <a:rPr lang="en-US"/>
              <a:t>3.Setting Breakpoints</a:t>
            </a:r>
            <a:endParaRPr lang="en-US"/>
          </a:p>
          <a:p>
            <a:pPr marL="0" indent="0">
              <a:buNone/>
            </a:pPr>
            <a:r>
              <a:rPr lang="en-US"/>
              <a:t>4.Analyzing the Stack</a:t>
            </a:r>
            <a:endParaRPr lang="en-US"/>
          </a:p>
          <a:p>
            <a:pPr marL="0" indent="0">
              <a:buNone/>
            </a:pPr>
            <a:r>
              <a:rPr lang="en-US"/>
              <a:t>5.Debugging with Simulators</a:t>
            </a:r>
            <a:endParaRPr lang="en-US"/>
          </a:p>
          <a:p>
            <a:pPr marL="0" indent="0">
              <a:buNone/>
            </a:pPr>
            <a:r>
              <a:rPr lang="en-US"/>
              <a:t>6.Disassembly</a:t>
            </a:r>
            <a:endParaRPr lang="en-US"/>
          </a:p>
          <a:p>
            <a:pPr marL="0" indent="0">
              <a:buNone/>
            </a:pPr>
            <a:r>
              <a:rPr lang="en-US"/>
              <a:t>7.Watching Variables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CSR instruction</a:t>
            </a:r>
            <a:endParaRPr lang="en-US"/>
          </a:p>
        </p:txBody>
      </p:sp>
      <p:pic>
        <p:nvPicPr>
          <p:cNvPr id="6" name="Content Placeholder 3" descr="csr_instructions"/>
          <p:cNvPicPr>
            <a:picLocks noChangeAspect="1"/>
          </p:cNvPicPr>
          <p:nvPr/>
        </p:nvPicPr>
        <p:blipFill>
          <a:blip r:embed="rId1"/>
          <a:srcRect t="22484" b="22709"/>
          <a:stretch>
            <a:fillRect/>
          </a:stretch>
        </p:blipFill>
        <p:spPr>
          <a:xfrm>
            <a:off x="838200" y="1691005"/>
            <a:ext cx="10284460" cy="39681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CSRRW (Control and Status Register Read and Write)</a:t>
            </a:r>
            <a:endParaRPr lang="en-US"/>
          </a:p>
          <a:p>
            <a:r>
              <a:rPr lang="en-US">
                <a:sym typeface="+mn-ea"/>
              </a:rPr>
              <a:t>CSRRS (Control and Status Register Read and Set)</a:t>
            </a:r>
            <a:endParaRPr lang="en-US"/>
          </a:p>
          <a:p>
            <a:r>
              <a:rPr lang="en-US">
                <a:sym typeface="+mn-ea"/>
              </a:rPr>
              <a:t>CSRRC (Control and Status Register Read and Clear)</a:t>
            </a:r>
            <a:endParaRPr lang="en-US"/>
          </a:p>
          <a:p>
            <a:r>
              <a:rPr lang="en-US">
                <a:sym typeface="+mn-ea"/>
              </a:rPr>
              <a:t>CSRRWI (Control and Status Register Read and Write Immediate)</a:t>
            </a:r>
            <a:endParaRPr lang="en-US"/>
          </a:p>
          <a:p>
            <a:r>
              <a:rPr lang="en-US">
                <a:sym typeface="+mn-ea"/>
              </a:rPr>
              <a:t>CSRRSI (Control and Status Register Read and Set Immediate)</a:t>
            </a:r>
            <a:endParaRPr lang="en-US"/>
          </a:p>
          <a:p>
            <a:r>
              <a:rPr lang="en-US">
                <a:sym typeface="+mn-ea"/>
              </a:rPr>
              <a:t>CSRRCI (Control and Status Register Read and Clear Immediate)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Commands used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objdump -d myprog.elf</a:t>
            </a:r>
            <a:endParaRPr lang="en-US"/>
          </a:p>
          <a:p>
            <a:r>
              <a:rPr lang="en-US"/>
              <a:t>file : for file format </a:t>
            </a:r>
            <a:endParaRPr lang="en-US"/>
          </a:p>
          <a:p>
            <a:r>
              <a:rPr lang="en-US"/>
              <a:t>make : for making elf object file 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Freedom studio :</a:t>
            </a:r>
            <a:endParaRPr lang="en-US"/>
          </a:p>
        </p:txBody>
      </p:sp>
      <p:pic>
        <p:nvPicPr>
          <p:cNvPr id="4" name="Content Placeholder 3" descr="WhatsApp Image 2024-08-13 at 19.09.06_0141d47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08455"/>
            <a:ext cx="10426700" cy="52495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GDB screenshot</a:t>
            </a:r>
            <a:endParaRPr lang="en-US"/>
          </a:p>
        </p:txBody>
      </p:sp>
      <p:pic>
        <p:nvPicPr>
          <p:cNvPr id="4" name="Content Placeholder 3" descr="WhatsApp Image 2024-08-13 at 19.09.43_bb34cb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300" y="1691005"/>
            <a:ext cx="11142345" cy="51669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Readelf screenshot</a:t>
            </a:r>
            <a:endParaRPr lang="en-US"/>
          </a:p>
        </p:txBody>
      </p:sp>
      <p:pic>
        <p:nvPicPr>
          <p:cNvPr id="4" name="Content Placeholder 3" descr="WhatsApp Image 2024-08-13 at 19.09.58_93d346f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398760" cy="5088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RISC-V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Composable, modular design</a:t>
            </a:r>
            <a:endParaRPr lang="en-US"/>
          </a:p>
          <a:p>
            <a:r>
              <a:rPr lang="en-US"/>
              <a:t>Consists of a base ISA -- RV32I (32 bit), RV64I (64 bit) (here we are using RV32I)</a:t>
            </a:r>
            <a:endParaRPr lang="en-US"/>
          </a:p>
          <a:p>
            <a:r>
              <a:rPr lang="en-US"/>
              <a:t>And many composable extensions. Including:</a:t>
            </a:r>
            <a:endParaRPr lang="en-US"/>
          </a:p>
          <a:p>
            <a:r>
              <a:rPr lang="en-US"/>
              <a:t>‘M’: Math extension. Multiply and divide</a:t>
            </a:r>
            <a:endParaRPr lang="en-US"/>
          </a:p>
          <a:p>
            <a:r>
              <a:rPr lang="en-US"/>
              <a:t>‘F’, ‘D’: Floating point extensions, single and double precision</a:t>
            </a:r>
            <a:endParaRPr lang="en-US"/>
          </a:p>
          <a:p>
            <a:r>
              <a:rPr lang="en-US"/>
              <a:t>‘A’: Atomic operations</a:t>
            </a:r>
            <a:endParaRPr lang="en-US"/>
          </a:p>
          <a:p>
            <a:r>
              <a:rPr lang="en-US"/>
              <a:t>‘B’: Bit manipulation</a:t>
            </a:r>
            <a:endParaRPr lang="en-US"/>
          </a:p>
          <a:p>
            <a:r>
              <a:rPr lang="en-US"/>
              <a:t>‘C’:Compressed instruction</a:t>
            </a:r>
            <a:endParaRPr lang="en-US"/>
          </a:p>
          <a:p>
            <a:r>
              <a:rPr lang="en-US"/>
              <a:t>‘I’ : intiger addition and substraction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9600"/>
              <a:t>Thank you.....</a:t>
            </a:r>
            <a:endParaRPr lang="en-US"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c extention in risc microcontroller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In RISC-V microcontrollers, the C extension refers to the "Compressed Instruction Set" extension. It is an optional extension to the RISC-V architecture that introduces a set of 16-bit compressed instructions, in addition to the standard 32-bit instructions.</a:t>
            </a:r>
            <a:endParaRPr lang="en-US"/>
          </a:p>
          <a:p>
            <a:r>
              <a:rPr lang="en-US"/>
              <a:t>Key Points about the C Extension: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Reduced Code Size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Performance Impact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Compatibility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Instruction Set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Implementation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software used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QEMU</a:t>
            </a:r>
            <a:endParaRPr lang="en-US"/>
          </a:p>
          <a:p>
            <a:r>
              <a:rPr lang="en-US"/>
              <a:t>Freedom Studio</a:t>
            </a:r>
            <a:endParaRPr lang="en-US"/>
          </a:p>
          <a:p>
            <a:endParaRPr lang="en-US"/>
          </a:p>
          <a:p>
            <a:r>
              <a:rPr lang="en-US"/>
              <a:t>toolchain used - riscv-none-elf </a:t>
            </a:r>
            <a:endParaRPr lang="en-US"/>
          </a:p>
          <a:p>
            <a:r>
              <a:rPr lang="en-US"/>
              <a:t>board used : sparkfun red-v board</a:t>
            </a:r>
            <a:endParaRPr lang="en-US"/>
          </a:p>
          <a:p>
            <a:r>
              <a:rPr lang="en-US"/>
              <a:t>datasheet used : </a:t>
            </a:r>
            <a:endParaRPr lang="en-US"/>
          </a:p>
          <a:p>
            <a:pPr marL="0" indent="0">
              <a:buNone/>
            </a:pPr>
            <a:r>
              <a:rPr lang="en-US"/>
              <a:t> 	1.redV board manual</a:t>
            </a:r>
            <a:endParaRPr lang="en-US"/>
          </a:p>
          <a:p>
            <a:pPr marL="457200" lvl="1" indent="457200">
              <a:buNone/>
            </a:pPr>
            <a:r>
              <a:rPr lang="en-US"/>
              <a:t>2.SiFive FE310-G002 Manual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314782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RISC-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V</a:t>
            </a:r>
            <a:r>
              <a:rPr kumimoji="0" sz="4400" b="0" i="0" u="none" strike="noStrike" kern="0" cap="none" spc="-2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base</a:t>
            </a:r>
            <a:r>
              <a:rPr kumimoji="0" sz="4400" b="0" i="0" u="none" strike="noStrike" kern="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architecture</a:t>
            </a:r>
            <a:r>
              <a:rPr kumimoji="0" sz="4400" b="0" i="0" u="none" strike="noStrike" kern="0" cap="none" spc="-4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 </a:t>
            </a:r>
            <a:r>
              <a:rPr kumimoji="0" sz="4400" b="0" i="0" u="none" strike="noStrike" kern="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components</a:t>
            </a:r>
            <a:endParaRPr kumimoji="0" sz="4400" b="0" i="0" u="none" strike="noStrike" kern="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j-ea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2813" y="1820863"/>
            <a:ext cx="1114425" cy="300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Register</a:t>
            </a:r>
            <a:r>
              <a:rPr kumimoji="0" kern="0" cap="none" spc="-9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-2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file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67025" y="2351088"/>
          <a:ext cx="2174875" cy="286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/>
              </a:tblGrid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659765"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32-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bit</a:t>
                      </a:r>
                      <a:r>
                        <a:rPr sz="1600" spc="5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words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alibri" panose="020F0502020204030204"/>
                          <a:cs typeface="Calibri" panose="020F0502020204030204"/>
                        </a:rPr>
                        <a:t>*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sp>
        <p:nvSpPr>
          <p:cNvPr id="7196" name="object 5"/>
          <p:cNvSpPr txBox="1"/>
          <p:nvPr/>
        </p:nvSpPr>
        <p:spPr>
          <a:xfrm>
            <a:off x="5140325" y="4416425"/>
            <a:ext cx="330200" cy="234950"/>
          </a:xfrm>
          <a:prstGeom prst="rect">
            <a:avLst/>
          </a:prstGeom>
          <a:noFill/>
          <a:ln w="9525">
            <a:noFill/>
          </a:ln>
        </p:spPr>
        <p:txBody>
          <a:bodyPr vert="eaVert" lIns="0" tIns="0" rIns="0" bIns="0">
            <a:spAutoFit/>
          </a:bodyPr>
          <a:p>
            <a:pPr marL="12700" eaLnBrk="1" hangingPunct="1">
              <a:lnSpc>
                <a:spcPts val="2375"/>
              </a:lnSpc>
              <a:buNone/>
            </a:pPr>
            <a:r>
              <a:rPr lang="en-US" altLang="zh-CN" sz="2400">
                <a:solidFill>
                  <a:srgbClr val="001F5F"/>
                </a:solidFill>
                <a:latin typeface="Calibri" panose="020F0502020204030204" charset="0"/>
                <a:ea typeface="Calibri" panose="020F0502020204030204" charset="0"/>
              </a:rPr>
              <a:t>…</a:t>
            </a:r>
            <a:endParaRPr lang="en-US" altLang="zh-CN" sz="240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7625" y="2333625"/>
            <a:ext cx="219075" cy="14954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p>
            <a:pPr marL="12700" algn="just" eaLnBrk="1" hangingPunct="1">
              <a:lnSpc>
                <a:spcPct val="101000"/>
              </a:lnSpc>
              <a:spcBef>
                <a:spcPts val="90"/>
              </a:spcBef>
              <a:buNone/>
            </a:pPr>
            <a:r>
              <a:rPr lang="en-US" altLang="zh-CN" sz="1600">
                <a:solidFill>
                  <a:srgbClr val="001F5F"/>
                </a:solidFill>
                <a:latin typeface="Calibri" panose="020F0502020204030204" charset="0"/>
                <a:cs typeface="Calibri" panose="020F0502020204030204" charset="0"/>
              </a:rPr>
              <a:t>x0 x1 x2 x3 x4 x5</a:t>
            </a:r>
            <a:endParaRPr lang="en-US" altLang="zh-CN" sz="160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7625" y="4957763"/>
            <a:ext cx="319088" cy="26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600" kern="0" cap="none" spc="-2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x31</a:t>
            </a:r>
            <a:endParaRPr kumimoji="0" sz="160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199" name="object 8"/>
          <p:cNvSpPr/>
          <p:nvPr/>
        </p:nvSpPr>
        <p:spPr>
          <a:xfrm>
            <a:off x="2879725" y="4692650"/>
            <a:ext cx="2168525" cy="76200"/>
          </a:xfrm>
          <a:custGeom>
            <a:avLst/>
            <a:gdLst/>
            <a:ahLst/>
            <a:cxnLst/>
            <a:pathLst>
              <a:path w="216789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216789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2167890" h="76200">
                <a:moveTo>
                  <a:pt x="16510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65100" y="44449"/>
                </a:lnTo>
                <a:lnTo>
                  <a:pt x="165100" y="31749"/>
                </a:lnTo>
                <a:close/>
              </a:path>
              <a:path w="2167890" h="76200">
                <a:moveTo>
                  <a:pt x="304800" y="31749"/>
                </a:moveTo>
                <a:lnTo>
                  <a:pt x="203200" y="31749"/>
                </a:lnTo>
                <a:lnTo>
                  <a:pt x="203200" y="44449"/>
                </a:lnTo>
                <a:lnTo>
                  <a:pt x="304800" y="44449"/>
                </a:lnTo>
                <a:lnTo>
                  <a:pt x="304800" y="31749"/>
                </a:lnTo>
                <a:close/>
              </a:path>
              <a:path w="2167890" h="76200">
                <a:moveTo>
                  <a:pt x="444500" y="31749"/>
                </a:moveTo>
                <a:lnTo>
                  <a:pt x="342900" y="31749"/>
                </a:lnTo>
                <a:lnTo>
                  <a:pt x="342900" y="44449"/>
                </a:lnTo>
                <a:lnTo>
                  <a:pt x="444500" y="44449"/>
                </a:lnTo>
                <a:lnTo>
                  <a:pt x="444500" y="31749"/>
                </a:lnTo>
                <a:close/>
              </a:path>
              <a:path w="2167890" h="76200">
                <a:moveTo>
                  <a:pt x="584200" y="31749"/>
                </a:moveTo>
                <a:lnTo>
                  <a:pt x="482600" y="31749"/>
                </a:lnTo>
                <a:lnTo>
                  <a:pt x="482600" y="44449"/>
                </a:lnTo>
                <a:lnTo>
                  <a:pt x="584200" y="44449"/>
                </a:lnTo>
                <a:lnTo>
                  <a:pt x="584200" y="31749"/>
                </a:lnTo>
                <a:close/>
              </a:path>
              <a:path w="2167890" h="76200">
                <a:moveTo>
                  <a:pt x="723900" y="31749"/>
                </a:moveTo>
                <a:lnTo>
                  <a:pt x="622300" y="31749"/>
                </a:lnTo>
                <a:lnTo>
                  <a:pt x="622300" y="44449"/>
                </a:lnTo>
                <a:lnTo>
                  <a:pt x="723900" y="44449"/>
                </a:lnTo>
                <a:lnTo>
                  <a:pt x="723900" y="31749"/>
                </a:lnTo>
                <a:close/>
              </a:path>
              <a:path w="2167890" h="76200">
                <a:moveTo>
                  <a:pt x="863600" y="31749"/>
                </a:moveTo>
                <a:lnTo>
                  <a:pt x="762000" y="31749"/>
                </a:lnTo>
                <a:lnTo>
                  <a:pt x="762000" y="44449"/>
                </a:lnTo>
                <a:lnTo>
                  <a:pt x="863600" y="44449"/>
                </a:lnTo>
                <a:lnTo>
                  <a:pt x="863600" y="31749"/>
                </a:lnTo>
                <a:close/>
              </a:path>
              <a:path w="2167890" h="76200">
                <a:moveTo>
                  <a:pt x="1003300" y="31749"/>
                </a:moveTo>
                <a:lnTo>
                  <a:pt x="901700" y="31749"/>
                </a:lnTo>
                <a:lnTo>
                  <a:pt x="901700" y="44449"/>
                </a:lnTo>
                <a:lnTo>
                  <a:pt x="1003300" y="44449"/>
                </a:lnTo>
                <a:lnTo>
                  <a:pt x="1003300" y="31749"/>
                </a:lnTo>
                <a:close/>
              </a:path>
              <a:path w="2167890" h="76200">
                <a:moveTo>
                  <a:pt x="1143000" y="31749"/>
                </a:moveTo>
                <a:lnTo>
                  <a:pt x="1041400" y="31749"/>
                </a:lnTo>
                <a:lnTo>
                  <a:pt x="1041400" y="44449"/>
                </a:lnTo>
                <a:lnTo>
                  <a:pt x="1143000" y="44449"/>
                </a:lnTo>
                <a:lnTo>
                  <a:pt x="1143000" y="31749"/>
                </a:lnTo>
                <a:close/>
              </a:path>
              <a:path w="2167890" h="76200">
                <a:moveTo>
                  <a:pt x="1282700" y="31749"/>
                </a:moveTo>
                <a:lnTo>
                  <a:pt x="1181100" y="31749"/>
                </a:lnTo>
                <a:lnTo>
                  <a:pt x="1181100" y="44449"/>
                </a:lnTo>
                <a:lnTo>
                  <a:pt x="1282700" y="44449"/>
                </a:lnTo>
                <a:lnTo>
                  <a:pt x="1282700" y="31749"/>
                </a:lnTo>
                <a:close/>
              </a:path>
              <a:path w="2167890" h="76200">
                <a:moveTo>
                  <a:pt x="1422400" y="31749"/>
                </a:moveTo>
                <a:lnTo>
                  <a:pt x="1320800" y="31749"/>
                </a:lnTo>
                <a:lnTo>
                  <a:pt x="1320800" y="44449"/>
                </a:lnTo>
                <a:lnTo>
                  <a:pt x="1422400" y="44449"/>
                </a:lnTo>
                <a:lnTo>
                  <a:pt x="1422400" y="31749"/>
                </a:lnTo>
                <a:close/>
              </a:path>
              <a:path w="2167890" h="76200">
                <a:moveTo>
                  <a:pt x="1562100" y="31749"/>
                </a:moveTo>
                <a:lnTo>
                  <a:pt x="1460500" y="31749"/>
                </a:lnTo>
                <a:lnTo>
                  <a:pt x="1460500" y="44449"/>
                </a:lnTo>
                <a:lnTo>
                  <a:pt x="1562100" y="44449"/>
                </a:lnTo>
                <a:lnTo>
                  <a:pt x="1562100" y="31749"/>
                </a:lnTo>
                <a:close/>
              </a:path>
              <a:path w="2167890" h="76200">
                <a:moveTo>
                  <a:pt x="1701800" y="31749"/>
                </a:moveTo>
                <a:lnTo>
                  <a:pt x="1600200" y="31749"/>
                </a:lnTo>
                <a:lnTo>
                  <a:pt x="1600200" y="44449"/>
                </a:lnTo>
                <a:lnTo>
                  <a:pt x="1701800" y="44449"/>
                </a:lnTo>
                <a:lnTo>
                  <a:pt x="1701800" y="31749"/>
                </a:lnTo>
                <a:close/>
              </a:path>
              <a:path w="2167890" h="76200">
                <a:moveTo>
                  <a:pt x="1841500" y="31749"/>
                </a:moveTo>
                <a:lnTo>
                  <a:pt x="1739900" y="31749"/>
                </a:lnTo>
                <a:lnTo>
                  <a:pt x="1739900" y="44449"/>
                </a:lnTo>
                <a:lnTo>
                  <a:pt x="1841500" y="44449"/>
                </a:lnTo>
                <a:lnTo>
                  <a:pt x="1841500" y="31749"/>
                </a:lnTo>
                <a:close/>
              </a:path>
              <a:path w="2167890" h="76200">
                <a:moveTo>
                  <a:pt x="1981200" y="31749"/>
                </a:moveTo>
                <a:lnTo>
                  <a:pt x="1879600" y="31749"/>
                </a:lnTo>
                <a:lnTo>
                  <a:pt x="1879600" y="44449"/>
                </a:lnTo>
                <a:lnTo>
                  <a:pt x="1981200" y="44449"/>
                </a:lnTo>
                <a:lnTo>
                  <a:pt x="1981200" y="31749"/>
                </a:lnTo>
                <a:close/>
              </a:path>
              <a:path w="2167890" h="76200">
                <a:moveTo>
                  <a:pt x="2091563" y="0"/>
                </a:moveTo>
                <a:lnTo>
                  <a:pt x="2091563" y="76199"/>
                </a:lnTo>
                <a:lnTo>
                  <a:pt x="2155063" y="44449"/>
                </a:lnTo>
                <a:lnTo>
                  <a:pt x="2104263" y="44449"/>
                </a:lnTo>
                <a:lnTo>
                  <a:pt x="2104263" y="31749"/>
                </a:lnTo>
                <a:lnTo>
                  <a:pt x="2155063" y="31749"/>
                </a:lnTo>
                <a:lnTo>
                  <a:pt x="2091563" y="0"/>
                </a:lnTo>
                <a:close/>
              </a:path>
              <a:path w="2167890" h="76200">
                <a:moveTo>
                  <a:pt x="2091563" y="31749"/>
                </a:moveTo>
                <a:lnTo>
                  <a:pt x="2019300" y="31749"/>
                </a:lnTo>
                <a:lnTo>
                  <a:pt x="2019300" y="44449"/>
                </a:lnTo>
                <a:lnTo>
                  <a:pt x="2091563" y="44449"/>
                </a:lnTo>
                <a:lnTo>
                  <a:pt x="2091563" y="31749"/>
                </a:lnTo>
                <a:close/>
              </a:path>
              <a:path w="2167890" h="76200">
                <a:moveTo>
                  <a:pt x="2155063" y="31749"/>
                </a:moveTo>
                <a:lnTo>
                  <a:pt x="2104263" y="31749"/>
                </a:lnTo>
                <a:lnTo>
                  <a:pt x="2104263" y="44449"/>
                </a:lnTo>
                <a:lnTo>
                  <a:pt x="2155063" y="44449"/>
                </a:lnTo>
                <a:lnTo>
                  <a:pt x="2167763" y="38099"/>
                </a:lnTo>
                <a:lnTo>
                  <a:pt x="2155063" y="3174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587375" y="2376488"/>
            <a:ext cx="1285875" cy="676275"/>
          </a:xfrm>
          <a:prstGeom prst="rect">
            <a:avLst/>
          </a:prstGeom>
          <a:solidFill>
            <a:srgbClr val="DAE2F3"/>
          </a:solidFill>
          <a:ln w="12700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48285" marR="0" defTabSz="914400" eaLnBrk="1" fontAlgn="auto" hangingPunct="1"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Program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26797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-10" normalizeH="0" baseline="0" noProof="0" dirty="0">
                <a:solidFill>
                  <a:sysClr val="windowText" lastClr="000000"/>
                </a:solidFill>
                <a:latin typeface="Calibri" panose="020F0502020204030204"/>
                <a:cs typeface="Calibri" panose="020F0502020204030204"/>
              </a:rPr>
              <a:t>Counter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77857" y="2186685"/>
          <a:ext cx="205295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955"/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967105">
                <a:tc>
                  <a:txBody>
                    <a:bodyPr/>
                    <a:lstStyle/>
                    <a:p>
                      <a:pPr marL="732155" marR="622935" indent="-9906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spc="-25" dirty="0">
                          <a:latin typeface="Calibri" panose="020F0502020204030204"/>
                          <a:cs typeface="Calibri" panose="020F0502020204030204"/>
                        </a:rPr>
                        <a:t>Program </a:t>
                      </a:r>
                      <a:r>
                        <a:rPr sz="1800" spc="-10" dirty="0">
                          <a:latin typeface="Calibri" panose="020F0502020204030204"/>
                          <a:cs typeface="Calibri" panose="020F0502020204030204"/>
                        </a:rPr>
                        <a:t>Binary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4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E2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…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vert="vert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057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Working</a:t>
                      </a:r>
                      <a:r>
                        <a:rPr sz="1800" spc="-1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spc="-20" dirty="0">
                          <a:latin typeface="Calibri" panose="020F0502020204030204"/>
                          <a:cs typeface="Calibri" panose="020F0502020204030204"/>
                        </a:rPr>
                        <a:t>data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E2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1F5F"/>
                          </a:solidFill>
                          <a:latin typeface="Calibri" panose="020F0502020204030204"/>
                          <a:cs typeface="Calibri" panose="020F0502020204030204"/>
                        </a:rPr>
                        <a:t>…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vert="vert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190038" y="1762125"/>
            <a:ext cx="2214563" cy="29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Main memory </a:t>
            </a:r>
            <a:r>
              <a:rPr kumimoji="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interface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203" name="object 12"/>
          <p:cNvGrpSpPr/>
          <p:nvPr/>
        </p:nvGrpSpPr>
        <p:grpSpPr>
          <a:xfrm>
            <a:off x="6335713" y="3332163"/>
            <a:ext cx="2057400" cy="838200"/>
            <a:chOff x="6335267" y="3332734"/>
            <a:chExt cx="2057400" cy="836930"/>
          </a:xfrm>
        </p:grpSpPr>
        <p:sp>
          <p:nvSpPr>
            <p:cNvPr id="7222" name="object 13"/>
            <p:cNvSpPr/>
            <p:nvPr/>
          </p:nvSpPr>
          <p:spPr>
            <a:xfrm>
              <a:off x="6335267" y="3339084"/>
              <a:ext cx="2057400" cy="830580"/>
            </a:xfrm>
            <a:custGeom>
              <a:avLst/>
              <a:gdLst/>
              <a:ahLst/>
              <a:cxnLst/>
              <a:pathLst>
                <a:path w="2057400" h="830579">
                  <a:moveTo>
                    <a:pt x="2057400" y="0"/>
                  </a:moveTo>
                  <a:lnTo>
                    <a:pt x="0" y="0"/>
                  </a:lnTo>
                  <a:lnTo>
                    <a:pt x="542289" y="830579"/>
                  </a:lnTo>
                  <a:lnTo>
                    <a:pt x="1515110" y="830579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4B08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23" name="object 14"/>
            <p:cNvSpPr/>
            <p:nvPr/>
          </p:nvSpPr>
          <p:spPr>
            <a:xfrm>
              <a:off x="7142987" y="3339084"/>
              <a:ext cx="440690" cy="327660"/>
            </a:xfrm>
            <a:custGeom>
              <a:avLst/>
              <a:gdLst/>
              <a:ahLst/>
              <a:cxnLst/>
              <a:pathLst>
                <a:path w="440690" h="327660">
                  <a:moveTo>
                    <a:pt x="440435" y="0"/>
                  </a:moveTo>
                  <a:lnTo>
                    <a:pt x="0" y="0"/>
                  </a:lnTo>
                  <a:lnTo>
                    <a:pt x="220217" y="327659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24" name="object 15"/>
            <p:cNvSpPr/>
            <p:nvPr/>
          </p:nvSpPr>
          <p:spPr>
            <a:xfrm>
              <a:off x="7142987" y="3339084"/>
              <a:ext cx="440690" cy="327660"/>
            </a:xfrm>
            <a:custGeom>
              <a:avLst/>
              <a:gdLst/>
              <a:ahLst/>
              <a:cxnLst/>
              <a:pathLst>
                <a:path w="440690" h="327660">
                  <a:moveTo>
                    <a:pt x="440435" y="0"/>
                  </a:moveTo>
                  <a:lnTo>
                    <a:pt x="220217" y="327659"/>
                  </a:lnTo>
                  <a:lnTo>
                    <a:pt x="0" y="0"/>
                  </a:lnTo>
                  <a:lnTo>
                    <a:pt x="440435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64388" y="3773488"/>
            <a:ext cx="396875" cy="300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-2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ALU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9838" y="1762125"/>
            <a:ext cx="1979613" cy="29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Arithmetic</a:t>
            </a:r>
            <a:r>
              <a:rPr kumimoji="0" kern="0" cap="none" spc="-2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Logic</a:t>
            </a:r>
            <a:r>
              <a:rPr kumimoji="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-2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Unit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388" y="5718175"/>
            <a:ext cx="2624138" cy="573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85750" indent="-285750" algn="r" defTabSz="914400" eaLnBrk="1" hangingPunct="1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5750" algn="l"/>
                <a:tab pos="2516505" algn="l"/>
              </a:tabLst>
            </a:pPr>
            <a:r>
              <a:rPr lang="en-US" altLang="zh-CN">
                <a:solidFill>
                  <a:srgbClr val="001F5F"/>
                </a:solidFill>
                <a:latin typeface="Calibri" panose="020F0502020204030204" charset="0"/>
                <a:cs typeface="Calibri" panose="020F0502020204030204" charset="0"/>
              </a:rPr>
              <a:t>Current location	</a:t>
            </a:r>
            <a:r>
              <a:rPr lang="en-US" altLang="zh-CN">
                <a:solidFill>
                  <a:srgbClr val="001F5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r" defTabSz="914400" eaLnBrk="1" hangingPunct="1">
              <a:buNone/>
              <a:tabLst>
                <a:tab pos="285750" algn="l"/>
                <a:tab pos="2516505" algn="l"/>
              </a:tabLst>
            </a:pPr>
            <a:r>
              <a:rPr lang="en-US" altLang="zh-CN">
                <a:solidFill>
                  <a:srgbClr val="001F5F"/>
                </a:solidFill>
                <a:latin typeface="Calibri" panose="020F0502020204030204" charset="0"/>
                <a:cs typeface="Calibri" panose="020F0502020204030204" charset="0"/>
              </a:rPr>
              <a:t>in program execution	</a:t>
            </a:r>
            <a:r>
              <a:rPr lang="en-US" altLang="zh-CN">
                <a:solidFill>
                  <a:srgbClr val="001F5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endParaRPr lang="en-US" altLang="zh-CN">
              <a:solidFill>
                <a:srgbClr val="000000"/>
              </a:solidFill>
              <a:ea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8500" y="5718175"/>
            <a:ext cx="2168525" cy="573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32</a:t>
            </a:r>
            <a:r>
              <a:rPr kumimoji="0" kern="0" cap="none" spc="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32-</a:t>
            </a: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bit</a:t>
            </a:r>
            <a:r>
              <a:rPr kumimoji="0" kern="0" cap="none" spc="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registers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(64</a:t>
            </a:r>
            <a:r>
              <a:rPr kumimoji="0" kern="0" cap="none" spc="-2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bit</a:t>
            </a:r>
            <a:r>
              <a:rPr kumimoji="0" kern="0" cap="none" spc="-3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words</a:t>
            </a:r>
            <a:r>
              <a:rPr kumimoji="0" kern="0" cap="none" spc="-2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kumimoji="0" kern="0" cap="none" spc="-2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RV64)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8400" y="5718175"/>
            <a:ext cx="2058988" cy="573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0" indent="-28702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Input:</a:t>
            </a:r>
            <a:r>
              <a:rPr kumimoji="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2 values,</a:t>
            </a:r>
            <a:r>
              <a:rPr kumimoji="0" kern="0" cap="none" spc="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-2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Op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  <a:p>
            <a:pPr marL="299085" marR="0" indent="-28702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>
                <a:tab pos="299085" algn="l"/>
                <a:tab pos="299720" algn="l"/>
              </a:tabLst>
              <a:defRPr/>
            </a:pP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Output:</a:t>
            </a:r>
            <a:r>
              <a:rPr kumimoji="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kumimoji="0" kern="0" cap="none" spc="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kumimoji="0" kern="0" cap="none" spc="-10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value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64663" y="5718175"/>
            <a:ext cx="1882775" cy="573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8450" indent="-285750" defTabSz="914400" eaLnBrk="1" hangingPunct="1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8450" algn="l"/>
              </a:tabLst>
            </a:pPr>
            <a:r>
              <a:rPr lang="en-US" altLang="zh-CN">
                <a:solidFill>
                  <a:srgbClr val="001F5F"/>
                </a:solidFill>
                <a:latin typeface="Calibri" panose="020F0502020204030204" charset="0"/>
                <a:cs typeface="Calibri" panose="020F0502020204030204" charset="0"/>
              </a:rPr>
              <a:t>Actual memory outside CPU chip</a:t>
            </a:r>
            <a:endParaRPr lang="en-US" altLang="zh-CN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3750" y="3587750"/>
            <a:ext cx="295275" cy="300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defTabSz="914400" eaLnBrk="1" fontAlgn="auto" hangingPunct="1"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0" cap="none" spc="-25" normalizeH="0" baseline="0" noProof="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Op</a:t>
            </a:r>
            <a:endParaRPr kumimoji="0" kern="0" cap="none" spc="0" normalizeH="0" baseline="0" noProof="0">
              <a:solidFill>
                <a:sysClr val="windowText" lastClr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11" name="object 23"/>
          <p:cNvSpPr/>
          <p:nvPr/>
        </p:nvSpPr>
        <p:spPr>
          <a:xfrm>
            <a:off x="6253163" y="3716338"/>
            <a:ext cx="354012" cy="76200"/>
          </a:xfrm>
          <a:custGeom>
            <a:avLst/>
            <a:gdLst/>
            <a:ahLst/>
            <a:cxnLst/>
            <a:pathLst>
              <a:path w="353695" h="76200">
                <a:moveTo>
                  <a:pt x="276986" y="0"/>
                </a:moveTo>
                <a:lnTo>
                  <a:pt x="276986" y="76200"/>
                </a:lnTo>
                <a:lnTo>
                  <a:pt x="340486" y="44450"/>
                </a:lnTo>
                <a:lnTo>
                  <a:pt x="289686" y="44450"/>
                </a:lnTo>
                <a:lnTo>
                  <a:pt x="289686" y="31750"/>
                </a:lnTo>
                <a:lnTo>
                  <a:pt x="340486" y="31750"/>
                </a:lnTo>
                <a:lnTo>
                  <a:pt x="276986" y="0"/>
                </a:lnTo>
                <a:close/>
              </a:path>
              <a:path w="353695" h="76200">
                <a:moveTo>
                  <a:pt x="2769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6986" y="44450"/>
                </a:lnTo>
                <a:lnTo>
                  <a:pt x="276986" y="31750"/>
                </a:lnTo>
                <a:close/>
              </a:path>
              <a:path w="353695" h="76200">
                <a:moveTo>
                  <a:pt x="340486" y="31750"/>
                </a:moveTo>
                <a:lnTo>
                  <a:pt x="289686" y="31750"/>
                </a:lnTo>
                <a:lnTo>
                  <a:pt x="289686" y="44450"/>
                </a:lnTo>
                <a:lnTo>
                  <a:pt x="340486" y="44450"/>
                </a:lnTo>
                <a:lnTo>
                  <a:pt x="353186" y="38100"/>
                </a:lnTo>
                <a:lnTo>
                  <a:pt x="340486" y="31750"/>
                </a:lnTo>
                <a:close/>
              </a:path>
            </a:pathLst>
          </a:custGeom>
          <a:solidFill>
            <a:srgbClr val="DFBE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grpSp>
        <p:nvGrpSpPr>
          <p:cNvPr id="7212" name="object 24"/>
          <p:cNvGrpSpPr/>
          <p:nvPr/>
        </p:nvGrpSpPr>
        <p:grpSpPr>
          <a:xfrm>
            <a:off x="6599238" y="2809875"/>
            <a:ext cx="360362" cy="419100"/>
            <a:chOff x="6598666" y="2810001"/>
            <a:chExt cx="360680" cy="418465"/>
          </a:xfrm>
        </p:grpSpPr>
        <p:sp>
          <p:nvSpPr>
            <p:cNvPr id="7220" name="object 25"/>
            <p:cNvSpPr/>
            <p:nvPr/>
          </p:nvSpPr>
          <p:spPr>
            <a:xfrm>
              <a:off x="6605016" y="2816351"/>
              <a:ext cx="347980" cy="405765"/>
            </a:xfrm>
            <a:custGeom>
              <a:avLst/>
              <a:gdLst/>
              <a:ahLst/>
              <a:cxnLst/>
              <a:pathLst>
                <a:path w="347979" h="405764">
                  <a:moveTo>
                    <a:pt x="260603" y="0"/>
                  </a:moveTo>
                  <a:lnTo>
                    <a:pt x="86867" y="0"/>
                  </a:lnTo>
                  <a:lnTo>
                    <a:pt x="86867" y="231648"/>
                  </a:lnTo>
                  <a:lnTo>
                    <a:pt x="0" y="231648"/>
                  </a:lnTo>
                  <a:lnTo>
                    <a:pt x="173735" y="405384"/>
                  </a:lnTo>
                  <a:lnTo>
                    <a:pt x="347472" y="231648"/>
                  </a:lnTo>
                  <a:lnTo>
                    <a:pt x="260603" y="231648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rgbClr val="F1F1F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21" name="object 26"/>
            <p:cNvSpPr/>
            <p:nvPr/>
          </p:nvSpPr>
          <p:spPr>
            <a:xfrm>
              <a:off x="6605016" y="2816351"/>
              <a:ext cx="347980" cy="405765"/>
            </a:xfrm>
            <a:custGeom>
              <a:avLst/>
              <a:gdLst/>
              <a:ahLst/>
              <a:cxnLst/>
              <a:pathLst>
                <a:path w="347979" h="405764">
                  <a:moveTo>
                    <a:pt x="0" y="231648"/>
                  </a:moveTo>
                  <a:lnTo>
                    <a:pt x="86867" y="231648"/>
                  </a:lnTo>
                  <a:lnTo>
                    <a:pt x="86867" y="0"/>
                  </a:lnTo>
                  <a:lnTo>
                    <a:pt x="260603" y="0"/>
                  </a:lnTo>
                  <a:lnTo>
                    <a:pt x="260603" y="231648"/>
                  </a:lnTo>
                  <a:lnTo>
                    <a:pt x="347472" y="231648"/>
                  </a:lnTo>
                  <a:lnTo>
                    <a:pt x="173735" y="405384"/>
                  </a:lnTo>
                  <a:lnTo>
                    <a:pt x="0" y="231648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7213" name="object 27"/>
          <p:cNvGrpSpPr/>
          <p:nvPr/>
        </p:nvGrpSpPr>
        <p:grpSpPr>
          <a:xfrm>
            <a:off x="7816850" y="2809875"/>
            <a:ext cx="360363" cy="419100"/>
            <a:chOff x="7816342" y="2810001"/>
            <a:chExt cx="360680" cy="418465"/>
          </a:xfrm>
        </p:grpSpPr>
        <p:sp>
          <p:nvSpPr>
            <p:cNvPr id="7218" name="object 28"/>
            <p:cNvSpPr/>
            <p:nvPr/>
          </p:nvSpPr>
          <p:spPr>
            <a:xfrm>
              <a:off x="7822692" y="2816351"/>
              <a:ext cx="347980" cy="405765"/>
            </a:xfrm>
            <a:custGeom>
              <a:avLst/>
              <a:gdLst/>
              <a:ahLst/>
              <a:cxnLst/>
              <a:pathLst>
                <a:path w="347979" h="405764">
                  <a:moveTo>
                    <a:pt x="260603" y="0"/>
                  </a:moveTo>
                  <a:lnTo>
                    <a:pt x="86867" y="0"/>
                  </a:lnTo>
                  <a:lnTo>
                    <a:pt x="86867" y="231648"/>
                  </a:lnTo>
                  <a:lnTo>
                    <a:pt x="0" y="231648"/>
                  </a:lnTo>
                  <a:lnTo>
                    <a:pt x="173735" y="405384"/>
                  </a:lnTo>
                  <a:lnTo>
                    <a:pt x="347472" y="231648"/>
                  </a:lnTo>
                  <a:lnTo>
                    <a:pt x="260603" y="231648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rgbClr val="F1F1F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19" name="object 29"/>
            <p:cNvSpPr/>
            <p:nvPr/>
          </p:nvSpPr>
          <p:spPr>
            <a:xfrm>
              <a:off x="7822692" y="2816351"/>
              <a:ext cx="347980" cy="405765"/>
            </a:xfrm>
            <a:custGeom>
              <a:avLst/>
              <a:gdLst/>
              <a:ahLst/>
              <a:cxnLst/>
              <a:pathLst>
                <a:path w="347979" h="405764">
                  <a:moveTo>
                    <a:pt x="0" y="231648"/>
                  </a:moveTo>
                  <a:lnTo>
                    <a:pt x="86867" y="231648"/>
                  </a:lnTo>
                  <a:lnTo>
                    <a:pt x="86867" y="0"/>
                  </a:lnTo>
                  <a:lnTo>
                    <a:pt x="260603" y="0"/>
                  </a:lnTo>
                  <a:lnTo>
                    <a:pt x="260603" y="231648"/>
                  </a:lnTo>
                  <a:lnTo>
                    <a:pt x="347472" y="231648"/>
                  </a:lnTo>
                  <a:lnTo>
                    <a:pt x="173735" y="405384"/>
                  </a:lnTo>
                  <a:lnTo>
                    <a:pt x="0" y="231648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7214" name="object 30"/>
          <p:cNvGrpSpPr/>
          <p:nvPr/>
        </p:nvGrpSpPr>
        <p:grpSpPr>
          <a:xfrm>
            <a:off x="7183438" y="4332288"/>
            <a:ext cx="360362" cy="419100"/>
            <a:chOff x="7183881" y="4332478"/>
            <a:chExt cx="360680" cy="418465"/>
          </a:xfrm>
        </p:grpSpPr>
        <p:sp>
          <p:nvSpPr>
            <p:cNvPr id="7216" name="object 31"/>
            <p:cNvSpPr/>
            <p:nvPr/>
          </p:nvSpPr>
          <p:spPr>
            <a:xfrm>
              <a:off x="7190231" y="4338828"/>
              <a:ext cx="347980" cy="405765"/>
            </a:xfrm>
            <a:custGeom>
              <a:avLst/>
              <a:gdLst/>
              <a:ahLst/>
              <a:cxnLst/>
              <a:pathLst>
                <a:path w="347979" h="405764">
                  <a:moveTo>
                    <a:pt x="260603" y="0"/>
                  </a:moveTo>
                  <a:lnTo>
                    <a:pt x="86868" y="0"/>
                  </a:lnTo>
                  <a:lnTo>
                    <a:pt x="86868" y="231648"/>
                  </a:lnTo>
                  <a:lnTo>
                    <a:pt x="0" y="231648"/>
                  </a:lnTo>
                  <a:lnTo>
                    <a:pt x="173736" y="405384"/>
                  </a:lnTo>
                  <a:lnTo>
                    <a:pt x="347472" y="231648"/>
                  </a:lnTo>
                  <a:lnTo>
                    <a:pt x="260603" y="231648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rgbClr val="F1F1F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17" name="object 32"/>
            <p:cNvSpPr/>
            <p:nvPr/>
          </p:nvSpPr>
          <p:spPr>
            <a:xfrm>
              <a:off x="7190231" y="4338828"/>
              <a:ext cx="347980" cy="405765"/>
            </a:xfrm>
            <a:custGeom>
              <a:avLst/>
              <a:gdLst/>
              <a:ahLst/>
              <a:cxnLst/>
              <a:pathLst>
                <a:path w="347979" h="405764">
                  <a:moveTo>
                    <a:pt x="0" y="231648"/>
                  </a:moveTo>
                  <a:lnTo>
                    <a:pt x="86868" y="231648"/>
                  </a:lnTo>
                  <a:lnTo>
                    <a:pt x="86868" y="0"/>
                  </a:lnTo>
                  <a:lnTo>
                    <a:pt x="260603" y="0"/>
                  </a:lnTo>
                  <a:lnTo>
                    <a:pt x="260603" y="231648"/>
                  </a:lnTo>
                  <a:lnTo>
                    <a:pt x="347472" y="231648"/>
                  </a:lnTo>
                  <a:lnTo>
                    <a:pt x="173736" y="405384"/>
                  </a:lnTo>
                  <a:lnTo>
                    <a:pt x="0" y="231648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319838" y="6296025"/>
            <a:ext cx="2606675" cy="300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eaLnBrk="1" hangingPunct="1">
              <a:spcBef>
                <a:spcPts val="100"/>
              </a:spcBef>
              <a:buNone/>
            </a:pPr>
            <a:r>
              <a:rPr lang="en-US" altLang="zh-CN">
                <a:solidFill>
                  <a:srgbClr val="A6A6A6"/>
                </a:solidFill>
                <a:latin typeface="Calibri" panose="020F0502020204030204" charset="0"/>
                <a:cs typeface="Calibri" panose="020F0502020204030204" charset="0"/>
              </a:rPr>
              <a:t>Op </a:t>
            </a:r>
            <a:r>
              <a:rPr lang="en-US" altLang="zh-CN">
                <a:solidFill>
                  <a:srgbClr val="A6A6A6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∈ </a:t>
            </a:r>
            <a:r>
              <a:rPr lang="en-US" altLang="zh-CN">
                <a:solidFill>
                  <a:srgbClr val="A6A6A6"/>
                </a:solidFill>
                <a:latin typeface="Calibri" panose="020F0502020204030204" charset="0"/>
                <a:cs typeface="Calibri" panose="020F0502020204030204" charset="0"/>
              </a:rPr>
              <a:t>{+, -, AND, OR, &gt;, &lt;, </a:t>
            </a:r>
            <a:r>
              <a:rPr lang="en-US" altLang="zh-CN">
                <a:solidFill>
                  <a:srgbClr val="A6A6A6"/>
                </a:solidFill>
                <a:latin typeface="Calibri" panose="020F0502020204030204" charset="0"/>
                <a:ea typeface="Calibri" panose="020F0502020204030204" charset="0"/>
              </a:rPr>
              <a:t>…</a:t>
            </a:r>
            <a:r>
              <a:rPr lang="en-US" altLang="zh-CN">
                <a:solidFill>
                  <a:srgbClr val="A6A6A6"/>
                </a:solidFill>
                <a:latin typeface="Calibri" panose="020F0502020204030204" charset="0"/>
                <a:cs typeface="Calibri" panose="020F0502020204030204" charset="0"/>
              </a:rPr>
              <a:t>}</a:t>
            </a:r>
            <a:endParaRPr lang="en-US" altLang="zh-CN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Memory layuout of programme</a:t>
            </a:r>
            <a:endParaRPr lang="en-US"/>
          </a:p>
        </p:txBody>
      </p:sp>
      <p:pic>
        <p:nvPicPr>
          <p:cNvPr id="4" name="Content Placeholder 3" descr="1_G-jp3E1A0MOfqhLP3JQKJ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1920" y="1825625"/>
            <a:ext cx="43275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Pipeline in risc-v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A typical RISC-V pipeline consists of the following stages:</a:t>
            </a:r>
            <a:endParaRPr lang="en-US"/>
          </a:p>
          <a:p>
            <a:endParaRPr lang="en-US"/>
          </a:p>
          <a:p>
            <a:r>
              <a:rPr lang="en-US"/>
              <a:t>Fetch (IF): The instruction is fetched from memory.</a:t>
            </a:r>
            <a:endParaRPr lang="en-US"/>
          </a:p>
          <a:p>
            <a:r>
              <a:rPr lang="en-US"/>
              <a:t>Decode (ID): The fetched instruction is decoded to determine what action is required. During this stage, the instruction's operands are also fetched from the register file.</a:t>
            </a:r>
            <a:endParaRPr lang="en-US"/>
          </a:p>
          <a:p>
            <a:r>
              <a:rPr lang="en-US"/>
              <a:t>Execute (EX): The operation specified by the instruction is performed. This could be an arithmetic operation, address calculation for memory access, or branching decision.</a:t>
            </a:r>
            <a:endParaRPr lang="en-US"/>
          </a:p>
          <a:p>
            <a:r>
              <a:rPr lang="en-US"/>
              <a:t>Memory Access (MEM): If the instruction involves a load or store, the memory is accessed in this stage.</a:t>
            </a:r>
            <a:endParaRPr lang="en-US"/>
          </a:p>
          <a:p>
            <a:r>
              <a:rPr lang="en-US"/>
              <a:t>Write Back (WB): The result of the operation is written back to the register file.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Multiple instruction run at a same time </a:t>
            </a:r>
            <a:endParaRPr lang="en-US"/>
          </a:p>
        </p:txBody>
      </p:sp>
      <p:pic>
        <p:nvPicPr>
          <p:cNvPr id="6" name="Content Placeholder 5" descr="insstruction_pipeli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7080" y="2552700"/>
            <a:ext cx="10657205" cy="3232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7319</Words>
  <Application>WPS Presentation</Application>
  <PresentationFormat>Widescreen</PresentationFormat>
  <Paragraphs>395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SimSun</vt:lpstr>
      <vt:lpstr>Wingdings</vt:lpstr>
      <vt:lpstr>Arial</vt:lpstr>
      <vt:lpstr>Calibri</vt:lpstr>
      <vt:lpstr>Times New Roman</vt:lpstr>
      <vt:lpstr>Calibri</vt:lpstr>
      <vt:lpstr>Cambria Math</vt:lpstr>
      <vt:lpstr>Wingdings</vt:lpstr>
      <vt:lpstr>Courier New</vt:lpstr>
      <vt:lpstr>Calibri Light</vt:lpstr>
      <vt:lpstr>Microsoft YaHei</vt:lpstr>
      <vt:lpstr>Arial Unicode MS</vt:lpstr>
      <vt:lpstr>Courier New</vt:lpstr>
      <vt:lpstr>Office Theme</vt:lpstr>
      <vt:lpstr>Bootstraping Of RISC-V Microcontroller </vt:lpstr>
      <vt:lpstr>What is RISC - V</vt:lpstr>
      <vt:lpstr>RISC-V Introduction</vt:lpstr>
      <vt:lpstr>PowerPoint 演示文稿</vt:lpstr>
      <vt:lpstr>software used </vt:lpstr>
      <vt:lpstr>RISC-V base architecture components</vt:lpstr>
      <vt:lpstr>Memory layuout of programme</vt:lpstr>
      <vt:lpstr>PowerPoint 演示文稿</vt:lpstr>
      <vt:lpstr>PowerPoint 演示文稿</vt:lpstr>
      <vt:lpstr>Three types of instructions</vt:lpstr>
      <vt:lpstr>Computational operations</vt:lpstr>
      <vt:lpstr>Computational operations</vt:lpstr>
      <vt:lpstr>Load/Store operations</vt:lpstr>
      <vt:lpstr>Control flow instructions - Branching</vt:lpstr>
      <vt:lpstr>Control flow instructions – Jump and Link</vt:lpstr>
      <vt:lpstr>Load upper immediate instructions</vt:lpstr>
      <vt:lpstr>Pseudoinstructions</vt:lpstr>
      <vt:lpstr>RISC-V register conventions</vt:lpstr>
      <vt:lpstr>Compiling a C Program: Behind the Scenes</vt:lpstr>
      <vt:lpstr>What goes inside the compilation process? </vt:lpstr>
      <vt:lpstr>Qemu and risc-v Toolchain Installation </vt:lpstr>
      <vt:lpstr>Inline assembly programming format </vt:lpstr>
      <vt:lpstr>GDB using for assembly language programming</vt:lpstr>
      <vt:lpstr>CSR instruction</vt:lpstr>
      <vt:lpstr>PowerPoint 演示文稿</vt:lpstr>
      <vt:lpstr>Commands used </vt:lpstr>
      <vt:lpstr>Freedom studio :</vt:lpstr>
      <vt:lpstr>GDB screenshot</vt:lpstr>
      <vt:lpstr>Readelf screenshot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Bootstraping Of RISC-V Microcontroller </dc:title>
  <dc:creator>abhip</dc:creator>
  <cp:lastModifiedBy>abhip</cp:lastModifiedBy>
  <cp:revision>4</cp:revision>
  <dcterms:created xsi:type="dcterms:W3CDTF">2024-08-13T10:11:00Z</dcterms:created>
  <dcterms:modified xsi:type="dcterms:W3CDTF">2024-08-14T09:25:21Z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F0E091DE9E9A4C96B903FA2957926FD7_11</vt:lpwstr>
  </property>
  <property fmtid="{D5CDD505-2E9C-101B-9397-08002B2CF9AE}" pid="3" name="KSOProductBuildVer">
    <vt:lpwstr>1033-12.2.0.17545</vt:lpwstr>
  </property>
</Properties>
</file>