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6" r:id="rId7"/>
    <p:sldId id="267" r:id="rId8"/>
    <p:sldId id="268" r:id="rId9"/>
    <p:sldId id="273" r:id="rId10"/>
    <p:sldId id="269" r:id="rId11"/>
    <p:sldId id="270" r:id="rId12"/>
    <p:sldId id="271" r:id="rId13"/>
    <p:sldId id="260" r:id="rId14"/>
    <p:sldId id="26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248" autoAdjust="0"/>
    <p:restoredTop sz="94660"/>
  </p:normalViewPr>
  <p:slideViewPr>
    <p:cSldViewPr snapToGrid="0">
      <p:cViewPr>
        <p:scale>
          <a:sx n="60" d="100"/>
          <a:sy n="60" d="100"/>
        </p:scale>
        <p:origin x="-918" y="-3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375873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50591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641795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148660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93891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4266331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3303919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47215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189219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293854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404281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310105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142631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409188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397205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628BC-7B7E-45BF-A18D-A6F8F57C320A}" type="datetimeFigureOut">
              <a:rPr lang="en-IN" smtClean="0"/>
              <a:pPr/>
              <a:t>23-03-2017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32106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6628BC-7B7E-45BF-A18D-A6F8F57C320A}" type="datetimeFigureOut">
              <a:rPr lang="en-IN" smtClean="0"/>
              <a:pPr/>
              <a:t>23-03-2017</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D25EE8-B99C-4C55-959C-54B57FAC67AE}" type="slidenum">
              <a:rPr lang="en-IN" smtClean="0"/>
              <a:pPr/>
              <a:t>‹#›</a:t>
            </a:fld>
            <a:endParaRPr lang="en-IN" dirty="0"/>
          </a:p>
        </p:txBody>
      </p:sp>
    </p:spTree>
    <p:extLst>
      <p:ext uri="{BB962C8B-B14F-4D97-AF65-F5344CB8AC3E}">
        <p14:creationId xmlns:p14="http://schemas.microsoft.com/office/powerpoint/2010/main" xmlns="" val="76459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126" y="730281"/>
            <a:ext cx="7766936" cy="1646302"/>
          </a:xfrm>
        </p:spPr>
        <p:txBody>
          <a:bodyPr/>
          <a:lstStyle/>
          <a:p>
            <a:pPr algn="ctr"/>
            <a:r>
              <a:rPr lang="en-US" dirty="0" smtClean="0"/>
              <a:t>Vehicle Maintaince System </a:t>
            </a:r>
            <a:endParaRPr lang="en-IN" dirty="0"/>
          </a:p>
        </p:txBody>
      </p:sp>
      <p:sp>
        <p:nvSpPr>
          <p:cNvPr id="3" name="Subtitle 2"/>
          <p:cNvSpPr>
            <a:spLocks noGrp="1"/>
          </p:cNvSpPr>
          <p:nvPr>
            <p:ph type="subTitle" idx="1"/>
          </p:nvPr>
        </p:nvSpPr>
        <p:spPr>
          <a:xfrm>
            <a:off x="1507067" y="3296993"/>
            <a:ext cx="7766936" cy="2343954"/>
          </a:xfrm>
        </p:spPr>
        <p:txBody>
          <a:bodyPr>
            <a:normAutofit/>
          </a:bodyPr>
          <a:lstStyle/>
          <a:p>
            <a:pPr algn="just"/>
            <a:r>
              <a:rPr lang="en-US" dirty="0" smtClean="0"/>
              <a:t>Prepared By:</a:t>
            </a:r>
          </a:p>
          <a:p>
            <a:pPr algn="just"/>
            <a:r>
              <a:rPr lang="en-US" dirty="0" smtClean="0"/>
              <a:t>14BCA046 Jill Patel</a:t>
            </a:r>
          </a:p>
          <a:p>
            <a:pPr algn="just"/>
            <a:r>
              <a:rPr lang="en-US" dirty="0" smtClean="0"/>
              <a:t>14BCA030 Abhishek Patel</a:t>
            </a:r>
          </a:p>
          <a:p>
            <a:pPr algn="just"/>
            <a:r>
              <a:rPr lang="en-US" dirty="0" smtClean="0"/>
              <a:t>14BCA062 Tejash Patel</a:t>
            </a:r>
          </a:p>
          <a:p>
            <a:r>
              <a:rPr lang="en-US" dirty="0" smtClean="0"/>
              <a:t>Project </a:t>
            </a:r>
            <a:r>
              <a:rPr lang="en-US" dirty="0" err="1" smtClean="0"/>
              <a:t>Guide:Tushar</a:t>
            </a:r>
            <a:r>
              <a:rPr lang="en-US" dirty="0" smtClean="0"/>
              <a:t> Mehta</a:t>
            </a:r>
          </a:p>
          <a:p>
            <a:pPr algn="just"/>
            <a:endParaRPr lang="en-US" dirty="0"/>
          </a:p>
          <a:p>
            <a:pPr algn="just"/>
            <a:endParaRPr lang="en-US" dirty="0" smtClean="0"/>
          </a:p>
          <a:p>
            <a:pPr algn="just"/>
            <a:endParaRPr lang="en-US" dirty="0"/>
          </a:p>
          <a:p>
            <a:pPr algn="just"/>
            <a:endParaRPr lang="en-IN" dirty="0"/>
          </a:p>
        </p:txBody>
      </p:sp>
    </p:spTree>
    <p:extLst>
      <p:ext uri="{BB962C8B-B14F-4D97-AF65-F5344CB8AC3E}">
        <p14:creationId xmlns:p14="http://schemas.microsoft.com/office/powerpoint/2010/main" xmlns="" val="1843062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Layouts</a:t>
            </a:r>
            <a:br>
              <a:rPr lang="en-US" dirty="0" smtClean="0"/>
            </a:br>
            <a:r>
              <a:rPr lang="en-US" dirty="0" smtClean="0"/>
              <a:t/>
            </a:r>
            <a:br>
              <a:rPr lang="en-US" dirty="0" smtClean="0"/>
            </a:br>
            <a:endParaRPr lang="en-US" dirty="0"/>
          </a:p>
        </p:txBody>
      </p:sp>
      <p:pic>
        <p:nvPicPr>
          <p:cNvPr id="1027" name="Picture 3"/>
          <p:cNvPicPr>
            <a:picLocks noChangeAspect="1" noChangeArrowheads="1"/>
          </p:cNvPicPr>
          <p:nvPr/>
        </p:nvPicPr>
        <p:blipFill>
          <a:blip r:embed="rId2"/>
          <a:srcRect/>
          <a:stretch>
            <a:fillRect/>
          </a:stretch>
        </p:blipFill>
        <p:spPr bwMode="auto">
          <a:xfrm>
            <a:off x="737476" y="1434662"/>
            <a:ext cx="8114314" cy="4562074"/>
          </a:xfrm>
          <a:prstGeom prst="rect">
            <a:avLst/>
          </a:prstGeom>
          <a:noFill/>
          <a:ln w="9525">
            <a:noFill/>
            <a:miter lim="800000"/>
            <a:headEnd/>
            <a:tailEnd/>
          </a:ln>
          <a:effectLst/>
        </p:spPr>
      </p:pic>
      <p:sp>
        <p:nvSpPr>
          <p:cNvPr id="5" name="TextBox 4"/>
          <p:cNvSpPr txBox="1"/>
          <p:nvPr/>
        </p:nvSpPr>
        <p:spPr>
          <a:xfrm>
            <a:off x="1668425" y="6216661"/>
            <a:ext cx="4133696" cy="369332"/>
          </a:xfrm>
          <a:prstGeom prst="rect">
            <a:avLst/>
          </a:prstGeom>
          <a:noFill/>
        </p:spPr>
        <p:txBody>
          <a:bodyPr wrap="none" rtlCol="0">
            <a:spAutoFit/>
          </a:bodyPr>
          <a:lstStyle/>
          <a:p>
            <a:pPr>
              <a:buFont typeface="Arial" pitchFamily="34" charset="0"/>
              <a:buChar char="•"/>
            </a:pPr>
            <a:r>
              <a:rPr lang="en-US" b="1" dirty="0" smtClean="0"/>
              <a:t>This screenshot is of view customer</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48" y="177421"/>
            <a:ext cx="8596668" cy="1320800"/>
          </a:xfrm>
        </p:spPr>
        <p:txBody>
          <a:bodyPr>
            <a:normAutofit fontScale="90000"/>
          </a:bodyPr>
          <a:lstStyle/>
          <a:p>
            <a:r>
              <a:rPr lang="en-US" dirty="0" smtClean="0"/>
              <a:t>System Layouts</a:t>
            </a:r>
            <a:br>
              <a:rPr lang="en-US" dirty="0" smtClean="0"/>
            </a:br>
            <a:r>
              <a:rPr lang="en-US" dirty="0" smtClean="0"/>
              <a:t/>
            </a:r>
            <a:br>
              <a:rPr lang="en-US" dirty="0" smtClean="0"/>
            </a:br>
            <a:endParaRPr lang="en-US" dirty="0"/>
          </a:p>
        </p:txBody>
      </p:sp>
      <p:sp>
        <p:nvSpPr>
          <p:cNvPr id="5" name="TextBox 4"/>
          <p:cNvSpPr txBox="1"/>
          <p:nvPr/>
        </p:nvSpPr>
        <p:spPr>
          <a:xfrm>
            <a:off x="1668425" y="6216661"/>
            <a:ext cx="4049507" cy="369332"/>
          </a:xfrm>
          <a:prstGeom prst="rect">
            <a:avLst/>
          </a:prstGeom>
          <a:noFill/>
        </p:spPr>
        <p:txBody>
          <a:bodyPr wrap="none" rtlCol="0">
            <a:spAutoFit/>
          </a:bodyPr>
          <a:lstStyle/>
          <a:p>
            <a:pPr>
              <a:buFont typeface="Arial" pitchFamily="34" charset="0"/>
              <a:buChar char="•"/>
            </a:pPr>
            <a:r>
              <a:rPr lang="en-US" b="1" dirty="0" smtClean="0"/>
              <a:t>This screenshot is of edit customer</a:t>
            </a:r>
            <a:endParaRPr lang="en-US" b="1" dirty="0"/>
          </a:p>
        </p:txBody>
      </p:sp>
      <p:pic>
        <p:nvPicPr>
          <p:cNvPr id="2050" name="Picture 2"/>
          <p:cNvPicPr>
            <a:picLocks noChangeAspect="1" noChangeArrowheads="1"/>
          </p:cNvPicPr>
          <p:nvPr/>
        </p:nvPicPr>
        <p:blipFill>
          <a:blip r:embed="rId2"/>
          <a:srcRect/>
          <a:stretch>
            <a:fillRect/>
          </a:stretch>
        </p:blipFill>
        <p:spPr bwMode="auto">
          <a:xfrm>
            <a:off x="245660" y="1260389"/>
            <a:ext cx="8147713" cy="45808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48" y="177421"/>
            <a:ext cx="8596668" cy="1320800"/>
          </a:xfrm>
        </p:spPr>
        <p:txBody>
          <a:bodyPr>
            <a:normAutofit fontScale="90000"/>
          </a:bodyPr>
          <a:lstStyle/>
          <a:p>
            <a:r>
              <a:rPr lang="en-US" dirty="0" smtClean="0"/>
              <a:t>System Layouts</a:t>
            </a:r>
            <a:br>
              <a:rPr lang="en-US" dirty="0" smtClean="0"/>
            </a:br>
            <a:r>
              <a:rPr lang="en-US" dirty="0" smtClean="0"/>
              <a:t/>
            </a:r>
            <a:br>
              <a:rPr lang="en-US" dirty="0" smtClean="0"/>
            </a:br>
            <a:endParaRPr lang="en-US" dirty="0"/>
          </a:p>
        </p:txBody>
      </p:sp>
      <p:sp>
        <p:nvSpPr>
          <p:cNvPr id="5" name="TextBox 4"/>
          <p:cNvSpPr txBox="1"/>
          <p:nvPr/>
        </p:nvSpPr>
        <p:spPr>
          <a:xfrm>
            <a:off x="1668425" y="6216661"/>
            <a:ext cx="3468450" cy="646331"/>
          </a:xfrm>
          <a:prstGeom prst="rect">
            <a:avLst/>
          </a:prstGeom>
          <a:noFill/>
        </p:spPr>
        <p:txBody>
          <a:bodyPr wrap="none" rtlCol="0">
            <a:spAutoFit/>
          </a:bodyPr>
          <a:lstStyle/>
          <a:p>
            <a:pPr>
              <a:buFont typeface="Arial" pitchFamily="34" charset="0"/>
              <a:buChar char="•"/>
            </a:pPr>
            <a:r>
              <a:rPr lang="en-US" b="1" dirty="0" smtClean="0"/>
              <a:t>This screenshot is of view car</a:t>
            </a:r>
          </a:p>
          <a:p>
            <a:pPr>
              <a:buFont typeface="Arial" pitchFamily="34" charset="0"/>
              <a:buChar char="•"/>
            </a:pPr>
            <a:endParaRPr lang="en-US" b="1" dirty="0"/>
          </a:p>
        </p:txBody>
      </p:sp>
      <p:pic>
        <p:nvPicPr>
          <p:cNvPr id="3074" name="Picture 2"/>
          <p:cNvPicPr>
            <a:picLocks noChangeAspect="1" noChangeArrowheads="1"/>
          </p:cNvPicPr>
          <p:nvPr/>
        </p:nvPicPr>
        <p:blipFill>
          <a:blip r:embed="rId2"/>
          <a:srcRect/>
          <a:stretch>
            <a:fillRect/>
          </a:stretch>
        </p:blipFill>
        <p:spPr bwMode="auto">
          <a:xfrm>
            <a:off x="368490" y="1146411"/>
            <a:ext cx="8034871" cy="45174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system</a:t>
            </a:r>
            <a:endParaRPr lang="en-IN" dirty="0"/>
          </a:p>
        </p:txBody>
      </p:sp>
      <p:sp>
        <p:nvSpPr>
          <p:cNvPr id="3" name="Content Placeholder 2"/>
          <p:cNvSpPr>
            <a:spLocks noGrp="1"/>
          </p:cNvSpPr>
          <p:nvPr>
            <p:ph idx="1"/>
          </p:nvPr>
        </p:nvSpPr>
        <p:spPr/>
        <p:txBody>
          <a:bodyPr>
            <a:noAutofit/>
          </a:bodyPr>
          <a:lstStyle/>
          <a:p>
            <a:r>
              <a:rPr lang="en-US" sz="2000" dirty="0" smtClean="0"/>
              <a:t>There are different kind of modules are available in our system like login module, service module, accessories purchase  module, reports  Module etc.</a:t>
            </a:r>
          </a:p>
          <a:p>
            <a:r>
              <a:rPr lang="en-US" sz="2000" dirty="0" smtClean="0"/>
              <a:t>So the if the admin logs in with his id and password than the admin panel will open up and the second aspect that is if the customer logs in than the customer panel will open up and he can book a service there get his past service records there and he can even buy car accessories there by going to the parts tab and he can even print out his bills there and all this data is stored and managed inside our database.</a:t>
            </a:r>
          </a:p>
          <a:p>
            <a:r>
              <a:rPr lang="en-US" sz="2000" dirty="0" smtClean="0"/>
              <a:t>This all process is done online, except servicing  so it makes the shopping easy. </a:t>
            </a:r>
            <a:endParaRPr lang="en-IN" sz="2000" dirty="0"/>
          </a:p>
        </p:txBody>
      </p:sp>
    </p:spTree>
    <p:extLst>
      <p:ext uri="{BB962C8B-B14F-4D97-AF65-F5344CB8AC3E}">
        <p14:creationId xmlns:p14="http://schemas.microsoft.com/office/powerpoint/2010/main" xmlns="" val="2989164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 </a:t>
            </a:r>
            <a:endParaRPr lang="en-IN" dirty="0"/>
          </a:p>
        </p:txBody>
      </p:sp>
      <p:sp>
        <p:nvSpPr>
          <p:cNvPr id="3" name="Content Placeholder 2"/>
          <p:cNvSpPr>
            <a:spLocks noGrp="1"/>
          </p:cNvSpPr>
          <p:nvPr>
            <p:ph idx="1"/>
          </p:nvPr>
        </p:nvSpPr>
        <p:spPr>
          <a:xfrm>
            <a:off x="663686" y="2018537"/>
            <a:ext cx="9728796" cy="3880773"/>
          </a:xfrm>
        </p:spPr>
        <p:txBody>
          <a:bodyPr>
            <a:noAutofit/>
          </a:bodyPr>
          <a:lstStyle/>
          <a:p>
            <a:r>
              <a:rPr lang="en-US" sz="2800" dirty="0" smtClean="0"/>
              <a:t>car wash facility</a:t>
            </a:r>
          </a:p>
          <a:p>
            <a:r>
              <a:rPr lang="en-US" sz="2800" dirty="0" smtClean="0"/>
              <a:t>Car paint facility</a:t>
            </a:r>
          </a:p>
          <a:p>
            <a:r>
              <a:rPr lang="en-US" sz="2800" dirty="0" smtClean="0"/>
              <a:t>Car modification facility</a:t>
            </a:r>
          </a:p>
          <a:p>
            <a:r>
              <a:rPr lang="en-US" sz="2800" dirty="0" smtClean="0"/>
              <a:t> buy/sell pre-owned cars</a:t>
            </a:r>
          </a:p>
        </p:txBody>
      </p:sp>
    </p:spTree>
    <p:extLst>
      <p:ext uri="{BB962C8B-B14F-4D97-AF65-F5344CB8AC3E}">
        <p14:creationId xmlns:p14="http://schemas.microsoft.com/office/powerpoint/2010/main" xmlns="" val="443649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819" y="2683099"/>
            <a:ext cx="8596668" cy="1320800"/>
          </a:xfrm>
        </p:spPr>
        <p:txBody>
          <a:bodyPr/>
          <a:lstStyle/>
          <a:p>
            <a:pPr algn="ctr"/>
            <a:r>
              <a:rPr lang="en-US" sz="6000" dirty="0" smtClean="0"/>
              <a:t>Thank You . . . . </a:t>
            </a:r>
            <a:endParaRPr lang="en-IN" sz="6000" dirty="0"/>
          </a:p>
        </p:txBody>
      </p:sp>
    </p:spTree>
    <p:extLst>
      <p:ext uri="{BB962C8B-B14F-4D97-AF65-F5344CB8AC3E}">
        <p14:creationId xmlns:p14="http://schemas.microsoft.com/office/powerpoint/2010/main" xmlns="" val="4118351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Index</a:t>
            </a:r>
            <a:endParaRPr lang="en-IN" sz="60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Introduction To definition</a:t>
            </a:r>
          </a:p>
          <a:p>
            <a:pPr marL="457200" indent="-457200">
              <a:buFont typeface="+mj-lt"/>
              <a:buAutoNum type="arabicPeriod"/>
            </a:pPr>
            <a:r>
              <a:rPr lang="en-US" sz="2000" dirty="0" smtClean="0"/>
              <a:t> Scope</a:t>
            </a:r>
          </a:p>
          <a:p>
            <a:pPr marL="457200" indent="-457200">
              <a:buFont typeface="+mj-lt"/>
              <a:buAutoNum type="arabicPeriod"/>
            </a:pPr>
            <a:r>
              <a:rPr lang="en-US" sz="2000" dirty="0" smtClean="0"/>
              <a:t>Details About Users</a:t>
            </a:r>
            <a:endParaRPr lang="en-IN" sz="2000" dirty="0" smtClean="0"/>
          </a:p>
          <a:p>
            <a:pPr marL="457200" indent="-457200">
              <a:buFont typeface="+mj-lt"/>
              <a:buAutoNum type="arabicPeriod"/>
            </a:pPr>
            <a:r>
              <a:rPr lang="en-US" sz="2000" dirty="0" smtClean="0"/>
              <a:t>Data Dictionaries</a:t>
            </a:r>
          </a:p>
          <a:p>
            <a:pPr marL="457200" indent="-457200">
              <a:buFont typeface="+mj-lt"/>
              <a:buAutoNum type="arabicPeriod"/>
            </a:pPr>
            <a:r>
              <a:rPr lang="en-US" sz="2000" dirty="0" smtClean="0"/>
              <a:t>System layouts</a:t>
            </a:r>
            <a:endParaRPr lang="en-US" sz="2000" dirty="0" smtClean="0"/>
          </a:p>
          <a:p>
            <a:pPr marL="457200" indent="-457200">
              <a:buFont typeface="+mj-lt"/>
              <a:buAutoNum type="arabicPeriod"/>
            </a:pPr>
            <a:r>
              <a:rPr lang="en-US" sz="2000" dirty="0" smtClean="0"/>
              <a:t>Working of system </a:t>
            </a:r>
          </a:p>
          <a:p>
            <a:pPr marL="457200" indent="-457200">
              <a:buFont typeface="+mj-lt"/>
              <a:buAutoNum type="arabicPeriod"/>
            </a:pPr>
            <a:r>
              <a:rPr lang="en-US" sz="2000" dirty="0" smtClean="0"/>
              <a:t>Future Enhancements </a:t>
            </a:r>
          </a:p>
        </p:txBody>
      </p:sp>
    </p:spTree>
    <p:extLst>
      <p:ext uri="{BB962C8B-B14F-4D97-AF65-F5344CB8AC3E}">
        <p14:creationId xmlns:p14="http://schemas.microsoft.com/office/powerpoint/2010/main" xmlns="" val="3957464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1.Introduction To Definition </a:t>
            </a:r>
            <a:endParaRPr lang="en-IN" dirty="0"/>
          </a:p>
        </p:txBody>
      </p:sp>
      <p:sp>
        <p:nvSpPr>
          <p:cNvPr id="3" name="Content Placeholder 2"/>
          <p:cNvSpPr>
            <a:spLocks noGrp="1"/>
          </p:cNvSpPr>
          <p:nvPr>
            <p:ph idx="1"/>
          </p:nvPr>
        </p:nvSpPr>
        <p:spPr/>
        <p:txBody>
          <a:bodyPr>
            <a:normAutofit fontScale="92500"/>
          </a:bodyPr>
          <a:lstStyle/>
          <a:p>
            <a:r>
              <a:rPr lang="en-US" sz="2000" dirty="0" smtClean="0"/>
              <a:t>Our system is </a:t>
            </a:r>
            <a:r>
              <a:rPr lang="en-US" sz="2000" b="1" dirty="0" smtClean="0"/>
              <a:t>“vehicle maintenance system” </a:t>
            </a:r>
            <a:r>
              <a:rPr lang="en-US" sz="2000" dirty="0" smtClean="0"/>
              <a:t>where user can get information about his car and he can get the details of the past services records and if the user comes to us for the first time he can book a service also and out system also offers selling of parts which can be fitted in the car and the user can buy parts for this car like “side glasses” and the payment will be done by COD ( cash on delivery</a:t>
            </a:r>
            <a:br>
              <a:rPr lang="en-US" sz="2000" dirty="0" smtClean="0"/>
            </a:br>
            <a:r>
              <a:rPr lang="en-US" sz="2000" dirty="0" smtClean="0"/>
              <a:t>) and few services which we will provide in future are car wash facilities.</a:t>
            </a:r>
          </a:p>
          <a:p>
            <a:r>
              <a:rPr lang="en-US" sz="2000" dirty="0" smtClean="0"/>
              <a:t>Front End : PHP</a:t>
            </a:r>
          </a:p>
          <a:p>
            <a:r>
              <a:rPr lang="en-US" sz="2000" dirty="0" smtClean="0"/>
              <a:t>Back End : Oracle Database</a:t>
            </a:r>
          </a:p>
          <a:p>
            <a:pPr>
              <a:buNone/>
            </a:pPr>
            <a:endParaRPr lang="en-US" sz="2000" dirty="0" smtClean="0"/>
          </a:p>
          <a:p>
            <a:pPr>
              <a:buNone/>
            </a:pPr>
            <a:r>
              <a:rPr lang="en-US" sz="2000" b="1" dirty="0" smtClean="0"/>
              <a:t> </a:t>
            </a:r>
            <a:endParaRPr lang="en-IN" sz="2000" dirty="0"/>
          </a:p>
        </p:txBody>
      </p:sp>
    </p:spTree>
    <p:extLst>
      <p:ext uri="{BB962C8B-B14F-4D97-AF65-F5344CB8AC3E}">
        <p14:creationId xmlns:p14="http://schemas.microsoft.com/office/powerpoint/2010/main" xmlns="" val="3390025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The scope of our system is proactive vehicle maintenance and cost management</a:t>
            </a:r>
          </a:p>
          <a:p>
            <a:r>
              <a:rPr lang="en-US" dirty="0" smtClean="0"/>
              <a:t>User can track  past service records</a:t>
            </a:r>
          </a:p>
          <a:p>
            <a:r>
              <a:rPr lang="en-US" dirty="0" smtClean="0"/>
              <a:t>We can maintain and store customers data</a:t>
            </a:r>
          </a:p>
          <a:p>
            <a:r>
              <a:rPr lang="en-US" dirty="0" smtClean="0"/>
              <a:t>Customers can get their vehicles privately serviced</a:t>
            </a:r>
          </a:p>
          <a:p>
            <a:r>
              <a:rPr lang="en-US" dirty="0" smtClean="0"/>
              <a:t>They can get </a:t>
            </a:r>
            <a:r>
              <a:rPr lang="en-US" dirty="0" smtClean="0"/>
              <a:t> </a:t>
            </a:r>
            <a:r>
              <a:rPr lang="en-US" dirty="0" smtClean="0"/>
              <a:t>car details and can also get details of other cars</a:t>
            </a:r>
          </a:p>
          <a:p>
            <a:r>
              <a:rPr lang="en-US" dirty="0" smtClean="0"/>
              <a:t>They can also purchase car accessories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About Users</a:t>
            </a:r>
            <a:endParaRPr lang="en-IN" dirty="0"/>
          </a:p>
        </p:txBody>
      </p:sp>
      <p:sp>
        <p:nvSpPr>
          <p:cNvPr id="3" name="Content Placeholder 2"/>
          <p:cNvSpPr>
            <a:spLocks noGrp="1"/>
          </p:cNvSpPr>
          <p:nvPr>
            <p:ph idx="1"/>
          </p:nvPr>
        </p:nvSpPr>
        <p:spPr>
          <a:xfrm>
            <a:off x="527208" y="1546439"/>
            <a:ext cx="8596668" cy="5113668"/>
          </a:xfrm>
        </p:spPr>
        <p:txBody>
          <a:bodyPr>
            <a:normAutofit fontScale="77500" lnSpcReduction="20000"/>
          </a:bodyPr>
          <a:lstStyle/>
          <a:p>
            <a:pPr marL="0" indent="0">
              <a:buNone/>
            </a:pPr>
            <a:r>
              <a:rPr lang="en-US" sz="2900" dirty="0" smtClean="0"/>
              <a:t>Our system has two proficient users.</a:t>
            </a:r>
          </a:p>
          <a:p>
            <a:pPr marL="0" indent="0">
              <a:buNone/>
            </a:pPr>
            <a:r>
              <a:rPr lang="en-US" sz="2900" dirty="0" smtClean="0"/>
              <a:t>ADMIN:</a:t>
            </a:r>
          </a:p>
          <a:p>
            <a:pPr marL="0" indent="0"/>
            <a:r>
              <a:rPr lang="en-US" sz="2900" dirty="0" smtClean="0"/>
              <a:t> view/edit/delete vehicle details</a:t>
            </a:r>
          </a:p>
          <a:p>
            <a:pPr marL="0" indent="0"/>
            <a:r>
              <a:rPr lang="en-US" sz="2900" dirty="0" smtClean="0"/>
              <a:t>View/edit/delete customer details</a:t>
            </a:r>
          </a:p>
          <a:p>
            <a:pPr marL="0" indent="0"/>
            <a:r>
              <a:rPr lang="en-US" sz="2900" dirty="0" smtClean="0"/>
              <a:t> service expense details</a:t>
            </a:r>
          </a:p>
          <a:p>
            <a:pPr marL="0" indent="0"/>
            <a:r>
              <a:rPr lang="en-US" sz="2900" dirty="0" smtClean="0"/>
              <a:t> vehicle repair history</a:t>
            </a:r>
          </a:p>
          <a:p>
            <a:pPr marL="0" indent="0"/>
            <a:r>
              <a:rPr lang="en-US" sz="2900" dirty="0" smtClean="0"/>
              <a:t>Booking status details</a:t>
            </a:r>
          </a:p>
          <a:p>
            <a:pPr marL="0" indent="0">
              <a:buNone/>
            </a:pPr>
            <a:r>
              <a:rPr lang="en-US" sz="2900" dirty="0" smtClean="0"/>
              <a:t>User:</a:t>
            </a:r>
          </a:p>
          <a:p>
            <a:pPr marL="0" indent="0"/>
            <a:r>
              <a:rPr lang="en-US" sz="2900" dirty="0" smtClean="0"/>
              <a:t> login or register themselves</a:t>
            </a:r>
          </a:p>
          <a:p>
            <a:pPr marL="0" indent="0"/>
            <a:r>
              <a:rPr lang="en-US" sz="2900" dirty="0" smtClean="0"/>
              <a:t>View car details</a:t>
            </a:r>
          </a:p>
          <a:p>
            <a:pPr marL="0" indent="0"/>
            <a:r>
              <a:rPr lang="en-US" sz="2900" dirty="0" smtClean="0"/>
              <a:t> service booking</a:t>
            </a:r>
          </a:p>
          <a:p>
            <a:pPr marL="0" indent="0"/>
            <a:r>
              <a:rPr lang="en-US" sz="2900" dirty="0" smtClean="0"/>
              <a:t>Print service bills</a:t>
            </a:r>
          </a:p>
          <a:p>
            <a:pPr marL="0" indent="0"/>
            <a:r>
              <a:rPr lang="en-US" sz="2900" dirty="0" smtClean="0"/>
              <a:t>Print service reports</a:t>
            </a:r>
          </a:p>
          <a:p>
            <a:pPr marL="0" indent="0">
              <a:buNone/>
            </a:pPr>
            <a:endParaRPr lang="en-US" sz="2000" dirty="0" smtClean="0"/>
          </a:p>
        </p:txBody>
      </p:sp>
    </p:spTree>
    <p:extLst>
      <p:ext uri="{BB962C8B-B14F-4D97-AF65-F5344CB8AC3E}">
        <p14:creationId xmlns:p14="http://schemas.microsoft.com/office/powerpoint/2010/main" xmlns="" val="4294420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504" y="609600"/>
            <a:ext cx="8596668" cy="1320800"/>
          </a:xfrm>
        </p:spPr>
        <p:txBody>
          <a:bodyPr/>
          <a:lstStyle/>
          <a:p>
            <a:r>
              <a:rPr lang="en-US" dirty="0" smtClean="0"/>
              <a:t>Data Dictionaries</a:t>
            </a:r>
            <a:br>
              <a:rPr lang="en-US" dirty="0" smtClean="0"/>
            </a:br>
            <a:endParaRPr lang="en-US" dirty="0"/>
          </a:p>
        </p:txBody>
      </p:sp>
      <p:graphicFrame>
        <p:nvGraphicFramePr>
          <p:cNvPr id="6" name="Table 5"/>
          <p:cNvGraphicFramePr>
            <a:graphicFrameLocks noGrp="1"/>
          </p:cNvGraphicFramePr>
          <p:nvPr/>
        </p:nvGraphicFramePr>
        <p:xfrm>
          <a:off x="823765" y="2569108"/>
          <a:ext cx="7283005" cy="2425974"/>
        </p:xfrm>
        <a:graphic>
          <a:graphicData uri="http://schemas.openxmlformats.org/drawingml/2006/table">
            <a:tbl>
              <a:tblPr/>
              <a:tblGrid>
                <a:gridCol w="1471014"/>
                <a:gridCol w="1463964"/>
                <a:gridCol w="1445164"/>
                <a:gridCol w="1812527"/>
                <a:gridCol w="160574"/>
                <a:gridCol w="929762"/>
              </a:tblGrid>
              <a:tr h="606492">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Data 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47">
                <a:tc>
                  <a:txBody>
                    <a:bodyPr/>
                    <a:lstStyle/>
                    <a:p>
                      <a:pPr marL="0" marR="0">
                        <a:lnSpc>
                          <a:spcPct val="107000"/>
                        </a:lnSpc>
                        <a:spcBef>
                          <a:spcPts val="0"/>
                        </a:spcBef>
                        <a:spcAft>
                          <a:spcPts val="0"/>
                        </a:spcAft>
                      </a:pPr>
                      <a:r>
                        <a:rPr lang="en-US" sz="1100" b="1" dirty="0" err="1">
                          <a:latin typeface="Calibri"/>
                          <a:ea typeface="Calibri"/>
                          <a:cs typeface="Times New Roman"/>
                        </a:rPr>
                        <a:t>Email_id</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email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3247">
                <a:tc>
                  <a:txBody>
                    <a:bodyPr/>
                    <a:lstStyle/>
                    <a:p>
                      <a:pPr marL="0" marR="0">
                        <a:lnSpc>
                          <a:spcPct val="107000"/>
                        </a:lnSpc>
                        <a:spcBef>
                          <a:spcPts val="0"/>
                        </a:spcBef>
                        <a:spcAft>
                          <a:spcPts val="0"/>
                        </a:spcAft>
                      </a:pPr>
                      <a:r>
                        <a:rPr lang="en-US" sz="1100" b="1" dirty="0">
                          <a:latin typeface="Calibri"/>
                          <a:ea typeface="Calibri"/>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3247">
                <a:tc>
                  <a:txBody>
                    <a:bodyPr/>
                    <a:lstStyle/>
                    <a:p>
                      <a:pPr marL="0" marR="0">
                        <a:lnSpc>
                          <a:spcPct val="107000"/>
                        </a:lnSpc>
                        <a:spcBef>
                          <a:spcPts val="0"/>
                        </a:spcBef>
                        <a:spcAft>
                          <a:spcPts val="0"/>
                        </a:spcAft>
                      </a:pPr>
                      <a:r>
                        <a:rPr lang="en-US" sz="1100" b="1" dirty="0" err="1">
                          <a:latin typeface="Calibri"/>
                          <a:ea typeface="Calibri"/>
                          <a:cs typeface="Times New Roman"/>
                        </a:rPr>
                        <a:t>First_name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3247">
                <a:tc>
                  <a:txBody>
                    <a:bodyPr/>
                    <a:lstStyle/>
                    <a:p>
                      <a:pPr marL="0" marR="0">
                        <a:lnSpc>
                          <a:spcPct val="107000"/>
                        </a:lnSpc>
                        <a:spcBef>
                          <a:spcPts val="0"/>
                        </a:spcBef>
                        <a:spcAft>
                          <a:spcPts val="0"/>
                        </a:spcAft>
                      </a:pPr>
                      <a:r>
                        <a:rPr lang="en-US" sz="1100" b="1" dirty="0">
                          <a:latin typeface="Calibri"/>
                          <a:ea typeface="Calibri"/>
                          <a:cs typeface="Times New Roman"/>
                        </a:rPr>
                        <a:t>Mobile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Phone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3247">
                <a:tc>
                  <a:txBody>
                    <a:bodyPr/>
                    <a:lstStyle/>
                    <a:p>
                      <a:pPr marL="0" marR="0">
                        <a:lnSpc>
                          <a:spcPct val="107000"/>
                        </a:lnSpc>
                        <a:spcBef>
                          <a:spcPts val="0"/>
                        </a:spcBef>
                        <a:spcAft>
                          <a:spcPts val="0"/>
                        </a:spcAft>
                      </a:pPr>
                      <a:r>
                        <a:rPr lang="en-US" sz="1100" b="1" dirty="0">
                          <a:latin typeface="Calibri"/>
                          <a:ea typeface="Calibri"/>
                          <a:cs typeface="Times New Roman"/>
                        </a:rPr>
                        <a:t>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3247">
                <a:tc>
                  <a:txBody>
                    <a:bodyPr/>
                    <a:lstStyle/>
                    <a:p>
                      <a:pPr marL="0" marR="0">
                        <a:lnSpc>
                          <a:spcPct val="107000"/>
                        </a:lnSpc>
                        <a:spcBef>
                          <a:spcPts val="0"/>
                        </a:spcBef>
                        <a:spcAft>
                          <a:spcPts val="0"/>
                        </a:spcAft>
                      </a:pPr>
                      <a:r>
                        <a:rPr lang="en-US" sz="1100" b="1" dirty="0">
                          <a:latin typeface="Calibri"/>
                          <a:ea typeface="Calibri"/>
                          <a:cs typeface="Times New Roman"/>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1026" name="Rectangle 2"/>
          <p:cNvSpPr>
            <a:spLocks noChangeArrowheads="1"/>
          </p:cNvSpPr>
          <p:nvPr/>
        </p:nvSpPr>
        <p:spPr bwMode="auto">
          <a:xfrm>
            <a:off x="286603" y="1678652"/>
            <a:ext cx="2402006"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Sign Up</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 details for sign up</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9741" y="697419"/>
          <a:ext cx="5904230" cy="1614491"/>
        </p:xfrm>
        <a:graphic>
          <a:graphicData uri="http://schemas.openxmlformats.org/drawingml/2006/table">
            <a:tbl>
              <a:tblPr/>
              <a:tblGrid>
                <a:gridCol w="1192530"/>
                <a:gridCol w="1186815"/>
                <a:gridCol w="1171575"/>
                <a:gridCol w="1469390"/>
                <a:gridCol w="130175"/>
                <a:gridCol w="753745"/>
              </a:tblGrid>
              <a:tr h="0">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Data 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100" b="1" dirty="0" err="1">
                          <a:latin typeface="Calibri"/>
                          <a:ea typeface="Calibri"/>
                          <a:cs typeface="Times New Roman"/>
                        </a:rPr>
                        <a:t>Cust_id</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cust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err="1">
                          <a:latin typeface="Calibri"/>
                          <a:ea typeface="Calibri"/>
                          <a:cs typeface="Times New Roman"/>
                        </a:rPr>
                        <a:t>First_name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Check constraint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DOB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DOB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Phone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Contains phone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27649" name="Rectangle 1"/>
          <p:cNvSpPr>
            <a:spLocks noChangeArrowheads="1"/>
          </p:cNvSpPr>
          <p:nvPr/>
        </p:nvSpPr>
        <p:spPr bwMode="auto">
          <a:xfrm>
            <a:off x="354841" y="0"/>
            <a:ext cx="3684896"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Customer</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contains details of the customer and stores them</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318178" y="3672632"/>
          <a:ext cx="5905471" cy="1793877"/>
        </p:xfrm>
        <a:graphic>
          <a:graphicData uri="http://schemas.openxmlformats.org/drawingml/2006/table">
            <a:tbl>
              <a:tblPr/>
              <a:tblGrid>
                <a:gridCol w="1205865"/>
                <a:gridCol w="1183640"/>
                <a:gridCol w="1166495"/>
                <a:gridCol w="1465580"/>
                <a:gridCol w="130146"/>
                <a:gridCol w="753745"/>
              </a:tblGrid>
              <a:tr h="0">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Data 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100" b="1" dirty="0" err="1">
                          <a:latin typeface="Calibri"/>
                          <a:ea typeface="Calibri"/>
                          <a:cs typeface="Times New Roman"/>
                        </a:rPr>
                        <a:t>Service_id</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service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smtClean="0">
                          <a:latin typeface="Calibri"/>
                          <a:ea typeface="Calibri"/>
                          <a:cs typeface="Times New Roman"/>
                        </a:rPr>
                        <a:t>Primary</a:t>
                      </a:r>
                      <a:r>
                        <a:rPr lang="en-US" sz="1100" b="1" baseline="0" dirty="0" smtClean="0">
                          <a:latin typeface="Calibri"/>
                          <a:ea typeface="Calibri"/>
                          <a:cs typeface="Times New Roman"/>
                        </a:rPr>
                        <a:t> key</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Customer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vechicle name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smtClean="0">
                          <a:latin typeface="Calibri"/>
                          <a:ea typeface="Calibri"/>
                          <a:cs typeface="Times New Roman"/>
                        </a:rPr>
                        <a:t>Foreign</a:t>
                      </a:r>
                      <a:r>
                        <a:rPr lang="en-US" sz="1100" b="1" baseline="0" dirty="0" smtClean="0">
                          <a:latin typeface="Calibri"/>
                          <a:ea typeface="Calibri"/>
                          <a:cs typeface="Times New Roman"/>
                        </a:rPr>
                        <a:t> key </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Start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Calibri"/>
                        <a:buChar char="-"/>
                      </a:pP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Service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Servicing Details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Meter reading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meter reading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Cost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Contains the cost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27650" name="Rectangle 2"/>
          <p:cNvSpPr>
            <a:spLocks noChangeArrowheads="1"/>
          </p:cNvSpPr>
          <p:nvPr/>
        </p:nvSpPr>
        <p:spPr bwMode="auto">
          <a:xfrm>
            <a:off x="368489" y="2838735"/>
            <a:ext cx="4217158"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Servicing</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contains the details of the vehicle and its servicing  details </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45473" y="904104"/>
          <a:ext cx="5905471" cy="1606552"/>
        </p:xfrm>
        <a:graphic>
          <a:graphicData uri="http://schemas.openxmlformats.org/drawingml/2006/table">
            <a:tbl>
              <a:tblPr/>
              <a:tblGrid>
                <a:gridCol w="1205865"/>
                <a:gridCol w="1183640"/>
                <a:gridCol w="1166495"/>
                <a:gridCol w="1465580"/>
                <a:gridCol w="130146"/>
                <a:gridCol w="753745"/>
              </a:tblGrid>
              <a:tr h="0">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Data 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100" b="1" dirty="0" err="1">
                          <a:latin typeface="Calibri"/>
                          <a:ea typeface="Calibri"/>
                          <a:cs typeface="Times New Roman"/>
                        </a:rPr>
                        <a:t>Part_name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Part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Item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part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Quantity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on hand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err="1" smtClean="0">
                          <a:latin typeface="Calibri"/>
                          <a:ea typeface="Calibri"/>
                          <a:cs typeface="Times New Roman"/>
                        </a:rPr>
                        <a:t>Car_id</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smtClean="0">
                          <a:latin typeface="Calibri"/>
                          <a:ea typeface="Calibri"/>
                          <a:cs typeface="Times New Roman"/>
                        </a:rPr>
                        <a:t>Varchar2</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smtClean="0">
                          <a:latin typeface="Calibri"/>
                          <a:ea typeface="Calibri"/>
                          <a:cs typeface="Times New Roman"/>
                        </a:rPr>
                        <a:t>10</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smtClean="0">
                          <a:latin typeface="Calibri"/>
                          <a:ea typeface="Calibri"/>
                          <a:cs typeface="Times New Roman"/>
                        </a:rPr>
                        <a:t>Contains</a:t>
                      </a:r>
                      <a:r>
                        <a:rPr lang="en-US" sz="1100" b="1" baseline="0" dirty="0" smtClean="0">
                          <a:latin typeface="Calibri"/>
                          <a:ea typeface="Calibri"/>
                          <a:cs typeface="Times New Roman"/>
                        </a:rPr>
                        <a:t> car id</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smtClean="0">
                          <a:latin typeface="Calibri"/>
                          <a:ea typeface="Calibri"/>
                          <a:cs typeface="Times New Roman"/>
                        </a:rPr>
                        <a:t>Foreign</a:t>
                      </a:r>
                      <a:r>
                        <a:rPr lang="en-US" sz="1100" b="1" baseline="0" dirty="0" smtClean="0">
                          <a:latin typeface="Calibri"/>
                          <a:ea typeface="Calibri"/>
                          <a:cs typeface="Times New Roman"/>
                        </a:rPr>
                        <a:t> key</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smtClean="0">
                          <a:latin typeface="Calibri"/>
                          <a:ea typeface="Calibri"/>
                          <a:cs typeface="Times New Roman"/>
                        </a:rPr>
                        <a:t>Price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err="1" smtClean="0">
                          <a:latin typeface="Calibri"/>
                          <a:ea typeface="Calibri"/>
                          <a:cs typeface="Times New Roman"/>
                        </a:rPr>
                        <a:t>Int</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smtClean="0">
                          <a:latin typeface="Calibri"/>
                          <a:ea typeface="Calibri"/>
                          <a:cs typeface="Times New Roman"/>
                        </a:rPr>
                        <a:t>6</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smtClean="0">
                          <a:latin typeface="Calibri"/>
                          <a:ea typeface="Calibri"/>
                          <a:cs typeface="Times New Roman"/>
                        </a:rPr>
                        <a:t>Contains</a:t>
                      </a:r>
                      <a:r>
                        <a:rPr lang="en-US" sz="1100" b="1" baseline="0" dirty="0" smtClean="0">
                          <a:latin typeface="Calibri"/>
                          <a:ea typeface="Calibri"/>
                          <a:cs typeface="Times New Roman"/>
                        </a:rPr>
                        <a:t> price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smtClean="0">
                          <a:latin typeface="Calibri"/>
                          <a:ea typeface="Calibri"/>
                          <a:cs typeface="Times New Roman"/>
                        </a:rPr>
                        <a:t>-</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err="1">
                          <a:latin typeface="Calibri"/>
                          <a:ea typeface="Calibri"/>
                          <a:cs typeface="Times New Roman"/>
                        </a:rPr>
                        <a:t>Reorder_level</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Contains the reorder level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28673" name="Rectangle 1"/>
          <p:cNvSpPr>
            <a:spLocks noChangeArrowheads="1"/>
          </p:cNvSpPr>
          <p:nvPr/>
        </p:nvSpPr>
        <p:spPr bwMode="auto">
          <a:xfrm>
            <a:off x="300251" y="177421"/>
            <a:ext cx="3971499"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Inventory/Items</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Contains the details of payment and mode of payment.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372459" y="3384062"/>
          <a:ext cx="5906092" cy="1973264"/>
        </p:xfrm>
        <a:graphic>
          <a:graphicData uri="http://schemas.openxmlformats.org/drawingml/2006/table">
            <a:tbl>
              <a:tblPr/>
              <a:tblGrid>
                <a:gridCol w="1128795"/>
                <a:gridCol w="1262615"/>
                <a:gridCol w="1163320"/>
                <a:gridCol w="1467485"/>
                <a:gridCol w="130132"/>
                <a:gridCol w="753745"/>
              </a:tblGrid>
              <a:tr h="0">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Data 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100" b="1" dirty="0">
                          <a:latin typeface="Calibri"/>
                          <a:ea typeface="Calibri"/>
                          <a:cs typeface="Times New Roman"/>
                        </a:rPr>
                        <a:t>Car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id of vehicle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Model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name of vehicle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Vehicle chassis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chassis number of vehicle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Check constraint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Vehicle manufacturing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manufacturing date of the vehicle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a:txBody>
                    <a:bodyPr/>
                    <a:lstStyle/>
                    <a:p>
                      <a:pPr marL="0" marR="0">
                        <a:lnSpc>
                          <a:spcPct val="107000"/>
                        </a:lnSpc>
                        <a:spcBef>
                          <a:spcPts val="0"/>
                        </a:spcBef>
                        <a:spcAft>
                          <a:spcPts val="0"/>
                        </a:spcAft>
                      </a:pPr>
                      <a:r>
                        <a:rPr lang="en-US" sz="1100" b="1" dirty="0">
                          <a:latin typeface="Calibri"/>
                          <a:ea typeface="Calibri"/>
                          <a:cs typeface="Times New Roman"/>
                        </a:rPr>
                        <a:t>Vehicle 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Contains 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28674" name="Rectangle 2"/>
          <p:cNvSpPr>
            <a:spLocks noChangeArrowheads="1"/>
          </p:cNvSpPr>
          <p:nvPr/>
        </p:nvSpPr>
        <p:spPr bwMode="auto">
          <a:xfrm>
            <a:off x="382137" y="2429301"/>
            <a:ext cx="2893326"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Car Details</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conatins</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details of the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vechicle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561" y="0"/>
            <a:ext cx="8596668" cy="1320800"/>
          </a:xfrm>
        </p:spPr>
        <p:txBody>
          <a:bodyPr/>
          <a:lstStyle/>
          <a:p>
            <a:r>
              <a:rPr lang="en-US" dirty="0" smtClean="0"/>
              <a:t>System layouts</a:t>
            </a:r>
            <a:br>
              <a:rPr lang="en-US" dirty="0" smtClean="0"/>
            </a:br>
            <a:endParaRPr lang="en-US" dirty="0"/>
          </a:p>
        </p:txBody>
      </p:sp>
      <p:pic>
        <p:nvPicPr>
          <p:cNvPr id="4098" name="Picture 2"/>
          <p:cNvPicPr>
            <a:picLocks noChangeAspect="1" noChangeArrowheads="1"/>
          </p:cNvPicPr>
          <p:nvPr/>
        </p:nvPicPr>
        <p:blipFill>
          <a:blip r:embed="rId2"/>
          <a:srcRect/>
          <a:stretch>
            <a:fillRect/>
          </a:stretch>
        </p:blipFill>
        <p:spPr bwMode="auto">
          <a:xfrm>
            <a:off x="204716" y="1419366"/>
            <a:ext cx="4749421" cy="4039737"/>
          </a:xfrm>
          <a:prstGeom prst="rect">
            <a:avLst/>
          </a:prstGeom>
          <a:noFill/>
          <a:ln w="9525">
            <a:noFill/>
            <a:miter lim="800000"/>
            <a:headEnd/>
            <a:tailEnd/>
          </a:ln>
          <a:effectLst/>
        </p:spPr>
      </p:pic>
      <p:sp>
        <p:nvSpPr>
          <p:cNvPr id="5" name="TextBox 4"/>
          <p:cNvSpPr txBox="1"/>
          <p:nvPr/>
        </p:nvSpPr>
        <p:spPr>
          <a:xfrm>
            <a:off x="1487606" y="6182436"/>
            <a:ext cx="4089581" cy="646331"/>
          </a:xfrm>
          <a:prstGeom prst="rect">
            <a:avLst/>
          </a:prstGeom>
          <a:noFill/>
        </p:spPr>
        <p:txBody>
          <a:bodyPr wrap="none" rtlCol="0">
            <a:spAutoFit/>
          </a:bodyPr>
          <a:lstStyle/>
          <a:p>
            <a:pPr>
              <a:buFont typeface="Arial" pitchFamily="34" charset="0"/>
              <a:buChar char="•"/>
            </a:pPr>
            <a:r>
              <a:rPr lang="en-US" b="1" dirty="0" smtClean="0"/>
              <a:t>This is a screenshot of signup page.</a:t>
            </a:r>
          </a:p>
          <a:p>
            <a:pPr>
              <a:buFont typeface="Arial" pitchFamily="34" charset="0"/>
              <a:buChar char="•"/>
            </a:pPr>
            <a:endParaRPr lang="en-US" b="1" dirty="0"/>
          </a:p>
        </p:txBody>
      </p:sp>
      <p:pic>
        <p:nvPicPr>
          <p:cNvPr id="4099" name="Picture 3"/>
          <p:cNvPicPr>
            <a:picLocks noChangeAspect="1" noChangeArrowheads="1"/>
          </p:cNvPicPr>
          <p:nvPr/>
        </p:nvPicPr>
        <p:blipFill>
          <a:blip r:embed="rId3"/>
          <a:srcRect/>
          <a:stretch>
            <a:fillRect/>
          </a:stretch>
        </p:blipFill>
        <p:spPr bwMode="auto">
          <a:xfrm>
            <a:off x="4995080" y="1392071"/>
            <a:ext cx="6918242" cy="3889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931</TotalTime>
  <Words>747</Words>
  <Application>Microsoft Office PowerPoint</Application>
  <PresentationFormat>Custom</PresentationFormat>
  <Paragraphs>247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Vehicle Maintaince System </vt:lpstr>
      <vt:lpstr>Index</vt:lpstr>
      <vt:lpstr>1.Introduction To Definition </vt:lpstr>
      <vt:lpstr>scope</vt:lpstr>
      <vt:lpstr>Details About Users</vt:lpstr>
      <vt:lpstr>Data Dictionaries </vt:lpstr>
      <vt:lpstr>Slide 7</vt:lpstr>
      <vt:lpstr>Slide 8</vt:lpstr>
      <vt:lpstr>System layouts </vt:lpstr>
      <vt:lpstr>System Layouts  </vt:lpstr>
      <vt:lpstr>System Layouts  </vt:lpstr>
      <vt:lpstr>System Layouts  </vt:lpstr>
      <vt:lpstr>Working of system</vt:lpstr>
      <vt:lpstr>Future enhancement </vt:lpstr>
      <vt:lpstr>Thank You . . .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Boutique Website</dc:title>
  <dc:creator>Dell</dc:creator>
  <cp:lastModifiedBy>Teju</cp:lastModifiedBy>
  <cp:revision>61</cp:revision>
  <dcterms:created xsi:type="dcterms:W3CDTF">2017-03-20T12:51:37Z</dcterms:created>
  <dcterms:modified xsi:type="dcterms:W3CDTF">2017-03-24T16:09:45Z</dcterms:modified>
</cp:coreProperties>
</file>