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8" d="100"/>
          <a:sy n="98" d="100"/>
        </p:scale>
        <p:origin x="11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79142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CB4BE-1F31-42DE-B1BB-1E13895B038A}"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139030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24925239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17800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455487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237803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4082220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8933518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389119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281788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3997392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3CB4BE-1F31-42DE-B1BB-1E13895B038A}"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2105996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3CB4BE-1F31-42DE-B1BB-1E13895B038A}" type="datetimeFigureOut">
              <a:rPr lang="en-US" smtClean="0"/>
              <a:t>12/17/2021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254092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909636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303399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13CB4BE-1F31-42DE-B1BB-1E13895B038A}" type="datetimeFigureOut">
              <a:rPr lang="en-US" smtClean="0"/>
              <a:t>12/17/2021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1809339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3CB4BE-1F31-42DE-B1BB-1E13895B038A}" type="datetimeFigureOut">
              <a:rPr lang="en-US" smtClean="0"/>
              <a:t>12/17/2021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96001C-0706-472B-BA4C-106796225AA4}" type="slidenum">
              <a:rPr lang="en-US" smtClean="0"/>
              <a:t>‹#›</a:t>
            </a:fld>
            <a:endParaRPr lang="en-US"/>
          </a:p>
        </p:txBody>
      </p:sp>
    </p:spTree>
    <p:extLst>
      <p:ext uri="{BB962C8B-B14F-4D97-AF65-F5344CB8AC3E}">
        <p14:creationId xmlns:p14="http://schemas.microsoft.com/office/powerpoint/2010/main" val="4267704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13CB4BE-1F31-42DE-B1BB-1E13895B038A}" type="datetimeFigureOut">
              <a:rPr lang="en-US" smtClean="0"/>
              <a:t>12/17/2021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296001C-0706-472B-BA4C-106796225AA4}" type="slidenum">
              <a:rPr lang="en-US" smtClean="0"/>
              <a:t>‹#›</a:t>
            </a:fld>
            <a:endParaRPr lang="en-US"/>
          </a:p>
        </p:txBody>
      </p:sp>
    </p:spTree>
    <p:extLst>
      <p:ext uri="{BB962C8B-B14F-4D97-AF65-F5344CB8AC3E}">
        <p14:creationId xmlns:p14="http://schemas.microsoft.com/office/powerpoint/2010/main" val="12700687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6787C-1359-4EEB-80FA-A883674161F7}"/>
              </a:ext>
            </a:extLst>
          </p:cNvPr>
          <p:cNvSpPr>
            <a:spLocks noGrp="1"/>
          </p:cNvSpPr>
          <p:nvPr>
            <p:ph type="ctrTitle"/>
          </p:nvPr>
        </p:nvSpPr>
        <p:spPr/>
        <p:txBody>
          <a:bodyPr/>
          <a:lstStyle/>
          <a:p>
            <a:r>
              <a:rPr lang="en-US" dirty="0"/>
              <a:t>Deployments</a:t>
            </a:r>
          </a:p>
        </p:txBody>
      </p:sp>
      <p:sp>
        <p:nvSpPr>
          <p:cNvPr id="3" name="Subtitle 2">
            <a:extLst>
              <a:ext uri="{FF2B5EF4-FFF2-40B4-BE49-F238E27FC236}">
                <a16:creationId xmlns:a16="http://schemas.microsoft.com/office/drawing/2014/main" id="{86FC9A26-10F2-4774-A11D-4843327487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9531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BEA4-641C-4D3E-AFE7-C44BBAEEC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B3580A1-FB26-4CBB-A9CD-429BFDD7022F}"/>
              </a:ext>
            </a:extLst>
          </p:cNvPr>
          <p:cNvSpPr>
            <a:spLocks noGrp="1"/>
          </p:cNvSpPr>
          <p:nvPr>
            <p:ph idx="1"/>
          </p:nvPr>
        </p:nvSpPr>
        <p:spPr/>
        <p:txBody>
          <a:bodyPr>
            <a:normAutofit fontScale="85000" lnSpcReduction="10000"/>
          </a:bodyPr>
          <a:lstStyle/>
          <a:p>
            <a:r>
              <a:rPr lang="en-US" dirty="0"/>
              <a:t>To check the history of the upgrade, we can use rollout history command.</a:t>
            </a:r>
          </a:p>
          <a:p>
            <a:endParaRPr lang="en-US" dirty="0"/>
          </a:p>
          <a:p>
            <a:pPr marL="0" indent="0">
              <a:buNone/>
            </a:pPr>
            <a:r>
              <a:rPr lang="en-US" dirty="0" err="1"/>
              <a:t>kubectl</a:t>
            </a:r>
            <a:r>
              <a:rPr lang="en-US" dirty="0"/>
              <a:t> rollout history deployment/&lt;</a:t>
            </a:r>
            <a:r>
              <a:rPr lang="en-US" dirty="0" err="1"/>
              <a:t>deployment_name</a:t>
            </a:r>
            <a:r>
              <a:rPr lang="en-US" dirty="0"/>
              <a:t>&gt;</a:t>
            </a:r>
          </a:p>
          <a:p>
            <a:endParaRPr lang="en-US" dirty="0"/>
          </a:p>
          <a:p>
            <a:r>
              <a:rPr lang="en-US" dirty="0"/>
              <a:t>To undo the deployment to previous version, we can use the below command.</a:t>
            </a:r>
          </a:p>
          <a:p>
            <a:endParaRPr lang="en-US" dirty="0"/>
          </a:p>
          <a:p>
            <a:pPr marL="0" indent="0">
              <a:buNone/>
            </a:pPr>
            <a:r>
              <a:rPr lang="en-US" dirty="0" err="1"/>
              <a:t>kubectl</a:t>
            </a:r>
            <a:r>
              <a:rPr lang="en-US" dirty="0"/>
              <a:t> rollout undo deployment/&lt;</a:t>
            </a:r>
            <a:r>
              <a:rPr lang="en-US" dirty="0" err="1"/>
              <a:t>deployment_name</a:t>
            </a:r>
            <a:r>
              <a:rPr lang="en-US" dirty="0"/>
              <a:t>&gt;</a:t>
            </a:r>
          </a:p>
          <a:p>
            <a:endParaRPr lang="en-US" dirty="0"/>
          </a:p>
          <a:p>
            <a:r>
              <a:rPr lang="en-US" dirty="0"/>
              <a:t>After successful completion of the command, check the rollout status.</a:t>
            </a:r>
          </a:p>
          <a:p>
            <a:endParaRPr lang="en-US" dirty="0"/>
          </a:p>
          <a:p>
            <a:pPr marL="0" indent="0">
              <a:buNone/>
            </a:pPr>
            <a:r>
              <a:rPr lang="en-US" dirty="0" err="1"/>
              <a:t>kubectl</a:t>
            </a:r>
            <a:r>
              <a:rPr lang="en-US" dirty="0"/>
              <a:t> rollout status deployment/&lt;</a:t>
            </a:r>
            <a:r>
              <a:rPr lang="en-US" dirty="0" err="1"/>
              <a:t>deployment_name</a:t>
            </a:r>
            <a:r>
              <a:rPr lang="en-US" dirty="0"/>
              <a:t>&gt;</a:t>
            </a:r>
          </a:p>
          <a:p>
            <a:endParaRPr lang="en-US" dirty="0"/>
          </a:p>
          <a:p>
            <a:endParaRPr lang="en-US" dirty="0"/>
          </a:p>
        </p:txBody>
      </p:sp>
    </p:spTree>
    <p:extLst>
      <p:ext uri="{BB962C8B-B14F-4D97-AF65-F5344CB8AC3E}">
        <p14:creationId xmlns:p14="http://schemas.microsoft.com/office/powerpoint/2010/main" val="1316674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7208-237C-4B85-9BAC-96C26E34BEC2}"/>
              </a:ext>
            </a:extLst>
          </p:cNvPr>
          <p:cNvSpPr>
            <a:spLocks noGrp="1"/>
          </p:cNvSpPr>
          <p:nvPr>
            <p:ph type="title"/>
          </p:nvPr>
        </p:nvSpPr>
        <p:spPr/>
        <p:txBody>
          <a:bodyPr/>
          <a:lstStyle/>
          <a:p>
            <a:r>
              <a:rPr lang="en-US" dirty="0"/>
              <a:t>What is Deployments</a:t>
            </a:r>
          </a:p>
        </p:txBody>
      </p:sp>
      <p:sp>
        <p:nvSpPr>
          <p:cNvPr id="3" name="Content Placeholder 2">
            <a:extLst>
              <a:ext uri="{FF2B5EF4-FFF2-40B4-BE49-F238E27FC236}">
                <a16:creationId xmlns:a16="http://schemas.microsoft.com/office/drawing/2014/main" id="{4F0C21D7-B3CE-4298-9353-5F3635E362D9}"/>
              </a:ext>
            </a:extLst>
          </p:cNvPr>
          <p:cNvSpPr>
            <a:spLocks noGrp="1"/>
          </p:cNvSpPr>
          <p:nvPr>
            <p:ph idx="1"/>
          </p:nvPr>
        </p:nvSpPr>
        <p:spPr/>
        <p:txBody>
          <a:bodyPr>
            <a:normAutofit/>
          </a:bodyPr>
          <a:lstStyle/>
          <a:p>
            <a:pPr marL="0" indent="0">
              <a:buNone/>
            </a:pPr>
            <a:r>
              <a:rPr lang="en-US" dirty="0"/>
              <a:t>It is a controller just like the other controllers as Replication controller or </a:t>
            </a:r>
            <a:r>
              <a:rPr lang="en-US" dirty="0" err="1"/>
              <a:t>ReplicaSet</a:t>
            </a:r>
            <a:r>
              <a:rPr lang="en-US" dirty="0"/>
              <a:t>. It majorly used in updates and rollback.</a:t>
            </a:r>
          </a:p>
          <a:p>
            <a:pPr marL="0" indent="0">
              <a:buNone/>
            </a:pPr>
            <a:endParaRPr lang="en-US" dirty="0"/>
          </a:p>
          <a:p>
            <a:pPr marL="0" indent="0">
              <a:buNone/>
            </a:pPr>
            <a:r>
              <a:rPr lang="en-US" dirty="0"/>
              <a:t>A deployment ensures the desired number of pods are running and available at all times. The update process is also wholly recorded, and versioned with options to pause, continue, and roll back to previous versions.</a:t>
            </a:r>
          </a:p>
        </p:txBody>
      </p:sp>
    </p:spTree>
    <p:extLst>
      <p:ext uri="{BB962C8B-B14F-4D97-AF65-F5344CB8AC3E}">
        <p14:creationId xmlns:p14="http://schemas.microsoft.com/office/powerpoint/2010/main" val="280082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9477-D5C0-41FA-B974-32AE6AE39AB1}"/>
              </a:ext>
            </a:extLst>
          </p:cNvPr>
          <p:cNvSpPr>
            <a:spLocks noGrp="1"/>
          </p:cNvSpPr>
          <p:nvPr>
            <p:ph type="title"/>
          </p:nvPr>
        </p:nvSpPr>
        <p:spPr/>
        <p:txBody>
          <a:bodyPr/>
          <a:lstStyle/>
          <a:p>
            <a:r>
              <a:rPr lang="en-US" dirty="0"/>
              <a:t>What are the use case of Deployments</a:t>
            </a:r>
          </a:p>
        </p:txBody>
      </p:sp>
      <p:sp>
        <p:nvSpPr>
          <p:cNvPr id="3" name="Content Placeholder 2">
            <a:extLst>
              <a:ext uri="{FF2B5EF4-FFF2-40B4-BE49-F238E27FC236}">
                <a16:creationId xmlns:a16="http://schemas.microsoft.com/office/drawing/2014/main" id="{66B1FE17-F4AD-4DEA-8C54-FE7D726EC57D}"/>
              </a:ext>
            </a:extLst>
          </p:cNvPr>
          <p:cNvSpPr>
            <a:spLocks noGrp="1"/>
          </p:cNvSpPr>
          <p:nvPr>
            <p:ph idx="1"/>
          </p:nvPr>
        </p:nvSpPr>
        <p:spPr/>
        <p:txBody>
          <a:bodyPr/>
          <a:lstStyle/>
          <a:p>
            <a:endParaRPr lang="en-US" dirty="0"/>
          </a:p>
          <a:p>
            <a:pPr algn="l">
              <a:buFont typeface="Arial" panose="020B0604020202020204" pitchFamily="34" charset="0"/>
              <a:buChar char="•"/>
            </a:pPr>
            <a:r>
              <a:rPr lang="en-US" dirty="0"/>
              <a:t>Deploy a replica set or pod</a:t>
            </a:r>
          </a:p>
          <a:p>
            <a:pPr algn="l">
              <a:buFont typeface="Arial" panose="020B0604020202020204" pitchFamily="34" charset="0"/>
              <a:buChar char="•"/>
            </a:pPr>
            <a:r>
              <a:rPr lang="en-US" dirty="0"/>
              <a:t>Upgrade the application </a:t>
            </a:r>
          </a:p>
          <a:p>
            <a:pPr algn="l">
              <a:buFont typeface="Arial" panose="020B0604020202020204" pitchFamily="34" charset="0"/>
              <a:buChar char="•"/>
            </a:pPr>
            <a:r>
              <a:rPr lang="en-US" dirty="0"/>
              <a:t>Rollback to previous deployment versions</a:t>
            </a:r>
          </a:p>
          <a:p>
            <a:pPr algn="l">
              <a:buFont typeface="Arial" panose="020B0604020202020204" pitchFamily="34" charset="0"/>
              <a:buChar char="•"/>
            </a:pPr>
            <a:r>
              <a:rPr lang="en-US" dirty="0"/>
              <a:t>Scale a deployment</a:t>
            </a:r>
          </a:p>
          <a:p>
            <a:pPr algn="l">
              <a:buFont typeface="Arial" panose="020B0604020202020204" pitchFamily="34" charset="0"/>
              <a:buChar char="•"/>
            </a:pPr>
            <a:r>
              <a:rPr lang="en-US" dirty="0"/>
              <a:t>Pause or continue a deployment</a:t>
            </a:r>
          </a:p>
          <a:p>
            <a:endParaRPr lang="en-US" dirty="0"/>
          </a:p>
        </p:txBody>
      </p:sp>
    </p:spTree>
    <p:extLst>
      <p:ext uri="{BB962C8B-B14F-4D97-AF65-F5344CB8AC3E}">
        <p14:creationId xmlns:p14="http://schemas.microsoft.com/office/powerpoint/2010/main" val="401900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3D90-657E-4534-A168-47422D849412}"/>
              </a:ext>
            </a:extLst>
          </p:cNvPr>
          <p:cNvSpPr>
            <a:spLocks noGrp="1"/>
          </p:cNvSpPr>
          <p:nvPr>
            <p:ph type="title"/>
          </p:nvPr>
        </p:nvSpPr>
        <p:spPr/>
        <p:txBody>
          <a:bodyPr/>
          <a:lstStyle/>
          <a:p>
            <a:r>
              <a:rPr lang="en-US" dirty="0"/>
              <a:t>Deployment strategy :</a:t>
            </a:r>
          </a:p>
        </p:txBody>
      </p:sp>
      <p:sp>
        <p:nvSpPr>
          <p:cNvPr id="3" name="Content Placeholder 2">
            <a:extLst>
              <a:ext uri="{FF2B5EF4-FFF2-40B4-BE49-F238E27FC236}">
                <a16:creationId xmlns:a16="http://schemas.microsoft.com/office/drawing/2014/main" id="{DDE38DB4-D07A-4D92-8EC9-706452BD0209}"/>
              </a:ext>
            </a:extLst>
          </p:cNvPr>
          <p:cNvSpPr>
            <a:spLocks noGrp="1"/>
          </p:cNvSpPr>
          <p:nvPr>
            <p:ph idx="1"/>
          </p:nvPr>
        </p:nvSpPr>
        <p:spPr/>
        <p:txBody>
          <a:bodyPr>
            <a:normAutofit fontScale="70000" lnSpcReduction="20000"/>
          </a:bodyPr>
          <a:lstStyle/>
          <a:p>
            <a:r>
              <a:rPr lang="en-US" dirty="0"/>
              <a:t>Recreate : In this process, application will be shutdown and the it will be upgraded to the higher version. There would be downtime for upgrade.</a:t>
            </a:r>
          </a:p>
          <a:p>
            <a:endParaRPr lang="en-US" dirty="0"/>
          </a:p>
          <a:p>
            <a:r>
              <a:rPr lang="en-US" dirty="0"/>
              <a:t>Rolling update (Incremental) : It is default deployment strategy, and it is easy to use. This is also known as incremental deployment. E.g. If there are five instance of an application running with version “A”, then one of the instance will be out from the pool and upgraded to version “B”. Once it start accepting the traffic, it will get added the pool and the instance running with version “A” will get shut down and removed.</a:t>
            </a:r>
          </a:p>
          <a:p>
            <a:endParaRPr lang="en-US" dirty="0"/>
          </a:p>
          <a:p>
            <a:r>
              <a:rPr lang="en-US" dirty="0"/>
              <a:t>Canary : It shift the traffic gradually. This upgrade strategy will be used to avoid upgrading all the instance at once. E.g. if there are five instance of application running, two instances will upgrade to next level. After it pass though all the testing, it will get added to the pool and the remaining instance will get upgraded.</a:t>
            </a:r>
          </a:p>
          <a:p>
            <a:endParaRPr lang="en-US" dirty="0"/>
          </a:p>
          <a:p>
            <a:r>
              <a:rPr lang="en-US" dirty="0"/>
              <a:t>Blue/Green : This is an instant upgrade/rollback strategy. In this case the B version of instance (known as Green) get deploy along side with version ‘A” with exact number of instance. After testing of Green with version “B” the traffic will be shifted by load balancer.</a:t>
            </a:r>
          </a:p>
        </p:txBody>
      </p:sp>
    </p:spTree>
    <p:extLst>
      <p:ext uri="{BB962C8B-B14F-4D97-AF65-F5344CB8AC3E}">
        <p14:creationId xmlns:p14="http://schemas.microsoft.com/office/powerpoint/2010/main" val="3102371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86028-3D93-46C9-8F33-E6D8391DFC39}"/>
              </a:ext>
            </a:extLst>
          </p:cNvPr>
          <p:cNvSpPr>
            <a:spLocks noGrp="1"/>
          </p:cNvSpPr>
          <p:nvPr>
            <p:ph type="title"/>
          </p:nvPr>
        </p:nvSpPr>
        <p:spPr/>
        <p:txBody>
          <a:bodyPr/>
          <a:lstStyle/>
          <a:p>
            <a:r>
              <a:rPr lang="en-US" dirty="0"/>
              <a:t>Deployment manifest file</a:t>
            </a:r>
          </a:p>
        </p:txBody>
      </p:sp>
      <p:sp>
        <p:nvSpPr>
          <p:cNvPr id="3" name="Content Placeholder 2">
            <a:extLst>
              <a:ext uri="{FF2B5EF4-FFF2-40B4-BE49-F238E27FC236}">
                <a16:creationId xmlns:a16="http://schemas.microsoft.com/office/drawing/2014/main" id="{1592BAFD-605A-4E39-AC96-3EE249DB77CD}"/>
              </a:ext>
            </a:extLst>
          </p:cNvPr>
          <p:cNvSpPr>
            <a:spLocks noGrp="1"/>
          </p:cNvSpPr>
          <p:nvPr>
            <p:ph idx="1"/>
          </p:nvPr>
        </p:nvSpPr>
        <p:spPr/>
        <p:txBody>
          <a:bodyPr>
            <a:normAutofit fontScale="25000" lnSpcReduction="20000"/>
          </a:bodyPr>
          <a:lstStyle/>
          <a:p>
            <a:pPr marL="0" indent="0">
              <a:buNone/>
            </a:pPr>
            <a:r>
              <a:rPr lang="en-US" dirty="0" err="1"/>
              <a:t>apiVersion</a:t>
            </a:r>
            <a:r>
              <a:rPr lang="en-US" dirty="0"/>
              <a:t>: apps/v1</a:t>
            </a:r>
          </a:p>
          <a:p>
            <a:pPr marL="0" indent="0">
              <a:buNone/>
            </a:pPr>
            <a:r>
              <a:rPr lang="en-US" dirty="0"/>
              <a:t>kind: Deployment</a:t>
            </a:r>
          </a:p>
          <a:p>
            <a:pPr marL="0" indent="0">
              <a:buNone/>
            </a:pPr>
            <a:r>
              <a:rPr lang="en-US" dirty="0"/>
              <a:t>metadata: </a:t>
            </a:r>
          </a:p>
          <a:p>
            <a:pPr marL="0" indent="0">
              <a:buNone/>
            </a:pPr>
            <a:r>
              <a:rPr lang="en-US" dirty="0"/>
              <a:t>  name: </a:t>
            </a:r>
            <a:r>
              <a:rPr lang="en-US" dirty="0" err="1"/>
              <a:t>nginx-rs</a:t>
            </a:r>
            <a:endParaRPr lang="en-US" dirty="0"/>
          </a:p>
          <a:p>
            <a:pPr marL="0" indent="0">
              <a:buNone/>
            </a:pPr>
            <a:r>
              <a:rPr lang="en-US" dirty="0"/>
              <a:t>spec:</a:t>
            </a:r>
          </a:p>
          <a:p>
            <a:pPr marL="0" indent="0">
              <a:buNone/>
            </a:pPr>
            <a:r>
              <a:rPr lang="en-US" dirty="0"/>
              <a:t>  replicas: 3</a:t>
            </a:r>
          </a:p>
          <a:p>
            <a:pPr marL="0" indent="0">
              <a:buNone/>
            </a:pPr>
            <a:r>
              <a:rPr lang="en-US" dirty="0"/>
              <a:t>  selector:</a:t>
            </a:r>
          </a:p>
          <a:p>
            <a:pPr marL="0" indent="0">
              <a:buNone/>
            </a:pPr>
            <a:r>
              <a:rPr lang="en-US" dirty="0"/>
              <a:t>    </a:t>
            </a:r>
            <a:r>
              <a:rPr lang="en-US" dirty="0" err="1"/>
              <a:t>matchLabels</a:t>
            </a:r>
            <a:r>
              <a:rPr lang="en-US" dirty="0"/>
              <a:t>:</a:t>
            </a:r>
          </a:p>
          <a:p>
            <a:pPr marL="0" indent="0">
              <a:buNone/>
            </a:pPr>
            <a:r>
              <a:rPr lang="en-US" dirty="0"/>
              <a:t>      env: prod</a:t>
            </a:r>
          </a:p>
          <a:p>
            <a:pPr marL="0" indent="0">
              <a:buNone/>
            </a:pPr>
            <a:r>
              <a:rPr lang="en-US" dirty="0"/>
              <a:t>    </a:t>
            </a:r>
            <a:r>
              <a:rPr lang="en-US" dirty="0" err="1"/>
              <a:t>matchExpressions</a:t>
            </a:r>
            <a:r>
              <a:rPr lang="en-US" dirty="0"/>
              <a:t>:</a:t>
            </a:r>
          </a:p>
          <a:p>
            <a:pPr marL="0" indent="0">
              <a:buNone/>
            </a:pPr>
            <a:r>
              <a:rPr lang="en-US" dirty="0"/>
              <a:t>    - { key: tier, operator: In, values: [frontend] }</a:t>
            </a:r>
          </a:p>
          <a:p>
            <a:pPr marL="0" indent="0">
              <a:buNone/>
            </a:pPr>
            <a:r>
              <a:rPr lang="en-US" dirty="0"/>
              <a:t>  template:</a:t>
            </a:r>
          </a:p>
          <a:p>
            <a:pPr marL="0" indent="0">
              <a:buNone/>
            </a:pPr>
            <a:r>
              <a:rPr lang="en-US" dirty="0"/>
              <a:t>    metadata:</a:t>
            </a:r>
          </a:p>
          <a:p>
            <a:pPr marL="0" indent="0">
              <a:buNone/>
            </a:pPr>
            <a:r>
              <a:rPr lang="en-US" dirty="0"/>
              <a:t>      name: </a:t>
            </a:r>
            <a:r>
              <a:rPr lang="en-US" dirty="0" err="1"/>
              <a:t>nginx</a:t>
            </a:r>
            <a:endParaRPr lang="en-US" dirty="0"/>
          </a:p>
          <a:p>
            <a:pPr marL="0" indent="0">
              <a:buNone/>
            </a:pPr>
            <a:r>
              <a:rPr lang="en-US" dirty="0"/>
              <a:t>      labels: </a:t>
            </a:r>
          </a:p>
          <a:p>
            <a:pPr marL="0" indent="0">
              <a:buNone/>
            </a:pPr>
            <a:r>
              <a:rPr lang="en-US" dirty="0"/>
              <a:t>        env: prod</a:t>
            </a:r>
          </a:p>
          <a:p>
            <a:pPr marL="0" indent="0">
              <a:buNone/>
            </a:pPr>
            <a:r>
              <a:rPr lang="en-US" dirty="0"/>
              <a:t>        tier: frontend</a:t>
            </a:r>
          </a:p>
          <a:p>
            <a:pPr marL="0" indent="0">
              <a:buNone/>
            </a:pPr>
            <a:r>
              <a:rPr lang="en-US" dirty="0"/>
              <a:t>    spec:</a:t>
            </a:r>
          </a:p>
          <a:p>
            <a:pPr marL="0" indent="0">
              <a:buNone/>
            </a:pPr>
            <a:r>
              <a:rPr lang="en-US" dirty="0"/>
              <a:t>      containers:</a:t>
            </a:r>
          </a:p>
          <a:p>
            <a:pPr marL="0" indent="0">
              <a:buNone/>
            </a:pPr>
            <a:r>
              <a:rPr lang="en-US" dirty="0"/>
              <a:t>      - name: </a:t>
            </a:r>
            <a:r>
              <a:rPr lang="en-US" dirty="0" err="1"/>
              <a:t>nginx</a:t>
            </a:r>
            <a:r>
              <a:rPr lang="en-US" dirty="0"/>
              <a:t>-container</a:t>
            </a:r>
          </a:p>
          <a:p>
            <a:pPr marL="0" indent="0">
              <a:buNone/>
            </a:pPr>
            <a:r>
              <a:rPr lang="en-US" dirty="0"/>
              <a:t>        image: nginx:1.7.8</a:t>
            </a:r>
          </a:p>
          <a:p>
            <a:endParaRPr lang="en-US" dirty="0"/>
          </a:p>
        </p:txBody>
      </p:sp>
    </p:spTree>
    <p:extLst>
      <p:ext uri="{BB962C8B-B14F-4D97-AF65-F5344CB8AC3E}">
        <p14:creationId xmlns:p14="http://schemas.microsoft.com/office/powerpoint/2010/main" val="293349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AD0C-C180-4A9E-9E7D-A6BD799314BA}"/>
              </a:ext>
            </a:extLst>
          </p:cNvPr>
          <p:cNvSpPr>
            <a:spLocks noGrp="1"/>
          </p:cNvSpPr>
          <p:nvPr>
            <p:ph type="title"/>
          </p:nvPr>
        </p:nvSpPr>
        <p:spPr/>
        <p:txBody>
          <a:bodyPr/>
          <a:lstStyle/>
          <a:p>
            <a:r>
              <a:rPr lang="en-US" dirty="0" err="1"/>
              <a:t>Kubectl</a:t>
            </a:r>
            <a:r>
              <a:rPr lang="en-US" dirty="0"/>
              <a:t> command for Deployments</a:t>
            </a:r>
          </a:p>
        </p:txBody>
      </p:sp>
      <p:sp>
        <p:nvSpPr>
          <p:cNvPr id="3" name="Content Placeholder 2">
            <a:extLst>
              <a:ext uri="{FF2B5EF4-FFF2-40B4-BE49-F238E27FC236}">
                <a16:creationId xmlns:a16="http://schemas.microsoft.com/office/drawing/2014/main" id="{100F321E-E7F5-402F-AD41-B4978E073C83}"/>
              </a:ext>
            </a:extLst>
          </p:cNvPr>
          <p:cNvSpPr>
            <a:spLocks noGrp="1"/>
          </p:cNvSpPr>
          <p:nvPr>
            <p:ph idx="1"/>
          </p:nvPr>
        </p:nvSpPr>
        <p:spPr/>
        <p:txBody>
          <a:bodyPr>
            <a:normAutofit fontScale="40000" lnSpcReduction="20000"/>
          </a:bodyPr>
          <a:lstStyle/>
          <a:p>
            <a:r>
              <a:rPr lang="en-US" dirty="0"/>
              <a:t>To create deployment</a:t>
            </a:r>
          </a:p>
          <a:p>
            <a:endParaRPr lang="en-US" dirty="0"/>
          </a:p>
          <a:p>
            <a:pPr marL="0" indent="0">
              <a:buNone/>
            </a:pPr>
            <a:r>
              <a:rPr lang="en-US" dirty="0" err="1"/>
              <a:t>kubectl</a:t>
            </a:r>
            <a:r>
              <a:rPr lang="en-US" dirty="0"/>
              <a:t> create -f &lt;</a:t>
            </a:r>
            <a:r>
              <a:rPr lang="en-US" dirty="0" err="1"/>
              <a:t>deployment_file</a:t>
            </a:r>
            <a:r>
              <a:rPr lang="en-US" dirty="0"/>
              <a:t>&gt;.</a:t>
            </a:r>
            <a:r>
              <a:rPr lang="en-US" dirty="0" err="1"/>
              <a:t>yml</a:t>
            </a:r>
            <a:endParaRPr lang="en-US" dirty="0"/>
          </a:p>
          <a:p>
            <a:endParaRPr lang="en-US" dirty="0"/>
          </a:p>
          <a:p>
            <a:r>
              <a:rPr lang="en-US" dirty="0"/>
              <a:t>To display the deployments available in the Kubernetes.</a:t>
            </a:r>
          </a:p>
          <a:p>
            <a:endParaRPr lang="en-US" dirty="0"/>
          </a:p>
          <a:p>
            <a:pPr marL="0" indent="0">
              <a:buNone/>
            </a:pPr>
            <a:r>
              <a:rPr lang="en-US" dirty="0" err="1"/>
              <a:t>kubectl</a:t>
            </a:r>
            <a:r>
              <a:rPr lang="en-US" dirty="0"/>
              <a:t> get deploy</a:t>
            </a:r>
          </a:p>
          <a:p>
            <a:endParaRPr lang="en-US" dirty="0"/>
          </a:p>
          <a:p>
            <a:r>
              <a:rPr lang="en-US" dirty="0"/>
              <a:t>To display the deployment with its label</a:t>
            </a:r>
          </a:p>
          <a:p>
            <a:endParaRPr lang="en-US" dirty="0"/>
          </a:p>
          <a:p>
            <a:pPr marL="0" indent="0">
              <a:buNone/>
            </a:pPr>
            <a:r>
              <a:rPr lang="en-US" dirty="0" err="1"/>
              <a:t>kubectl</a:t>
            </a:r>
            <a:r>
              <a:rPr lang="en-US" dirty="0"/>
              <a:t> get deploy -l &lt;key=value&gt;</a:t>
            </a:r>
          </a:p>
          <a:p>
            <a:endParaRPr lang="en-US" dirty="0"/>
          </a:p>
          <a:p>
            <a:r>
              <a:rPr lang="en-US" dirty="0"/>
              <a:t>To display the detail information about deployment.</a:t>
            </a:r>
          </a:p>
          <a:p>
            <a:endParaRPr lang="en-US" dirty="0"/>
          </a:p>
          <a:p>
            <a:pPr marL="0" indent="0">
              <a:buNone/>
            </a:pPr>
            <a:r>
              <a:rPr lang="en-US" dirty="0" err="1"/>
              <a:t>Kubectl</a:t>
            </a:r>
            <a:r>
              <a:rPr lang="en-US" dirty="0"/>
              <a:t> describe deploy &lt;</a:t>
            </a:r>
            <a:r>
              <a:rPr lang="en-US" dirty="0" err="1"/>
              <a:t>deployment_name</a:t>
            </a:r>
            <a:r>
              <a:rPr lang="en-US" dirty="0"/>
              <a:t>&gt;</a:t>
            </a:r>
          </a:p>
          <a:p>
            <a:pPr marL="0" indent="0">
              <a:buNone/>
            </a:pPr>
            <a:endParaRPr lang="en-US" dirty="0"/>
          </a:p>
          <a:p>
            <a:pPr marL="0" indent="0">
              <a:buNone/>
            </a:pPr>
            <a:r>
              <a:rPr lang="en-US" b="1" dirty="0"/>
              <a:t>Note : </a:t>
            </a:r>
            <a:r>
              <a:rPr lang="en-US" dirty="0"/>
              <a:t>When we create deployment, it automatically creates </a:t>
            </a:r>
            <a:r>
              <a:rPr lang="en-US" dirty="0" err="1"/>
              <a:t>replicaSet</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1454172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673DC-09DF-42CE-8AE8-D55E5A7B3761}"/>
              </a:ext>
            </a:extLst>
          </p:cNvPr>
          <p:cNvSpPr>
            <a:spLocks noGrp="1"/>
          </p:cNvSpPr>
          <p:nvPr>
            <p:ph type="title"/>
          </p:nvPr>
        </p:nvSpPr>
        <p:spPr/>
        <p:txBody>
          <a:bodyPr/>
          <a:lstStyle/>
          <a:p>
            <a:r>
              <a:rPr lang="en-US" dirty="0"/>
              <a:t>Update Deployment</a:t>
            </a:r>
          </a:p>
        </p:txBody>
      </p:sp>
      <p:sp>
        <p:nvSpPr>
          <p:cNvPr id="3" name="Content Placeholder 2">
            <a:extLst>
              <a:ext uri="{FF2B5EF4-FFF2-40B4-BE49-F238E27FC236}">
                <a16:creationId xmlns:a16="http://schemas.microsoft.com/office/drawing/2014/main" id="{ADABC169-C654-4FC8-A335-F14860CF4836}"/>
              </a:ext>
            </a:extLst>
          </p:cNvPr>
          <p:cNvSpPr>
            <a:spLocks noGrp="1"/>
          </p:cNvSpPr>
          <p:nvPr>
            <p:ph idx="1"/>
          </p:nvPr>
        </p:nvSpPr>
        <p:spPr/>
        <p:txBody>
          <a:bodyPr>
            <a:normAutofit fontScale="62500" lnSpcReduction="20000"/>
          </a:bodyPr>
          <a:lstStyle/>
          <a:p>
            <a:pPr marL="0" indent="0">
              <a:buNone/>
            </a:pPr>
            <a:r>
              <a:rPr lang="en-US" dirty="0"/>
              <a:t>There are two ways we can update the deployment.</a:t>
            </a:r>
          </a:p>
          <a:p>
            <a:endParaRPr lang="en-US" dirty="0"/>
          </a:p>
          <a:p>
            <a:pPr lvl="1"/>
            <a:r>
              <a:rPr lang="en-US" dirty="0"/>
              <a:t>Set</a:t>
            </a:r>
          </a:p>
          <a:p>
            <a:pPr lvl="1"/>
            <a:r>
              <a:rPr lang="en-US" dirty="0"/>
              <a:t>Edit</a:t>
            </a:r>
          </a:p>
          <a:p>
            <a:pPr lvl="1"/>
            <a:endParaRPr lang="en-US" dirty="0"/>
          </a:p>
          <a:p>
            <a:pPr marL="0" indent="0">
              <a:buNone/>
            </a:pPr>
            <a:r>
              <a:rPr lang="en-US" dirty="0"/>
              <a:t>Deployment using set command :</a:t>
            </a:r>
          </a:p>
          <a:p>
            <a:endParaRPr lang="en-US" dirty="0"/>
          </a:p>
          <a:p>
            <a:r>
              <a:rPr lang="en-US" dirty="0" err="1"/>
              <a:t>Kubectl</a:t>
            </a:r>
            <a:r>
              <a:rPr lang="en-US" dirty="0"/>
              <a:t> set image deploy &lt;</a:t>
            </a:r>
            <a:r>
              <a:rPr lang="en-US" dirty="0" err="1"/>
              <a:t>deployment_name</a:t>
            </a:r>
            <a:r>
              <a:rPr lang="en-US" dirty="0"/>
              <a:t>&gt; &lt;</a:t>
            </a:r>
            <a:r>
              <a:rPr lang="en-US" dirty="0" err="1"/>
              <a:t>container_name</a:t>
            </a:r>
            <a:r>
              <a:rPr lang="en-US" dirty="0"/>
              <a:t>&gt;:&lt;image&gt;:&lt;tag&gt;</a:t>
            </a:r>
          </a:p>
          <a:p>
            <a:endParaRPr lang="en-US" dirty="0"/>
          </a:p>
          <a:p>
            <a:pPr marL="0" indent="0">
              <a:buNone/>
            </a:pPr>
            <a:r>
              <a:rPr lang="en-US" dirty="0"/>
              <a:t>Deployment using Edit :</a:t>
            </a:r>
          </a:p>
          <a:p>
            <a:endParaRPr lang="en-US" dirty="0"/>
          </a:p>
          <a:p>
            <a:r>
              <a:rPr lang="en-US" dirty="0" err="1"/>
              <a:t>Kubectl</a:t>
            </a:r>
            <a:r>
              <a:rPr lang="en-US" dirty="0"/>
              <a:t> edit deploy &lt;</a:t>
            </a:r>
            <a:r>
              <a:rPr lang="en-US" dirty="0" err="1"/>
              <a:t>deployment_name</a:t>
            </a:r>
            <a:r>
              <a:rPr lang="en-US" dirty="0"/>
              <a:t>&gt; </a:t>
            </a:r>
          </a:p>
          <a:p>
            <a:endParaRPr lang="en-US" dirty="0"/>
          </a:p>
          <a:p>
            <a:pPr marL="0" indent="0">
              <a:buNone/>
            </a:pPr>
            <a:r>
              <a:rPr lang="en-US" dirty="0"/>
              <a:t>This command will open the deployment manifest file in vi editor. Here we can increase the replicas and the container’s image version. Once changes are done, save it.</a:t>
            </a:r>
          </a:p>
        </p:txBody>
      </p:sp>
    </p:spTree>
    <p:extLst>
      <p:ext uri="{BB962C8B-B14F-4D97-AF65-F5344CB8AC3E}">
        <p14:creationId xmlns:p14="http://schemas.microsoft.com/office/powerpoint/2010/main" val="256898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6ADE-0081-4A5E-BD75-4D9374FE1F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BF1D913-9CCD-49FE-BC6A-6000E45E2022}"/>
              </a:ext>
            </a:extLst>
          </p:cNvPr>
          <p:cNvSpPr>
            <a:spLocks noGrp="1"/>
          </p:cNvSpPr>
          <p:nvPr>
            <p:ph idx="1"/>
          </p:nvPr>
        </p:nvSpPr>
        <p:spPr/>
        <p:txBody>
          <a:bodyPr/>
          <a:lstStyle/>
          <a:p>
            <a:r>
              <a:rPr lang="en-US" dirty="0"/>
              <a:t>To check the status of deployment, use the below command.</a:t>
            </a:r>
          </a:p>
          <a:p>
            <a:endParaRPr lang="en-US" dirty="0"/>
          </a:p>
          <a:p>
            <a:pPr marL="0" indent="0">
              <a:buNone/>
            </a:pPr>
            <a:r>
              <a:rPr lang="en-US" dirty="0" err="1"/>
              <a:t>Kubectl</a:t>
            </a:r>
            <a:r>
              <a:rPr lang="en-US" dirty="0"/>
              <a:t> rollout status deployment/&lt;</a:t>
            </a:r>
            <a:r>
              <a:rPr lang="en-US" dirty="0" err="1"/>
              <a:t>deployment_name</a:t>
            </a:r>
            <a:r>
              <a:rPr lang="en-US" dirty="0"/>
              <a:t>&gt;</a:t>
            </a:r>
          </a:p>
          <a:p>
            <a:endParaRPr lang="en-US" dirty="0"/>
          </a:p>
          <a:p>
            <a:r>
              <a:rPr lang="en-US" dirty="0"/>
              <a:t>This will display the output of deployment, once we notice the deployment is successful. Run the below command to check the status.</a:t>
            </a:r>
          </a:p>
          <a:p>
            <a:endParaRPr lang="en-US" dirty="0"/>
          </a:p>
          <a:p>
            <a:pPr marL="0" indent="0">
              <a:buNone/>
            </a:pPr>
            <a:r>
              <a:rPr lang="en-US" dirty="0" err="1"/>
              <a:t>Kubectl</a:t>
            </a:r>
            <a:r>
              <a:rPr lang="en-US" dirty="0"/>
              <a:t> get deploy &lt;</a:t>
            </a:r>
            <a:r>
              <a:rPr lang="en-US" dirty="0" err="1"/>
              <a:t>deployment_name</a:t>
            </a:r>
            <a:r>
              <a:rPr lang="en-US" dirty="0"/>
              <a:t>&gt;</a:t>
            </a:r>
          </a:p>
        </p:txBody>
      </p:sp>
    </p:spTree>
    <p:extLst>
      <p:ext uri="{BB962C8B-B14F-4D97-AF65-F5344CB8AC3E}">
        <p14:creationId xmlns:p14="http://schemas.microsoft.com/office/powerpoint/2010/main" val="1153352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6D57A-7A4F-464C-A914-39F1B500DD41}"/>
              </a:ext>
            </a:extLst>
          </p:cNvPr>
          <p:cNvSpPr>
            <a:spLocks noGrp="1"/>
          </p:cNvSpPr>
          <p:nvPr>
            <p:ph type="title"/>
          </p:nvPr>
        </p:nvSpPr>
        <p:spPr/>
        <p:txBody>
          <a:bodyPr/>
          <a:lstStyle/>
          <a:p>
            <a:r>
              <a:rPr lang="en-US" dirty="0"/>
              <a:t>Rollback of deployment</a:t>
            </a:r>
          </a:p>
        </p:txBody>
      </p:sp>
      <p:sp>
        <p:nvSpPr>
          <p:cNvPr id="3" name="Content Placeholder 2">
            <a:extLst>
              <a:ext uri="{FF2B5EF4-FFF2-40B4-BE49-F238E27FC236}">
                <a16:creationId xmlns:a16="http://schemas.microsoft.com/office/drawing/2014/main" id="{A863F0F9-C8C2-4944-AB40-95BB6F50FB2C}"/>
              </a:ext>
            </a:extLst>
          </p:cNvPr>
          <p:cNvSpPr>
            <a:spLocks noGrp="1"/>
          </p:cNvSpPr>
          <p:nvPr>
            <p:ph idx="1"/>
          </p:nvPr>
        </p:nvSpPr>
        <p:spPr/>
        <p:txBody>
          <a:bodyPr>
            <a:normAutofit lnSpcReduction="10000"/>
          </a:bodyPr>
          <a:lstStyle/>
          <a:p>
            <a:pPr marL="0" indent="0">
              <a:buNone/>
            </a:pPr>
            <a:r>
              <a:rPr lang="en-US" dirty="0"/>
              <a:t>Sometimes we encounter with an issue while upgrading the application. And at that time, we would have to rollback the application to its previous stable version. We use rollback command for such activity.</a:t>
            </a:r>
          </a:p>
          <a:p>
            <a:pPr marL="0" indent="0">
              <a:buNone/>
            </a:pPr>
            <a:endParaRPr lang="en-US" dirty="0"/>
          </a:p>
          <a:p>
            <a:pPr marL="0" indent="0">
              <a:buNone/>
            </a:pPr>
            <a:r>
              <a:rPr lang="en-US" dirty="0"/>
              <a:t>Note: it is a good practice to upgrade the application with “--record” tag. This will help to store the upgrade information in history.</a:t>
            </a:r>
          </a:p>
          <a:p>
            <a:pPr marL="0" indent="0">
              <a:buNone/>
            </a:pPr>
            <a:endParaRPr lang="en-US" dirty="0"/>
          </a:p>
          <a:p>
            <a:pPr marL="0" indent="0">
              <a:buNone/>
            </a:pPr>
            <a:r>
              <a:rPr lang="en-US" dirty="0"/>
              <a:t>In below example, an application upgrade was done with wrong image version.</a:t>
            </a:r>
          </a:p>
          <a:p>
            <a:pPr marL="0" indent="0">
              <a:buNone/>
            </a:pPr>
            <a:endParaRPr lang="en-US" dirty="0"/>
          </a:p>
          <a:p>
            <a:pPr marL="0" indent="0">
              <a:buNone/>
            </a:pPr>
            <a:r>
              <a:rPr lang="en-US" dirty="0" err="1"/>
              <a:t>kubectl</a:t>
            </a:r>
            <a:r>
              <a:rPr lang="en-US" dirty="0"/>
              <a:t> set image deploy test-</a:t>
            </a:r>
            <a:r>
              <a:rPr lang="en-US" dirty="0" err="1"/>
              <a:t>deply</a:t>
            </a:r>
            <a:r>
              <a:rPr lang="en-US" dirty="0"/>
              <a:t> test-</a:t>
            </a:r>
            <a:r>
              <a:rPr lang="en-US" dirty="0" err="1"/>
              <a:t>dp</a:t>
            </a:r>
            <a:r>
              <a:rPr lang="en-US" dirty="0"/>
              <a:t>-</a:t>
            </a:r>
            <a:r>
              <a:rPr lang="en-US" dirty="0" err="1"/>
              <a:t>cont</a:t>
            </a:r>
            <a:r>
              <a:rPr lang="en-US" dirty="0"/>
              <a:t>=nginx:123 --record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727062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206</TotalTime>
  <Words>808</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vt:lpstr>
      <vt:lpstr>Deployments</vt:lpstr>
      <vt:lpstr>What is Deployments</vt:lpstr>
      <vt:lpstr>What are the use case of Deployments</vt:lpstr>
      <vt:lpstr>Deployment strategy :</vt:lpstr>
      <vt:lpstr>Deployment manifest file</vt:lpstr>
      <vt:lpstr>Kubectl command for Deployments</vt:lpstr>
      <vt:lpstr>Update Deployment</vt:lpstr>
      <vt:lpstr>PowerPoint Presentation</vt:lpstr>
      <vt:lpstr>Rollback of deployment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Deployments</dc:title>
  <dc:creator>Shrivastwa, AbhishekX</dc:creator>
  <cp:lastModifiedBy>Shrivastwa, AbhishekX</cp:lastModifiedBy>
  <cp:revision>27</cp:revision>
  <dcterms:created xsi:type="dcterms:W3CDTF">2021-12-17T10:15:45Z</dcterms:created>
  <dcterms:modified xsi:type="dcterms:W3CDTF">2021-12-17T13:41:50Z</dcterms:modified>
</cp:coreProperties>
</file>