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211241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22C3F3-E11C-486F-BD42-16103F0BEADB}"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326294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161302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958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818590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2008977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141230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2141883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1551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7160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294484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22C3F3-E11C-486F-BD42-16103F0BEADB}"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260159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22C3F3-E11C-486F-BD42-16103F0BEADB}"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100275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395322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204148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22C3F3-E11C-486F-BD42-16103F0BEADB}" type="datetimeFigureOut">
              <a:rPr lang="en-US" smtClean="0"/>
              <a:t>12/28/2021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379348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22C3F3-E11C-486F-BD42-16103F0BEADB}"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D038F-0587-4ECC-AF32-5021220F97BA}" type="slidenum">
              <a:rPr lang="en-US" smtClean="0"/>
              <a:t>‹#›</a:t>
            </a:fld>
            <a:endParaRPr lang="en-US"/>
          </a:p>
        </p:txBody>
      </p:sp>
    </p:spTree>
    <p:extLst>
      <p:ext uri="{BB962C8B-B14F-4D97-AF65-F5344CB8AC3E}">
        <p14:creationId xmlns:p14="http://schemas.microsoft.com/office/powerpoint/2010/main" val="145026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22C3F3-E11C-486F-BD42-16103F0BEADB}" type="datetimeFigureOut">
              <a:rPr lang="en-US" smtClean="0"/>
              <a:t>12/28/2021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4D038F-0587-4ECC-AF32-5021220F97BA}" type="slidenum">
              <a:rPr lang="en-US" smtClean="0"/>
              <a:t>‹#›</a:t>
            </a:fld>
            <a:endParaRPr lang="en-US"/>
          </a:p>
        </p:txBody>
      </p:sp>
    </p:spTree>
    <p:extLst>
      <p:ext uri="{BB962C8B-B14F-4D97-AF65-F5344CB8AC3E}">
        <p14:creationId xmlns:p14="http://schemas.microsoft.com/office/powerpoint/2010/main" val="4195036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og.aquasec.com/kubernetes-security-pod-escape-log-mou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F1AA-7289-4BD6-A213-76C707013E82}"/>
              </a:ext>
            </a:extLst>
          </p:cNvPr>
          <p:cNvSpPr>
            <a:spLocks noGrp="1"/>
          </p:cNvSpPr>
          <p:nvPr>
            <p:ph type="ctrTitle"/>
          </p:nvPr>
        </p:nvSpPr>
        <p:spPr/>
        <p:txBody>
          <a:bodyPr/>
          <a:lstStyle/>
          <a:p>
            <a:r>
              <a:rPr lang="en-US" dirty="0" err="1"/>
              <a:t>Hostpath</a:t>
            </a:r>
            <a:r>
              <a:rPr lang="en-US" dirty="0"/>
              <a:t> volume</a:t>
            </a:r>
          </a:p>
        </p:txBody>
      </p:sp>
      <p:sp>
        <p:nvSpPr>
          <p:cNvPr id="3" name="Subtitle 2">
            <a:extLst>
              <a:ext uri="{FF2B5EF4-FFF2-40B4-BE49-F238E27FC236}">
                <a16:creationId xmlns:a16="http://schemas.microsoft.com/office/drawing/2014/main" id="{32EBD9E9-7100-4BDE-B7D5-AF3FBC7B85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289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B570-329F-49FB-B5F2-CA7F89AB60B6}"/>
              </a:ext>
            </a:extLst>
          </p:cNvPr>
          <p:cNvSpPr>
            <a:spLocks noGrp="1"/>
          </p:cNvSpPr>
          <p:nvPr>
            <p:ph type="title"/>
          </p:nvPr>
        </p:nvSpPr>
        <p:spPr/>
        <p:txBody>
          <a:bodyPr/>
          <a:lstStyle/>
          <a:p>
            <a:r>
              <a:rPr lang="en-US" dirty="0"/>
              <a:t>What is </a:t>
            </a:r>
            <a:r>
              <a:rPr lang="en-US" dirty="0" err="1"/>
              <a:t>hostPath</a:t>
            </a:r>
            <a:r>
              <a:rPr lang="en-US" dirty="0"/>
              <a:t> volume</a:t>
            </a:r>
          </a:p>
        </p:txBody>
      </p:sp>
      <p:sp>
        <p:nvSpPr>
          <p:cNvPr id="3" name="Content Placeholder 2">
            <a:extLst>
              <a:ext uri="{FF2B5EF4-FFF2-40B4-BE49-F238E27FC236}">
                <a16:creationId xmlns:a16="http://schemas.microsoft.com/office/drawing/2014/main" id="{85909AE0-F6F7-40EF-AB36-25A13F4D3746}"/>
              </a:ext>
            </a:extLst>
          </p:cNvPr>
          <p:cNvSpPr>
            <a:spLocks noGrp="1"/>
          </p:cNvSpPr>
          <p:nvPr>
            <p:ph idx="1"/>
          </p:nvPr>
        </p:nvSpPr>
        <p:spPr/>
        <p:txBody>
          <a:bodyPr>
            <a:normAutofit/>
          </a:bodyPr>
          <a:lstStyle/>
          <a:p>
            <a:pPr marL="0" indent="0">
              <a:buNone/>
            </a:pPr>
            <a:r>
              <a:rPr lang="en-US" dirty="0"/>
              <a:t>A </a:t>
            </a:r>
            <a:r>
              <a:rPr lang="en-US" dirty="0" err="1"/>
              <a:t>hostPath</a:t>
            </a:r>
            <a:r>
              <a:rPr lang="en-US" dirty="0"/>
              <a:t> volume mounts a file or directory from the host node's filesystem into your Pod.</a:t>
            </a:r>
          </a:p>
          <a:p>
            <a:pPr marL="0" indent="0">
              <a:buNone/>
            </a:pPr>
            <a:endParaRPr lang="en-US" dirty="0"/>
          </a:p>
          <a:p>
            <a:pPr marL="0" indent="0">
              <a:buNone/>
            </a:pPr>
            <a:r>
              <a:rPr lang="en-US" dirty="0" err="1"/>
              <a:t>hostPath</a:t>
            </a:r>
            <a:r>
              <a:rPr lang="en-US" dirty="0"/>
              <a:t>  volume keep the data persistent even after pod dies.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075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C1F9-2EB9-4E69-8194-DA3346349E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D35BF-3806-4822-BF98-2ED3923C5020}"/>
              </a:ext>
            </a:extLst>
          </p:cNvPr>
          <p:cNvSpPr>
            <a:spLocks noGrp="1"/>
          </p:cNvSpPr>
          <p:nvPr>
            <p:ph idx="1"/>
          </p:nvPr>
        </p:nvSpPr>
        <p:spPr/>
        <p:txBody>
          <a:bodyPr>
            <a:normAutofit fontScale="92500" lnSpcReduction="20000"/>
          </a:bodyPr>
          <a:lstStyle/>
          <a:p>
            <a:pPr marL="0" indent="0">
              <a:buNone/>
            </a:pPr>
            <a:r>
              <a:rPr lang="en-US" dirty="0"/>
              <a:t>Although there is advantage using </a:t>
            </a:r>
            <a:r>
              <a:rPr lang="en-US" dirty="0" err="1"/>
              <a:t>hostPath</a:t>
            </a:r>
            <a:r>
              <a:rPr lang="en-US" dirty="0"/>
              <a:t> volume, there are risk associated with it as described below.</a:t>
            </a:r>
          </a:p>
          <a:p>
            <a:pPr marL="0" indent="0">
              <a:buNone/>
            </a:pPr>
            <a:endParaRPr lang="en-US" dirty="0"/>
          </a:p>
          <a:p>
            <a:pPr marL="0" indent="0">
              <a:buNone/>
            </a:pPr>
            <a:r>
              <a:rPr lang="en-US" dirty="0" err="1"/>
              <a:t>HostPath</a:t>
            </a:r>
            <a:r>
              <a:rPr lang="en-US" dirty="0"/>
              <a:t> volumes present many security risks, and it is a best practice to avoid the use of </a:t>
            </a:r>
            <a:r>
              <a:rPr lang="en-US" dirty="0" err="1"/>
              <a:t>HostPaths</a:t>
            </a:r>
            <a:r>
              <a:rPr lang="en-US" dirty="0"/>
              <a:t> when possible. When a </a:t>
            </a:r>
            <a:r>
              <a:rPr lang="en-US" dirty="0" err="1"/>
              <a:t>HostPath</a:t>
            </a:r>
            <a:r>
              <a:rPr lang="en-US" dirty="0"/>
              <a:t> volume must be used, it should be scoped to only the required file or directory, and mounted as </a:t>
            </a:r>
            <a:r>
              <a:rPr lang="en-US" dirty="0" err="1"/>
              <a:t>ReadOnly</a:t>
            </a:r>
            <a:r>
              <a:rPr lang="en-US" dirty="0"/>
              <a:t>.</a:t>
            </a:r>
          </a:p>
          <a:p>
            <a:pPr marL="0" indent="0">
              <a:buNone/>
            </a:pPr>
            <a:endParaRPr lang="en-US" dirty="0"/>
          </a:p>
          <a:p>
            <a:pPr marL="0" indent="0">
              <a:buNone/>
            </a:pPr>
            <a:r>
              <a:rPr lang="en-US" dirty="0"/>
              <a:t>If restricting </a:t>
            </a:r>
            <a:r>
              <a:rPr lang="en-US" dirty="0" err="1"/>
              <a:t>HostPath</a:t>
            </a:r>
            <a:r>
              <a:rPr lang="en-US" dirty="0"/>
              <a:t> access to specific directories through </a:t>
            </a:r>
            <a:r>
              <a:rPr lang="en-US" dirty="0" err="1"/>
              <a:t>AdmissionPolicy</a:t>
            </a:r>
            <a:r>
              <a:rPr lang="en-US" dirty="0"/>
              <a:t>, </a:t>
            </a:r>
            <a:r>
              <a:rPr lang="en-US" dirty="0" err="1"/>
              <a:t>volumeMounts</a:t>
            </a:r>
            <a:r>
              <a:rPr lang="en-US" dirty="0"/>
              <a:t> MUST be required to use </a:t>
            </a:r>
            <a:r>
              <a:rPr lang="en-US" dirty="0" err="1"/>
              <a:t>readOnly</a:t>
            </a:r>
            <a:r>
              <a:rPr lang="en-US" dirty="0"/>
              <a:t> mounts for the policy to be effective.</a:t>
            </a:r>
          </a:p>
          <a:p>
            <a:pPr marL="0" indent="0">
              <a:buNone/>
            </a:pPr>
            <a:endParaRPr lang="en-US" dirty="0"/>
          </a:p>
          <a:p>
            <a:pPr marL="0" indent="0">
              <a:buNone/>
            </a:pPr>
            <a:r>
              <a:rPr lang="en-US" dirty="0"/>
              <a:t>Note : </a:t>
            </a:r>
            <a:r>
              <a:rPr lang="en-US" dirty="0">
                <a:hlinkClick r:id="rId2"/>
              </a:rPr>
              <a:t>https://blog.aquasec.com/kubernetes-security-pod-escape-log-mounts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9687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5636-8162-4E0F-8D35-5A22D9678874}"/>
              </a:ext>
            </a:extLst>
          </p:cNvPr>
          <p:cNvSpPr>
            <a:spLocks noGrp="1"/>
          </p:cNvSpPr>
          <p:nvPr>
            <p:ph type="title"/>
          </p:nvPr>
        </p:nvSpPr>
        <p:spPr/>
        <p:txBody>
          <a:bodyPr/>
          <a:lstStyle/>
          <a:p>
            <a:r>
              <a:rPr lang="en-US" dirty="0" err="1"/>
              <a:t>hostPath</a:t>
            </a:r>
            <a:r>
              <a:rPr lang="en-US" dirty="0"/>
              <a:t> manifest file</a:t>
            </a:r>
          </a:p>
        </p:txBody>
      </p:sp>
      <p:sp>
        <p:nvSpPr>
          <p:cNvPr id="3" name="Content Placeholder 2">
            <a:extLst>
              <a:ext uri="{FF2B5EF4-FFF2-40B4-BE49-F238E27FC236}">
                <a16:creationId xmlns:a16="http://schemas.microsoft.com/office/drawing/2014/main" id="{65738D7E-1672-4FBA-87FD-A82E6C29B8BB}"/>
              </a:ext>
            </a:extLst>
          </p:cNvPr>
          <p:cNvSpPr>
            <a:spLocks noGrp="1"/>
          </p:cNvSpPr>
          <p:nvPr>
            <p:ph idx="1"/>
          </p:nvPr>
        </p:nvSpPr>
        <p:spPr/>
        <p:txBody>
          <a:bodyPr>
            <a:normAutofit fontScale="55000" lnSpcReduction="20000"/>
          </a:bodyPr>
          <a:lstStyle/>
          <a:p>
            <a:pPr marL="0" indent="0">
              <a:buNone/>
            </a:pPr>
            <a:r>
              <a:rPr lang="en-US" dirty="0" err="1"/>
              <a:t>apiVersion</a:t>
            </a:r>
            <a:r>
              <a:rPr lang="en-US" dirty="0"/>
              <a:t>: v1</a:t>
            </a:r>
          </a:p>
          <a:p>
            <a:pPr marL="0" indent="0">
              <a:buNone/>
            </a:pPr>
            <a:r>
              <a:rPr lang="en-US" dirty="0"/>
              <a:t>kind: Pod</a:t>
            </a:r>
          </a:p>
          <a:p>
            <a:pPr marL="0" indent="0">
              <a:buNone/>
            </a:pPr>
            <a:r>
              <a:rPr lang="en-US" dirty="0"/>
              <a:t>metadata:</a:t>
            </a:r>
          </a:p>
          <a:p>
            <a:pPr marL="0" indent="0">
              <a:buNone/>
            </a:pPr>
            <a:r>
              <a:rPr lang="en-US" dirty="0"/>
              <a:t>  name: </a:t>
            </a:r>
            <a:r>
              <a:rPr lang="en-US" dirty="0" err="1"/>
              <a:t>nginx-hostpath</a:t>
            </a:r>
            <a:endParaRPr lang="en-US" dirty="0"/>
          </a:p>
          <a:p>
            <a:pPr marL="0" indent="0">
              <a:buNone/>
            </a:pPr>
            <a:r>
              <a:rPr lang="en-US" dirty="0"/>
              <a:t>spec:</a:t>
            </a:r>
          </a:p>
          <a:p>
            <a:pPr marL="0" indent="0">
              <a:buNone/>
            </a:pPr>
            <a:r>
              <a:rPr lang="en-US" dirty="0"/>
              <a:t>  containers:</a:t>
            </a:r>
          </a:p>
          <a:p>
            <a:pPr marL="0" indent="0">
              <a:buNone/>
            </a:pPr>
            <a:r>
              <a:rPr lang="en-US" dirty="0"/>
              <a:t>    - name: </a:t>
            </a:r>
            <a:r>
              <a:rPr lang="en-US" dirty="0" err="1"/>
              <a:t>nginx</a:t>
            </a:r>
            <a:r>
              <a:rPr lang="en-US" dirty="0"/>
              <a:t>-container</a:t>
            </a:r>
          </a:p>
          <a:p>
            <a:pPr marL="0" indent="0">
              <a:buNone/>
            </a:pPr>
            <a:r>
              <a:rPr lang="en-US" dirty="0"/>
              <a:t>      image: </a:t>
            </a:r>
            <a:r>
              <a:rPr lang="en-US" dirty="0" err="1"/>
              <a:t>nginx</a:t>
            </a:r>
            <a:endParaRPr lang="en-US" dirty="0"/>
          </a:p>
          <a:p>
            <a:pPr marL="0" indent="0">
              <a:buNone/>
            </a:pPr>
            <a:r>
              <a:rPr lang="en-US" dirty="0"/>
              <a:t>      </a:t>
            </a:r>
            <a:r>
              <a:rPr lang="en-US" dirty="0" err="1"/>
              <a:t>volumeMounts</a:t>
            </a:r>
            <a:r>
              <a:rPr lang="en-US" dirty="0"/>
              <a:t>:</a:t>
            </a:r>
          </a:p>
          <a:p>
            <a:pPr marL="0" indent="0">
              <a:buNone/>
            </a:pPr>
            <a:r>
              <a:rPr lang="en-US" dirty="0"/>
              <a:t>      - </a:t>
            </a:r>
            <a:r>
              <a:rPr lang="en-US" dirty="0" err="1"/>
              <a:t>mountPath</a:t>
            </a:r>
            <a:r>
              <a:rPr lang="en-US" dirty="0"/>
              <a:t>: /test-</a:t>
            </a:r>
            <a:r>
              <a:rPr lang="en-US" dirty="0" err="1"/>
              <a:t>mnt</a:t>
            </a:r>
            <a:endParaRPr lang="en-US" dirty="0"/>
          </a:p>
          <a:p>
            <a:pPr marL="0" indent="0">
              <a:buNone/>
            </a:pPr>
            <a:r>
              <a:rPr lang="en-US" dirty="0"/>
              <a:t>        name: test-vol</a:t>
            </a:r>
          </a:p>
          <a:p>
            <a:pPr marL="0" indent="0">
              <a:buNone/>
            </a:pPr>
            <a:r>
              <a:rPr lang="en-US" dirty="0"/>
              <a:t>  volumes:</a:t>
            </a:r>
          </a:p>
          <a:p>
            <a:pPr marL="0" indent="0">
              <a:buNone/>
            </a:pPr>
            <a:r>
              <a:rPr lang="en-US" dirty="0"/>
              <a:t>  - name: test-vol</a:t>
            </a:r>
          </a:p>
          <a:p>
            <a:pPr marL="0" indent="0">
              <a:buNone/>
            </a:pPr>
            <a:r>
              <a:rPr lang="en-US" dirty="0"/>
              <a:t>    </a:t>
            </a:r>
            <a:r>
              <a:rPr lang="en-US" dirty="0" err="1"/>
              <a:t>hostPath</a:t>
            </a:r>
            <a:r>
              <a:rPr lang="en-US" dirty="0"/>
              <a:t>:</a:t>
            </a:r>
          </a:p>
          <a:p>
            <a:pPr marL="0" indent="0">
              <a:buNone/>
            </a:pPr>
            <a:r>
              <a:rPr lang="en-US" dirty="0"/>
              <a:t>      path: /test-vol</a:t>
            </a:r>
          </a:p>
        </p:txBody>
      </p:sp>
    </p:spTree>
    <p:extLst>
      <p:ext uri="{BB962C8B-B14F-4D97-AF65-F5344CB8AC3E}">
        <p14:creationId xmlns:p14="http://schemas.microsoft.com/office/powerpoint/2010/main" val="393974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3CBF-7B24-4C66-A0F5-41D53A119775}"/>
              </a:ext>
            </a:extLst>
          </p:cNvPr>
          <p:cNvSpPr>
            <a:spLocks noGrp="1"/>
          </p:cNvSpPr>
          <p:nvPr>
            <p:ph type="title"/>
          </p:nvPr>
        </p:nvSpPr>
        <p:spPr/>
        <p:txBody>
          <a:bodyPr/>
          <a:lstStyle/>
          <a:p>
            <a:r>
              <a:rPr lang="en-US" dirty="0"/>
              <a:t>Persistent volume &amp; Persistent volume claim</a:t>
            </a:r>
          </a:p>
        </p:txBody>
      </p:sp>
      <p:sp>
        <p:nvSpPr>
          <p:cNvPr id="3" name="Content Placeholder 2">
            <a:extLst>
              <a:ext uri="{FF2B5EF4-FFF2-40B4-BE49-F238E27FC236}">
                <a16:creationId xmlns:a16="http://schemas.microsoft.com/office/drawing/2014/main" id="{7D10D7A0-9F88-456F-ACE4-7EFF3BAB605D}"/>
              </a:ext>
            </a:extLst>
          </p:cNvPr>
          <p:cNvSpPr>
            <a:spLocks noGrp="1"/>
          </p:cNvSpPr>
          <p:nvPr>
            <p:ph idx="1"/>
          </p:nvPr>
        </p:nvSpPr>
        <p:spPr/>
        <p:txBody>
          <a:bodyPr>
            <a:normAutofit fontScale="92500" lnSpcReduction="20000"/>
          </a:bodyPr>
          <a:lstStyle/>
          <a:p>
            <a:pPr marL="0" indent="0">
              <a:buNone/>
            </a:pPr>
            <a:r>
              <a:rPr lang="en-US" dirty="0"/>
              <a:t>For a stateful application like database application where the data should be persisted all the time.</a:t>
            </a:r>
          </a:p>
          <a:p>
            <a:endParaRPr lang="en-US" dirty="0"/>
          </a:p>
          <a:p>
            <a:pPr marL="0" indent="0">
              <a:buNone/>
            </a:pPr>
            <a:r>
              <a:rPr lang="en-US" dirty="0"/>
              <a:t>There are various storage available provided by cloud services or external storage.</a:t>
            </a:r>
          </a:p>
          <a:p>
            <a:endParaRPr lang="en-US" dirty="0"/>
          </a:p>
          <a:p>
            <a:pPr marL="0" indent="0">
              <a:buNone/>
            </a:pPr>
            <a:r>
              <a:rPr lang="en-US" dirty="0"/>
              <a:t>Some of the example of storage are:</a:t>
            </a:r>
          </a:p>
          <a:p>
            <a:endParaRPr lang="en-US" dirty="0"/>
          </a:p>
          <a:p>
            <a:pPr lvl="1"/>
            <a:r>
              <a:rPr lang="en-US" dirty="0" err="1"/>
              <a:t>AzureDisk</a:t>
            </a:r>
            <a:endParaRPr lang="en-US" dirty="0"/>
          </a:p>
          <a:p>
            <a:pPr lvl="1"/>
            <a:r>
              <a:rPr lang="en-US" dirty="0" err="1"/>
              <a:t>AWSElasticBlockStore</a:t>
            </a:r>
            <a:endParaRPr lang="en-US" dirty="0"/>
          </a:p>
          <a:p>
            <a:pPr lvl="1"/>
            <a:r>
              <a:rPr lang="en-US" dirty="0" err="1"/>
              <a:t>GCEPersistentDisk</a:t>
            </a:r>
            <a:endParaRPr lang="en-US" dirty="0"/>
          </a:p>
          <a:p>
            <a:pPr lvl="1"/>
            <a:r>
              <a:rPr lang="en-US" dirty="0"/>
              <a:t>NFS</a:t>
            </a:r>
          </a:p>
        </p:txBody>
      </p:sp>
    </p:spTree>
    <p:extLst>
      <p:ext uri="{BB962C8B-B14F-4D97-AF65-F5344CB8AC3E}">
        <p14:creationId xmlns:p14="http://schemas.microsoft.com/office/powerpoint/2010/main" val="36117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0E0-0E18-4514-A8E7-EDDE2F995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36BBA2-AAD2-4C9D-B277-F12F268F9F97}"/>
              </a:ext>
            </a:extLst>
          </p:cNvPr>
          <p:cNvSpPr>
            <a:spLocks noGrp="1"/>
          </p:cNvSpPr>
          <p:nvPr>
            <p:ph idx="1"/>
          </p:nvPr>
        </p:nvSpPr>
        <p:spPr/>
        <p:txBody>
          <a:bodyPr/>
          <a:lstStyle/>
          <a:p>
            <a:pPr marL="0" indent="0">
              <a:buNone/>
            </a:pPr>
            <a:r>
              <a:rPr lang="en-US" dirty="0"/>
              <a:t>All these storage are having their own API, if we want to integrate that with pod then we will have to write custom API or plugin.</a:t>
            </a:r>
          </a:p>
          <a:p>
            <a:endParaRPr lang="en-US" dirty="0"/>
          </a:p>
          <a:p>
            <a:pPr marL="0" indent="0">
              <a:buNone/>
            </a:pPr>
            <a:r>
              <a:rPr lang="en-US" dirty="0"/>
              <a:t>Kubernetes offers an interface where we can avoid these complexity. Which is known as Persistent volume.</a:t>
            </a:r>
          </a:p>
          <a:p>
            <a:pPr marL="0" indent="0">
              <a:buNone/>
            </a:pPr>
            <a:endParaRPr lang="en-US" dirty="0"/>
          </a:p>
          <a:p>
            <a:pPr marL="0" indent="0">
              <a:buNone/>
            </a:pPr>
            <a:r>
              <a:rPr lang="en-US" dirty="0"/>
              <a:t>It simplifies the storage solution. It provides standard API for developers and administrator such that it provides the details of how storage is provide from and how it is consumed.</a:t>
            </a:r>
          </a:p>
        </p:txBody>
      </p:sp>
    </p:spTree>
    <p:extLst>
      <p:ext uri="{BB962C8B-B14F-4D97-AF65-F5344CB8AC3E}">
        <p14:creationId xmlns:p14="http://schemas.microsoft.com/office/powerpoint/2010/main" val="301655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5BF6-E7BA-4E2A-9A3D-03EFA4C073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CBF013-5159-408B-B57C-96526E1583A0}"/>
              </a:ext>
            </a:extLst>
          </p:cNvPr>
          <p:cNvSpPr>
            <a:spLocks noGrp="1"/>
          </p:cNvSpPr>
          <p:nvPr>
            <p:ph idx="1"/>
          </p:nvPr>
        </p:nvSpPr>
        <p:spPr/>
        <p:txBody>
          <a:bodyPr>
            <a:normAutofit fontScale="92500" lnSpcReduction="20000"/>
          </a:bodyPr>
          <a:lstStyle/>
          <a:p>
            <a:pPr marL="0" indent="0">
              <a:buNone/>
            </a:pPr>
            <a:r>
              <a:rPr lang="en-US" dirty="0"/>
              <a:t>Kubernetes provides two objects for storage:</a:t>
            </a:r>
          </a:p>
          <a:p>
            <a:pPr marL="0" indent="0">
              <a:buNone/>
            </a:pPr>
            <a:endParaRPr lang="en-US" dirty="0"/>
          </a:p>
          <a:p>
            <a:pPr lvl="1"/>
            <a:r>
              <a:rPr lang="en-US" dirty="0"/>
              <a:t>Persistent volume</a:t>
            </a:r>
          </a:p>
          <a:p>
            <a:pPr lvl="1"/>
            <a:r>
              <a:rPr lang="en-US" dirty="0"/>
              <a:t>Persistent volume claim</a:t>
            </a:r>
          </a:p>
          <a:p>
            <a:pPr lvl="1"/>
            <a:endParaRPr lang="en-US" dirty="0"/>
          </a:p>
          <a:p>
            <a:pPr marL="0" indent="0">
              <a:buNone/>
            </a:pPr>
            <a:r>
              <a:rPr lang="en-US" dirty="0"/>
              <a:t>Persistent volume (PV): It is a pre-provisioned storage configured by Kubernetes administrator inside Kubernetes cluster.</a:t>
            </a:r>
          </a:p>
          <a:p>
            <a:endParaRPr lang="en-US" dirty="0"/>
          </a:p>
          <a:p>
            <a:pPr marL="0" indent="0">
              <a:buNone/>
            </a:pPr>
            <a:r>
              <a:rPr lang="en-US" dirty="0"/>
              <a:t>Persistent volume claim (PVC) : It is a storage request which will be raised by a user (typically a developer). And hence it is known as persistent volume claim (PVC)	. </a:t>
            </a:r>
          </a:p>
          <a:p>
            <a:endParaRPr lang="en-US" dirty="0"/>
          </a:p>
          <a:p>
            <a:pPr marL="0" indent="0">
              <a:buNone/>
            </a:pPr>
            <a:r>
              <a:rPr lang="en-US" dirty="0"/>
              <a:t>A developer request some storage along with required accessibility.</a:t>
            </a:r>
          </a:p>
        </p:txBody>
      </p:sp>
    </p:spTree>
    <p:extLst>
      <p:ext uri="{BB962C8B-B14F-4D97-AF65-F5344CB8AC3E}">
        <p14:creationId xmlns:p14="http://schemas.microsoft.com/office/powerpoint/2010/main" val="407952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C6C3-EE06-42AF-B230-78327EA60111}"/>
              </a:ext>
            </a:extLst>
          </p:cNvPr>
          <p:cNvSpPr>
            <a:spLocks noGrp="1"/>
          </p:cNvSpPr>
          <p:nvPr>
            <p:ph type="title"/>
          </p:nvPr>
        </p:nvSpPr>
        <p:spPr/>
        <p:txBody>
          <a:bodyPr/>
          <a:lstStyle/>
          <a:p>
            <a:r>
              <a:rPr lang="en-US" dirty="0"/>
              <a:t>Lifecycle of persistent volume</a:t>
            </a:r>
          </a:p>
        </p:txBody>
      </p:sp>
      <p:sp>
        <p:nvSpPr>
          <p:cNvPr id="3" name="Content Placeholder 2">
            <a:extLst>
              <a:ext uri="{FF2B5EF4-FFF2-40B4-BE49-F238E27FC236}">
                <a16:creationId xmlns:a16="http://schemas.microsoft.com/office/drawing/2014/main" id="{35E4FE38-1EAA-4D01-9583-4CB8354B2674}"/>
              </a:ext>
            </a:extLst>
          </p:cNvPr>
          <p:cNvSpPr>
            <a:spLocks noGrp="1"/>
          </p:cNvSpPr>
          <p:nvPr>
            <p:ph idx="1"/>
          </p:nvPr>
        </p:nvSpPr>
        <p:spPr/>
        <p:txBody>
          <a:bodyPr>
            <a:normAutofit fontScale="47500" lnSpcReduction="20000"/>
          </a:bodyPr>
          <a:lstStyle/>
          <a:p>
            <a:endParaRPr lang="en-US" dirty="0"/>
          </a:p>
          <a:p>
            <a:endParaRPr lang="en-US" dirty="0"/>
          </a:p>
          <a:p>
            <a:endParaRPr lang="en-US" dirty="0"/>
          </a:p>
          <a:p>
            <a:endParaRPr lang="en-US" dirty="0"/>
          </a:p>
          <a:p>
            <a:pPr marL="0" indent="0">
              <a:buNone/>
            </a:pPr>
            <a:r>
              <a:rPr lang="en-US" dirty="0"/>
              <a:t>Provisioning : At this stage the persistent volume will be created by Kubernetes admin.</a:t>
            </a:r>
          </a:p>
          <a:p>
            <a:pPr marL="0" indent="0">
              <a:buNone/>
            </a:pPr>
            <a:endParaRPr lang="en-US" dirty="0"/>
          </a:p>
          <a:p>
            <a:pPr marL="0" indent="0">
              <a:buNone/>
            </a:pPr>
            <a:r>
              <a:rPr lang="en-US" dirty="0"/>
              <a:t>Binding : At this stage, we will bind the storage request with persistent volume.</a:t>
            </a:r>
          </a:p>
          <a:p>
            <a:pPr marL="0" indent="0">
              <a:buNone/>
            </a:pPr>
            <a:endParaRPr lang="en-US" dirty="0"/>
          </a:p>
          <a:p>
            <a:pPr marL="0" indent="0">
              <a:buNone/>
            </a:pPr>
            <a:r>
              <a:rPr lang="en-US" dirty="0"/>
              <a:t>once PVC is created, a control loop manager in Kubernetes will bind the PV available in the pool.</a:t>
            </a:r>
          </a:p>
          <a:p>
            <a:endParaRPr lang="en-US" dirty="0"/>
          </a:p>
          <a:p>
            <a:pPr marL="0" indent="0">
              <a:buNone/>
            </a:pPr>
            <a:r>
              <a:rPr lang="en-US" dirty="0"/>
              <a:t>What if, we don’t find the match for PVC in available pool of PV? </a:t>
            </a:r>
          </a:p>
          <a:p>
            <a:endParaRPr lang="en-US" dirty="0"/>
          </a:p>
          <a:p>
            <a:pPr marL="0" indent="0">
              <a:buNone/>
            </a:pPr>
            <a:r>
              <a:rPr lang="en-US" dirty="0"/>
              <a:t>E.g. 1 : if a developer is clamming for 100GB of storage, however only 50 GB of storage available in pool, then PVC will wait for additional 50 GB of storage created and added to the pool</a:t>
            </a:r>
          </a:p>
          <a:p>
            <a:endParaRPr lang="en-US" dirty="0"/>
          </a:p>
          <a:p>
            <a:pPr marL="0" indent="0">
              <a:buNone/>
            </a:pPr>
            <a:r>
              <a:rPr lang="en-US" dirty="0"/>
              <a:t>E.g. 2 : If a developer request for 10 GB of storage, however the available storage in pool is 12 GB. Then complete 12 FB of storage can be bind to the PVC. It is OK to allocate a little additional storage then requested. However, it should not be double than what requested.</a:t>
            </a:r>
          </a:p>
        </p:txBody>
      </p:sp>
      <p:pic>
        <p:nvPicPr>
          <p:cNvPr id="5" name="Picture 4">
            <a:extLst>
              <a:ext uri="{FF2B5EF4-FFF2-40B4-BE49-F238E27FC236}">
                <a16:creationId xmlns:a16="http://schemas.microsoft.com/office/drawing/2014/main" id="{0B217362-74DF-4AEC-9E8F-A384EFCE11B4}"/>
              </a:ext>
            </a:extLst>
          </p:cNvPr>
          <p:cNvPicPr>
            <a:picLocks noChangeAspect="1"/>
          </p:cNvPicPr>
          <p:nvPr/>
        </p:nvPicPr>
        <p:blipFill>
          <a:blip r:embed="rId2"/>
          <a:stretch>
            <a:fillRect/>
          </a:stretch>
        </p:blipFill>
        <p:spPr>
          <a:xfrm>
            <a:off x="1103312" y="1652588"/>
            <a:ext cx="9077325" cy="1152525"/>
          </a:xfrm>
          <a:prstGeom prst="rect">
            <a:avLst/>
          </a:prstGeom>
        </p:spPr>
      </p:pic>
    </p:spTree>
    <p:extLst>
      <p:ext uri="{BB962C8B-B14F-4D97-AF65-F5344CB8AC3E}">
        <p14:creationId xmlns:p14="http://schemas.microsoft.com/office/powerpoint/2010/main" val="191541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9537-CDF9-4CEB-A6D0-302CDFA810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5E91D2-ACD6-4163-9A93-AED576F9751C}"/>
              </a:ext>
            </a:extLst>
          </p:cNvPr>
          <p:cNvSpPr>
            <a:spLocks noGrp="1"/>
          </p:cNvSpPr>
          <p:nvPr>
            <p:ph idx="1"/>
          </p:nvPr>
        </p:nvSpPr>
        <p:spPr/>
        <p:txBody>
          <a:bodyPr/>
          <a:lstStyle/>
          <a:p>
            <a:pPr marL="0" indent="0">
              <a:buNone/>
            </a:pPr>
            <a:r>
              <a:rPr lang="en-US" dirty="0"/>
              <a:t>Using : Once a developer submit a request for a pod along with PVC, </a:t>
            </a:r>
            <a:r>
              <a:rPr lang="en-US" dirty="0" err="1"/>
              <a:t>kube</a:t>
            </a:r>
            <a:r>
              <a:rPr lang="en-US" dirty="0"/>
              <a:t> </a:t>
            </a:r>
            <a:r>
              <a:rPr lang="en-US" dirty="0" err="1"/>
              <a:t>api</a:t>
            </a:r>
            <a:r>
              <a:rPr lang="en-US" dirty="0"/>
              <a:t> will check whether the PVC is bound to PV available from a pool. If it is bounded, then </a:t>
            </a:r>
            <a:r>
              <a:rPr lang="en-US" dirty="0" err="1"/>
              <a:t>api</a:t>
            </a:r>
            <a:r>
              <a:rPr lang="en-US" dirty="0"/>
              <a:t> server will create the pod and it can be used.</a:t>
            </a:r>
          </a:p>
          <a:p>
            <a:endParaRPr lang="en-US" dirty="0"/>
          </a:p>
          <a:p>
            <a:pPr marL="0" indent="0">
              <a:buNone/>
            </a:pPr>
            <a:r>
              <a:rPr lang="en-US" dirty="0"/>
              <a:t>Reclaim : When a developer is done with volume, he can delete the persistent volume claim.</a:t>
            </a:r>
          </a:p>
        </p:txBody>
      </p:sp>
    </p:spTree>
    <p:extLst>
      <p:ext uri="{BB962C8B-B14F-4D97-AF65-F5344CB8AC3E}">
        <p14:creationId xmlns:p14="http://schemas.microsoft.com/office/powerpoint/2010/main" val="3710730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379</TotalTime>
  <Words>639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Hostpath volume</vt:lpstr>
      <vt:lpstr>What is hostPath volume</vt:lpstr>
      <vt:lpstr>PowerPoint Presentation</vt:lpstr>
      <vt:lpstr>hostPath manifest file</vt:lpstr>
      <vt:lpstr>Persistent volume &amp; Persistent volume claim</vt:lpstr>
      <vt:lpstr>PowerPoint Presentation</vt:lpstr>
      <vt:lpstr>PowerPoint Presentation</vt:lpstr>
      <vt:lpstr>Lifecycle of persistent volume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Hostpath volume</dc:title>
  <dc:creator>Shrivastwa, AbhishekX</dc:creator>
  <cp:lastModifiedBy>Shrivastwa, AbhishekX</cp:lastModifiedBy>
  <cp:revision>19</cp:revision>
  <dcterms:created xsi:type="dcterms:W3CDTF">2021-12-28T06:07:41Z</dcterms:created>
  <dcterms:modified xsi:type="dcterms:W3CDTF">2021-12-28T12:27:28Z</dcterms:modified>
</cp:coreProperties>
</file>