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8B6876-85D6-4CEA-9221-6D2376ACD787}"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62BBA-3409-43D7-99DB-BF328E131C37}" type="slidenum">
              <a:rPr lang="en-US" smtClean="0"/>
              <a:t>‹#›</a:t>
            </a:fld>
            <a:endParaRPr lang="en-US"/>
          </a:p>
        </p:txBody>
      </p:sp>
    </p:spTree>
    <p:extLst>
      <p:ext uri="{BB962C8B-B14F-4D97-AF65-F5344CB8AC3E}">
        <p14:creationId xmlns:p14="http://schemas.microsoft.com/office/powerpoint/2010/main" val="3180859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8B6876-85D6-4CEA-9221-6D2376ACD787}" type="datetimeFigureOut">
              <a:rPr lang="en-US" smtClean="0"/>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62BBA-3409-43D7-99DB-BF328E131C37}" type="slidenum">
              <a:rPr lang="en-US" smtClean="0"/>
              <a:t>‹#›</a:t>
            </a:fld>
            <a:endParaRPr lang="en-US"/>
          </a:p>
        </p:txBody>
      </p:sp>
    </p:spTree>
    <p:extLst>
      <p:ext uri="{BB962C8B-B14F-4D97-AF65-F5344CB8AC3E}">
        <p14:creationId xmlns:p14="http://schemas.microsoft.com/office/powerpoint/2010/main" val="2656755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8B6876-85D6-4CEA-9221-6D2376ACD787}"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62BBA-3409-43D7-99DB-BF328E131C37}" type="slidenum">
              <a:rPr lang="en-US" smtClean="0"/>
              <a:t>‹#›</a:t>
            </a:fld>
            <a:endParaRPr lang="en-US"/>
          </a:p>
        </p:txBody>
      </p:sp>
    </p:spTree>
    <p:extLst>
      <p:ext uri="{BB962C8B-B14F-4D97-AF65-F5344CB8AC3E}">
        <p14:creationId xmlns:p14="http://schemas.microsoft.com/office/powerpoint/2010/main" val="3106166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8B6876-85D6-4CEA-9221-6D2376ACD787}"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62BBA-3409-43D7-99DB-BF328E131C3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45193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8B6876-85D6-4CEA-9221-6D2376ACD787}"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62BBA-3409-43D7-99DB-BF328E131C37}" type="slidenum">
              <a:rPr lang="en-US" smtClean="0"/>
              <a:t>‹#›</a:t>
            </a:fld>
            <a:endParaRPr lang="en-US"/>
          </a:p>
        </p:txBody>
      </p:sp>
    </p:spTree>
    <p:extLst>
      <p:ext uri="{BB962C8B-B14F-4D97-AF65-F5344CB8AC3E}">
        <p14:creationId xmlns:p14="http://schemas.microsoft.com/office/powerpoint/2010/main" val="768931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8B6876-85D6-4CEA-9221-6D2376ACD787}" type="datetimeFigureOut">
              <a:rPr lang="en-US" smtClean="0"/>
              <a:t>12/11/2021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62BBA-3409-43D7-99DB-BF328E131C37}" type="slidenum">
              <a:rPr lang="en-US" smtClean="0"/>
              <a:t>‹#›</a:t>
            </a:fld>
            <a:endParaRPr lang="en-US"/>
          </a:p>
        </p:txBody>
      </p:sp>
    </p:spTree>
    <p:extLst>
      <p:ext uri="{BB962C8B-B14F-4D97-AF65-F5344CB8AC3E}">
        <p14:creationId xmlns:p14="http://schemas.microsoft.com/office/powerpoint/2010/main" val="1315348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8B6876-85D6-4CEA-9221-6D2376ACD787}" type="datetimeFigureOut">
              <a:rPr lang="en-US" smtClean="0"/>
              <a:t>12/11/2021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62BBA-3409-43D7-99DB-BF328E131C37}" type="slidenum">
              <a:rPr lang="en-US" smtClean="0"/>
              <a:t>‹#›</a:t>
            </a:fld>
            <a:endParaRPr lang="en-US"/>
          </a:p>
        </p:txBody>
      </p:sp>
    </p:spTree>
    <p:extLst>
      <p:ext uri="{BB962C8B-B14F-4D97-AF65-F5344CB8AC3E}">
        <p14:creationId xmlns:p14="http://schemas.microsoft.com/office/powerpoint/2010/main" val="4213895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8B6876-85D6-4CEA-9221-6D2376ACD787}"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62BBA-3409-43D7-99DB-BF328E131C37}" type="slidenum">
              <a:rPr lang="en-US" smtClean="0"/>
              <a:t>‹#›</a:t>
            </a:fld>
            <a:endParaRPr lang="en-US"/>
          </a:p>
        </p:txBody>
      </p:sp>
    </p:spTree>
    <p:extLst>
      <p:ext uri="{BB962C8B-B14F-4D97-AF65-F5344CB8AC3E}">
        <p14:creationId xmlns:p14="http://schemas.microsoft.com/office/powerpoint/2010/main" val="2881867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8B6876-85D6-4CEA-9221-6D2376ACD787}"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62BBA-3409-43D7-99DB-BF328E131C37}" type="slidenum">
              <a:rPr lang="en-US" smtClean="0"/>
              <a:t>‹#›</a:t>
            </a:fld>
            <a:endParaRPr lang="en-US"/>
          </a:p>
        </p:txBody>
      </p:sp>
    </p:spTree>
    <p:extLst>
      <p:ext uri="{BB962C8B-B14F-4D97-AF65-F5344CB8AC3E}">
        <p14:creationId xmlns:p14="http://schemas.microsoft.com/office/powerpoint/2010/main" val="2709345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98B6876-85D6-4CEA-9221-6D2376ACD787}"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62BBA-3409-43D7-99DB-BF328E131C37}" type="slidenum">
              <a:rPr lang="en-US" smtClean="0"/>
              <a:t>‹#›</a:t>
            </a:fld>
            <a:endParaRPr lang="en-US"/>
          </a:p>
        </p:txBody>
      </p:sp>
    </p:spTree>
    <p:extLst>
      <p:ext uri="{BB962C8B-B14F-4D97-AF65-F5344CB8AC3E}">
        <p14:creationId xmlns:p14="http://schemas.microsoft.com/office/powerpoint/2010/main" val="4272744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8B6876-85D6-4CEA-9221-6D2376ACD787}"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62BBA-3409-43D7-99DB-BF328E131C37}" type="slidenum">
              <a:rPr lang="en-US" smtClean="0"/>
              <a:t>‹#›</a:t>
            </a:fld>
            <a:endParaRPr lang="en-US"/>
          </a:p>
        </p:txBody>
      </p:sp>
    </p:spTree>
    <p:extLst>
      <p:ext uri="{BB962C8B-B14F-4D97-AF65-F5344CB8AC3E}">
        <p14:creationId xmlns:p14="http://schemas.microsoft.com/office/powerpoint/2010/main" val="3881423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8B6876-85D6-4CEA-9221-6D2376ACD787}" type="datetimeFigureOut">
              <a:rPr lang="en-US" smtClean="0"/>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62BBA-3409-43D7-99DB-BF328E131C37}" type="slidenum">
              <a:rPr lang="en-US" smtClean="0"/>
              <a:t>‹#›</a:t>
            </a:fld>
            <a:endParaRPr lang="en-US"/>
          </a:p>
        </p:txBody>
      </p:sp>
    </p:spTree>
    <p:extLst>
      <p:ext uri="{BB962C8B-B14F-4D97-AF65-F5344CB8AC3E}">
        <p14:creationId xmlns:p14="http://schemas.microsoft.com/office/powerpoint/2010/main" val="2919099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8B6876-85D6-4CEA-9221-6D2376ACD787}" type="datetimeFigureOut">
              <a:rPr lang="en-US" smtClean="0"/>
              <a:t>12/11/2021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E62BBA-3409-43D7-99DB-BF328E131C37}" type="slidenum">
              <a:rPr lang="en-US" smtClean="0"/>
              <a:t>‹#›</a:t>
            </a:fld>
            <a:endParaRPr lang="en-US"/>
          </a:p>
        </p:txBody>
      </p:sp>
    </p:spTree>
    <p:extLst>
      <p:ext uri="{BB962C8B-B14F-4D97-AF65-F5344CB8AC3E}">
        <p14:creationId xmlns:p14="http://schemas.microsoft.com/office/powerpoint/2010/main" val="149171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98B6876-85D6-4CEA-9221-6D2376ACD787}" type="datetimeFigureOut">
              <a:rPr lang="en-US" smtClean="0"/>
              <a:t>12/11/2021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1E62BBA-3409-43D7-99DB-BF328E131C37}" type="slidenum">
              <a:rPr lang="en-US" smtClean="0"/>
              <a:t>‹#›</a:t>
            </a:fld>
            <a:endParaRPr lang="en-US"/>
          </a:p>
        </p:txBody>
      </p:sp>
    </p:spTree>
    <p:extLst>
      <p:ext uri="{BB962C8B-B14F-4D97-AF65-F5344CB8AC3E}">
        <p14:creationId xmlns:p14="http://schemas.microsoft.com/office/powerpoint/2010/main" val="4104257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98B6876-85D6-4CEA-9221-6D2376ACD787}" type="datetimeFigureOut">
              <a:rPr lang="en-US" smtClean="0"/>
              <a:t>12/11/2021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1E62BBA-3409-43D7-99DB-BF328E131C37}" type="slidenum">
              <a:rPr lang="en-US" smtClean="0"/>
              <a:t>‹#›</a:t>
            </a:fld>
            <a:endParaRPr lang="en-US"/>
          </a:p>
        </p:txBody>
      </p:sp>
    </p:spTree>
    <p:extLst>
      <p:ext uri="{BB962C8B-B14F-4D97-AF65-F5344CB8AC3E}">
        <p14:creationId xmlns:p14="http://schemas.microsoft.com/office/powerpoint/2010/main" val="2506306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98B6876-85D6-4CEA-9221-6D2376ACD787}" type="datetimeFigureOut">
              <a:rPr lang="en-US" smtClean="0"/>
              <a:t>12/11/2021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1E62BBA-3409-43D7-99DB-BF328E131C37}" type="slidenum">
              <a:rPr lang="en-US" smtClean="0"/>
              <a:t>‹#›</a:t>
            </a:fld>
            <a:endParaRPr lang="en-US"/>
          </a:p>
        </p:txBody>
      </p:sp>
    </p:spTree>
    <p:extLst>
      <p:ext uri="{BB962C8B-B14F-4D97-AF65-F5344CB8AC3E}">
        <p14:creationId xmlns:p14="http://schemas.microsoft.com/office/powerpoint/2010/main" val="1891783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8B6876-85D6-4CEA-9221-6D2376ACD787}" type="datetimeFigureOut">
              <a:rPr lang="en-US" smtClean="0"/>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62BBA-3409-43D7-99DB-BF328E131C37}" type="slidenum">
              <a:rPr lang="en-US" smtClean="0"/>
              <a:t>‹#›</a:t>
            </a:fld>
            <a:endParaRPr lang="en-US"/>
          </a:p>
        </p:txBody>
      </p:sp>
    </p:spTree>
    <p:extLst>
      <p:ext uri="{BB962C8B-B14F-4D97-AF65-F5344CB8AC3E}">
        <p14:creationId xmlns:p14="http://schemas.microsoft.com/office/powerpoint/2010/main" val="248031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98B6876-85D6-4CEA-9221-6D2376ACD787}" type="datetimeFigureOut">
              <a:rPr lang="en-US" smtClean="0"/>
              <a:t>12/11/2021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1E62BBA-3409-43D7-99DB-BF328E131C37}" type="slidenum">
              <a:rPr lang="en-US" smtClean="0"/>
              <a:t>‹#›</a:t>
            </a:fld>
            <a:endParaRPr lang="en-US"/>
          </a:p>
        </p:txBody>
      </p:sp>
    </p:spTree>
    <p:extLst>
      <p:ext uri="{BB962C8B-B14F-4D97-AF65-F5344CB8AC3E}">
        <p14:creationId xmlns:p14="http://schemas.microsoft.com/office/powerpoint/2010/main" val="2906189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FB977-55CE-4B7F-BFEA-69261DCAA057}"/>
              </a:ext>
            </a:extLst>
          </p:cNvPr>
          <p:cNvSpPr>
            <a:spLocks noGrp="1"/>
          </p:cNvSpPr>
          <p:nvPr>
            <p:ph type="ctrTitle"/>
          </p:nvPr>
        </p:nvSpPr>
        <p:spPr/>
        <p:txBody>
          <a:bodyPr/>
          <a:lstStyle/>
          <a:p>
            <a:r>
              <a:rPr lang="en-US" dirty="0"/>
              <a:t>Pod Config</a:t>
            </a:r>
          </a:p>
        </p:txBody>
      </p:sp>
      <p:sp>
        <p:nvSpPr>
          <p:cNvPr id="3" name="Subtitle 2">
            <a:extLst>
              <a:ext uri="{FF2B5EF4-FFF2-40B4-BE49-F238E27FC236}">
                <a16:creationId xmlns:a16="http://schemas.microsoft.com/office/drawing/2014/main" id="{2B77BCD1-D192-4729-8D02-9D7B0B9E9BF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44908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CEB7E-1381-46A5-B2E7-AA867F1FF0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335D5E-4DC6-4F16-B9D2-DA4D48390287}"/>
              </a:ext>
            </a:extLst>
          </p:cNvPr>
          <p:cNvSpPr>
            <a:spLocks noGrp="1"/>
          </p:cNvSpPr>
          <p:nvPr>
            <p:ph idx="1"/>
          </p:nvPr>
        </p:nvSpPr>
        <p:spPr/>
        <p:txBody>
          <a:bodyPr/>
          <a:lstStyle/>
          <a:p>
            <a:pPr marL="0" indent="0">
              <a:buNone/>
            </a:pPr>
            <a:r>
              <a:rPr lang="en-US" dirty="0"/>
              <a:t>Kubernetes objects can be created in two formats.</a:t>
            </a:r>
          </a:p>
          <a:p>
            <a:pPr marL="0" indent="0">
              <a:buNone/>
            </a:pPr>
            <a:endParaRPr lang="en-US" dirty="0"/>
          </a:p>
          <a:p>
            <a:pPr lvl="1"/>
            <a:r>
              <a:rPr lang="en-US" dirty="0"/>
              <a:t>Json</a:t>
            </a:r>
          </a:p>
          <a:p>
            <a:pPr lvl="1"/>
            <a:r>
              <a:rPr lang="en-US" dirty="0" err="1"/>
              <a:t>Yaml</a:t>
            </a:r>
            <a:endParaRPr lang="en-US" dirty="0"/>
          </a:p>
          <a:p>
            <a:endParaRPr lang="en-US" dirty="0"/>
          </a:p>
          <a:p>
            <a:pPr marL="0" indent="0">
              <a:buNone/>
            </a:pPr>
            <a:r>
              <a:rPr lang="en-US" dirty="0" err="1"/>
              <a:t>Yaml</a:t>
            </a:r>
            <a:r>
              <a:rPr lang="en-US" dirty="0"/>
              <a:t> is easy to use and easy to understand language. This is the most commonly used.</a:t>
            </a:r>
          </a:p>
        </p:txBody>
      </p:sp>
    </p:spTree>
    <p:extLst>
      <p:ext uri="{BB962C8B-B14F-4D97-AF65-F5344CB8AC3E}">
        <p14:creationId xmlns:p14="http://schemas.microsoft.com/office/powerpoint/2010/main" val="1590964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A30E4-04ED-480A-BDB4-2170367EF5D2}"/>
              </a:ext>
            </a:extLst>
          </p:cNvPr>
          <p:cNvSpPr>
            <a:spLocks noGrp="1"/>
          </p:cNvSpPr>
          <p:nvPr>
            <p:ph type="title"/>
          </p:nvPr>
        </p:nvSpPr>
        <p:spPr/>
        <p:txBody>
          <a:bodyPr/>
          <a:lstStyle/>
          <a:p>
            <a:r>
              <a:rPr lang="en-US" dirty="0"/>
              <a:t>Config structure</a:t>
            </a:r>
          </a:p>
        </p:txBody>
      </p:sp>
      <p:sp>
        <p:nvSpPr>
          <p:cNvPr id="3" name="Content Placeholder 2">
            <a:extLst>
              <a:ext uri="{FF2B5EF4-FFF2-40B4-BE49-F238E27FC236}">
                <a16:creationId xmlns:a16="http://schemas.microsoft.com/office/drawing/2014/main" id="{EEE6E945-21FD-46AB-A929-FB9D7F2DF3A7}"/>
              </a:ext>
            </a:extLst>
          </p:cNvPr>
          <p:cNvSpPr>
            <a:spLocks noGrp="1"/>
          </p:cNvSpPr>
          <p:nvPr>
            <p:ph idx="1"/>
          </p:nvPr>
        </p:nvSpPr>
        <p:spPr/>
        <p:txBody>
          <a:bodyPr/>
          <a:lstStyle/>
          <a:p>
            <a:pPr marL="0" indent="0">
              <a:buNone/>
            </a:pPr>
            <a:r>
              <a:rPr lang="en-US" dirty="0"/>
              <a:t>There are four basic and mandatory fields when we create config file/manifest file for any object.</a:t>
            </a:r>
          </a:p>
          <a:p>
            <a:endParaRPr lang="en-US" dirty="0"/>
          </a:p>
          <a:p>
            <a:pPr marL="0" indent="0">
              <a:buNone/>
            </a:pPr>
            <a:r>
              <a:rPr lang="en-US" dirty="0" err="1"/>
              <a:t>apiVersion</a:t>
            </a:r>
            <a:r>
              <a:rPr lang="en-US" dirty="0"/>
              <a:t> – It explains the </a:t>
            </a:r>
            <a:r>
              <a:rPr lang="en-US" dirty="0" err="1"/>
              <a:t>apiVersion</a:t>
            </a:r>
            <a:r>
              <a:rPr lang="en-US" dirty="0"/>
              <a:t> where an object was released</a:t>
            </a:r>
          </a:p>
          <a:p>
            <a:pPr marL="0" indent="0">
              <a:buNone/>
            </a:pPr>
            <a:r>
              <a:rPr lang="en-US" dirty="0"/>
              <a:t>kind -  The kind of object going to be created (pod, deployment </a:t>
            </a:r>
            <a:r>
              <a:rPr lang="en-US" dirty="0" err="1"/>
              <a:t>etc</a:t>
            </a:r>
            <a:r>
              <a:rPr lang="en-US" dirty="0"/>
              <a:t>)</a:t>
            </a:r>
          </a:p>
          <a:p>
            <a:pPr marL="0" indent="0">
              <a:buNone/>
            </a:pPr>
            <a:r>
              <a:rPr lang="en-US" dirty="0"/>
              <a:t>metadata - It provide information about the configuration</a:t>
            </a:r>
          </a:p>
          <a:p>
            <a:pPr marL="0" indent="0">
              <a:buNone/>
            </a:pPr>
            <a:r>
              <a:rPr lang="en-US" dirty="0"/>
              <a:t>spec -  This describe what actually you want Kubernetes to build.</a:t>
            </a:r>
          </a:p>
        </p:txBody>
      </p:sp>
    </p:spTree>
    <p:extLst>
      <p:ext uri="{BB962C8B-B14F-4D97-AF65-F5344CB8AC3E}">
        <p14:creationId xmlns:p14="http://schemas.microsoft.com/office/powerpoint/2010/main" val="2479341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B6C41-DBAC-412C-8F80-A39870EB455D}"/>
              </a:ext>
            </a:extLst>
          </p:cNvPr>
          <p:cNvSpPr>
            <a:spLocks noGrp="1"/>
          </p:cNvSpPr>
          <p:nvPr>
            <p:ph type="title"/>
          </p:nvPr>
        </p:nvSpPr>
        <p:spPr/>
        <p:txBody>
          <a:bodyPr/>
          <a:lstStyle/>
          <a:p>
            <a:r>
              <a:rPr lang="en-US" dirty="0"/>
              <a:t>List of </a:t>
            </a:r>
            <a:r>
              <a:rPr lang="en-US" dirty="0" err="1"/>
              <a:t>apiVersion</a:t>
            </a:r>
            <a:r>
              <a:rPr lang="en-US" dirty="0"/>
              <a:t> of various kind</a:t>
            </a:r>
          </a:p>
        </p:txBody>
      </p:sp>
      <p:graphicFrame>
        <p:nvGraphicFramePr>
          <p:cNvPr id="5" name="Content Placeholder 4">
            <a:extLst>
              <a:ext uri="{FF2B5EF4-FFF2-40B4-BE49-F238E27FC236}">
                <a16:creationId xmlns:a16="http://schemas.microsoft.com/office/drawing/2014/main" id="{FBEDF2D2-81FF-4F8B-B02B-1BA46D0E6EBE}"/>
              </a:ext>
            </a:extLst>
          </p:cNvPr>
          <p:cNvGraphicFramePr>
            <a:graphicFrameLocks noGrp="1"/>
          </p:cNvGraphicFramePr>
          <p:nvPr>
            <p:ph idx="1"/>
          </p:nvPr>
        </p:nvGraphicFramePr>
        <p:xfrm>
          <a:off x="4975307" y="1825625"/>
          <a:ext cx="2241385" cy="4351338"/>
        </p:xfrm>
        <a:graphic>
          <a:graphicData uri="http://schemas.openxmlformats.org/drawingml/2006/table">
            <a:tbl>
              <a:tblPr>
                <a:tableStyleId>{5C22544A-7EE6-4342-B048-85BDC9FD1C3A}</a:tableStyleId>
              </a:tblPr>
              <a:tblGrid>
                <a:gridCol w="1560755">
                  <a:extLst>
                    <a:ext uri="{9D8B030D-6E8A-4147-A177-3AD203B41FA5}">
                      <a16:colId xmlns:a16="http://schemas.microsoft.com/office/drawing/2014/main" val="1567657832"/>
                    </a:ext>
                  </a:extLst>
                </a:gridCol>
                <a:gridCol w="680630">
                  <a:extLst>
                    <a:ext uri="{9D8B030D-6E8A-4147-A177-3AD203B41FA5}">
                      <a16:colId xmlns:a16="http://schemas.microsoft.com/office/drawing/2014/main" val="2894722880"/>
                    </a:ext>
                  </a:extLst>
                </a:gridCol>
              </a:tblGrid>
              <a:tr h="168984">
                <a:tc>
                  <a:txBody>
                    <a:bodyPr/>
                    <a:lstStyle/>
                    <a:p>
                      <a:pPr algn="ctr" fontAlgn="ctr"/>
                      <a:r>
                        <a:rPr lang="en-US" sz="1000" u="none" strike="noStrike">
                          <a:effectLst/>
                        </a:rPr>
                        <a:t>Kind</a:t>
                      </a:r>
                      <a:endParaRPr lang="en-US" sz="1000" b="0" i="0" u="none" strike="noStrike">
                        <a:solidFill>
                          <a:srgbClr val="000000"/>
                        </a:solidFill>
                        <a:effectLst/>
                        <a:latin typeface="Calibri" panose="020F0502020204030204" pitchFamily="34" charset="0"/>
                      </a:endParaRPr>
                    </a:p>
                  </a:txBody>
                  <a:tcPr marL="7041" marR="7041" marT="7041" marB="0" anchor="ctr"/>
                </a:tc>
                <a:tc>
                  <a:txBody>
                    <a:bodyPr/>
                    <a:lstStyle/>
                    <a:p>
                      <a:pPr algn="ctr" fontAlgn="ctr"/>
                      <a:r>
                        <a:rPr lang="en-US" sz="1000" u="none" strike="noStrike">
                          <a:effectLst/>
                        </a:rPr>
                        <a:t>apiVersion</a:t>
                      </a:r>
                      <a:endParaRPr lang="en-US" sz="1000" b="0" i="0" u="none" strike="noStrike">
                        <a:solidFill>
                          <a:srgbClr val="000000"/>
                        </a:solidFill>
                        <a:effectLst/>
                        <a:latin typeface="Calibri" panose="020F0502020204030204" pitchFamily="34" charset="0"/>
                      </a:endParaRPr>
                    </a:p>
                  </a:txBody>
                  <a:tcPr marL="7041" marR="7041" marT="7041" marB="0" anchor="ctr"/>
                </a:tc>
                <a:extLst>
                  <a:ext uri="{0D108BD9-81ED-4DB2-BD59-A6C34878D82A}">
                    <a16:rowId xmlns:a16="http://schemas.microsoft.com/office/drawing/2014/main" val="252665923"/>
                  </a:ext>
                </a:extLst>
              </a:tr>
              <a:tr h="380214">
                <a:tc>
                  <a:txBody>
                    <a:bodyPr/>
                    <a:lstStyle/>
                    <a:p>
                      <a:pPr algn="l" fontAlgn="ctr"/>
                      <a:r>
                        <a:rPr lang="en-US" sz="1000" u="none" strike="noStrike">
                          <a:effectLst/>
                        </a:rPr>
                        <a:t>ConfigMap</a:t>
                      </a:r>
                      <a:endParaRPr lang="en-US" sz="1000" b="0" i="0" u="none" strike="noStrike">
                        <a:solidFill>
                          <a:srgbClr val="000000"/>
                        </a:solidFill>
                        <a:effectLst/>
                        <a:latin typeface="Raleway" pitchFamily="2" charset="0"/>
                      </a:endParaRPr>
                    </a:p>
                  </a:txBody>
                  <a:tcPr marL="84492" marR="7041" marT="112656" marB="112656" anchor="ctr"/>
                </a:tc>
                <a:tc>
                  <a:txBody>
                    <a:bodyPr/>
                    <a:lstStyle/>
                    <a:p>
                      <a:pPr algn="l" fontAlgn="ctr"/>
                      <a:r>
                        <a:rPr lang="en-US" sz="1000" u="none" strike="noStrike">
                          <a:effectLst/>
                        </a:rPr>
                        <a:t>v1</a:t>
                      </a:r>
                      <a:endParaRPr lang="en-US" sz="1000" b="0" i="0" u="none" strike="noStrike">
                        <a:solidFill>
                          <a:srgbClr val="000000"/>
                        </a:solidFill>
                        <a:effectLst/>
                        <a:latin typeface="Raleway" pitchFamily="2" charset="0"/>
                      </a:endParaRPr>
                    </a:p>
                  </a:txBody>
                  <a:tcPr marL="84492" marR="7041" marT="112656" marB="112656" anchor="ctr"/>
                </a:tc>
                <a:extLst>
                  <a:ext uri="{0D108BD9-81ED-4DB2-BD59-A6C34878D82A}">
                    <a16:rowId xmlns:a16="http://schemas.microsoft.com/office/drawing/2014/main" val="3654346438"/>
                  </a:ext>
                </a:extLst>
              </a:tr>
              <a:tr h="380214">
                <a:tc>
                  <a:txBody>
                    <a:bodyPr/>
                    <a:lstStyle/>
                    <a:p>
                      <a:pPr algn="l" fontAlgn="ctr"/>
                      <a:r>
                        <a:rPr lang="en-US" sz="1000" u="none" strike="noStrike" dirty="0" err="1">
                          <a:effectLst/>
                        </a:rPr>
                        <a:t>DaemonSet</a:t>
                      </a:r>
                      <a:endParaRPr lang="en-US" sz="1000" b="0" i="0" u="none" strike="noStrike" dirty="0">
                        <a:solidFill>
                          <a:srgbClr val="000000"/>
                        </a:solidFill>
                        <a:effectLst/>
                        <a:latin typeface="Raleway" pitchFamily="2" charset="0"/>
                      </a:endParaRPr>
                    </a:p>
                  </a:txBody>
                  <a:tcPr marL="84492" marR="7041" marT="112656" marB="112656" anchor="ctr"/>
                </a:tc>
                <a:tc>
                  <a:txBody>
                    <a:bodyPr/>
                    <a:lstStyle/>
                    <a:p>
                      <a:pPr algn="l" fontAlgn="ctr"/>
                      <a:r>
                        <a:rPr lang="en-US" sz="1000" u="none" strike="noStrike">
                          <a:effectLst/>
                        </a:rPr>
                        <a:t>apps/v1</a:t>
                      </a:r>
                      <a:endParaRPr lang="en-US" sz="1000" b="0" i="0" u="none" strike="noStrike">
                        <a:solidFill>
                          <a:srgbClr val="000000"/>
                        </a:solidFill>
                        <a:effectLst/>
                        <a:latin typeface="Raleway" pitchFamily="2" charset="0"/>
                      </a:endParaRPr>
                    </a:p>
                  </a:txBody>
                  <a:tcPr marL="84492" marR="7041" marT="112656" marB="112656" anchor="ctr"/>
                </a:tc>
                <a:extLst>
                  <a:ext uri="{0D108BD9-81ED-4DB2-BD59-A6C34878D82A}">
                    <a16:rowId xmlns:a16="http://schemas.microsoft.com/office/drawing/2014/main" val="3902282064"/>
                  </a:ext>
                </a:extLst>
              </a:tr>
              <a:tr h="380214">
                <a:tc>
                  <a:txBody>
                    <a:bodyPr/>
                    <a:lstStyle/>
                    <a:p>
                      <a:pPr algn="l" fontAlgn="ctr"/>
                      <a:r>
                        <a:rPr lang="en-US" sz="1000" u="none" strike="noStrike" dirty="0">
                          <a:effectLst/>
                        </a:rPr>
                        <a:t>Deployment</a:t>
                      </a:r>
                      <a:endParaRPr lang="en-US" sz="1000" b="0" i="0" u="none" strike="noStrike" dirty="0">
                        <a:solidFill>
                          <a:srgbClr val="000000"/>
                        </a:solidFill>
                        <a:effectLst/>
                        <a:latin typeface="Raleway" pitchFamily="2" charset="0"/>
                      </a:endParaRPr>
                    </a:p>
                  </a:txBody>
                  <a:tcPr marL="84492" marR="7041" marT="112656" marB="112656" anchor="ctr"/>
                </a:tc>
                <a:tc>
                  <a:txBody>
                    <a:bodyPr/>
                    <a:lstStyle/>
                    <a:p>
                      <a:pPr algn="l" fontAlgn="ctr"/>
                      <a:r>
                        <a:rPr lang="en-US" sz="1000" u="none" strike="noStrike" dirty="0">
                          <a:effectLst/>
                        </a:rPr>
                        <a:t>apps/v1</a:t>
                      </a:r>
                      <a:endParaRPr lang="en-US" sz="1000" b="0" i="0" u="none" strike="noStrike" dirty="0">
                        <a:solidFill>
                          <a:srgbClr val="000000"/>
                        </a:solidFill>
                        <a:effectLst/>
                        <a:latin typeface="Raleway" pitchFamily="2" charset="0"/>
                      </a:endParaRPr>
                    </a:p>
                  </a:txBody>
                  <a:tcPr marL="84492" marR="7041" marT="112656" marB="112656" anchor="ctr"/>
                </a:tc>
                <a:extLst>
                  <a:ext uri="{0D108BD9-81ED-4DB2-BD59-A6C34878D82A}">
                    <a16:rowId xmlns:a16="http://schemas.microsoft.com/office/drawing/2014/main" val="3288571300"/>
                  </a:ext>
                </a:extLst>
              </a:tr>
              <a:tr h="380214">
                <a:tc>
                  <a:txBody>
                    <a:bodyPr/>
                    <a:lstStyle/>
                    <a:p>
                      <a:pPr algn="l" fontAlgn="ctr"/>
                      <a:r>
                        <a:rPr lang="en-US" sz="1000" u="none" strike="noStrike">
                          <a:effectLst/>
                        </a:rPr>
                        <a:t>Job</a:t>
                      </a:r>
                      <a:endParaRPr lang="en-US" sz="1000" b="0" i="0" u="none" strike="noStrike">
                        <a:solidFill>
                          <a:srgbClr val="000000"/>
                        </a:solidFill>
                        <a:effectLst/>
                        <a:latin typeface="Raleway" pitchFamily="2" charset="0"/>
                      </a:endParaRPr>
                    </a:p>
                  </a:txBody>
                  <a:tcPr marL="84492" marR="7041" marT="112656" marB="112656" anchor="ctr"/>
                </a:tc>
                <a:tc>
                  <a:txBody>
                    <a:bodyPr/>
                    <a:lstStyle/>
                    <a:p>
                      <a:pPr algn="l" fontAlgn="ctr"/>
                      <a:r>
                        <a:rPr lang="en-US" sz="1000" u="none" strike="noStrike">
                          <a:effectLst/>
                        </a:rPr>
                        <a:t>batch/v1</a:t>
                      </a:r>
                      <a:endParaRPr lang="en-US" sz="1000" b="0" i="0" u="none" strike="noStrike">
                        <a:solidFill>
                          <a:srgbClr val="000000"/>
                        </a:solidFill>
                        <a:effectLst/>
                        <a:latin typeface="Raleway" pitchFamily="2" charset="0"/>
                      </a:endParaRPr>
                    </a:p>
                  </a:txBody>
                  <a:tcPr marL="84492" marR="7041" marT="112656" marB="112656" anchor="ctr"/>
                </a:tc>
                <a:extLst>
                  <a:ext uri="{0D108BD9-81ED-4DB2-BD59-A6C34878D82A}">
                    <a16:rowId xmlns:a16="http://schemas.microsoft.com/office/drawing/2014/main" val="3567547326"/>
                  </a:ext>
                </a:extLst>
              </a:tr>
              <a:tr h="380214">
                <a:tc>
                  <a:txBody>
                    <a:bodyPr/>
                    <a:lstStyle/>
                    <a:p>
                      <a:pPr algn="l" fontAlgn="ctr"/>
                      <a:r>
                        <a:rPr lang="en-US" sz="1000" u="none" strike="noStrike">
                          <a:effectLst/>
                        </a:rPr>
                        <a:t>PersistentVolumeClaim</a:t>
                      </a:r>
                      <a:endParaRPr lang="en-US" sz="1000" b="0" i="0" u="none" strike="noStrike">
                        <a:solidFill>
                          <a:srgbClr val="000000"/>
                        </a:solidFill>
                        <a:effectLst/>
                        <a:latin typeface="Raleway" pitchFamily="2" charset="0"/>
                      </a:endParaRPr>
                    </a:p>
                  </a:txBody>
                  <a:tcPr marL="84492" marR="7041" marT="112656" marB="112656" anchor="ctr"/>
                </a:tc>
                <a:tc>
                  <a:txBody>
                    <a:bodyPr/>
                    <a:lstStyle/>
                    <a:p>
                      <a:pPr algn="l" fontAlgn="ctr"/>
                      <a:r>
                        <a:rPr lang="en-US" sz="1000" u="none" strike="noStrike">
                          <a:effectLst/>
                        </a:rPr>
                        <a:t>v1</a:t>
                      </a:r>
                      <a:endParaRPr lang="en-US" sz="1000" b="0" i="0" u="none" strike="noStrike">
                        <a:solidFill>
                          <a:srgbClr val="000000"/>
                        </a:solidFill>
                        <a:effectLst/>
                        <a:latin typeface="Raleway" pitchFamily="2" charset="0"/>
                      </a:endParaRPr>
                    </a:p>
                  </a:txBody>
                  <a:tcPr marL="84492" marR="7041" marT="112656" marB="112656" anchor="ctr"/>
                </a:tc>
                <a:extLst>
                  <a:ext uri="{0D108BD9-81ED-4DB2-BD59-A6C34878D82A}">
                    <a16:rowId xmlns:a16="http://schemas.microsoft.com/office/drawing/2014/main" val="3160679722"/>
                  </a:ext>
                </a:extLst>
              </a:tr>
              <a:tr h="380214">
                <a:tc>
                  <a:txBody>
                    <a:bodyPr/>
                    <a:lstStyle/>
                    <a:p>
                      <a:pPr algn="l" fontAlgn="ctr"/>
                      <a:r>
                        <a:rPr lang="en-US" sz="1000" u="none" strike="noStrike">
                          <a:effectLst/>
                        </a:rPr>
                        <a:t>PersistentVolume</a:t>
                      </a:r>
                      <a:endParaRPr lang="en-US" sz="1000" b="0" i="0" u="none" strike="noStrike">
                        <a:solidFill>
                          <a:srgbClr val="000000"/>
                        </a:solidFill>
                        <a:effectLst/>
                        <a:latin typeface="Raleway" pitchFamily="2" charset="0"/>
                      </a:endParaRPr>
                    </a:p>
                  </a:txBody>
                  <a:tcPr marL="84492" marR="7041" marT="112656" marB="112656" anchor="ctr"/>
                </a:tc>
                <a:tc>
                  <a:txBody>
                    <a:bodyPr/>
                    <a:lstStyle/>
                    <a:p>
                      <a:pPr algn="l" fontAlgn="ctr"/>
                      <a:r>
                        <a:rPr lang="en-US" sz="1000" u="none" strike="noStrike">
                          <a:effectLst/>
                        </a:rPr>
                        <a:t>v1</a:t>
                      </a:r>
                      <a:endParaRPr lang="en-US" sz="1000" b="0" i="0" u="none" strike="noStrike">
                        <a:solidFill>
                          <a:srgbClr val="000000"/>
                        </a:solidFill>
                        <a:effectLst/>
                        <a:latin typeface="Raleway" pitchFamily="2" charset="0"/>
                      </a:endParaRPr>
                    </a:p>
                  </a:txBody>
                  <a:tcPr marL="84492" marR="7041" marT="112656" marB="112656" anchor="ctr"/>
                </a:tc>
                <a:extLst>
                  <a:ext uri="{0D108BD9-81ED-4DB2-BD59-A6C34878D82A}">
                    <a16:rowId xmlns:a16="http://schemas.microsoft.com/office/drawing/2014/main" val="3160876347"/>
                  </a:ext>
                </a:extLst>
              </a:tr>
              <a:tr h="380214">
                <a:tc>
                  <a:txBody>
                    <a:bodyPr/>
                    <a:lstStyle/>
                    <a:p>
                      <a:pPr algn="l" fontAlgn="ctr"/>
                      <a:r>
                        <a:rPr lang="en-US" sz="1000" u="none" strike="noStrike" dirty="0">
                          <a:effectLst/>
                        </a:rPr>
                        <a:t>Pod</a:t>
                      </a:r>
                      <a:endParaRPr lang="en-US" sz="1000" b="0" i="0" u="none" strike="noStrike" dirty="0">
                        <a:solidFill>
                          <a:srgbClr val="000000"/>
                        </a:solidFill>
                        <a:effectLst/>
                        <a:latin typeface="Raleway" pitchFamily="2" charset="0"/>
                      </a:endParaRPr>
                    </a:p>
                  </a:txBody>
                  <a:tcPr marL="84492" marR="7041" marT="112656" marB="112656" anchor="ctr"/>
                </a:tc>
                <a:tc>
                  <a:txBody>
                    <a:bodyPr/>
                    <a:lstStyle/>
                    <a:p>
                      <a:pPr algn="l" fontAlgn="ctr"/>
                      <a:r>
                        <a:rPr lang="en-US" sz="1000" u="none" strike="noStrike" dirty="0">
                          <a:effectLst/>
                        </a:rPr>
                        <a:t>v1</a:t>
                      </a:r>
                      <a:endParaRPr lang="en-US" sz="1000" b="0" i="0" u="none" strike="noStrike" dirty="0">
                        <a:solidFill>
                          <a:srgbClr val="000000"/>
                        </a:solidFill>
                        <a:effectLst/>
                        <a:latin typeface="Raleway" pitchFamily="2" charset="0"/>
                      </a:endParaRPr>
                    </a:p>
                  </a:txBody>
                  <a:tcPr marL="84492" marR="7041" marT="112656" marB="112656" anchor="ctr"/>
                </a:tc>
                <a:extLst>
                  <a:ext uri="{0D108BD9-81ED-4DB2-BD59-A6C34878D82A}">
                    <a16:rowId xmlns:a16="http://schemas.microsoft.com/office/drawing/2014/main" val="1153559611"/>
                  </a:ext>
                </a:extLst>
              </a:tr>
              <a:tr h="380214">
                <a:tc>
                  <a:txBody>
                    <a:bodyPr/>
                    <a:lstStyle/>
                    <a:p>
                      <a:pPr algn="l" fontAlgn="ctr"/>
                      <a:r>
                        <a:rPr lang="en-US" sz="1000" u="none" strike="noStrike">
                          <a:effectLst/>
                        </a:rPr>
                        <a:t>ReplicaSet</a:t>
                      </a:r>
                      <a:endParaRPr lang="en-US" sz="1000" b="0" i="0" u="none" strike="noStrike">
                        <a:solidFill>
                          <a:srgbClr val="000000"/>
                        </a:solidFill>
                        <a:effectLst/>
                        <a:latin typeface="Raleway" pitchFamily="2" charset="0"/>
                      </a:endParaRPr>
                    </a:p>
                  </a:txBody>
                  <a:tcPr marL="84492" marR="7041" marT="112656" marB="112656" anchor="ctr"/>
                </a:tc>
                <a:tc>
                  <a:txBody>
                    <a:bodyPr/>
                    <a:lstStyle/>
                    <a:p>
                      <a:pPr algn="l" fontAlgn="ctr"/>
                      <a:r>
                        <a:rPr lang="en-US" sz="1000" u="none" strike="noStrike">
                          <a:effectLst/>
                        </a:rPr>
                        <a:t>apps/v1</a:t>
                      </a:r>
                      <a:endParaRPr lang="en-US" sz="1000" b="0" i="0" u="none" strike="noStrike">
                        <a:solidFill>
                          <a:srgbClr val="000000"/>
                        </a:solidFill>
                        <a:effectLst/>
                        <a:latin typeface="Raleway" pitchFamily="2" charset="0"/>
                      </a:endParaRPr>
                    </a:p>
                  </a:txBody>
                  <a:tcPr marL="84492" marR="7041" marT="112656" marB="112656" anchor="ctr"/>
                </a:tc>
                <a:extLst>
                  <a:ext uri="{0D108BD9-81ED-4DB2-BD59-A6C34878D82A}">
                    <a16:rowId xmlns:a16="http://schemas.microsoft.com/office/drawing/2014/main" val="3793724756"/>
                  </a:ext>
                </a:extLst>
              </a:tr>
              <a:tr h="380214">
                <a:tc>
                  <a:txBody>
                    <a:bodyPr/>
                    <a:lstStyle/>
                    <a:p>
                      <a:pPr algn="l" fontAlgn="ctr"/>
                      <a:r>
                        <a:rPr lang="en-US" sz="1000" u="none" strike="noStrike">
                          <a:effectLst/>
                        </a:rPr>
                        <a:t>ReplicationController</a:t>
                      </a:r>
                      <a:endParaRPr lang="en-US" sz="1000" b="0" i="0" u="none" strike="noStrike">
                        <a:solidFill>
                          <a:srgbClr val="000000"/>
                        </a:solidFill>
                        <a:effectLst/>
                        <a:latin typeface="Raleway" pitchFamily="2" charset="0"/>
                      </a:endParaRPr>
                    </a:p>
                  </a:txBody>
                  <a:tcPr marL="84492" marR="7041" marT="112656" marB="112656" anchor="ctr"/>
                </a:tc>
                <a:tc>
                  <a:txBody>
                    <a:bodyPr/>
                    <a:lstStyle/>
                    <a:p>
                      <a:pPr algn="l" fontAlgn="ctr"/>
                      <a:r>
                        <a:rPr lang="en-US" sz="1000" u="none" strike="noStrike">
                          <a:effectLst/>
                        </a:rPr>
                        <a:t>v1</a:t>
                      </a:r>
                      <a:endParaRPr lang="en-US" sz="1000" b="0" i="0" u="none" strike="noStrike">
                        <a:solidFill>
                          <a:srgbClr val="000000"/>
                        </a:solidFill>
                        <a:effectLst/>
                        <a:latin typeface="Raleway" pitchFamily="2" charset="0"/>
                      </a:endParaRPr>
                    </a:p>
                  </a:txBody>
                  <a:tcPr marL="84492" marR="7041" marT="112656" marB="112656" anchor="ctr"/>
                </a:tc>
                <a:extLst>
                  <a:ext uri="{0D108BD9-81ED-4DB2-BD59-A6C34878D82A}">
                    <a16:rowId xmlns:a16="http://schemas.microsoft.com/office/drawing/2014/main" val="3293499060"/>
                  </a:ext>
                </a:extLst>
              </a:tr>
              <a:tr h="380214">
                <a:tc>
                  <a:txBody>
                    <a:bodyPr/>
                    <a:lstStyle/>
                    <a:p>
                      <a:pPr algn="l" fontAlgn="ctr"/>
                      <a:r>
                        <a:rPr lang="en-US" sz="1000" u="none" strike="noStrike">
                          <a:effectLst/>
                        </a:rPr>
                        <a:t>Secret</a:t>
                      </a:r>
                      <a:endParaRPr lang="en-US" sz="1000" b="0" i="0" u="none" strike="noStrike">
                        <a:solidFill>
                          <a:srgbClr val="000000"/>
                        </a:solidFill>
                        <a:effectLst/>
                        <a:latin typeface="Raleway" pitchFamily="2" charset="0"/>
                      </a:endParaRPr>
                    </a:p>
                  </a:txBody>
                  <a:tcPr marL="84492" marR="7041" marT="112656" marB="112656" anchor="ctr"/>
                </a:tc>
                <a:tc>
                  <a:txBody>
                    <a:bodyPr/>
                    <a:lstStyle/>
                    <a:p>
                      <a:pPr algn="l" fontAlgn="ctr"/>
                      <a:r>
                        <a:rPr lang="en-US" sz="1000" u="none" strike="noStrike">
                          <a:effectLst/>
                        </a:rPr>
                        <a:t>v1</a:t>
                      </a:r>
                      <a:endParaRPr lang="en-US" sz="1000" b="0" i="0" u="none" strike="noStrike">
                        <a:solidFill>
                          <a:srgbClr val="000000"/>
                        </a:solidFill>
                        <a:effectLst/>
                        <a:latin typeface="Raleway" pitchFamily="2" charset="0"/>
                      </a:endParaRPr>
                    </a:p>
                  </a:txBody>
                  <a:tcPr marL="84492" marR="7041" marT="112656" marB="112656" anchor="ctr"/>
                </a:tc>
                <a:extLst>
                  <a:ext uri="{0D108BD9-81ED-4DB2-BD59-A6C34878D82A}">
                    <a16:rowId xmlns:a16="http://schemas.microsoft.com/office/drawing/2014/main" val="136184292"/>
                  </a:ext>
                </a:extLst>
              </a:tr>
              <a:tr h="380214">
                <a:tc>
                  <a:txBody>
                    <a:bodyPr/>
                    <a:lstStyle/>
                    <a:p>
                      <a:pPr algn="l" fontAlgn="ctr"/>
                      <a:r>
                        <a:rPr lang="en-US" sz="1000" u="none" strike="noStrike">
                          <a:effectLst/>
                        </a:rPr>
                        <a:t>Service</a:t>
                      </a:r>
                      <a:endParaRPr lang="en-US" sz="1000" b="0" i="0" u="none" strike="noStrike">
                        <a:solidFill>
                          <a:srgbClr val="000000"/>
                        </a:solidFill>
                        <a:effectLst/>
                        <a:latin typeface="Raleway" pitchFamily="2" charset="0"/>
                      </a:endParaRPr>
                    </a:p>
                  </a:txBody>
                  <a:tcPr marL="84492" marR="7041" marT="112656" marB="112656" anchor="ctr"/>
                </a:tc>
                <a:tc>
                  <a:txBody>
                    <a:bodyPr/>
                    <a:lstStyle/>
                    <a:p>
                      <a:pPr algn="l" fontAlgn="ctr"/>
                      <a:r>
                        <a:rPr lang="en-US" sz="1000" u="none" strike="noStrike" dirty="0">
                          <a:effectLst/>
                        </a:rPr>
                        <a:t>v1</a:t>
                      </a:r>
                      <a:endParaRPr lang="en-US" sz="1000" b="0" i="0" u="none" strike="noStrike" dirty="0">
                        <a:solidFill>
                          <a:srgbClr val="000000"/>
                        </a:solidFill>
                        <a:effectLst/>
                        <a:latin typeface="Raleway" pitchFamily="2" charset="0"/>
                      </a:endParaRPr>
                    </a:p>
                  </a:txBody>
                  <a:tcPr marL="84492" marR="7041" marT="112656" marB="112656" anchor="ctr"/>
                </a:tc>
                <a:extLst>
                  <a:ext uri="{0D108BD9-81ED-4DB2-BD59-A6C34878D82A}">
                    <a16:rowId xmlns:a16="http://schemas.microsoft.com/office/drawing/2014/main" val="4131879192"/>
                  </a:ext>
                </a:extLst>
              </a:tr>
            </a:tbl>
          </a:graphicData>
        </a:graphic>
      </p:graphicFrame>
    </p:spTree>
    <p:extLst>
      <p:ext uri="{BB962C8B-B14F-4D97-AF65-F5344CB8AC3E}">
        <p14:creationId xmlns:p14="http://schemas.microsoft.com/office/powerpoint/2010/main" val="1220304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2BF2-1F20-4CD6-97EF-701BC461B055}"/>
              </a:ext>
            </a:extLst>
          </p:cNvPr>
          <p:cNvSpPr>
            <a:spLocks noGrp="1"/>
          </p:cNvSpPr>
          <p:nvPr>
            <p:ph type="title"/>
          </p:nvPr>
        </p:nvSpPr>
        <p:spPr/>
        <p:txBody>
          <a:bodyPr/>
          <a:lstStyle/>
          <a:p>
            <a:r>
              <a:rPr lang="en-US" dirty="0"/>
              <a:t>What does each </a:t>
            </a:r>
            <a:r>
              <a:rPr lang="en-US" dirty="0" err="1"/>
              <a:t>apiVersion</a:t>
            </a:r>
            <a:r>
              <a:rPr lang="en-US" dirty="0"/>
              <a:t> mean?</a:t>
            </a:r>
          </a:p>
        </p:txBody>
      </p:sp>
      <p:sp>
        <p:nvSpPr>
          <p:cNvPr id="3" name="Content Placeholder 2">
            <a:extLst>
              <a:ext uri="{FF2B5EF4-FFF2-40B4-BE49-F238E27FC236}">
                <a16:creationId xmlns:a16="http://schemas.microsoft.com/office/drawing/2014/main" id="{82BDAB48-6513-4650-A206-6BACB1EB5E48}"/>
              </a:ext>
            </a:extLst>
          </p:cNvPr>
          <p:cNvSpPr>
            <a:spLocks noGrp="1"/>
          </p:cNvSpPr>
          <p:nvPr>
            <p:ph idx="1"/>
          </p:nvPr>
        </p:nvSpPr>
        <p:spPr/>
        <p:txBody>
          <a:bodyPr>
            <a:normAutofit fontScale="85000" lnSpcReduction="10000"/>
          </a:bodyPr>
          <a:lstStyle/>
          <a:p>
            <a:r>
              <a:rPr lang="en-US" dirty="0"/>
              <a:t>alpha</a:t>
            </a:r>
          </a:p>
          <a:p>
            <a:pPr marL="0" indent="0">
              <a:buNone/>
            </a:pPr>
            <a:r>
              <a:rPr lang="en-US" dirty="0"/>
              <a:t>API versions with ‘alpha’ in their name are early candidates for new functionality coming into Kubernetes. These may contain bugs and are not guaranteed to work in the future.</a:t>
            </a:r>
          </a:p>
          <a:p>
            <a:endParaRPr lang="en-US" dirty="0"/>
          </a:p>
          <a:p>
            <a:r>
              <a:rPr lang="en-US" dirty="0"/>
              <a:t>beta</a:t>
            </a:r>
          </a:p>
          <a:p>
            <a:pPr marL="0" indent="0">
              <a:buNone/>
            </a:pPr>
            <a:r>
              <a:rPr lang="en-US" dirty="0"/>
              <a:t>‘beta’ in the API version name means that testing has progressed past alpha level, and that the feature will eventually be included in Kubernetes. Although the way it works might change, and the way objects are defined may change completely, the feature itself is highly likely to make it into Kubernetes in some form.</a:t>
            </a:r>
          </a:p>
          <a:p>
            <a:endParaRPr lang="en-US" dirty="0"/>
          </a:p>
          <a:p>
            <a:r>
              <a:rPr lang="en-US" dirty="0"/>
              <a:t>stable</a:t>
            </a:r>
          </a:p>
          <a:p>
            <a:pPr marL="0" indent="0">
              <a:buNone/>
            </a:pPr>
            <a:r>
              <a:rPr lang="en-US" dirty="0"/>
              <a:t>These do not contain ‘alpha’ or ‘beta’ in their name. They are safe to use.</a:t>
            </a:r>
          </a:p>
        </p:txBody>
      </p:sp>
    </p:spTree>
    <p:extLst>
      <p:ext uri="{BB962C8B-B14F-4D97-AF65-F5344CB8AC3E}">
        <p14:creationId xmlns:p14="http://schemas.microsoft.com/office/powerpoint/2010/main" val="311877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1D9BA-ACC8-407F-ACC6-C178D7A5DEC7}"/>
              </a:ext>
            </a:extLst>
          </p:cNvPr>
          <p:cNvSpPr>
            <a:spLocks noGrp="1"/>
          </p:cNvSpPr>
          <p:nvPr>
            <p:ph type="title"/>
          </p:nvPr>
        </p:nvSpPr>
        <p:spPr/>
        <p:txBody>
          <a:bodyPr/>
          <a:lstStyle/>
          <a:p>
            <a:r>
              <a:rPr lang="en-US" dirty="0"/>
              <a:t>Pod config</a:t>
            </a:r>
          </a:p>
        </p:txBody>
      </p:sp>
      <p:sp>
        <p:nvSpPr>
          <p:cNvPr id="3" name="Content Placeholder 2">
            <a:extLst>
              <a:ext uri="{FF2B5EF4-FFF2-40B4-BE49-F238E27FC236}">
                <a16:creationId xmlns:a16="http://schemas.microsoft.com/office/drawing/2014/main" id="{488A4A4A-4EA2-427F-86C6-2D0E2AB5D588}"/>
              </a:ext>
            </a:extLst>
          </p:cNvPr>
          <p:cNvSpPr>
            <a:spLocks noGrp="1"/>
          </p:cNvSpPr>
          <p:nvPr>
            <p:ph idx="1"/>
          </p:nvPr>
        </p:nvSpPr>
        <p:spPr/>
        <p:txBody>
          <a:bodyPr>
            <a:normAutofit fontScale="92500" lnSpcReduction="20000"/>
          </a:bodyPr>
          <a:lstStyle/>
          <a:p>
            <a:pPr marL="0" indent="0">
              <a:buNone/>
            </a:pPr>
            <a:r>
              <a:rPr lang="en-US" dirty="0" err="1"/>
              <a:t>apiVersion</a:t>
            </a:r>
            <a:r>
              <a:rPr lang="en-US" dirty="0"/>
              <a:t>: v1</a:t>
            </a:r>
          </a:p>
          <a:p>
            <a:pPr marL="0" indent="0">
              <a:buNone/>
            </a:pPr>
            <a:r>
              <a:rPr lang="en-US" dirty="0"/>
              <a:t>kind: Pod</a:t>
            </a:r>
          </a:p>
          <a:p>
            <a:pPr marL="0" indent="0">
              <a:buNone/>
            </a:pPr>
            <a:r>
              <a:rPr lang="en-US" dirty="0"/>
              <a:t>metadata: </a:t>
            </a:r>
          </a:p>
          <a:p>
            <a:pPr marL="0" indent="0">
              <a:buNone/>
            </a:pPr>
            <a:r>
              <a:rPr lang="en-US" dirty="0"/>
              <a:t>  name: </a:t>
            </a:r>
            <a:r>
              <a:rPr lang="en-US" dirty="0" err="1"/>
              <a:t>my_first_pod</a:t>
            </a:r>
            <a:endParaRPr lang="en-US" dirty="0"/>
          </a:p>
          <a:p>
            <a:pPr marL="0" indent="0">
              <a:buNone/>
            </a:pPr>
            <a:r>
              <a:rPr lang="en-US" dirty="0"/>
              <a:t>  labels: </a:t>
            </a:r>
          </a:p>
          <a:p>
            <a:pPr marL="0" indent="0">
              <a:buNone/>
            </a:pPr>
            <a:r>
              <a:rPr lang="en-US" dirty="0"/>
              <a:t>    app: prod</a:t>
            </a:r>
          </a:p>
          <a:p>
            <a:pPr marL="0" indent="0">
              <a:buNone/>
            </a:pPr>
            <a:r>
              <a:rPr lang="en-US" dirty="0"/>
              <a:t>    tier: front-end</a:t>
            </a:r>
          </a:p>
          <a:p>
            <a:pPr marL="0" indent="0">
              <a:buNone/>
            </a:pPr>
            <a:r>
              <a:rPr lang="en-US" dirty="0"/>
              <a:t>spec: </a:t>
            </a:r>
          </a:p>
          <a:p>
            <a:pPr marL="0" indent="0">
              <a:buNone/>
            </a:pPr>
            <a:r>
              <a:rPr lang="en-US" dirty="0"/>
              <a:t>  containers: </a:t>
            </a:r>
          </a:p>
          <a:p>
            <a:pPr marL="0" indent="0">
              <a:buNone/>
            </a:pPr>
            <a:r>
              <a:rPr lang="en-US" dirty="0"/>
              <a:t>    - name: &lt;</a:t>
            </a:r>
            <a:r>
              <a:rPr lang="en-US" dirty="0" err="1"/>
              <a:t>container_name</a:t>
            </a:r>
            <a:r>
              <a:rPr lang="en-US" dirty="0"/>
              <a:t>&gt;</a:t>
            </a:r>
          </a:p>
          <a:p>
            <a:pPr marL="0" indent="0">
              <a:buNone/>
            </a:pPr>
            <a:r>
              <a:rPr lang="en-US" dirty="0"/>
              <a:t>      image: </a:t>
            </a:r>
            <a:r>
              <a:rPr lang="en-US" dirty="0" err="1"/>
              <a:t>nginx</a:t>
            </a:r>
            <a:endParaRPr lang="en-US" dirty="0"/>
          </a:p>
        </p:txBody>
      </p:sp>
    </p:spTree>
    <p:extLst>
      <p:ext uri="{BB962C8B-B14F-4D97-AF65-F5344CB8AC3E}">
        <p14:creationId xmlns:p14="http://schemas.microsoft.com/office/powerpoint/2010/main" val="2466069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437C-0738-4AEE-9421-ECEE159A62C3}"/>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C6491213-37E7-4454-BD30-524FA4F35049}"/>
              </a:ext>
            </a:extLst>
          </p:cNvPr>
          <p:cNvPicPr>
            <a:picLocks noGrp="1" noChangeAspect="1"/>
          </p:cNvPicPr>
          <p:nvPr>
            <p:ph idx="1"/>
          </p:nvPr>
        </p:nvPicPr>
        <p:blipFill>
          <a:blip r:embed="rId2"/>
          <a:stretch>
            <a:fillRect/>
          </a:stretch>
        </p:blipFill>
        <p:spPr>
          <a:xfrm>
            <a:off x="2506077" y="2052638"/>
            <a:ext cx="6141622" cy="4195762"/>
          </a:xfrm>
        </p:spPr>
      </p:pic>
    </p:spTree>
    <p:extLst>
      <p:ext uri="{BB962C8B-B14F-4D97-AF65-F5344CB8AC3E}">
        <p14:creationId xmlns:p14="http://schemas.microsoft.com/office/powerpoint/2010/main" val="132763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CF822-7D9A-4BA8-A097-371EE41A9179}"/>
              </a:ext>
            </a:extLst>
          </p:cNvPr>
          <p:cNvSpPr>
            <a:spLocks noGrp="1"/>
          </p:cNvSpPr>
          <p:nvPr>
            <p:ph type="title"/>
          </p:nvPr>
        </p:nvSpPr>
        <p:spPr/>
        <p:txBody>
          <a:bodyPr/>
          <a:lstStyle/>
          <a:p>
            <a:r>
              <a:rPr lang="en-US" dirty="0"/>
              <a:t>How to deploy the pod manifest file</a:t>
            </a:r>
          </a:p>
        </p:txBody>
      </p:sp>
      <p:sp>
        <p:nvSpPr>
          <p:cNvPr id="3" name="Content Placeholder 2">
            <a:extLst>
              <a:ext uri="{FF2B5EF4-FFF2-40B4-BE49-F238E27FC236}">
                <a16:creationId xmlns:a16="http://schemas.microsoft.com/office/drawing/2014/main" id="{EBE9DA0A-9E1C-4441-B2C0-9D9E370D8810}"/>
              </a:ext>
            </a:extLst>
          </p:cNvPr>
          <p:cNvSpPr>
            <a:spLocks noGrp="1"/>
          </p:cNvSpPr>
          <p:nvPr>
            <p:ph idx="1"/>
          </p:nvPr>
        </p:nvSpPr>
        <p:spPr>
          <a:xfrm>
            <a:off x="1104293" y="2052918"/>
            <a:ext cx="8946541" cy="4195481"/>
          </a:xfrm>
        </p:spPr>
        <p:txBody>
          <a:bodyPr>
            <a:normAutofit fontScale="85000" lnSpcReduction="20000"/>
          </a:bodyPr>
          <a:lstStyle/>
          <a:p>
            <a:pPr marL="0" indent="0">
              <a:buNone/>
            </a:pPr>
            <a:r>
              <a:rPr lang="en-US" dirty="0"/>
              <a:t>To deploy the pod in Kubernetes, we can use the “</a:t>
            </a:r>
            <a:r>
              <a:rPr lang="en-US" dirty="0" err="1"/>
              <a:t>kubectl</a:t>
            </a:r>
            <a:r>
              <a:rPr lang="en-US" dirty="0"/>
              <a:t> create” command as depicted below.</a:t>
            </a:r>
          </a:p>
          <a:p>
            <a:endParaRPr lang="en-US" dirty="0"/>
          </a:p>
          <a:p>
            <a:pPr marL="0" indent="0">
              <a:buNone/>
            </a:pPr>
            <a:r>
              <a:rPr lang="en-US" dirty="0"/>
              <a:t>Syntax:</a:t>
            </a:r>
          </a:p>
          <a:p>
            <a:pPr marL="0" indent="0">
              <a:buNone/>
            </a:pPr>
            <a:endParaRPr lang="en-US" dirty="0"/>
          </a:p>
          <a:p>
            <a:pPr marL="0" indent="0">
              <a:buNone/>
            </a:pPr>
            <a:r>
              <a:rPr lang="en-US" dirty="0" err="1"/>
              <a:t>kubectl</a:t>
            </a:r>
            <a:r>
              <a:rPr lang="en-US" dirty="0"/>
              <a:t> create -f &lt;</a:t>
            </a:r>
            <a:r>
              <a:rPr lang="en-US" dirty="0" err="1"/>
              <a:t>pod_manifest_file</a:t>
            </a:r>
            <a:r>
              <a:rPr lang="en-US" dirty="0"/>
              <a:t>&gt;.</a:t>
            </a:r>
            <a:r>
              <a:rPr lang="en-US" dirty="0" err="1"/>
              <a:t>yml</a:t>
            </a:r>
            <a:endParaRPr lang="en-US" dirty="0"/>
          </a:p>
          <a:p>
            <a:pPr marL="0" indent="0">
              <a:buNone/>
            </a:pPr>
            <a:endParaRPr lang="en-US" dirty="0"/>
          </a:p>
          <a:p>
            <a:pPr marL="0" indent="0">
              <a:buNone/>
            </a:pPr>
            <a:r>
              <a:rPr lang="en-US" dirty="0"/>
              <a:t>e.g. </a:t>
            </a:r>
            <a:r>
              <a:rPr lang="en-US" dirty="0" err="1"/>
              <a:t>kubectl</a:t>
            </a:r>
            <a:r>
              <a:rPr lang="en-US" dirty="0"/>
              <a:t> create -f </a:t>
            </a:r>
            <a:r>
              <a:rPr lang="en-US" dirty="0" err="1"/>
              <a:t>testpod.yml</a:t>
            </a:r>
            <a:r>
              <a:rPr lang="en-US" dirty="0"/>
              <a:t> </a:t>
            </a:r>
          </a:p>
          <a:p>
            <a:pPr marL="0" indent="0">
              <a:buNone/>
            </a:pPr>
            <a:endParaRPr lang="en-US" dirty="0"/>
          </a:p>
          <a:p>
            <a:pPr marL="0" indent="0">
              <a:buNone/>
            </a:pPr>
            <a:r>
              <a:rPr lang="en-US" dirty="0"/>
              <a:t>F flag used for file.</a:t>
            </a:r>
          </a:p>
          <a:p>
            <a:pPr marL="0" indent="0">
              <a:buNone/>
            </a:pPr>
            <a:r>
              <a:rPr lang="en-US" dirty="0"/>
              <a:t>We can also use </a:t>
            </a:r>
            <a:r>
              <a:rPr lang="en-US" dirty="0" err="1"/>
              <a:t>kubectl</a:t>
            </a:r>
            <a:r>
              <a:rPr lang="en-US" dirty="0"/>
              <a:t> apply command to create a pod.</a:t>
            </a:r>
          </a:p>
          <a:p>
            <a:pPr marL="0" indent="0">
              <a:buNone/>
            </a:pPr>
            <a:endParaRPr lang="en-US" dirty="0"/>
          </a:p>
          <a:p>
            <a:pPr marL="0" indent="0">
              <a:buNone/>
            </a:pPr>
            <a:r>
              <a:rPr lang="en-US" dirty="0" err="1"/>
              <a:t>kubectl</a:t>
            </a:r>
            <a:r>
              <a:rPr lang="en-US" dirty="0"/>
              <a:t> apply -f &lt;</a:t>
            </a:r>
            <a:r>
              <a:rPr lang="en-US" dirty="0" err="1"/>
              <a:t>pod_manifest_file</a:t>
            </a:r>
            <a:r>
              <a:rPr lang="en-US" dirty="0"/>
              <a:t>&gt;.</a:t>
            </a:r>
            <a:r>
              <a:rPr lang="en-US" dirty="0" err="1"/>
              <a:t>yml</a:t>
            </a:r>
            <a:endParaRPr lang="en-US" dirty="0"/>
          </a:p>
          <a:p>
            <a:pPr marL="0" indent="0">
              <a:buNone/>
            </a:pPr>
            <a:endParaRPr lang="en-US" dirty="0"/>
          </a:p>
        </p:txBody>
      </p:sp>
    </p:spTree>
    <p:extLst>
      <p:ext uri="{BB962C8B-B14F-4D97-AF65-F5344CB8AC3E}">
        <p14:creationId xmlns:p14="http://schemas.microsoft.com/office/powerpoint/2010/main" val="39494649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201</TotalTime>
  <Words>390</Words>
  <Application>Microsoft Office PowerPoint</Application>
  <PresentationFormat>Widescreen</PresentationFormat>
  <Paragraphs>73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Raleway</vt:lpstr>
      <vt:lpstr>Wingdings 3</vt:lpstr>
      <vt:lpstr>Ion</vt:lpstr>
      <vt:lpstr>Pod Config</vt:lpstr>
      <vt:lpstr>PowerPoint Presentation</vt:lpstr>
      <vt:lpstr>Config structure</vt:lpstr>
      <vt:lpstr>List of apiVersion of various kind</vt:lpstr>
      <vt:lpstr>What does each apiVersion mean?</vt:lpstr>
      <vt:lpstr>Pod config</vt:lpstr>
      <vt:lpstr>PowerPoint Presentation</vt:lpstr>
      <vt:lpstr>How to deploy the pod manifest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Pod Config</dc:title>
  <dc:creator>Shrivastwa, AbhishekX</dc:creator>
  <cp:lastModifiedBy>Shrivastwa, AbhishekX</cp:lastModifiedBy>
  <cp:revision>26</cp:revision>
  <dcterms:created xsi:type="dcterms:W3CDTF">2021-12-11T03:10:39Z</dcterms:created>
  <dcterms:modified xsi:type="dcterms:W3CDTF">2021-12-11T13:39:00Z</dcterms:modified>
</cp:coreProperties>
</file>