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4"/>
  </p:sldMasterIdLst>
  <p:notesMasterIdLst>
    <p:notesMasterId r:id="rId49"/>
  </p:notesMasterIdLst>
  <p:sldIdLst>
    <p:sldId id="257" r:id="rId5"/>
    <p:sldId id="303" r:id="rId6"/>
    <p:sldId id="262" r:id="rId7"/>
    <p:sldId id="270" r:id="rId8"/>
    <p:sldId id="304" r:id="rId9"/>
    <p:sldId id="269" r:id="rId10"/>
    <p:sldId id="272" r:id="rId11"/>
    <p:sldId id="271" r:id="rId12"/>
    <p:sldId id="321" r:id="rId13"/>
    <p:sldId id="322" r:id="rId14"/>
    <p:sldId id="273" r:id="rId15"/>
    <p:sldId id="306" r:id="rId16"/>
    <p:sldId id="307" r:id="rId17"/>
    <p:sldId id="308" r:id="rId18"/>
    <p:sldId id="310" r:id="rId19"/>
    <p:sldId id="311" r:id="rId20"/>
    <p:sldId id="317" r:id="rId21"/>
    <p:sldId id="318" r:id="rId22"/>
    <p:sldId id="319" r:id="rId23"/>
    <p:sldId id="314" r:id="rId24"/>
    <p:sldId id="315" r:id="rId25"/>
    <p:sldId id="320" r:id="rId26"/>
    <p:sldId id="316" r:id="rId27"/>
    <p:sldId id="279" r:id="rId28"/>
    <p:sldId id="323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74" r:id="rId37"/>
    <p:sldId id="290" r:id="rId38"/>
    <p:sldId id="291" r:id="rId39"/>
    <p:sldId id="292" r:id="rId40"/>
    <p:sldId id="293" r:id="rId41"/>
    <p:sldId id="302" r:id="rId42"/>
    <p:sldId id="294" r:id="rId43"/>
    <p:sldId id="295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44B93-BD98-DBC8-9CE2-35BB6A36930C}" v="1" dt="2020-09-12T16:38:07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HAL TIWARI" userId="S::anchal.tiwari@mnnit.ac.in::40bae37c-4d29-441c-ade9-7196782f0c8b" providerId="AD" clId="Web-{AE644B93-BD98-DBC8-9CE2-35BB6A36930C}"/>
    <pc:docChg chg="modSld">
      <pc:chgData name="ANCHAL TIWARI" userId="S::anchal.tiwari@mnnit.ac.in::40bae37c-4d29-441c-ade9-7196782f0c8b" providerId="AD" clId="Web-{AE644B93-BD98-DBC8-9CE2-35BB6A36930C}" dt="2020-09-12T16:38:07.950" v="0"/>
      <pc:docMkLst>
        <pc:docMk/>
      </pc:docMkLst>
      <pc:sldChg chg="addSp">
        <pc:chgData name="ANCHAL TIWARI" userId="S::anchal.tiwari@mnnit.ac.in::40bae37c-4d29-441c-ade9-7196782f0c8b" providerId="AD" clId="Web-{AE644B93-BD98-DBC8-9CE2-35BB6A36930C}" dt="2020-09-12T16:38:07.950" v="0"/>
        <pc:sldMkLst>
          <pc:docMk/>
          <pc:sldMk cId="0" sldId="300"/>
        </pc:sldMkLst>
        <pc:spChg chg="add">
          <ac:chgData name="ANCHAL TIWARI" userId="S::anchal.tiwari@mnnit.ac.in::40bae37c-4d29-441c-ade9-7196782f0c8b" providerId="AD" clId="Web-{AE644B93-BD98-DBC8-9CE2-35BB6A36930C}" dt="2020-09-12T16:38:07.950" v="0"/>
          <ac:spMkLst>
            <pc:docMk/>
            <pc:sldMk cId="0" sldId="300"/>
            <ac:spMk id="2" creationId="{EA6E633D-8F3D-4694-AE4B-6F6CB9C477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DE236-9A4F-4223-BA0A-612CEC4E15DC}" type="datetimeFigureOut">
              <a:rPr lang="en-IN" smtClean="0"/>
              <a:pPr/>
              <a:t>12-09-2020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0E639-63E3-47F7-8948-C8B1CD616F0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0E639-63E3-47F7-8948-C8B1CD616F0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71A36-73D5-4D43-BFE1-FF196EC4D5DE}" type="slidenum">
              <a:rPr lang="en-US"/>
              <a:pPr/>
              <a:t>12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4D604-B256-4E0C-9F53-9A7E6B3EE4DF}" type="slidenum">
              <a:rPr lang="en-US"/>
              <a:pPr/>
              <a:t>13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28C8C-CB61-490F-859D-0ED7EFE0DD2F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7BFF8-7939-40AD-AA1F-7A7896AB0DFB}" type="slidenum">
              <a:rPr lang="en-US"/>
              <a:pPr/>
              <a:t>17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0E639-63E3-47F7-8948-C8B1CD616F0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25880F-E907-4CC9-94E6-C2F5D0236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B2E75-830A-401B-AD13-3B7454D8D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59190-C2C3-4C3D-B58B-81D8B334F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CC65B-2E7F-47D6-953A-58E967942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05100-CB34-4287-8DC2-F88329FD6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FDC62F-FEB8-4F91-BB27-D164610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09AA8-DE5F-4313-822A-A539CC2FE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A964D4-466F-4C81-9C68-B545C649A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44EC2-294B-4809-A37E-326C8BE5A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467976-6472-49E4-9F99-98BE2D750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708CE0-D40E-4592-A1E4-A716907FB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74198A-00AE-4B6D-A9A6-ADD1A8FF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CC9E923-1560-4519-B0B7-B588C4405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44" r:id="rId2"/>
    <p:sldLayoutId id="2147483850" r:id="rId3"/>
    <p:sldLayoutId id="2147483845" r:id="rId4"/>
    <p:sldLayoutId id="2147483851" r:id="rId5"/>
    <p:sldLayoutId id="2147483846" r:id="rId6"/>
    <p:sldLayoutId id="2147483852" r:id="rId7"/>
    <p:sldLayoutId id="2147483853" r:id="rId8"/>
    <p:sldLayoutId id="2147483854" r:id="rId9"/>
    <p:sldLayoutId id="2147483847" r:id="rId10"/>
    <p:sldLayoutId id="2147483848" r:id="rId11"/>
    <p:sldLayoutId id="214748385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Evolution of management thought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Scientific management</a:t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endParaRPr lang="en-US" sz="400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F.W. Taylor was known as the ‘father of scientific management.’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Midvale Steel Co.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Soldiering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To counter the soldiering problem Taylor developed the science of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BnR-Peng.Manajemen-Chap-05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4C-144A-48D0-AEF1-F802FA187846}" type="slidenum">
              <a:rPr lang="en-US"/>
              <a:pPr/>
              <a:t>12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09625"/>
            <a:r>
              <a:rPr lang="en-US"/>
              <a:t>Four Principles of Scientific Management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pPr marL="681038" lvl="1" indent="-334963">
              <a:buFont typeface="Wingdings" pitchFamily="2" charset="2"/>
              <a:buNone/>
            </a:pPr>
            <a:r>
              <a:rPr lang="en-US"/>
              <a:t>1) </a:t>
            </a:r>
            <a:r>
              <a:rPr lang="en-US" sz="3200"/>
              <a:t>Study the ways jobs are performed now and determine new ways to do them.</a:t>
            </a:r>
          </a:p>
          <a:p>
            <a:pPr marL="1027113" lvl="2" indent="-223838"/>
            <a:r>
              <a:rPr lang="en-US" sz="2800"/>
              <a:t>Gather detailed time and motion information.</a:t>
            </a:r>
          </a:p>
          <a:p>
            <a:pPr marL="1027113" lvl="2" indent="-223838"/>
            <a:r>
              <a:rPr lang="en-US" sz="2800"/>
              <a:t>Try different methods to see which is best.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BnR-Peng.Manajemen-Chap-05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0A90-B5DA-4150-B9C0-73E9840A3181}" type="slidenum">
              <a:rPr lang="en-US"/>
              <a:pPr/>
              <a:t>13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09625"/>
            <a:r>
              <a:rPr lang="en-US"/>
              <a:t>Four Principles of Scientific Management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645400" cy="2566988"/>
          </a:xfrm>
        </p:spPr>
        <p:txBody>
          <a:bodyPr/>
          <a:lstStyle/>
          <a:p>
            <a:pPr marL="681038" lvl="1" indent="-334963">
              <a:buFont typeface="Wingdings" pitchFamily="2" charset="2"/>
              <a:buNone/>
            </a:pPr>
            <a:r>
              <a:rPr lang="en-US" sz="3200"/>
              <a:t>2) Codify the new methods into rules.</a:t>
            </a:r>
          </a:p>
          <a:p>
            <a:pPr marL="1027113" lvl="2" indent="-223838"/>
            <a:r>
              <a:rPr lang="en-US" sz="2800"/>
              <a:t>Teach to all workers </a:t>
            </a:r>
            <a:br>
              <a:rPr lang="en-US" sz="2800"/>
            </a:br>
            <a:r>
              <a:rPr lang="en-US" sz="2800"/>
              <a:t>the new method.</a:t>
            </a:r>
          </a:p>
        </p:txBody>
      </p:sp>
      <p:pic>
        <p:nvPicPr>
          <p:cNvPr id="16388" name="Picture 4" descr="Business People 4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7863" y="2286000"/>
            <a:ext cx="2667000" cy="39243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BnR-Peng.Manajemen-Chap-05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571F-3ABD-4D59-A809-DC3022D66E68}" type="slidenum">
              <a:rPr lang="en-US"/>
              <a:pPr/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09625"/>
            <a:r>
              <a:rPr lang="en-US"/>
              <a:t>Four Principles of Scientific Management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955675" lvl="1" indent="-609600">
              <a:buClr>
                <a:srgbClr val="000066"/>
              </a:buClr>
              <a:buFont typeface="Wingdings" pitchFamily="2" charset="2"/>
              <a:buAutoNum type="arabicParenR" startAt="3"/>
            </a:pPr>
            <a:r>
              <a:rPr lang="en-US" sz="3200"/>
              <a:t>Select workers whose skills match the rules.</a:t>
            </a:r>
          </a:p>
          <a:p>
            <a:pPr marL="955675" lvl="1" indent="-609600">
              <a:buClr>
                <a:srgbClr val="000066"/>
              </a:buClr>
              <a:buFont typeface="Wingdings" pitchFamily="2" charset="2"/>
              <a:buAutoNum type="arabicParenR" startAt="3"/>
            </a:pPr>
            <a:r>
              <a:rPr lang="en-US" sz="3200"/>
              <a:t>Establish fair levels of performance and pay a premium for higher performance.</a:t>
            </a:r>
          </a:p>
          <a:p>
            <a:pPr marL="1412875" lvl="2" indent="-609600"/>
            <a:r>
              <a:rPr lang="en-US" sz="2800"/>
              <a:t>Workers should benefit from higher output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47434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r>
              <a:rPr kumimoji="0" lang="en-US" sz="36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F.W.Tayler’s</a:t>
            </a:r>
            <a:r>
              <a:rPr kumimoji="0" lang="en-US" sz="3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Contribution(1856-1915)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20700" algn="l"/>
              </a:tabLs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20700" algn="l"/>
              </a:tabLs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Father of Scientific Management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20700" algn="l"/>
              </a:tabLst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Principles of </a:t>
            </a:r>
            <a:r>
              <a:rPr kumimoji="0" lang="en-US" sz="24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F.W.Tayler’s</a:t>
            </a: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Management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Scientific task setting based on time, motion and fatigue study.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Fitting the “right person for the right job” by proper selection, training and placement of personnel.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Improvement in work by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Standardisation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of tools and equipment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Improvement in work environment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764705"/>
            <a:ext cx="7704856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Employers and employees should not feel that they are exploiting each other(Mental revolution)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Differential piece rate wage system to distinguish between efficient and inefficient workers(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Tayler’s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Differential Piece Rate Plan)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Intelligent investigation and analysis of the different unit of the business.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Scientific study of each unit of the business.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Separation of the planning and execution based on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specialisation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BnR-Peng.Manajemen-Chap-05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927-AE22-4A83-9736-9DCB07EE9FA2}" type="slidenum">
              <a:rPr lang="en-US"/>
              <a:pPr/>
              <a:t>17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09625"/>
            <a:r>
              <a:rPr lang="en-US"/>
              <a:t>Frank and Lillian Gilbreth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0" lvl="0" indent="0" eaLnBrk="0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He concentrated on Motion Study and suggested the first definition-“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motion study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 the science of eliminating wastefulness resulting from unnecessary, ill directed and inefficient motions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He developed Process Chart-Over all picture of all activities in a chart form.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 defTabSz="809625"/>
            <a:r>
              <a:rPr lang="en-US" sz="2800" dirty="0"/>
              <a:t>Studied fatigue caused by lighting, heating, and the design of tools and machines.</a:t>
            </a:r>
          </a:p>
          <a:p>
            <a:pPr marL="233363" indent="-233363" defTabSz="809625"/>
            <a:r>
              <a:rPr lang="en-US" sz="2800" dirty="0"/>
              <a:t>Time and motion studies</a:t>
            </a:r>
          </a:p>
          <a:p>
            <a:pPr marL="906463" lvl="2" indent="-223838" defTabSz="809625"/>
            <a:r>
              <a:rPr lang="en-US" dirty="0"/>
              <a:t>Breaking up each job action into its components.</a:t>
            </a:r>
          </a:p>
          <a:p>
            <a:pPr marL="906463" lvl="2" indent="-223838" defTabSz="809625"/>
            <a:r>
              <a:rPr lang="en-US" dirty="0"/>
              <a:t>Finding better ways to perform the action.</a:t>
            </a:r>
          </a:p>
          <a:p>
            <a:pPr marL="906463" lvl="2" indent="-223838" defTabSz="809625"/>
            <a:r>
              <a:rPr lang="en-US" dirty="0"/>
              <a:t>Reorganizing each job action to be more efficient.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0" lang="en-US" sz="4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Contributions of Henry </a:t>
            </a:r>
            <a:r>
              <a:rPr kumimoji="0" lang="en-US" sz="44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L.Gantt</a:t>
            </a:r>
            <a:b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0" hangingPunct="0">
              <a:spcBef>
                <a:spcPct val="0"/>
              </a:spcBef>
              <a:tabLst>
                <a:tab pos="342900" algn="l"/>
              </a:tabLst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Worked with </a:t>
            </a:r>
            <a:r>
              <a:rPr lang="en-US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F.W.Tayler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 algn="just" eaLnBrk="0" hangingPunct="0">
              <a:spcBef>
                <a:spcPct val="0"/>
              </a:spcBef>
              <a:tabLst>
                <a:tab pos="342900" algn="l"/>
              </a:tabLst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He Improved Taylor’s </a:t>
            </a:r>
            <a:r>
              <a:rPr lang="en-US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differential piece rate system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0"/>
              </a:spcBef>
              <a:tabLst>
                <a:tab pos="342900" algn="l"/>
              </a:tabLst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Task and Bonus Plan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(Provide extra wages for extra work)</a:t>
            </a:r>
          </a:p>
          <a:p>
            <a:pPr lvl="0">
              <a:spcBef>
                <a:spcPct val="0"/>
              </a:spcBef>
              <a:tabLst>
                <a:tab pos="3429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 developed the daily balance chart (Gantt chart)</a:t>
            </a: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 output in one axis and time on the other axis.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0"/>
              </a:spcBef>
              <a:tabLst>
                <a:tab pos="342900" algn="l"/>
              </a:tabLst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Humanistic approach and industrial responsibility.</a:t>
            </a:r>
            <a:endParaRPr lang="hi-IN" dirty="0">
              <a:latin typeface="Arial" pitchFamily="34" charset="0"/>
              <a:ea typeface="Arial" pitchFamily="34" charset="0"/>
              <a:cs typeface="Mangal" pitchFamily="18" charset="0"/>
            </a:endParaRPr>
          </a:p>
          <a:p>
            <a:pPr algn="just" eaLnBrk="0" hangingPunct="0">
              <a:spcBef>
                <a:spcPct val="0"/>
              </a:spcBef>
              <a:tabLst>
                <a:tab pos="342900" algn="l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 eaLnBrk="0" hangingPunct="0">
              <a:spcBef>
                <a:spcPct val="0"/>
              </a:spcBef>
              <a:tabLst>
                <a:tab pos="342900" algn="l"/>
              </a:tabLst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hangingPunct="0">
              <a:spcBef>
                <a:spcPct val="0"/>
              </a:spcBef>
              <a:tabLst>
                <a:tab pos="342900" algn="l"/>
              </a:tabLst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  <a:tabLst>
                <a:tab pos="330200" algn="l"/>
              </a:tabLst>
            </a:pPr>
            <a:endParaRPr kumimoji="0" 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173563"/>
            <a:ext cx="8434473" cy="1069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5928" tIns="552276" rIns="91411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3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lang="en-US" sz="3500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3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lang="en-US" sz="3500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3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lang="en-US" sz="3500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35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lang="en-US" sz="3500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35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Evolution of Management Theories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1.The Classical theory of management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Scientific Management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Bureaucratic Management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Administrative Management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2.Neo-Classical Theory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Human Relations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Behavioral Science Approach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3.The Modern Management Theories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Quantitative Approach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 Approach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Contingency Approach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Operational Approach</a:t>
            </a:r>
            <a:endParaRPr kumimoji="0" lang="hi-I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Mangal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br>
              <a:rPr kumimoji="0" 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Mangal" pitchFamily="18" charset="0"/>
              </a:rPr>
            </a:b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232935"/>
            <a:ext cx="9144000" cy="707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5928" tIns="487209" rIns="55862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r>
              <a:rPr kumimoji="0" lang="en-US" sz="36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SCIENTIFIC MANAGEMENT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520700" algn="l"/>
              </a:tabLst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F.W.Tayler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Father of Scientific Management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520700" algn="l"/>
              </a:tabLst>
            </a:pP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Main contributors- </a:t>
            </a:r>
            <a:r>
              <a:rPr kumimoji="0" lang="en-US" sz="2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F.W.Tayler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Frank </a:t>
            </a:r>
            <a:r>
              <a:rPr kumimoji="0" lang="en-US" sz="2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Gilbreths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Gantt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r>
              <a:rPr kumimoji="0" 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Principles of Scientific Management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520700" algn="l"/>
              </a:tabLst>
            </a:pP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Replacement of old rule of thumb method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Scientific selection and training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Labor-Management co-operation(mental revolution)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Maximum output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Equal division of responsibility</a:t>
            </a:r>
            <a:endParaRPr kumimoji="0" lang="hi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Mangal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br>
              <a:rPr kumimoji="0" lang="hi-I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Mangal" pitchFamily="18" charset="0"/>
              </a:rPr>
            </a:b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-450185"/>
            <a:ext cx="9144000" cy="775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7515" tIns="520536" rIns="710976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9113" algn="l"/>
              </a:tabLst>
            </a:pPr>
            <a:r>
              <a:rPr kumimoji="0" lang="en-US" sz="3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Techniques of Scientific</a:t>
            </a:r>
            <a:r>
              <a:rPr kumimoji="0" lang="en-US" sz="360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Management</a:t>
            </a:r>
            <a:endParaRPr kumimoji="0" 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Scientific task setting-</a:t>
            </a:r>
            <a:r>
              <a:rPr kumimoji="0" 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fair day’s work</a:t>
            </a:r>
            <a:endParaRPr kumimoji="0" 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Work study-</a:t>
            </a:r>
            <a:r>
              <a:rPr kumimoji="0" 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method, time, fatigue and motion study</a:t>
            </a:r>
            <a:endParaRPr kumimoji="0" 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Planning the task</a:t>
            </a:r>
            <a:endParaRPr kumimoji="0" 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Standardisation</a:t>
            </a:r>
            <a:endParaRPr kumimoji="0" 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Scientific selection and training</a:t>
            </a:r>
            <a:endParaRPr kumimoji="0" 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Differential piece-wage plan</a:t>
            </a:r>
            <a:endParaRPr kumimoji="0" 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Specialisation</a:t>
            </a:r>
            <a:endParaRPr kumimoji="0" lang="hi-I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Mangal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9113" algn="l"/>
              </a:tabLst>
            </a:pPr>
            <a:br>
              <a:rPr kumimoji="0" lang="hi-I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Mangal" pitchFamily="18" charset="0"/>
              </a:rPr>
            </a:b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9113" algn="l"/>
              </a:tabLst>
            </a:pPr>
            <a:br>
              <a:rPr kumimoji="0" lang="hi-IN" sz="19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" pitchFamily="34" charset="0"/>
                <a:ea typeface="Calibri" pitchFamily="34" charset="0"/>
                <a:cs typeface="Mangal" pitchFamily="18" charset="0"/>
              </a:rPr>
            </a:br>
            <a:endParaRPr kumimoji="0" 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Scientific management</a:t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endParaRPr lang="en-US" sz="400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two major managerial practices that emerged from Taylor’s approach :-</a:t>
            </a:r>
          </a:p>
          <a:p>
            <a:endParaRPr lang="en-US"/>
          </a:p>
          <a:p>
            <a:r>
              <a:rPr lang="en-US"/>
              <a:t>Piece-rate incentive system</a:t>
            </a:r>
          </a:p>
          <a:p>
            <a:endParaRPr lang="en-US"/>
          </a:p>
          <a:p>
            <a:r>
              <a:rPr lang="en-US"/>
              <a:t>Time-and-motion study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-110677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en-US" sz="4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n-US" sz="4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Criticism of Scientific Management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Functional organization structure (An operator is controlled by eight foremen)– In practice and violates unity of command.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 concentrated on production management and ignores the area of Finance, Marketing, Accounting and Personnel.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Workers  objected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Tayler’s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Differential  piece  wage  plan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because wages of workers are not increased in direct proportion to the increase in productivity.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 undermined the human factor in industry. It resulted in monotony of job, loss of initiative, wage reductions, job insecurity etc.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Limitations of scientific management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Scientific management focus on problems at operational level.</a:t>
            </a:r>
          </a:p>
          <a:p>
            <a:endParaRPr lang="en-US"/>
          </a:p>
          <a:p>
            <a:r>
              <a:rPr lang="en-US"/>
              <a:t>People are motivated only by material gains.</a:t>
            </a:r>
          </a:p>
          <a:p>
            <a:endParaRPr lang="en-US"/>
          </a:p>
          <a:p>
            <a:r>
              <a:rPr lang="en-US"/>
              <a:t>It ignored human desire for job satisfaction.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Administrative Theory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It focused on principles that could be used by managers to coordinate internal activities of organization.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Henry Fayol – French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According to Fayol, the business operations of an organization could be divided into 6 activities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Administrative Theory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The 6 activities are :-</a:t>
            </a:r>
          </a:p>
          <a:p>
            <a:r>
              <a:rPr lang="en-US"/>
              <a:t>Technical</a:t>
            </a:r>
          </a:p>
          <a:p>
            <a:r>
              <a:rPr lang="en-US"/>
              <a:t>Commercial</a:t>
            </a:r>
          </a:p>
          <a:p>
            <a:r>
              <a:rPr lang="en-US"/>
              <a:t>Financial</a:t>
            </a:r>
          </a:p>
          <a:p>
            <a:r>
              <a:rPr lang="en-US"/>
              <a:t>Security</a:t>
            </a:r>
          </a:p>
          <a:p>
            <a:r>
              <a:rPr lang="en-US"/>
              <a:t>Accounting</a:t>
            </a:r>
          </a:p>
          <a:p>
            <a:r>
              <a:rPr lang="en-US"/>
              <a:t>Managerial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Fayol’s 14 principles of Management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Division of work</a:t>
            </a:r>
          </a:p>
          <a:p>
            <a:r>
              <a:rPr lang="en-US"/>
              <a:t>Authority and responsibility</a:t>
            </a:r>
          </a:p>
          <a:p>
            <a:r>
              <a:rPr lang="en-US"/>
              <a:t>Discipline</a:t>
            </a:r>
          </a:p>
          <a:p>
            <a:r>
              <a:rPr lang="en-US"/>
              <a:t>Unity of command</a:t>
            </a:r>
          </a:p>
          <a:p>
            <a:r>
              <a:rPr lang="en-US"/>
              <a:t>Unity of direction</a:t>
            </a:r>
          </a:p>
          <a:p>
            <a:r>
              <a:rPr lang="en-US"/>
              <a:t>Subordination of the individual interest to the general interest.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Fayol’s 14 principles of Management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Remuneration</a:t>
            </a:r>
          </a:p>
          <a:p>
            <a:pPr>
              <a:lnSpc>
                <a:spcPct val="90000"/>
              </a:lnSpc>
            </a:pPr>
            <a:r>
              <a:rPr lang="en-US"/>
              <a:t>Centralization</a:t>
            </a:r>
          </a:p>
          <a:p>
            <a:pPr>
              <a:lnSpc>
                <a:spcPct val="90000"/>
              </a:lnSpc>
            </a:pPr>
            <a:r>
              <a:rPr lang="en-US"/>
              <a:t>Scalar chain</a:t>
            </a:r>
          </a:p>
          <a:p>
            <a:pPr>
              <a:lnSpc>
                <a:spcPct val="90000"/>
              </a:lnSpc>
            </a:pPr>
            <a:r>
              <a:rPr lang="en-US"/>
              <a:t>Order</a:t>
            </a:r>
          </a:p>
          <a:p>
            <a:pPr>
              <a:lnSpc>
                <a:spcPct val="90000"/>
              </a:lnSpc>
            </a:pPr>
            <a:r>
              <a:rPr lang="en-US"/>
              <a:t>Equity</a:t>
            </a:r>
          </a:p>
          <a:p>
            <a:pPr>
              <a:lnSpc>
                <a:spcPct val="90000"/>
              </a:lnSpc>
            </a:pPr>
            <a:r>
              <a:rPr lang="en-US"/>
              <a:t>Stability of tenure of personnel</a:t>
            </a:r>
          </a:p>
          <a:p>
            <a:pPr>
              <a:lnSpc>
                <a:spcPct val="90000"/>
              </a:lnSpc>
            </a:pPr>
            <a:r>
              <a:rPr lang="en-US"/>
              <a:t>Initiative</a:t>
            </a:r>
          </a:p>
          <a:p>
            <a:pPr>
              <a:lnSpc>
                <a:spcPct val="90000"/>
              </a:lnSpc>
            </a:pPr>
            <a:r>
              <a:rPr lang="en-US"/>
              <a:t>Espirit de corps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Early approaches to Management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The Industrial Revolution, which began in Europe in the mid-1700s, was the starting point for the development of management concepts and theories.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Bureaucratic Management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Max Weber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b="1"/>
              <a:t>Major characteristics of Bureaucracy</a:t>
            </a:r>
          </a:p>
          <a:p>
            <a:r>
              <a:rPr lang="en-US"/>
              <a:t>Work specialisation and division of labour</a:t>
            </a:r>
          </a:p>
          <a:p>
            <a:r>
              <a:rPr lang="en-US"/>
              <a:t>Rules and regulations</a:t>
            </a:r>
          </a:p>
          <a:p>
            <a:r>
              <a:rPr lang="en-US"/>
              <a:t>Impersonality</a:t>
            </a:r>
          </a:p>
          <a:p>
            <a:r>
              <a:rPr lang="en-US"/>
              <a:t>Hierarchy of organization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Limitations of bureaucratic and administrative management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 universally accepted principles.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Bureaucracy destroyed individual creativity and flexibility.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Important aspects of O.B. was ignored.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External and internal environment ignored.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Behavioral Approach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The behavioural school of management emphasized what the classical theorists ignores – </a:t>
            </a:r>
            <a:r>
              <a:rPr lang="en-US" sz="3600" b="1"/>
              <a:t>The human element.</a:t>
            </a:r>
          </a:p>
          <a:p>
            <a:endParaRPr lang="en-US" sz="36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Elton Mayo : Focusing on Human Relations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Father of the Human Relations Approach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Western Electric’s Hawthorne Plant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Elton Mayo : Focusing on Human Relations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experiments were conducted in four phases:</a:t>
            </a:r>
          </a:p>
          <a:p>
            <a:r>
              <a:rPr lang="en-US"/>
              <a:t>Illumination experiment</a:t>
            </a:r>
          </a:p>
          <a:p>
            <a:r>
              <a:rPr lang="en-US"/>
              <a:t>Relay assembly test room experiment</a:t>
            </a:r>
          </a:p>
          <a:p>
            <a:r>
              <a:rPr lang="en-US"/>
              <a:t>Interview phase</a:t>
            </a:r>
          </a:p>
          <a:p>
            <a:r>
              <a:rPr lang="en-US"/>
              <a:t>Bank wiring observation room experiment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Contributions of Hawthorne studies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group is the key factor in job performance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Perceived meaning and importance of the work determine output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Workplace culture sets its own production standards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Criticism of Hawthorne studies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Critics felt that the conclusions were supported by little evidence.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relationship made between satisfaction of workers and productivity was too simple.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studies failed to focus on the </a:t>
            </a:r>
            <a:r>
              <a:rPr lang="en-US" dirty="0" err="1"/>
              <a:t>atitudes</a:t>
            </a:r>
            <a:r>
              <a:rPr lang="en-US" dirty="0"/>
              <a:t> of employees.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Abraham Maslow : Hierarchy of needs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People are motivated by a hierarchy of needs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His theory had three assumptions</a:t>
            </a:r>
          </a:p>
          <a:p>
            <a:pPr>
              <a:lnSpc>
                <a:spcPct val="90000"/>
              </a:lnSpc>
            </a:pPr>
            <a:r>
              <a:rPr lang="en-US"/>
              <a:t>All of us have needs which are never fulfilled</a:t>
            </a:r>
          </a:p>
          <a:p>
            <a:pPr>
              <a:lnSpc>
                <a:spcPct val="90000"/>
              </a:lnSpc>
            </a:pPr>
            <a:r>
              <a:rPr lang="en-US"/>
              <a:t>Through our actions we try to fulfill our unsatisfied needs</a:t>
            </a:r>
          </a:p>
          <a:p>
            <a:pPr>
              <a:lnSpc>
                <a:spcPct val="90000"/>
              </a:lnSpc>
            </a:pPr>
            <a:r>
              <a:rPr lang="en-US"/>
              <a:t>Needs can be classified into 5 types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endParaRPr lang="en-US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8" name="Content Placeholder 7" descr="maslow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8458200" cy="6248401"/>
          </a:xfrm>
          <a:ln w="190500" cap="sq">
            <a:solidFill>
              <a:srgbClr val="C8C6BD"/>
            </a:solidFill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Abraham Maslow : Hierarchy of needs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According to Maslow, once needs at a specific level have been satisfied, they no longer act as motivators of behaviour.</a:t>
            </a:r>
          </a:p>
          <a:p>
            <a:endParaRPr lang="en-US"/>
          </a:p>
          <a:p>
            <a:r>
              <a:rPr lang="en-US"/>
              <a:t>Then individual strives to fulfill needs at the next level.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Classical Approach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Classical management can be divided into three separate schools:-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Scientific management – F.W. Taylor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Administrative theory – Henry Fayol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Bureaucratic management – Max Weber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Douglas McGregor : Theory X and Theory Y 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theories reflect two extreme sets of belief that different managers have about their workers.</a:t>
            </a:r>
          </a:p>
          <a:p>
            <a:endParaRPr lang="en-US" dirty="0"/>
          </a:p>
          <a:p>
            <a:r>
              <a:rPr lang="en-US" dirty="0"/>
              <a:t>Theory X represents an essentially negative view.</a:t>
            </a:r>
          </a:p>
          <a:p>
            <a:endParaRPr lang="en-US" dirty="0"/>
          </a:p>
          <a:p>
            <a:r>
              <a:rPr lang="en-US" dirty="0"/>
              <a:t>Theory Y reflects a more positive view.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Quantitative approach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Management science</a:t>
            </a:r>
          </a:p>
          <a:p>
            <a:r>
              <a:rPr lang="en-US"/>
              <a:t>Another name for it is operations research</a:t>
            </a:r>
          </a:p>
          <a:p>
            <a:endParaRPr lang="en-US"/>
          </a:p>
          <a:p>
            <a:r>
              <a:rPr lang="en-US"/>
              <a:t>2. Operations management</a:t>
            </a:r>
          </a:p>
          <a:p>
            <a:endParaRPr lang="en-US"/>
          </a:p>
          <a:p>
            <a:r>
              <a:rPr lang="en-US"/>
              <a:t>3. Management information systems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Modern approaches to management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Systems approach</a:t>
            </a:r>
          </a:p>
          <a:p>
            <a:r>
              <a:rPr lang="en-US"/>
              <a:t>Organizations cannot exist in isolation</a:t>
            </a:r>
          </a:p>
          <a:p>
            <a:r>
              <a:rPr lang="en-US"/>
              <a:t>Four major components – Inputs, transformation process, output and feedback  </a:t>
            </a:r>
          </a:p>
          <a:p>
            <a:endParaRPr lang="en-US"/>
          </a:p>
          <a:p>
            <a:r>
              <a:rPr lang="en-US"/>
              <a:t>Open and closed systems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Modern approaches to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2. Contingency theory</a:t>
            </a:r>
          </a:p>
          <a:p>
            <a:r>
              <a:rPr lang="en-US"/>
              <a:t>Situational theory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E633D-8F3D-4694-AE4B-6F6CB9C47739}"/>
              </a:ext>
            </a:extLst>
          </p:cNvPr>
          <p:cNvSpPr txBox="1"/>
          <p:nvPr/>
        </p:nvSpPr>
        <p:spPr>
          <a:xfrm>
            <a:off x="3200399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39800"/>
          </a:xfrm>
        </p:spPr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Emerging Approaches in Management Thoughts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William Ouchi – theory Z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Conducted research on both American and Japanese management approaches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Theory Z involves providing job security to employees to ensure their loyalty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/>
              <a:t>Quality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-36239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998885"/>
            <a:ext cx="8900988" cy="5097115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Overview of classical theories</a:t>
            </a:r>
          </a:p>
        </p:txBody>
      </p:sp>
      <p:graphicFrame>
        <p:nvGraphicFramePr>
          <p:cNvPr id="31777" name="Group 3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5435283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Approach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Rationale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Scientific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best way to do each 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Job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Administrative principles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best way to put an organization together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Organizational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Bureaucratic organization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Rational and impersonal organizational arrangements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Organizational level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Classical Approach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These views are labeled as classical because they form the foundation for the field of management thought.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Scientific management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It is an approach that emphasizes the scientific study of work methods to improve the efficiency of workers. </a:t>
            </a:r>
          </a:p>
          <a:p>
            <a:endParaRPr lang="en-US"/>
          </a:p>
          <a:p>
            <a:r>
              <a:rPr lang="en-US"/>
              <a:t>It became popular in 1900s.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0BA277A2AF044B975DE1E7FEDAE63" ma:contentTypeVersion="4" ma:contentTypeDescription="Create a new document." ma:contentTypeScope="" ma:versionID="c390a972b70131a426166c4d814cde2e">
  <xsd:schema xmlns:xsd="http://www.w3.org/2001/XMLSchema" xmlns:xs="http://www.w3.org/2001/XMLSchema" xmlns:p="http://schemas.microsoft.com/office/2006/metadata/properties" xmlns:ns2="be7cbbb3-d687-44cb-b6fa-ec41b7f614e5" targetNamespace="http://schemas.microsoft.com/office/2006/metadata/properties" ma:root="true" ma:fieldsID="6745a57dde768fb927d823e1362fc9a9" ns2:_="">
    <xsd:import namespace="be7cbbb3-d687-44cb-b6fa-ec41b7f61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cbbb3-d687-44cb-b6fa-ec41b7f61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65528D-B689-480D-8944-7344D54792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1D8F34-5D90-4B1C-B3BF-299DE395C1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0E550E-CC98-4DA9-9342-504B38487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cbbb3-d687-44cb-b6fa-ec41b7f614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574</TotalTime>
  <Words>1287</Words>
  <Application>Microsoft Office PowerPoint</Application>
  <PresentationFormat>On-screen Show (4:3)</PresentationFormat>
  <Paragraphs>279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Solstice</vt:lpstr>
      <vt:lpstr>      Evolution of management thought</vt:lpstr>
      <vt:lpstr>PowerPoint Presentation</vt:lpstr>
      <vt:lpstr>Early approaches to Management</vt:lpstr>
      <vt:lpstr>Classical Approach</vt:lpstr>
      <vt:lpstr>PowerPoint Presentation</vt:lpstr>
      <vt:lpstr>Overview of classical theories</vt:lpstr>
      <vt:lpstr>Classical Approach</vt:lpstr>
      <vt:lpstr>Scientific management</vt:lpstr>
      <vt:lpstr>PowerPoint Presentation</vt:lpstr>
      <vt:lpstr>PowerPoint Presentation</vt:lpstr>
      <vt:lpstr> Scientific management </vt:lpstr>
      <vt:lpstr>Four Principles of Scientific Management</vt:lpstr>
      <vt:lpstr>Four Principles of Scientific Management</vt:lpstr>
      <vt:lpstr>Four Principles of Scientific Management</vt:lpstr>
      <vt:lpstr>PowerPoint Presentation</vt:lpstr>
      <vt:lpstr>PowerPoint Presentation</vt:lpstr>
      <vt:lpstr>Frank and Lillian Gilbreth</vt:lpstr>
      <vt:lpstr>PowerPoint Presentation</vt:lpstr>
      <vt:lpstr>Contributions of Henry L.Gantt </vt:lpstr>
      <vt:lpstr>PowerPoint Presentation</vt:lpstr>
      <vt:lpstr>PowerPoint Presentation</vt:lpstr>
      <vt:lpstr> Scientific management </vt:lpstr>
      <vt:lpstr>PowerPoint Presentation</vt:lpstr>
      <vt:lpstr>Limitations of scientific management</vt:lpstr>
      <vt:lpstr>PowerPoint Presentation</vt:lpstr>
      <vt:lpstr>Administrative Theory</vt:lpstr>
      <vt:lpstr>Administrative Theory</vt:lpstr>
      <vt:lpstr>Fayol’s 14 principles of Management</vt:lpstr>
      <vt:lpstr>Fayol’s 14 principles of Management</vt:lpstr>
      <vt:lpstr>Bureaucratic Management</vt:lpstr>
      <vt:lpstr>Limitations of bureaucratic and administrative management</vt:lpstr>
      <vt:lpstr>Behavioral Approach</vt:lpstr>
      <vt:lpstr>Elton Mayo : Focusing on Human Relations </vt:lpstr>
      <vt:lpstr>Elton Mayo : Focusing on Human Relations</vt:lpstr>
      <vt:lpstr>Contributions of Hawthorne studies</vt:lpstr>
      <vt:lpstr>Criticism of Hawthorne studies</vt:lpstr>
      <vt:lpstr>Abraham Maslow : Hierarchy of needs</vt:lpstr>
      <vt:lpstr>PowerPoint Presentation</vt:lpstr>
      <vt:lpstr>Abraham Maslow : Hierarchy of needs</vt:lpstr>
      <vt:lpstr>Douglas McGregor : Theory X and Theory Y  </vt:lpstr>
      <vt:lpstr>Quantitative approach</vt:lpstr>
      <vt:lpstr>Modern approaches to management</vt:lpstr>
      <vt:lpstr>Modern approaches to management</vt:lpstr>
      <vt:lpstr>Emerging Approaches in Management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kumar</dc:creator>
  <cp:lastModifiedBy>Rakesh kumar</cp:lastModifiedBy>
  <cp:revision>24</cp:revision>
  <cp:lastPrinted>1601-01-01T00:00:00Z</cp:lastPrinted>
  <dcterms:created xsi:type="dcterms:W3CDTF">1601-01-01T00:00:00Z</dcterms:created>
  <dcterms:modified xsi:type="dcterms:W3CDTF">2020-09-12T16:38:08Z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0x0101001F80BA277A2AF044B975DE1E7FEDAE63</vt:lpwstr>
  </property>
</Properties>
</file>