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5143500" type="screen16x9"/>
  <p:notesSz cx="6858000" cy="9144000"/>
  <p:embeddedFontLst>
    <p:embeddedFont>
      <p:font typeface="Roboto Slab" panose="020B0604020202020204" charset="0"/>
      <p:regular r:id="rId24"/>
      <p:bold r:id="rId25"/>
    </p:embeddedFont>
    <p:embeddedFont>
      <p:font typeface="Roboto" panose="020B0604020202020204"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EDE14FF-FE9D-4490-98D3-EA0C4471C070}">
  <a:tblStyle styleId="{8EDE14FF-FE9D-4490-98D3-EA0C4471C07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2" d="100"/>
          <a:sy n="92" d="100"/>
        </p:scale>
        <p:origin x="75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Shape 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1" name="Shape 6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Shape 12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4" name="Shape 12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Shape 13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6" name="Shape 13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Shape 22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8" name="Shape 22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Shape 23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5" name="Shape 23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Shape 26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5" name="Shape 26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Shape 27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2" name="Shape 27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Shape 28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1" name="Shape 28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Shape 28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0" name="Shape 29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Shape 29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7" name="Shape 29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Shape 30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4" name="Shape 30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Shape 6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8" name="Shape 6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Fake news is a problem that is heavily affecting society and our perception of not only the media but also facts and opinions themselves.</a:t>
            </a:r>
            <a:endParaRPr/>
          </a:p>
          <a:p>
            <a:pPr marL="0" lvl="0" indent="0">
              <a:spcBef>
                <a:spcPts val="0"/>
              </a:spcBef>
              <a:spcAft>
                <a:spcPts val="0"/>
              </a:spcAft>
              <a:buNone/>
            </a:pPr>
            <a:endParaRPr/>
          </a:p>
          <a:p>
            <a:pPr marL="0" lvl="0" indent="0">
              <a:spcBef>
                <a:spcPts val="0"/>
              </a:spcBef>
              <a:spcAft>
                <a:spcPts val="0"/>
              </a:spcAft>
              <a:buNone/>
            </a:pPr>
            <a:r>
              <a:rPr lang="en"/>
              <a:t>Before moving to the options that ML/NLP provide us to address these challenges, I think it is worth mentioning why fake news is so prominent today. We might believe that fake news only exists for political advantage, but this is not the only reason. In fact, it might not even be the main one. </a:t>
            </a:r>
            <a:endParaRPr/>
          </a:p>
          <a:p>
            <a:pPr marL="0" lvl="0" indent="0">
              <a:spcBef>
                <a:spcPts val="0"/>
              </a:spcBef>
              <a:spcAft>
                <a:spcPts val="0"/>
              </a:spcAft>
              <a:buNone/>
            </a:pPr>
            <a:endParaRPr/>
          </a:p>
          <a:p>
            <a:pPr marL="0" lvl="0" indent="0">
              <a:spcBef>
                <a:spcPts val="0"/>
              </a:spcBef>
              <a:spcAft>
                <a:spcPts val="0"/>
              </a:spcAft>
              <a:buNone/>
            </a:pPr>
            <a:r>
              <a:rPr lang="en"/>
              <a:t>The reasons behind fake news include media manipulation and propaganda, political and social influence, provocation and social unrest and financial profit. </a:t>
            </a:r>
            <a:endParaRPr/>
          </a:p>
          <a:p>
            <a:pPr marL="0" lvl="0" indent="0">
              <a:spcBef>
                <a:spcPts val="0"/>
              </a:spcBef>
              <a:spcAft>
                <a:spcPts val="0"/>
              </a:spcAft>
              <a:buNone/>
            </a:pPr>
            <a:endParaRPr/>
          </a:p>
          <a:p>
            <a:pPr marL="0" lvl="0" indent="0">
              <a:spcBef>
                <a:spcPts val="0"/>
              </a:spcBef>
              <a:spcAft>
                <a:spcPts val="0"/>
              </a:spcAft>
              <a:buNone/>
            </a:pPr>
            <a:r>
              <a:rPr lang="en"/>
              <a:t>Fake stories prior to the US Presidential election, and their motives seem to be nothing but financial (generating revenue via advertising).</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Shape 3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1" name="Shape 31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Shape 31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8" name="Shape 31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From a pragmatic engineering and research point of view, Fake news is a too general and too vague problem to address directly. </a:t>
            </a:r>
            <a:endParaRPr/>
          </a:p>
          <a:p>
            <a:pPr marL="0" lvl="0" indent="0">
              <a:spcBef>
                <a:spcPts val="0"/>
              </a:spcBef>
              <a:spcAft>
                <a:spcPts val="0"/>
              </a:spcAft>
              <a:buNone/>
            </a:pPr>
            <a:endParaRPr/>
          </a:p>
          <a:p>
            <a:pPr marL="0" lvl="0" indent="0">
              <a:spcBef>
                <a:spcPts val="0"/>
              </a:spcBef>
              <a:spcAft>
                <a:spcPts val="0"/>
              </a:spcAft>
              <a:buNone/>
            </a:pPr>
            <a:r>
              <a:rPr lang="en"/>
              <a:t>For this reason, it is split into smaller, more approachable problems: Fact Checking, Source credibility and Trust, News bias and Misleading headlines.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Shape 8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3" name="Shape 8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Shape 8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0" name="Shape 9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 name="Shape 10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0" name="Shape 11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7" name="Shape 11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Shape 10"/>
          <p:cNvSpPr/>
          <p:nvPr/>
        </p:nvSpPr>
        <p:spPr>
          <a:xfrm>
            <a:off x="1524800" y="672606"/>
            <a:ext cx="1081625" cy="1124950"/>
          </a:xfrm>
          <a:custGeom>
            <a:avLst/>
            <a:gdLst/>
            <a:ahLst/>
            <a:cxnLst/>
            <a:rect l="0" t="0" r="0" b="0"/>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sp>
        <p:nvSpPr>
          <p:cNvPr id="11" name="Shape 11"/>
          <p:cNvSpPr/>
          <p:nvPr/>
        </p:nvSpPr>
        <p:spPr>
          <a:xfrm rot="10800000">
            <a:off x="6537563" y="3342925"/>
            <a:ext cx="1081625" cy="1124950"/>
          </a:xfrm>
          <a:custGeom>
            <a:avLst/>
            <a:gdLst/>
            <a:ahLst/>
            <a:cxnLst/>
            <a:rect l="0" t="0" r="0" b="0"/>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cxnSp>
        <p:nvCxnSpPr>
          <p:cNvPr id="12" name="Shape 12"/>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3" name="Shape 13"/>
          <p:cNvSpPr txBox="1">
            <a:spLocks noGrp="1"/>
          </p:cNvSpPr>
          <p:nvPr>
            <p:ph type="ctrTitle"/>
          </p:nvPr>
        </p:nvSpPr>
        <p:spPr>
          <a:xfrm>
            <a:off x="1680302" y="1188925"/>
            <a:ext cx="5783400" cy="1457400"/>
          </a:xfrm>
          <a:prstGeom prst="rect">
            <a:avLst/>
          </a:prstGeom>
        </p:spPr>
        <p:txBody>
          <a:bodyPr spcFirstLastPara="1" wrap="square" lIns="91425" tIns="91425" rIns="91425" bIns="91425" anchor="b" anchorCtr="0"/>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a:endParaRPr/>
          </a:p>
        </p:txBody>
      </p:sp>
      <p:sp>
        <p:nvSpPr>
          <p:cNvPr id="14" name="Shape 14"/>
          <p:cNvSpPr txBox="1">
            <a:spLocks noGrp="1"/>
          </p:cNvSpPr>
          <p:nvPr>
            <p:ph type="subTitle" idx="1"/>
          </p:nvPr>
        </p:nvSpPr>
        <p:spPr>
          <a:xfrm>
            <a:off x="1680302" y="3049450"/>
            <a:ext cx="5783400" cy="9090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a:endParaRPr/>
          </a:p>
        </p:txBody>
      </p:sp>
      <p:sp>
        <p:nvSpPr>
          <p:cNvPr id="15" name="Shape 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2"/>
        <p:cNvGrpSpPr/>
        <p:nvPr/>
      </p:nvGrpSpPr>
      <p:grpSpPr>
        <a:xfrm>
          <a:off x="0" y="0"/>
          <a:ext cx="0" cy="0"/>
          <a:chOff x="0" y="0"/>
          <a:chExt cx="0" cy="0"/>
        </a:xfrm>
      </p:grpSpPr>
      <p:sp>
        <p:nvSpPr>
          <p:cNvPr id="53" name="Shape 53"/>
          <p:cNvSpPr/>
          <p:nvPr/>
        </p:nvSpPr>
        <p:spPr>
          <a:xfrm>
            <a:off x="150" y="5076825"/>
            <a:ext cx="9143700" cy="66600"/>
          </a:xfrm>
          <a:prstGeom prst="rect">
            <a:avLst/>
          </a:prstGeom>
          <a:solidFill>
            <a:schemeClr val="accent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4" name="Shape 54"/>
          <p:cNvSpPr txBox="1">
            <a:spLocks noGrp="1"/>
          </p:cNvSpPr>
          <p:nvPr>
            <p:ph type="title" hasCustomPrompt="1"/>
          </p:nvPr>
        </p:nvSpPr>
        <p:spPr>
          <a:xfrm>
            <a:off x="387900" y="1152450"/>
            <a:ext cx="8368200" cy="1538400"/>
          </a:xfrm>
          <a:prstGeom prst="rect">
            <a:avLst/>
          </a:prstGeom>
        </p:spPr>
        <p:txBody>
          <a:bodyPr spcFirstLastPara="1" wrap="square" lIns="91425" tIns="91425" rIns="91425" bIns="91425" anchor="ctr" anchorCtr="0"/>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Shape 55"/>
          <p:cNvSpPr txBox="1">
            <a:spLocks noGrp="1"/>
          </p:cNvSpPr>
          <p:nvPr>
            <p:ph type="body" idx="1"/>
          </p:nvPr>
        </p:nvSpPr>
        <p:spPr>
          <a:xfrm>
            <a:off x="387900" y="2919450"/>
            <a:ext cx="8368200" cy="10716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6" name="Shape 5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Shape 5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cxnSp>
        <p:nvCxnSpPr>
          <p:cNvPr id="17" name="Shape 17"/>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8" name="Shape 18"/>
          <p:cNvSpPr txBox="1">
            <a:spLocks noGrp="1"/>
          </p:cNvSpPr>
          <p:nvPr>
            <p:ph type="title"/>
          </p:nvPr>
        </p:nvSpPr>
        <p:spPr>
          <a:xfrm>
            <a:off x="480750" y="1764950"/>
            <a:ext cx="8222100" cy="907500"/>
          </a:xfrm>
          <a:prstGeom prst="rect">
            <a:avLst/>
          </a:prstGeom>
        </p:spPr>
        <p:txBody>
          <a:bodyPr spcFirstLastPara="1" wrap="square" lIns="91425" tIns="91425" rIns="91425" bIns="91425" anchor="b" anchorCtr="0"/>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cxnSp>
        <p:nvCxnSpPr>
          <p:cNvPr id="21" name="Shape 21"/>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2" name="Shape 22"/>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3" name="Shape 23"/>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4" name="Shape 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cxnSp>
        <p:nvCxnSpPr>
          <p:cNvPr id="26" name="Shape 26"/>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7" name="Shape 27"/>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8" name="Shape 28"/>
          <p:cNvSpPr txBox="1">
            <a:spLocks noGrp="1"/>
          </p:cNvSpPr>
          <p:nvPr>
            <p:ph type="body" idx="1"/>
          </p:nvPr>
        </p:nvSpPr>
        <p:spPr>
          <a:xfrm>
            <a:off x="387900" y="1489825"/>
            <a:ext cx="3999900" cy="30789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Shape 29"/>
          <p:cNvSpPr txBox="1">
            <a:spLocks noGrp="1"/>
          </p:cNvSpPr>
          <p:nvPr>
            <p:ph type="body" idx="2"/>
          </p:nvPr>
        </p:nvSpPr>
        <p:spPr>
          <a:xfrm>
            <a:off x="4756200" y="1489825"/>
            <a:ext cx="3999900" cy="30789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0" name="Shape 3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Shape 32"/>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3" name="Shape 3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cxnSp>
        <p:nvCxnSpPr>
          <p:cNvPr id="35" name="Shape 35"/>
          <p:cNvCxnSpPr/>
          <p:nvPr/>
        </p:nvCxnSpPr>
        <p:spPr>
          <a:xfrm>
            <a:off x="489218" y="1412277"/>
            <a:ext cx="331500" cy="0"/>
          </a:xfrm>
          <a:prstGeom prst="straightConnector1">
            <a:avLst/>
          </a:prstGeom>
          <a:noFill/>
          <a:ln w="38100" cap="flat" cmpd="sng">
            <a:solidFill>
              <a:schemeClr val="accent4"/>
            </a:solidFill>
            <a:prstDash val="solid"/>
            <a:round/>
            <a:headEnd type="none" w="sm" len="sm"/>
            <a:tailEnd type="none" w="sm" len="sm"/>
          </a:ln>
        </p:spPr>
      </p:cxnSp>
      <p:sp>
        <p:nvSpPr>
          <p:cNvPr id="36" name="Shape 36"/>
          <p:cNvSpPr txBox="1">
            <a:spLocks noGrp="1"/>
          </p:cNvSpPr>
          <p:nvPr>
            <p:ph type="title"/>
          </p:nvPr>
        </p:nvSpPr>
        <p:spPr>
          <a:xfrm>
            <a:off x="3879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7" name="Shape 37"/>
          <p:cNvSpPr txBox="1">
            <a:spLocks noGrp="1"/>
          </p:cNvSpPr>
          <p:nvPr>
            <p:ph type="body" idx="1"/>
          </p:nvPr>
        </p:nvSpPr>
        <p:spPr>
          <a:xfrm>
            <a:off x="387900" y="1594025"/>
            <a:ext cx="2808000" cy="26811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8" name="Shape 3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9"/>
        <p:cNvGrpSpPr/>
        <p:nvPr/>
      </p:nvGrpSpPr>
      <p:grpSpPr>
        <a:xfrm>
          <a:off x="0" y="0"/>
          <a:ext cx="0" cy="0"/>
          <a:chOff x="0" y="0"/>
          <a:chExt cx="0" cy="0"/>
        </a:xfrm>
      </p:grpSpPr>
      <p:sp>
        <p:nvSpPr>
          <p:cNvPr id="40" name="Shape 40"/>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1" name="Shape 4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2"/>
        <p:cNvGrpSpPr/>
        <p:nvPr/>
      </p:nvGrpSpPr>
      <p:grpSpPr>
        <a:xfrm>
          <a:off x="0" y="0"/>
          <a:ext cx="0" cy="0"/>
          <a:chOff x="0" y="0"/>
          <a:chExt cx="0" cy="0"/>
        </a:xfrm>
      </p:grpSpPr>
      <p:sp>
        <p:nvSpPr>
          <p:cNvPr id="43" name="Shape 43"/>
          <p:cNvSpPr/>
          <p:nvPr/>
        </p:nvSpPr>
        <p:spPr>
          <a:xfrm>
            <a:off x="4572000" y="-7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cxnSp>
        <p:nvCxnSpPr>
          <p:cNvPr id="44" name="Shape 44"/>
          <p:cNvCxnSpPr/>
          <p:nvPr/>
        </p:nvCxnSpPr>
        <p:spPr>
          <a:xfrm>
            <a:off x="5029675" y="4495503"/>
            <a:ext cx="540900" cy="0"/>
          </a:xfrm>
          <a:prstGeom prst="straightConnector1">
            <a:avLst/>
          </a:prstGeom>
          <a:noFill/>
          <a:ln w="38100" cap="flat" cmpd="sng">
            <a:solidFill>
              <a:schemeClr val="accent5"/>
            </a:solidFill>
            <a:prstDash val="solid"/>
            <a:round/>
            <a:headEnd type="none" w="sm" len="sm"/>
            <a:tailEnd type="none" w="sm" len="sm"/>
          </a:ln>
        </p:spPr>
      </p:cxnSp>
      <p:sp>
        <p:nvSpPr>
          <p:cNvPr id="45" name="Shape 45"/>
          <p:cNvSpPr txBox="1">
            <a:spLocks noGrp="1"/>
          </p:cNvSpPr>
          <p:nvPr>
            <p:ph type="title"/>
          </p:nvPr>
        </p:nvSpPr>
        <p:spPr>
          <a:xfrm>
            <a:off x="265500" y="1209075"/>
            <a:ext cx="4045200" cy="1506300"/>
          </a:xfrm>
          <a:prstGeom prst="rect">
            <a:avLst/>
          </a:prstGeom>
        </p:spPr>
        <p:txBody>
          <a:bodyPr spcFirstLastPara="1" wrap="square" lIns="91425" tIns="91425" rIns="91425" bIns="91425" anchor="b" anchorCtr="0"/>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6" name="Shape 46"/>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a:endParaRPr/>
          </a:p>
        </p:txBody>
      </p:sp>
      <p:sp>
        <p:nvSpPr>
          <p:cNvPr id="47" name="Shape 47"/>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8" name="Shape 4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9"/>
        <p:cNvGrpSpPr/>
        <p:nvPr/>
      </p:nvGrpSpPr>
      <p:grpSpPr>
        <a:xfrm>
          <a:off x="0" y="0"/>
          <a:ext cx="0" cy="0"/>
          <a:chOff x="0" y="0"/>
          <a:chExt cx="0" cy="0"/>
        </a:xfrm>
      </p:grpSpPr>
      <p:sp>
        <p:nvSpPr>
          <p:cNvPr id="50" name="Shape 50"/>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a:endParaRPr/>
          </a:p>
        </p:txBody>
      </p:sp>
      <p:sp>
        <p:nvSpPr>
          <p:cNvPr id="51" name="Shape 5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rina">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a:endParaRPr/>
          </a:p>
        </p:txBody>
      </p:sp>
      <p:sp>
        <p:nvSpPr>
          <p:cNvPr id="7" name="Shape 7"/>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marL="914400" lvl="1"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FakeNewsDetection/FakeBuster"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hyperlink" Target="https://arxiv.org/pdf/1708.01967.pdf" TargetMode="External"/><Relationship Id="rId2" Type="http://schemas.openxmlformats.org/officeDocument/2006/relationships/notesSlide" Target="../notesSlides/notesSlide21.xml"/><Relationship Id="rId1" Type="http://schemas.openxmlformats.org/officeDocument/2006/relationships/slideLayout" Target="../slideLayouts/slideLayout3.xml"/><Relationship Id="rId6" Type="http://schemas.openxmlformats.org/officeDocument/2006/relationships/hyperlink" Target="https://www.kaggle.com/c/fake-news/data" TargetMode="External"/><Relationship Id="rId5" Type="http://schemas.openxmlformats.org/officeDocument/2006/relationships/hyperlink" Target="https://github.com/bs-detector/bs-detector" TargetMode="External"/><Relationship Id="rId4" Type="http://schemas.openxmlformats.org/officeDocument/2006/relationships/hyperlink" Target="http://cs229.stanford.edu/proj2017/final-reports/5244348.pdf"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Shape 63"/>
          <p:cNvSpPr txBox="1">
            <a:spLocks noGrp="1"/>
          </p:cNvSpPr>
          <p:nvPr>
            <p:ph type="ctrTitle"/>
          </p:nvPr>
        </p:nvSpPr>
        <p:spPr>
          <a:xfrm>
            <a:off x="1680302" y="589825"/>
            <a:ext cx="5783400" cy="14574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a:t>Fake News Detection</a:t>
            </a:r>
            <a:endParaRPr/>
          </a:p>
        </p:txBody>
      </p:sp>
      <p:sp>
        <p:nvSpPr>
          <p:cNvPr id="64" name="Shape 64"/>
          <p:cNvSpPr txBox="1">
            <a:spLocks noGrp="1"/>
          </p:cNvSpPr>
          <p:nvPr>
            <p:ph type="subTitle" idx="1"/>
          </p:nvPr>
        </p:nvSpPr>
        <p:spPr>
          <a:xfrm>
            <a:off x="1680302" y="2833675"/>
            <a:ext cx="5783400" cy="9090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dirty="0" smtClean="0"/>
              <a:t>Abhishek Vyas</a:t>
            </a:r>
          </a:p>
          <a:p>
            <a:pPr marL="0" lvl="0" indent="0">
              <a:spcBef>
                <a:spcPts val="0"/>
              </a:spcBef>
              <a:spcAft>
                <a:spcPts val="0"/>
              </a:spcAft>
              <a:buNone/>
            </a:pPr>
            <a:r>
              <a:rPr lang="en-US" dirty="0" smtClean="0"/>
              <a:t>CSPIT (IT)</a:t>
            </a:r>
            <a:endParaRPr dirty="0"/>
          </a:p>
        </p:txBody>
      </p:sp>
      <p:sp>
        <p:nvSpPr>
          <p:cNvPr id="65" name="Shape 65"/>
          <p:cNvSpPr txBox="1"/>
          <p:nvPr/>
        </p:nvSpPr>
        <p:spPr>
          <a:xfrm>
            <a:off x="780125" y="4368775"/>
            <a:ext cx="1306200" cy="399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2200" u="sng" dirty="0">
                <a:solidFill>
                  <a:srgbClr val="FF9900"/>
                </a:solidFill>
                <a:hlinkClick r:id="rId3"/>
              </a:rPr>
              <a:t>GitHub</a:t>
            </a:r>
            <a:endParaRPr sz="2200" dirty="0">
              <a:solidFill>
                <a:srgbClr val="FF99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Shape 12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a:t>Support Vector Machine (SVM)</a:t>
            </a:r>
            <a:endParaRPr/>
          </a:p>
        </p:txBody>
      </p:sp>
      <p:sp>
        <p:nvSpPr>
          <p:cNvPr id="127" name="Shape 127"/>
          <p:cNvSpPr/>
          <p:nvPr/>
        </p:nvSpPr>
        <p:spPr>
          <a:xfrm>
            <a:off x="1621450" y="1757750"/>
            <a:ext cx="286800" cy="2745600"/>
          </a:xfrm>
          <a:prstGeom prst="rect">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8" name="Shape 128"/>
          <p:cNvSpPr txBox="1"/>
          <p:nvPr/>
        </p:nvSpPr>
        <p:spPr>
          <a:xfrm>
            <a:off x="647625" y="2729225"/>
            <a:ext cx="1100700" cy="8436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a:solidFill>
                  <a:srgbClr val="FFFFFF"/>
                </a:solidFill>
              </a:rPr>
              <a:t>Feature Vector</a:t>
            </a:r>
            <a:endParaRPr sz="1800">
              <a:solidFill>
                <a:srgbClr val="FFFFFF"/>
              </a:solidFill>
            </a:endParaRPr>
          </a:p>
        </p:txBody>
      </p:sp>
      <p:sp>
        <p:nvSpPr>
          <p:cNvPr id="129" name="Shape 129"/>
          <p:cNvSpPr/>
          <p:nvPr/>
        </p:nvSpPr>
        <p:spPr>
          <a:xfrm>
            <a:off x="3238350" y="2200850"/>
            <a:ext cx="2667300" cy="1859400"/>
          </a:xfrm>
          <a:prstGeom prst="roundRect">
            <a:avLst>
              <a:gd name="adj" fmla="val 16667"/>
            </a:avLst>
          </a:prstGeom>
          <a:solidFill>
            <a:srgbClr val="EA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a:spcBef>
                <a:spcPts val="0"/>
              </a:spcBef>
              <a:spcAft>
                <a:spcPts val="0"/>
              </a:spcAft>
              <a:buNone/>
            </a:pPr>
            <a:r>
              <a:rPr lang="en" sz="1800"/>
              <a:t>SVM with </a:t>
            </a:r>
            <a:endParaRPr sz="1800"/>
          </a:p>
          <a:p>
            <a:pPr marL="0" lvl="0" indent="0" algn="ctr">
              <a:spcBef>
                <a:spcPts val="0"/>
              </a:spcBef>
              <a:spcAft>
                <a:spcPts val="0"/>
              </a:spcAft>
              <a:buNone/>
            </a:pPr>
            <a:r>
              <a:rPr lang="en" sz="1800"/>
              <a:t>Radial Basis Function kernel</a:t>
            </a:r>
            <a:endParaRPr sz="1800"/>
          </a:p>
        </p:txBody>
      </p:sp>
      <p:sp>
        <p:nvSpPr>
          <p:cNvPr id="130" name="Shape 130"/>
          <p:cNvSpPr/>
          <p:nvPr/>
        </p:nvSpPr>
        <p:spPr>
          <a:xfrm>
            <a:off x="7235750" y="2887250"/>
            <a:ext cx="486600" cy="486600"/>
          </a:xfrm>
          <a:prstGeom prst="ellipse">
            <a:avLst/>
          </a:prstGeom>
          <a:solidFill>
            <a:srgbClr val="93C47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1" name="Shape 131"/>
          <p:cNvSpPr/>
          <p:nvPr/>
        </p:nvSpPr>
        <p:spPr>
          <a:xfrm>
            <a:off x="1911425" y="2971425"/>
            <a:ext cx="1326900" cy="312900"/>
          </a:xfrm>
          <a:prstGeom prst="rightArrow">
            <a:avLst>
              <a:gd name="adj1" fmla="val 50000"/>
              <a:gd name="adj2" fmla="val 50000"/>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2" name="Shape 132"/>
          <p:cNvSpPr/>
          <p:nvPr/>
        </p:nvSpPr>
        <p:spPr>
          <a:xfrm>
            <a:off x="5905650" y="2971425"/>
            <a:ext cx="1326900" cy="312900"/>
          </a:xfrm>
          <a:prstGeom prst="rightArrow">
            <a:avLst>
              <a:gd name="adj1" fmla="val 50000"/>
              <a:gd name="adj2" fmla="val 50000"/>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3" name="Shape 133"/>
          <p:cNvSpPr txBox="1"/>
          <p:nvPr/>
        </p:nvSpPr>
        <p:spPr>
          <a:xfrm>
            <a:off x="7072325" y="2537025"/>
            <a:ext cx="1181700" cy="4344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a:solidFill>
                  <a:srgbClr val="FFFFFF"/>
                </a:solidFill>
              </a:rPr>
              <a:t>Prediction</a:t>
            </a:r>
            <a:endParaRPr>
              <a:solidFill>
                <a:srgbClr val="FFFFF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Shape 138"/>
          <p:cNvSpPr/>
          <p:nvPr/>
        </p:nvSpPr>
        <p:spPr>
          <a:xfrm>
            <a:off x="2682675" y="1644800"/>
            <a:ext cx="568800" cy="2971500"/>
          </a:xfrm>
          <a:prstGeom prst="rect">
            <a:avLst/>
          </a:prstGeom>
          <a:solidFill>
            <a:srgbClr val="EA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9" name="Shape 139"/>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a:t>Neural Network</a:t>
            </a:r>
            <a:endParaRPr/>
          </a:p>
        </p:txBody>
      </p:sp>
      <p:sp>
        <p:nvSpPr>
          <p:cNvPr id="140" name="Shape 140"/>
          <p:cNvSpPr/>
          <p:nvPr/>
        </p:nvSpPr>
        <p:spPr>
          <a:xfrm>
            <a:off x="1621450" y="1757750"/>
            <a:ext cx="286800" cy="2745600"/>
          </a:xfrm>
          <a:prstGeom prst="rect">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1" name="Shape 141"/>
          <p:cNvSpPr/>
          <p:nvPr/>
        </p:nvSpPr>
        <p:spPr>
          <a:xfrm>
            <a:off x="2832375" y="1730675"/>
            <a:ext cx="269400" cy="269400"/>
          </a:xfrm>
          <a:prstGeom prst="ellipse">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2" name="Shape 142"/>
          <p:cNvSpPr/>
          <p:nvPr/>
        </p:nvSpPr>
        <p:spPr>
          <a:xfrm>
            <a:off x="2832375" y="2152400"/>
            <a:ext cx="269400" cy="269400"/>
          </a:xfrm>
          <a:prstGeom prst="ellipse">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3" name="Shape 143"/>
          <p:cNvSpPr/>
          <p:nvPr/>
        </p:nvSpPr>
        <p:spPr>
          <a:xfrm>
            <a:off x="2832375" y="2574125"/>
            <a:ext cx="269400" cy="269400"/>
          </a:xfrm>
          <a:prstGeom prst="ellipse">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4" name="Shape 144"/>
          <p:cNvSpPr/>
          <p:nvPr/>
        </p:nvSpPr>
        <p:spPr>
          <a:xfrm>
            <a:off x="2832375" y="2995850"/>
            <a:ext cx="269400" cy="269400"/>
          </a:xfrm>
          <a:prstGeom prst="ellipse">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5" name="Shape 145"/>
          <p:cNvSpPr/>
          <p:nvPr/>
        </p:nvSpPr>
        <p:spPr>
          <a:xfrm>
            <a:off x="2832375" y="4206875"/>
            <a:ext cx="269400" cy="269400"/>
          </a:xfrm>
          <a:prstGeom prst="ellipse">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6" name="Shape 146"/>
          <p:cNvSpPr/>
          <p:nvPr/>
        </p:nvSpPr>
        <p:spPr>
          <a:xfrm>
            <a:off x="4181775" y="1644800"/>
            <a:ext cx="568800" cy="2971500"/>
          </a:xfrm>
          <a:prstGeom prst="rect">
            <a:avLst/>
          </a:prstGeom>
          <a:solidFill>
            <a:srgbClr val="EA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7" name="Shape 147"/>
          <p:cNvSpPr/>
          <p:nvPr/>
        </p:nvSpPr>
        <p:spPr>
          <a:xfrm>
            <a:off x="4331475" y="1730675"/>
            <a:ext cx="269400" cy="269400"/>
          </a:xfrm>
          <a:prstGeom prst="ellipse">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8" name="Shape 148"/>
          <p:cNvSpPr/>
          <p:nvPr/>
        </p:nvSpPr>
        <p:spPr>
          <a:xfrm>
            <a:off x="4331475" y="2152400"/>
            <a:ext cx="269400" cy="269400"/>
          </a:xfrm>
          <a:prstGeom prst="ellipse">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9" name="Shape 149"/>
          <p:cNvSpPr/>
          <p:nvPr/>
        </p:nvSpPr>
        <p:spPr>
          <a:xfrm>
            <a:off x="4331475" y="2574125"/>
            <a:ext cx="269400" cy="269400"/>
          </a:xfrm>
          <a:prstGeom prst="ellipse">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0" name="Shape 150"/>
          <p:cNvSpPr/>
          <p:nvPr/>
        </p:nvSpPr>
        <p:spPr>
          <a:xfrm>
            <a:off x="4331475" y="2995850"/>
            <a:ext cx="269400" cy="269400"/>
          </a:xfrm>
          <a:prstGeom prst="ellipse">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1" name="Shape 151"/>
          <p:cNvSpPr/>
          <p:nvPr/>
        </p:nvSpPr>
        <p:spPr>
          <a:xfrm>
            <a:off x="4331475" y="4206875"/>
            <a:ext cx="269400" cy="269400"/>
          </a:xfrm>
          <a:prstGeom prst="ellipse">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2" name="Shape 152"/>
          <p:cNvSpPr/>
          <p:nvPr/>
        </p:nvSpPr>
        <p:spPr>
          <a:xfrm>
            <a:off x="5724300" y="1644800"/>
            <a:ext cx="568800" cy="2971500"/>
          </a:xfrm>
          <a:prstGeom prst="rect">
            <a:avLst/>
          </a:prstGeom>
          <a:solidFill>
            <a:srgbClr val="EA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3" name="Shape 153"/>
          <p:cNvSpPr/>
          <p:nvPr/>
        </p:nvSpPr>
        <p:spPr>
          <a:xfrm>
            <a:off x="5874000" y="1730675"/>
            <a:ext cx="269400" cy="269400"/>
          </a:xfrm>
          <a:prstGeom prst="ellipse">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4" name="Shape 154"/>
          <p:cNvSpPr/>
          <p:nvPr/>
        </p:nvSpPr>
        <p:spPr>
          <a:xfrm>
            <a:off x="5874000" y="2152400"/>
            <a:ext cx="269400" cy="269400"/>
          </a:xfrm>
          <a:prstGeom prst="ellipse">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5" name="Shape 155"/>
          <p:cNvSpPr/>
          <p:nvPr/>
        </p:nvSpPr>
        <p:spPr>
          <a:xfrm>
            <a:off x="5874000" y="2574125"/>
            <a:ext cx="269400" cy="269400"/>
          </a:xfrm>
          <a:prstGeom prst="ellipse">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6" name="Shape 156"/>
          <p:cNvSpPr/>
          <p:nvPr/>
        </p:nvSpPr>
        <p:spPr>
          <a:xfrm>
            <a:off x="5874000" y="2995850"/>
            <a:ext cx="269400" cy="269400"/>
          </a:xfrm>
          <a:prstGeom prst="ellipse">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7" name="Shape 157"/>
          <p:cNvSpPr/>
          <p:nvPr/>
        </p:nvSpPr>
        <p:spPr>
          <a:xfrm>
            <a:off x="5874000" y="4206875"/>
            <a:ext cx="269400" cy="269400"/>
          </a:xfrm>
          <a:prstGeom prst="ellipse">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8" name="Shape 158"/>
          <p:cNvSpPr/>
          <p:nvPr/>
        </p:nvSpPr>
        <p:spPr>
          <a:xfrm>
            <a:off x="7145175" y="2609300"/>
            <a:ext cx="568800" cy="10425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9" name="Shape 159"/>
          <p:cNvSpPr/>
          <p:nvPr/>
        </p:nvSpPr>
        <p:spPr>
          <a:xfrm>
            <a:off x="7294875" y="2774050"/>
            <a:ext cx="269400" cy="269400"/>
          </a:xfrm>
          <a:prstGeom prst="ellipse">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0" name="Shape 160"/>
          <p:cNvSpPr/>
          <p:nvPr/>
        </p:nvSpPr>
        <p:spPr>
          <a:xfrm>
            <a:off x="7294875" y="3195775"/>
            <a:ext cx="269400" cy="269400"/>
          </a:xfrm>
          <a:prstGeom prst="ellipse">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cxnSp>
        <p:nvCxnSpPr>
          <p:cNvPr id="161" name="Shape 161"/>
          <p:cNvCxnSpPr/>
          <p:nvPr/>
        </p:nvCxnSpPr>
        <p:spPr>
          <a:xfrm rot="10800000" flipH="1">
            <a:off x="1908250" y="1849775"/>
            <a:ext cx="932700" cy="31200"/>
          </a:xfrm>
          <a:prstGeom prst="straightConnector1">
            <a:avLst/>
          </a:prstGeom>
          <a:noFill/>
          <a:ln w="9525" cap="flat" cmpd="sng">
            <a:solidFill>
              <a:srgbClr val="C9DAF8"/>
            </a:solidFill>
            <a:prstDash val="solid"/>
            <a:round/>
            <a:headEnd type="none" w="med" len="med"/>
            <a:tailEnd type="triangle" w="med" len="med"/>
          </a:ln>
        </p:spPr>
      </p:cxnSp>
      <p:cxnSp>
        <p:nvCxnSpPr>
          <p:cNvPr id="162" name="Shape 162"/>
          <p:cNvCxnSpPr>
            <a:endCxn id="142" idx="1"/>
          </p:cNvCxnSpPr>
          <p:nvPr/>
        </p:nvCxnSpPr>
        <p:spPr>
          <a:xfrm>
            <a:off x="1907928" y="1905353"/>
            <a:ext cx="963900" cy="286500"/>
          </a:xfrm>
          <a:prstGeom prst="straightConnector1">
            <a:avLst/>
          </a:prstGeom>
          <a:noFill/>
          <a:ln w="9525" cap="flat" cmpd="sng">
            <a:solidFill>
              <a:srgbClr val="C9DAF8"/>
            </a:solidFill>
            <a:prstDash val="solid"/>
            <a:round/>
            <a:headEnd type="none" w="med" len="med"/>
            <a:tailEnd type="triangle" w="med" len="med"/>
          </a:ln>
        </p:spPr>
      </p:cxnSp>
      <p:cxnSp>
        <p:nvCxnSpPr>
          <p:cNvPr id="163" name="Shape 163"/>
          <p:cNvCxnSpPr>
            <a:endCxn id="143" idx="1"/>
          </p:cNvCxnSpPr>
          <p:nvPr/>
        </p:nvCxnSpPr>
        <p:spPr>
          <a:xfrm>
            <a:off x="1916628" y="1931378"/>
            <a:ext cx="955200" cy="682200"/>
          </a:xfrm>
          <a:prstGeom prst="straightConnector1">
            <a:avLst/>
          </a:prstGeom>
          <a:noFill/>
          <a:ln w="9525" cap="flat" cmpd="sng">
            <a:solidFill>
              <a:srgbClr val="C9DAF8"/>
            </a:solidFill>
            <a:prstDash val="solid"/>
            <a:round/>
            <a:headEnd type="none" w="med" len="med"/>
            <a:tailEnd type="triangle" w="med" len="med"/>
          </a:ln>
        </p:spPr>
      </p:cxnSp>
      <p:cxnSp>
        <p:nvCxnSpPr>
          <p:cNvPr id="164" name="Shape 164"/>
          <p:cNvCxnSpPr>
            <a:endCxn id="144" idx="1"/>
          </p:cNvCxnSpPr>
          <p:nvPr/>
        </p:nvCxnSpPr>
        <p:spPr>
          <a:xfrm>
            <a:off x="1881828" y="1896503"/>
            <a:ext cx="990000" cy="1138800"/>
          </a:xfrm>
          <a:prstGeom prst="straightConnector1">
            <a:avLst/>
          </a:prstGeom>
          <a:noFill/>
          <a:ln w="9525" cap="flat" cmpd="sng">
            <a:solidFill>
              <a:srgbClr val="C9DAF8"/>
            </a:solidFill>
            <a:prstDash val="solid"/>
            <a:round/>
            <a:headEnd type="none" w="med" len="med"/>
            <a:tailEnd type="triangle" w="med" len="med"/>
          </a:ln>
        </p:spPr>
      </p:cxnSp>
      <p:cxnSp>
        <p:nvCxnSpPr>
          <p:cNvPr id="165" name="Shape 165"/>
          <p:cNvCxnSpPr>
            <a:endCxn id="145" idx="1"/>
          </p:cNvCxnSpPr>
          <p:nvPr/>
        </p:nvCxnSpPr>
        <p:spPr>
          <a:xfrm>
            <a:off x="1890828" y="1905428"/>
            <a:ext cx="981000" cy="2340900"/>
          </a:xfrm>
          <a:prstGeom prst="straightConnector1">
            <a:avLst/>
          </a:prstGeom>
          <a:noFill/>
          <a:ln w="9525" cap="flat" cmpd="sng">
            <a:solidFill>
              <a:srgbClr val="C9DAF8"/>
            </a:solidFill>
            <a:prstDash val="solid"/>
            <a:round/>
            <a:headEnd type="none" w="med" len="med"/>
            <a:tailEnd type="triangle" w="med" len="med"/>
          </a:ln>
        </p:spPr>
      </p:cxnSp>
      <p:cxnSp>
        <p:nvCxnSpPr>
          <p:cNvPr id="166" name="Shape 166"/>
          <p:cNvCxnSpPr>
            <a:endCxn id="141" idx="3"/>
          </p:cNvCxnSpPr>
          <p:nvPr/>
        </p:nvCxnSpPr>
        <p:spPr>
          <a:xfrm rot="10800000" flipH="1">
            <a:off x="1916928" y="1960622"/>
            <a:ext cx="954900" cy="379200"/>
          </a:xfrm>
          <a:prstGeom prst="straightConnector1">
            <a:avLst/>
          </a:prstGeom>
          <a:noFill/>
          <a:ln w="9525" cap="flat" cmpd="sng">
            <a:solidFill>
              <a:srgbClr val="C9DAF8"/>
            </a:solidFill>
            <a:prstDash val="solid"/>
            <a:round/>
            <a:headEnd type="none" w="med" len="med"/>
            <a:tailEnd type="triangle" w="med" len="med"/>
          </a:ln>
        </p:spPr>
      </p:cxnSp>
      <p:cxnSp>
        <p:nvCxnSpPr>
          <p:cNvPr id="167" name="Shape 167"/>
          <p:cNvCxnSpPr>
            <a:endCxn id="142" idx="2"/>
          </p:cNvCxnSpPr>
          <p:nvPr/>
        </p:nvCxnSpPr>
        <p:spPr>
          <a:xfrm rot="10800000" flipH="1">
            <a:off x="1916775" y="2287100"/>
            <a:ext cx="915600" cy="52800"/>
          </a:xfrm>
          <a:prstGeom prst="straightConnector1">
            <a:avLst/>
          </a:prstGeom>
          <a:noFill/>
          <a:ln w="9525" cap="flat" cmpd="sng">
            <a:solidFill>
              <a:srgbClr val="C9DAF8"/>
            </a:solidFill>
            <a:prstDash val="solid"/>
            <a:round/>
            <a:headEnd type="none" w="med" len="med"/>
            <a:tailEnd type="triangle" w="med" len="med"/>
          </a:ln>
        </p:spPr>
      </p:cxnSp>
      <p:cxnSp>
        <p:nvCxnSpPr>
          <p:cNvPr id="168" name="Shape 168"/>
          <p:cNvCxnSpPr>
            <a:endCxn id="143" idx="2"/>
          </p:cNvCxnSpPr>
          <p:nvPr/>
        </p:nvCxnSpPr>
        <p:spPr>
          <a:xfrm>
            <a:off x="1916775" y="2357225"/>
            <a:ext cx="915600" cy="351600"/>
          </a:xfrm>
          <a:prstGeom prst="straightConnector1">
            <a:avLst/>
          </a:prstGeom>
          <a:noFill/>
          <a:ln w="9525" cap="flat" cmpd="sng">
            <a:solidFill>
              <a:srgbClr val="C9DAF8"/>
            </a:solidFill>
            <a:prstDash val="solid"/>
            <a:round/>
            <a:headEnd type="none" w="med" len="med"/>
            <a:tailEnd type="triangle" w="med" len="med"/>
          </a:ln>
        </p:spPr>
      </p:cxnSp>
      <p:cxnSp>
        <p:nvCxnSpPr>
          <p:cNvPr id="169" name="Shape 169"/>
          <p:cNvCxnSpPr>
            <a:endCxn id="144" idx="1"/>
          </p:cNvCxnSpPr>
          <p:nvPr/>
        </p:nvCxnSpPr>
        <p:spPr>
          <a:xfrm>
            <a:off x="1916928" y="2374703"/>
            <a:ext cx="954900" cy="660600"/>
          </a:xfrm>
          <a:prstGeom prst="straightConnector1">
            <a:avLst/>
          </a:prstGeom>
          <a:noFill/>
          <a:ln w="9525" cap="flat" cmpd="sng">
            <a:solidFill>
              <a:srgbClr val="C9DAF8"/>
            </a:solidFill>
            <a:prstDash val="solid"/>
            <a:round/>
            <a:headEnd type="none" w="med" len="med"/>
            <a:tailEnd type="triangle" w="med" len="med"/>
          </a:ln>
        </p:spPr>
      </p:cxnSp>
      <p:cxnSp>
        <p:nvCxnSpPr>
          <p:cNvPr id="170" name="Shape 170"/>
          <p:cNvCxnSpPr>
            <a:endCxn id="145" idx="1"/>
          </p:cNvCxnSpPr>
          <p:nvPr/>
        </p:nvCxnSpPr>
        <p:spPr>
          <a:xfrm>
            <a:off x="1882128" y="2365928"/>
            <a:ext cx="989700" cy="1880400"/>
          </a:xfrm>
          <a:prstGeom prst="straightConnector1">
            <a:avLst/>
          </a:prstGeom>
          <a:noFill/>
          <a:ln w="9525" cap="flat" cmpd="sng">
            <a:solidFill>
              <a:srgbClr val="C9DAF8"/>
            </a:solidFill>
            <a:prstDash val="solid"/>
            <a:round/>
            <a:headEnd type="none" w="med" len="med"/>
            <a:tailEnd type="triangle" w="med" len="med"/>
          </a:ln>
        </p:spPr>
      </p:cxnSp>
      <p:cxnSp>
        <p:nvCxnSpPr>
          <p:cNvPr id="171" name="Shape 171"/>
          <p:cNvCxnSpPr>
            <a:endCxn id="141" idx="3"/>
          </p:cNvCxnSpPr>
          <p:nvPr/>
        </p:nvCxnSpPr>
        <p:spPr>
          <a:xfrm rot="10800000" flipH="1">
            <a:off x="1908228" y="1960622"/>
            <a:ext cx="963600" cy="2290800"/>
          </a:xfrm>
          <a:prstGeom prst="straightConnector1">
            <a:avLst/>
          </a:prstGeom>
          <a:noFill/>
          <a:ln w="9525" cap="flat" cmpd="sng">
            <a:solidFill>
              <a:srgbClr val="C9DAF8"/>
            </a:solidFill>
            <a:prstDash val="solid"/>
            <a:round/>
            <a:headEnd type="none" w="med" len="med"/>
            <a:tailEnd type="triangle" w="med" len="med"/>
          </a:ln>
        </p:spPr>
      </p:cxnSp>
      <p:cxnSp>
        <p:nvCxnSpPr>
          <p:cNvPr id="172" name="Shape 172"/>
          <p:cNvCxnSpPr>
            <a:endCxn id="142" idx="3"/>
          </p:cNvCxnSpPr>
          <p:nvPr/>
        </p:nvCxnSpPr>
        <p:spPr>
          <a:xfrm rot="10800000" flipH="1">
            <a:off x="1899528" y="2382347"/>
            <a:ext cx="972300" cy="1886400"/>
          </a:xfrm>
          <a:prstGeom prst="straightConnector1">
            <a:avLst/>
          </a:prstGeom>
          <a:noFill/>
          <a:ln w="9525" cap="flat" cmpd="sng">
            <a:solidFill>
              <a:srgbClr val="C9DAF8"/>
            </a:solidFill>
            <a:prstDash val="solid"/>
            <a:round/>
            <a:headEnd type="none" w="med" len="med"/>
            <a:tailEnd type="triangle" w="med" len="med"/>
          </a:ln>
        </p:spPr>
      </p:cxnSp>
      <p:cxnSp>
        <p:nvCxnSpPr>
          <p:cNvPr id="173" name="Shape 173"/>
          <p:cNvCxnSpPr>
            <a:endCxn id="143" idx="3"/>
          </p:cNvCxnSpPr>
          <p:nvPr/>
        </p:nvCxnSpPr>
        <p:spPr>
          <a:xfrm rot="10800000" flipH="1">
            <a:off x="1908228" y="2804072"/>
            <a:ext cx="963600" cy="1473300"/>
          </a:xfrm>
          <a:prstGeom prst="straightConnector1">
            <a:avLst/>
          </a:prstGeom>
          <a:noFill/>
          <a:ln w="9525" cap="flat" cmpd="sng">
            <a:solidFill>
              <a:srgbClr val="C9DAF8"/>
            </a:solidFill>
            <a:prstDash val="solid"/>
            <a:round/>
            <a:headEnd type="none" w="med" len="med"/>
            <a:tailEnd type="triangle" w="med" len="med"/>
          </a:ln>
        </p:spPr>
      </p:cxnSp>
      <p:cxnSp>
        <p:nvCxnSpPr>
          <p:cNvPr id="174" name="Shape 174"/>
          <p:cNvCxnSpPr>
            <a:endCxn id="144" idx="3"/>
          </p:cNvCxnSpPr>
          <p:nvPr/>
        </p:nvCxnSpPr>
        <p:spPr>
          <a:xfrm rot="10800000" flipH="1">
            <a:off x="1899528" y="3225797"/>
            <a:ext cx="972300" cy="1068900"/>
          </a:xfrm>
          <a:prstGeom prst="straightConnector1">
            <a:avLst/>
          </a:prstGeom>
          <a:noFill/>
          <a:ln w="9525" cap="flat" cmpd="sng">
            <a:solidFill>
              <a:srgbClr val="C9DAF8"/>
            </a:solidFill>
            <a:prstDash val="solid"/>
            <a:round/>
            <a:headEnd type="none" w="med" len="med"/>
            <a:tailEnd type="triangle" w="med" len="med"/>
          </a:ln>
        </p:spPr>
      </p:cxnSp>
      <p:cxnSp>
        <p:nvCxnSpPr>
          <p:cNvPr id="175" name="Shape 175"/>
          <p:cNvCxnSpPr>
            <a:endCxn id="145" idx="2"/>
          </p:cNvCxnSpPr>
          <p:nvPr/>
        </p:nvCxnSpPr>
        <p:spPr>
          <a:xfrm>
            <a:off x="1908075" y="4312175"/>
            <a:ext cx="924300" cy="29400"/>
          </a:xfrm>
          <a:prstGeom prst="straightConnector1">
            <a:avLst/>
          </a:prstGeom>
          <a:noFill/>
          <a:ln w="9525" cap="flat" cmpd="sng">
            <a:solidFill>
              <a:srgbClr val="C9DAF8"/>
            </a:solidFill>
            <a:prstDash val="solid"/>
            <a:round/>
            <a:headEnd type="none" w="med" len="med"/>
            <a:tailEnd type="triangle" w="med" len="med"/>
          </a:ln>
        </p:spPr>
      </p:cxnSp>
      <p:sp>
        <p:nvSpPr>
          <p:cNvPr id="176" name="Shape 176"/>
          <p:cNvSpPr/>
          <p:nvPr/>
        </p:nvSpPr>
        <p:spPr>
          <a:xfrm>
            <a:off x="2914875" y="3473000"/>
            <a:ext cx="52800" cy="52800"/>
          </a:xfrm>
          <a:prstGeom prst="ellipse">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7" name="Shape 177"/>
          <p:cNvSpPr/>
          <p:nvPr/>
        </p:nvSpPr>
        <p:spPr>
          <a:xfrm>
            <a:off x="2914875" y="3701600"/>
            <a:ext cx="52800" cy="52800"/>
          </a:xfrm>
          <a:prstGeom prst="ellipse">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8" name="Shape 178"/>
          <p:cNvSpPr/>
          <p:nvPr/>
        </p:nvSpPr>
        <p:spPr>
          <a:xfrm>
            <a:off x="2914875" y="3930200"/>
            <a:ext cx="52800" cy="52800"/>
          </a:xfrm>
          <a:prstGeom prst="ellipse">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9" name="Shape 179"/>
          <p:cNvSpPr/>
          <p:nvPr/>
        </p:nvSpPr>
        <p:spPr>
          <a:xfrm>
            <a:off x="4438875" y="3473000"/>
            <a:ext cx="52800" cy="52800"/>
          </a:xfrm>
          <a:prstGeom prst="ellipse">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0" name="Shape 180"/>
          <p:cNvSpPr/>
          <p:nvPr/>
        </p:nvSpPr>
        <p:spPr>
          <a:xfrm>
            <a:off x="4438875" y="3701600"/>
            <a:ext cx="52800" cy="52800"/>
          </a:xfrm>
          <a:prstGeom prst="ellipse">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1" name="Shape 181"/>
          <p:cNvSpPr/>
          <p:nvPr/>
        </p:nvSpPr>
        <p:spPr>
          <a:xfrm>
            <a:off x="4438875" y="4006400"/>
            <a:ext cx="52800" cy="52800"/>
          </a:xfrm>
          <a:prstGeom prst="ellipse">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2" name="Shape 182"/>
          <p:cNvSpPr/>
          <p:nvPr/>
        </p:nvSpPr>
        <p:spPr>
          <a:xfrm>
            <a:off x="5962875" y="3473000"/>
            <a:ext cx="52800" cy="52800"/>
          </a:xfrm>
          <a:prstGeom prst="ellipse">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3" name="Shape 183"/>
          <p:cNvSpPr/>
          <p:nvPr/>
        </p:nvSpPr>
        <p:spPr>
          <a:xfrm>
            <a:off x="5962875" y="3701600"/>
            <a:ext cx="52800" cy="52800"/>
          </a:xfrm>
          <a:prstGeom prst="ellipse">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4" name="Shape 184"/>
          <p:cNvSpPr/>
          <p:nvPr/>
        </p:nvSpPr>
        <p:spPr>
          <a:xfrm>
            <a:off x="5962875" y="4006400"/>
            <a:ext cx="52800" cy="52800"/>
          </a:xfrm>
          <a:prstGeom prst="ellipse">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cxnSp>
        <p:nvCxnSpPr>
          <p:cNvPr id="185" name="Shape 185"/>
          <p:cNvCxnSpPr>
            <a:stCxn id="141" idx="6"/>
            <a:endCxn id="147" idx="2"/>
          </p:cNvCxnSpPr>
          <p:nvPr/>
        </p:nvCxnSpPr>
        <p:spPr>
          <a:xfrm>
            <a:off x="3101775" y="1865375"/>
            <a:ext cx="1229700" cy="0"/>
          </a:xfrm>
          <a:prstGeom prst="straightConnector1">
            <a:avLst/>
          </a:prstGeom>
          <a:noFill/>
          <a:ln w="9525" cap="flat" cmpd="sng">
            <a:solidFill>
              <a:srgbClr val="C9DAF8"/>
            </a:solidFill>
            <a:prstDash val="solid"/>
            <a:round/>
            <a:headEnd type="none" w="med" len="med"/>
            <a:tailEnd type="triangle" w="med" len="med"/>
          </a:ln>
        </p:spPr>
      </p:cxnSp>
      <p:cxnSp>
        <p:nvCxnSpPr>
          <p:cNvPr id="186" name="Shape 186"/>
          <p:cNvCxnSpPr>
            <a:stCxn id="141" idx="6"/>
            <a:endCxn id="148" idx="2"/>
          </p:cNvCxnSpPr>
          <p:nvPr/>
        </p:nvCxnSpPr>
        <p:spPr>
          <a:xfrm>
            <a:off x="3101775" y="1865375"/>
            <a:ext cx="1229700" cy="421800"/>
          </a:xfrm>
          <a:prstGeom prst="straightConnector1">
            <a:avLst/>
          </a:prstGeom>
          <a:noFill/>
          <a:ln w="9525" cap="flat" cmpd="sng">
            <a:solidFill>
              <a:srgbClr val="C9DAF8"/>
            </a:solidFill>
            <a:prstDash val="solid"/>
            <a:round/>
            <a:headEnd type="none" w="med" len="med"/>
            <a:tailEnd type="triangle" w="med" len="med"/>
          </a:ln>
        </p:spPr>
      </p:cxnSp>
      <p:cxnSp>
        <p:nvCxnSpPr>
          <p:cNvPr id="187" name="Shape 187"/>
          <p:cNvCxnSpPr>
            <a:stCxn id="141" idx="6"/>
            <a:endCxn id="149" idx="2"/>
          </p:cNvCxnSpPr>
          <p:nvPr/>
        </p:nvCxnSpPr>
        <p:spPr>
          <a:xfrm>
            <a:off x="3101775" y="1865375"/>
            <a:ext cx="1229700" cy="843600"/>
          </a:xfrm>
          <a:prstGeom prst="straightConnector1">
            <a:avLst/>
          </a:prstGeom>
          <a:noFill/>
          <a:ln w="9525" cap="flat" cmpd="sng">
            <a:solidFill>
              <a:srgbClr val="C9DAF8"/>
            </a:solidFill>
            <a:prstDash val="solid"/>
            <a:round/>
            <a:headEnd type="none" w="med" len="med"/>
            <a:tailEnd type="triangle" w="med" len="med"/>
          </a:ln>
        </p:spPr>
      </p:cxnSp>
      <p:cxnSp>
        <p:nvCxnSpPr>
          <p:cNvPr id="188" name="Shape 188"/>
          <p:cNvCxnSpPr>
            <a:stCxn id="141" idx="6"/>
            <a:endCxn id="150" idx="2"/>
          </p:cNvCxnSpPr>
          <p:nvPr/>
        </p:nvCxnSpPr>
        <p:spPr>
          <a:xfrm>
            <a:off x="3101775" y="1865375"/>
            <a:ext cx="1229700" cy="1265100"/>
          </a:xfrm>
          <a:prstGeom prst="straightConnector1">
            <a:avLst/>
          </a:prstGeom>
          <a:noFill/>
          <a:ln w="9525" cap="flat" cmpd="sng">
            <a:solidFill>
              <a:srgbClr val="C9DAF8"/>
            </a:solidFill>
            <a:prstDash val="solid"/>
            <a:round/>
            <a:headEnd type="none" w="med" len="med"/>
            <a:tailEnd type="triangle" w="med" len="med"/>
          </a:ln>
        </p:spPr>
      </p:cxnSp>
      <p:cxnSp>
        <p:nvCxnSpPr>
          <p:cNvPr id="189" name="Shape 189"/>
          <p:cNvCxnSpPr>
            <a:stCxn id="141" idx="6"/>
            <a:endCxn id="151" idx="1"/>
          </p:cNvCxnSpPr>
          <p:nvPr/>
        </p:nvCxnSpPr>
        <p:spPr>
          <a:xfrm>
            <a:off x="3101775" y="1865375"/>
            <a:ext cx="1269300" cy="2381100"/>
          </a:xfrm>
          <a:prstGeom prst="straightConnector1">
            <a:avLst/>
          </a:prstGeom>
          <a:noFill/>
          <a:ln w="9525" cap="flat" cmpd="sng">
            <a:solidFill>
              <a:srgbClr val="D0E0E3"/>
            </a:solidFill>
            <a:prstDash val="solid"/>
            <a:round/>
            <a:headEnd type="none" w="med" len="med"/>
            <a:tailEnd type="triangle" w="med" len="med"/>
          </a:ln>
        </p:spPr>
      </p:cxnSp>
      <p:cxnSp>
        <p:nvCxnSpPr>
          <p:cNvPr id="190" name="Shape 190"/>
          <p:cNvCxnSpPr>
            <a:stCxn id="142" idx="6"/>
            <a:endCxn id="147" idx="2"/>
          </p:cNvCxnSpPr>
          <p:nvPr/>
        </p:nvCxnSpPr>
        <p:spPr>
          <a:xfrm rot="10800000" flipH="1">
            <a:off x="3101775" y="1865300"/>
            <a:ext cx="1229700" cy="421800"/>
          </a:xfrm>
          <a:prstGeom prst="straightConnector1">
            <a:avLst/>
          </a:prstGeom>
          <a:noFill/>
          <a:ln w="9525" cap="flat" cmpd="sng">
            <a:solidFill>
              <a:srgbClr val="D0E0E3"/>
            </a:solidFill>
            <a:prstDash val="solid"/>
            <a:round/>
            <a:headEnd type="none" w="med" len="med"/>
            <a:tailEnd type="triangle" w="med" len="med"/>
          </a:ln>
        </p:spPr>
      </p:cxnSp>
      <p:cxnSp>
        <p:nvCxnSpPr>
          <p:cNvPr id="191" name="Shape 191"/>
          <p:cNvCxnSpPr>
            <a:stCxn id="142" idx="6"/>
            <a:endCxn id="148" idx="2"/>
          </p:cNvCxnSpPr>
          <p:nvPr/>
        </p:nvCxnSpPr>
        <p:spPr>
          <a:xfrm>
            <a:off x="3101775" y="2287100"/>
            <a:ext cx="1229700" cy="0"/>
          </a:xfrm>
          <a:prstGeom prst="straightConnector1">
            <a:avLst/>
          </a:prstGeom>
          <a:noFill/>
          <a:ln w="9525" cap="flat" cmpd="sng">
            <a:solidFill>
              <a:srgbClr val="D0E0E3"/>
            </a:solidFill>
            <a:prstDash val="solid"/>
            <a:round/>
            <a:headEnd type="none" w="med" len="med"/>
            <a:tailEnd type="triangle" w="med" len="med"/>
          </a:ln>
        </p:spPr>
      </p:cxnSp>
      <p:cxnSp>
        <p:nvCxnSpPr>
          <p:cNvPr id="192" name="Shape 192"/>
          <p:cNvCxnSpPr>
            <a:stCxn id="142" idx="6"/>
            <a:endCxn id="149" idx="2"/>
          </p:cNvCxnSpPr>
          <p:nvPr/>
        </p:nvCxnSpPr>
        <p:spPr>
          <a:xfrm>
            <a:off x="3101775" y="2287100"/>
            <a:ext cx="1229700" cy="421800"/>
          </a:xfrm>
          <a:prstGeom prst="straightConnector1">
            <a:avLst/>
          </a:prstGeom>
          <a:noFill/>
          <a:ln w="9525" cap="flat" cmpd="sng">
            <a:solidFill>
              <a:srgbClr val="D0E0E3"/>
            </a:solidFill>
            <a:prstDash val="solid"/>
            <a:round/>
            <a:headEnd type="none" w="med" len="med"/>
            <a:tailEnd type="triangle" w="med" len="med"/>
          </a:ln>
        </p:spPr>
      </p:cxnSp>
      <p:cxnSp>
        <p:nvCxnSpPr>
          <p:cNvPr id="193" name="Shape 193"/>
          <p:cNvCxnSpPr>
            <a:stCxn id="142" idx="6"/>
            <a:endCxn id="150" idx="2"/>
          </p:cNvCxnSpPr>
          <p:nvPr/>
        </p:nvCxnSpPr>
        <p:spPr>
          <a:xfrm>
            <a:off x="3101775" y="2287100"/>
            <a:ext cx="1229700" cy="843600"/>
          </a:xfrm>
          <a:prstGeom prst="straightConnector1">
            <a:avLst/>
          </a:prstGeom>
          <a:noFill/>
          <a:ln w="9525" cap="flat" cmpd="sng">
            <a:solidFill>
              <a:srgbClr val="D0E0E3"/>
            </a:solidFill>
            <a:prstDash val="solid"/>
            <a:round/>
            <a:headEnd type="none" w="med" len="med"/>
            <a:tailEnd type="triangle" w="med" len="med"/>
          </a:ln>
        </p:spPr>
      </p:cxnSp>
      <p:cxnSp>
        <p:nvCxnSpPr>
          <p:cNvPr id="194" name="Shape 194"/>
          <p:cNvCxnSpPr>
            <a:stCxn id="142" idx="6"/>
            <a:endCxn id="151" idx="1"/>
          </p:cNvCxnSpPr>
          <p:nvPr/>
        </p:nvCxnSpPr>
        <p:spPr>
          <a:xfrm>
            <a:off x="3101775" y="2287100"/>
            <a:ext cx="1269300" cy="1959300"/>
          </a:xfrm>
          <a:prstGeom prst="straightConnector1">
            <a:avLst/>
          </a:prstGeom>
          <a:noFill/>
          <a:ln w="9525" cap="flat" cmpd="sng">
            <a:solidFill>
              <a:srgbClr val="D0E0E3"/>
            </a:solidFill>
            <a:prstDash val="solid"/>
            <a:round/>
            <a:headEnd type="none" w="med" len="med"/>
            <a:tailEnd type="triangle" w="med" len="med"/>
          </a:ln>
        </p:spPr>
      </p:cxnSp>
      <p:cxnSp>
        <p:nvCxnSpPr>
          <p:cNvPr id="195" name="Shape 195"/>
          <p:cNvCxnSpPr>
            <a:stCxn id="145" idx="6"/>
            <a:endCxn id="151" idx="2"/>
          </p:cNvCxnSpPr>
          <p:nvPr/>
        </p:nvCxnSpPr>
        <p:spPr>
          <a:xfrm>
            <a:off x="3101775" y="4341575"/>
            <a:ext cx="1229700" cy="0"/>
          </a:xfrm>
          <a:prstGeom prst="straightConnector1">
            <a:avLst/>
          </a:prstGeom>
          <a:noFill/>
          <a:ln w="9525" cap="flat" cmpd="sng">
            <a:solidFill>
              <a:srgbClr val="C9DAF8"/>
            </a:solidFill>
            <a:prstDash val="solid"/>
            <a:round/>
            <a:headEnd type="none" w="med" len="med"/>
            <a:tailEnd type="triangle" w="med" len="med"/>
          </a:ln>
        </p:spPr>
      </p:cxnSp>
      <p:cxnSp>
        <p:nvCxnSpPr>
          <p:cNvPr id="196" name="Shape 196"/>
          <p:cNvCxnSpPr>
            <a:stCxn id="145" idx="6"/>
            <a:endCxn id="150" idx="2"/>
          </p:cNvCxnSpPr>
          <p:nvPr/>
        </p:nvCxnSpPr>
        <p:spPr>
          <a:xfrm rot="10800000" flipH="1">
            <a:off x="3101775" y="3130475"/>
            <a:ext cx="1229700" cy="1211100"/>
          </a:xfrm>
          <a:prstGeom prst="straightConnector1">
            <a:avLst/>
          </a:prstGeom>
          <a:noFill/>
          <a:ln w="9525" cap="flat" cmpd="sng">
            <a:solidFill>
              <a:srgbClr val="C9DAF8"/>
            </a:solidFill>
            <a:prstDash val="solid"/>
            <a:round/>
            <a:headEnd type="none" w="med" len="med"/>
            <a:tailEnd type="triangle" w="med" len="med"/>
          </a:ln>
        </p:spPr>
      </p:cxnSp>
      <p:cxnSp>
        <p:nvCxnSpPr>
          <p:cNvPr id="197" name="Shape 197"/>
          <p:cNvCxnSpPr>
            <a:stCxn id="145" idx="6"/>
            <a:endCxn id="149" idx="2"/>
          </p:cNvCxnSpPr>
          <p:nvPr/>
        </p:nvCxnSpPr>
        <p:spPr>
          <a:xfrm rot="10800000" flipH="1">
            <a:off x="3101775" y="2708975"/>
            <a:ext cx="1229700" cy="1632600"/>
          </a:xfrm>
          <a:prstGeom prst="straightConnector1">
            <a:avLst/>
          </a:prstGeom>
          <a:noFill/>
          <a:ln w="9525" cap="flat" cmpd="sng">
            <a:solidFill>
              <a:srgbClr val="C9DAF8"/>
            </a:solidFill>
            <a:prstDash val="solid"/>
            <a:round/>
            <a:headEnd type="none" w="med" len="med"/>
            <a:tailEnd type="triangle" w="med" len="med"/>
          </a:ln>
        </p:spPr>
      </p:cxnSp>
      <p:cxnSp>
        <p:nvCxnSpPr>
          <p:cNvPr id="198" name="Shape 198"/>
          <p:cNvCxnSpPr>
            <a:stCxn id="145" idx="7"/>
            <a:endCxn id="148" idx="3"/>
          </p:cNvCxnSpPr>
          <p:nvPr/>
        </p:nvCxnSpPr>
        <p:spPr>
          <a:xfrm rot="10800000" flipH="1">
            <a:off x="3062322" y="2382428"/>
            <a:ext cx="1308600" cy="1863900"/>
          </a:xfrm>
          <a:prstGeom prst="straightConnector1">
            <a:avLst/>
          </a:prstGeom>
          <a:noFill/>
          <a:ln w="9525" cap="flat" cmpd="sng">
            <a:solidFill>
              <a:srgbClr val="C9DAF8"/>
            </a:solidFill>
            <a:prstDash val="solid"/>
            <a:round/>
            <a:headEnd type="none" w="med" len="med"/>
            <a:tailEnd type="triangle" w="med" len="med"/>
          </a:ln>
        </p:spPr>
      </p:cxnSp>
      <p:cxnSp>
        <p:nvCxnSpPr>
          <p:cNvPr id="199" name="Shape 199"/>
          <p:cNvCxnSpPr>
            <a:stCxn id="145" idx="7"/>
            <a:endCxn id="147" idx="3"/>
          </p:cNvCxnSpPr>
          <p:nvPr/>
        </p:nvCxnSpPr>
        <p:spPr>
          <a:xfrm rot="10800000" flipH="1">
            <a:off x="3062322" y="1960628"/>
            <a:ext cx="1308600" cy="2285700"/>
          </a:xfrm>
          <a:prstGeom prst="straightConnector1">
            <a:avLst/>
          </a:prstGeom>
          <a:noFill/>
          <a:ln w="9525" cap="flat" cmpd="sng">
            <a:solidFill>
              <a:srgbClr val="C9DAF8"/>
            </a:solidFill>
            <a:prstDash val="solid"/>
            <a:round/>
            <a:headEnd type="none" w="med" len="med"/>
            <a:tailEnd type="triangle" w="med" len="med"/>
          </a:ln>
        </p:spPr>
      </p:cxnSp>
      <p:cxnSp>
        <p:nvCxnSpPr>
          <p:cNvPr id="200" name="Shape 200"/>
          <p:cNvCxnSpPr>
            <a:stCxn id="147" idx="6"/>
            <a:endCxn id="153" idx="2"/>
          </p:cNvCxnSpPr>
          <p:nvPr/>
        </p:nvCxnSpPr>
        <p:spPr>
          <a:xfrm>
            <a:off x="4600875" y="1865375"/>
            <a:ext cx="1273200" cy="0"/>
          </a:xfrm>
          <a:prstGeom prst="straightConnector1">
            <a:avLst/>
          </a:prstGeom>
          <a:noFill/>
          <a:ln w="9525" cap="flat" cmpd="sng">
            <a:solidFill>
              <a:srgbClr val="C9DAF8"/>
            </a:solidFill>
            <a:prstDash val="solid"/>
            <a:round/>
            <a:headEnd type="none" w="med" len="med"/>
            <a:tailEnd type="triangle" w="med" len="med"/>
          </a:ln>
        </p:spPr>
      </p:cxnSp>
      <p:cxnSp>
        <p:nvCxnSpPr>
          <p:cNvPr id="201" name="Shape 201"/>
          <p:cNvCxnSpPr>
            <a:stCxn id="147" idx="6"/>
            <a:endCxn id="154" idx="2"/>
          </p:cNvCxnSpPr>
          <p:nvPr/>
        </p:nvCxnSpPr>
        <p:spPr>
          <a:xfrm>
            <a:off x="4600875" y="1865375"/>
            <a:ext cx="1273200" cy="421800"/>
          </a:xfrm>
          <a:prstGeom prst="straightConnector1">
            <a:avLst/>
          </a:prstGeom>
          <a:noFill/>
          <a:ln w="9525" cap="flat" cmpd="sng">
            <a:solidFill>
              <a:srgbClr val="C9DAF8"/>
            </a:solidFill>
            <a:prstDash val="solid"/>
            <a:round/>
            <a:headEnd type="none" w="med" len="med"/>
            <a:tailEnd type="triangle" w="med" len="med"/>
          </a:ln>
        </p:spPr>
      </p:cxnSp>
      <p:cxnSp>
        <p:nvCxnSpPr>
          <p:cNvPr id="202" name="Shape 202"/>
          <p:cNvCxnSpPr>
            <a:stCxn id="147" idx="6"/>
            <a:endCxn id="155" idx="2"/>
          </p:cNvCxnSpPr>
          <p:nvPr/>
        </p:nvCxnSpPr>
        <p:spPr>
          <a:xfrm>
            <a:off x="4600875" y="1865375"/>
            <a:ext cx="1273200" cy="843600"/>
          </a:xfrm>
          <a:prstGeom prst="straightConnector1">
            <a:avLst/>
          </a:prstGeom>
          <a:noFill/>
          <a:ln w="9525" cap="flat" cmpd="sng">
            <a:solidFill>
              <a:srgbClr val="C9DAF8"/>
            </a:solidFill>
            <a:prstDash val="solid"/>
            <a:round/>
            <a:headEnd type="none" w="med" len="med"/>
            <a:tailEnd type="triangle" w="med" len="med"/>
          </a:ln>
        </p:spPr>
      </p:cxnSp>
      <p:cxnSp>
        <p:nvCxnSpPr>
          <p:cNvPr id="203" name="Shape 203"/>
          <p:cNvCxnSpPr>
            <a:stCxn id="147" idx="6"/>
            <a:endCxn id="156" idx="2"/>
          </p:cNvCxnSpPr>
          <p:nvPr/>
        </p:nvCxnSpPr>
        <p:spPr>
          <a:xfrm>
            <a:off x="4600875" y="1865375"/>
            <a:ext cx="1273200" cy="1265100"/>
          </a:xfrm>
          <a:prstGeom prst="straightConnector1">
            <a:avLst/>
          </a:prstGeom>
          <a:noFill/>
          <a:ln w="9525" cap="flat" cmpd="sng">
            <a:solidFill>
              <a:srgbClr val="C9DAF8"/>
            </a:solidFill>
            <a:prstDash val="solid"/>
            <a:round/>
            <a:headEnd type="none" w="med" len="med"/>
            <a:tailEnd type="triangle" w="med" len="med"/>
          </a:ln>
        </p:spPr>
      </p:cxnSp>
      <p:cxnSp>
        <p:nvCxnSpPr>
          <p:cNvPr id="204" name="Shape 204"/>
          <p:cNvCxnSpPr>
            <a:stCxn id="147" idx="6"/>
            <a:endCxn id="157" idx="1"/>
          </p:cNvCxnSpPr>
          <p:nvPr/>
        </p:nvCxnSpPr>
        <p:spPr>
          <a:xfrm>
            <a:off x="4600875" y="1865375"/>
            <a:ext cx="1312500" cy="2381100"/>
          </a:xfrm>
          <a:prstGeom prst="straightConnector1">
            <a:avLst/>
          </a:prstGeom>
          <a:noFill/>
          <a:ln w="9525" cap="flat" cmpd="sng">
            <a:solidFill>
              <a:srgbClr val="C9DAF8"/>
            </a:solidFill>
            <a:prstDash val="solid"/>
            <a:round/>
            <a:headEnd type="none" w="med" len="med"/>
            <a:tailEnd type="triangle" w="med" len="med"/>
          </a:ln>
        </p:spPr>
      </p:cxnSp>
      <p:cxnSp>
        <p:nvCxnSpPr>
          <p:cNvPr id="205" name="Shape 205"/>
          <p:cNvCxnSpPr>
            <a:stCxn id="151" idx="6"/>
            <a:endCxn id="153" idx="3"/>
          </p:cNvCxnSpPr>
          <p:nvPr/>
        </p:nvCxnSpPr>
        <p:spPr>
          <a:xfrm rot="10800000" flipH="1">
            <a:off x="4600875" y="1960475"/>
            <a:ext cx="1312500" cy="2381100"/>
          </a:xfrm>
          <a:prstGeom prst="straightConnector1">
            <a:avLst/>
          </a:prstGeom>
          <a:noFill/>
          <a:ln w="9525" cap="flat" cmpd="sng">
            <a:solidFill>
              <a:srgbClr val="C9DAF8"/>
            </a:solidFill>
            <a:prstDash val="solid"/>
            <a:round/>
            <a:headEnd type="none" w="med" len="med"/>
            <a:tailEnd type="triangle" w="med" len="med"/>
          </a:ln>
        </p:spPr>
      </p:cxnSp>
      <p:cxnSp>
        <p:nvCxnSpPr>
          <p:cNvPr id="206" name="Shape 206"/>
          <p:cNvCxnSpPr>
            <a:stCxn id="151" idx="6"/>
            <a:endCxn id="154" idx="3"/>
          </p:cNvCxnSpPr>
          <p:nvPr/>
        </p:nvCxnSpPr>
        <p:spPr>
          <a:xfrm rot="10800000" flipH="1">
            <a:off x="4600875" y="2382275"/>
            <a:ext cx="1312500" cy="1959300"/>
          </a:xfrm>
          <a:prstGeom prst="straightConnector1">
            <a:avLst/>
          </a:prstGeom>
          <a:noFill/>
          <a:ln w="9525" cap="flat" cmpd="sng">
            <a:solidFill>
              <a:srgbClr val="C9DAF8"/>
            </a:solidFill>
            <a:prstDash val="solid"/>
            <a:round/>
            <a:headEnd type="none" w="med" len="med"/>
            <a:tailEnd type="triangle" w="med" len="med"/>
          </a:ln>
        </p:spPr>
      </p:cxnSp>
      <p:cxnSp>
        <p:nvCxnSpPr>
          <p:cNvPr id="207" name="Shape 207"/>
          <p:cNvCxnSpPr>
            <a:stCxn id="151" idx="6"/>
            <a:endCxn id="155" idx="3"/>
          </p:cNvCxnSpPr>
          <p:nvPr/>
        </p:nvCxnSpPr>
        <p:spPr>
          <a:xfrm rot="10800000" flipH="1">
            <a:off x="4600875" y="2804075"/>
            <a:ext cx="1312500" cy="1537500"/>
          </a:xfrm>
          <a:prstGeom prst="straightConnector1">
            <a:avLst/>
          </a:prstGeom>
          <a:noFill/>
          <a:ln w="9525" cap="flat" cmpd="sng">
            <a:solidFill>
              <a:srgbClr val="C9DAF8"/>
            </a:solidFill>
            <a:prstDash val="solid"/>
            <a:round/>
            <a:headEnd type="none" w="med" len="med"/>
            <a:tailEnd type="triangle" w="med" len="med"/>
          </a:ln>
        </p:spPr>
      </p:cxnSp>
      <p:cxnSp>
        <p:nvCxnSpPr>
          <p:cNvPr id="208" name="Shape 208"/>
          <p:cNvCxnSpPr>
            <a:stCxn id="151" idx="6"/>
            <a:endCxn id="156" idx="3"/>
          </p:cNvCxnSpPr>
          <p:nvPr/>
        </p:nvCxnSpPr>
        <p:spPr>
          <a:xfrm rot="10800000" flipH="1">
            <a:off x="4600875" y="3225875"/>
            <a:ext cx="1312500" cy="1115700"/>
          </a:xfrm>
          <a:prstGeom prst="straightConnector1">
            <a:avLst/>
          </a:prstGeom>
          <a:noFill/>
          <a:ln w="9525" cap="flat" cmpd="sng">
            <a:solidFill>
              <a:srgbClr val="C9DAF8"/>
            </a:solidFill>
            <a:prstDash val="solid"/>
            <a:round/>
            <a:headEnd type="none" w="med" len="med"/>
            <a:tailEnd type="triangle" w="med" len="med"/>
          </a:ln>
        </p:spPr>
      </p:cxnSp>
      <p:cxnSp>
        <p:nvCxnSpPr>
          <p:cNvPr id="209" name="Shape 209"/>
          <p:cNvCxnSpPr>
            <a:stCxn id="151" idx="6"/>
            <a:endCxn id="157" idx="2"/>
          </p:cNvCxnSpPr>
          <p:nvPr/>
        </p:nvCxnSpPr>
        <p:spPr>
          <a:xfrm>
            <a:off x="4600875" y="4341575"/>
            <a:ext cx="1273200" cy="0"/>
          </a:xfrm>
          <a:prstGeom prst="straightConnector1">
            <a:avLst/>
          </a:prstGeom>
          <a:noFill/>
          <a:ln w="9525" cap="flat" cmpd="sng">
            <a:solidFill>
              <a:srgbClr val="C9DAF8"/>
            </a:solidFill>
            <a:prstDash val="solid"/>
            <a:round/>
            <a:headEnd type="none" w="med" len="med"/>
            <a:tailEnd type="triangle" w="med" len="med"/>
          </a:ln>
        </p:spPr>
      </p:cxnSp>
      <p:cxnSp>
        <p:nvCxnSpPr>
          <p:cNvPr id="210" name="Shape 210"/>
          <p:cNvCxnSpPr>
            <a:stCxn id="153" idx="6"/>
            <a:endCxn id="159" idx="1"/>
          </p:cNvCxnSpPr>
          <p:nvPr/>
        </p:nvCxnSpPr>
        <p:spPr>
          <a:xfrm>
            <a:off x="6143400" y="1865375"/>
            <a:ext cx="1191000" cy="948000"/>
          </a:xfrm>
          <a:prstGeom prst="straightConnector1">
            <a:avLst/>
          </a:prstGeom>
          <a:noFill/>
          <a:ln w="9525" cap="flat" cmpd="sng">
            <a:solidFill>
              <a:srgbClr val="C9DAF8"/>
            </a:solidFill>
            <a:prstDash val="solid"/>
            <a:round/>
            <a:headEnd type="none" w="med" len="med"/>
            <a:tailEnd type="triangle" w="med" len="med"/>
          </a:ln>
        </p:spPr>
      </p:cxnSp>
      <p:cxnSp>
        <p:nvCxnSpPr>
          <p:cNvPr id="211" name="Shape 211"/>
          <p:cNvCxnSpPr>
            <a:stCxn id="154" idx="6"/>
            <a:endCxn id="159" idx="2"/>
          </p:cNvCxnSpPr>
          <p:nvPr/>
        </p:nvCxnSpPr>
        <p:spPr>
          <a:xfrm>
            <a:off x="6143400" y="2287100"/>
            <a:ext cx="1151400" cy="621600"/>
          </a:xfrm>
          <a:prstGeom prst="straightConnector1">
            <a:avLst/>
          </a:prstGeom>
          <a:noFill/>
          <a:ln w="9525" cap="flat" cmpd="sng">
            <a:solidFill>
              <a:srgbClr val="C9DAF8"/>
            </a:solidFill>
            <a:prstDash val="solid"/>
            <a:round/>
            <a:headEnd type="none" w="med" len="med"/>
            <a:tailEnd type="triangle" w="med" len="med"/>
          </a:ln>
        </p:spPr>
      </p:cxnSp>
      <p:cxnSp>
        <p:nvCxnSpPr>
          <p:cNvPr id="212" name="Shape 212"/>
          <p:cNvCxnSpPr>
            <a:stCxn id="155" idx="6"/>
            <a:endCxn id="159" idx="2"/>
          </p:cNvCxnSpPr>
          <p:nvPr/>
        </p:nvCxnSpPr>
        <p:spPr>
          <a:xfrm>
            <a:off x="6143400" y="2708825"/>
            <a:ext cx="1151400" cy="199800"/>
          </a:xfrm>
          <a:prstGeom prst="straightConnector1">
            <a:avLst/>
          </a:prstGeom>
          <a:noFill/>
          <a:ln w="9525" cap="flat" cmpd="sng">
            <a:solidFill>
              <a:srgbClr val="C9DAF8"/>
            </a:solidFill>
            <a:prstDash val="solid"/>
            <a:round/>
            <a:headEnd type="none" w="med" len="med"/>
            <a:tailEnd type="triangle" w="med" len="med"/>
          </a:ln>
        </p:spPr>
      </p:cxnSp>
      <p:cxnSp>
        <p:nvCxnSpPr>
          <p:cNvPr id="213" name="Shape 213"/>
          <p:cNvCxnSpPr>
            <a:stCxn id="156" idx="6"/>
            <a:endCxn id="159" idx="2"/>
          </p:cNvCxnSpPr>
          <p:nvPr/>
        </p:nvCxnSpPr>
        <p:spPr>
          <a:xfrm rot="10800000" flipH="1">
            <a:off x="6143400" y="2908850"/>
            <a:ext cx="1151400" cy="221700"/>
          </a:xfrm>
          <a:prstGeom prst="straightConnector1">
            <a:avLst/>
          </a:prstGeom>
          <a:noFill/>
          <a:ln w="9525" cap="flat" cmpd="sng">
            <a:solidFill>
              <a:srgbClr val="C9DAF8"/>
            </a:solidFill>
            <a:prstDash val="solid"/>
            <a:round/>
            <a:headEnd type="none" w="med" len="med"/>
            <a:tailEnd type="triangle" w="med" len="med"/>
          </a:ln>
        </p:spPr>
      </p:cxnSp>
      <p:cxnSp>
        <p:nvCxnSpPr>
          <p:cNvPr id="214" name="Shape 214"/>
          <p:cNvCxnSpPr>
            <a:stCxn id="157" idx="6"/>
            <a:endCxn id="159" idx="3"/>
          </p:cNvCxnSpPr>
          <p:nvPr/>
        </p:nvCxnSpPr>
        <p:spPr>
          <a:xfrm rot="10800000" flipH="1">
            <a:off x="6143400" y="3003875"/>
            <a:ext cx="1191000" cy="1337700"/>
          </a:xfrm>
          <a:prstGeom prst="straightConnector1">
            <a:avLst/>
          </a:prstGeom>
          <a:noFill/>
          <a:ln w="9525" cap="flat" cmpd="sng">
            <a:solidFill>
              <a:srgbClr val="C9DAF8"/>
            </a:solidFill>
            <a:prstDash val="solid"/>
            <a:round/>
            <a:headEnd type="none" w="med" len="med"/>
            <a:tailEnd type="triangle" w="med" len="med"/>
          </a:ln>
        </p:spPr>
      </p:cxnSp>
      <p:cxnSp>
        <p:nvCxnSpPr>
          <p:cNvPr id="215" name="Shape 215"/>
          <p:cNvCxnSpPr>
            <a:stCxn id="153" idx="6"/>
            <a:endCxn id="160" idx="1"/>
          </p:cNvCxnSpPr>
          <p:nvPr/>
        </p:nvCxnSpPr>
        <p:spPr>
          <a:xfrm>
            <a:off x="6143400" y="1865375"/>
            <a:ext cx="1191000" cy="1369800"/>
          </a:xfrm>
          <a:prstGeom prst="straightConnector1">
            <a:avLst/>
          </a:prstGeom>
          <a:noFill/>
          <a:ln w="9525" cap="flat" cmpd="sng">
            <a:solidFill>
              <a:srgbClr val="C9DAF8"/>
            </a:solidFill>
            <a:prstDash val="solid"/>
            <a:round/>
            <a:headEnd type="none" w="med" len="med"/>
            <a:tailEnd type="triangle" w="med" len="med"/>
          </a:ln>
        </p:spPr>
      </p:cxnSp>
      <p:cxnSp>
        <p:nvCxnSpPr>
          <p:cNvPr id="216" name="Shape 216"/>
          <p:cNvCxnSpPr>
            <a:stCxn id="154" idx="6"/>
            <a:endCxn id="160" idx="2"/>
          </p:cNvCxnSpPr>
          <p:nvPr/>
        </p:nvCxnSpPr>
        <p:spPr>
          <a:xfrm>
            <a:off x="6143400" y="2287100"/>
            <a:ext cx="1151400" cy="1043400"/>
          </a:xfrm>
          <a:prstGeom prst="straightConnector1">
            <a:avLst/>
          </a:prstGeom>
          <a:noFill/>
          <a:ln w="9525" cap="flat" cmpd="sng">
            <a:solidFill>
              <a:srgbClr val="C9DAF8"/>
            </a:solidFill>
            <a:prstDash val="solid"/>
            <a:round/>
            <a:headEnd type="none" w="med" len="med"/>
            <a:tailEnd type="triangle" w="med" len="med"/>
          </a:ln>
        </p:spPr>
      </p:cxnSp>
      <p:cxnSp>
        <p:nvCxnSpPr>
          <p:cNvPr id="217" name="Shape 217"/>
          <p:cNvCxnSpPr>
            <a:stCxn id="155" idx="6"/>
            <a:endCxn id="160" idx="2"/>
          </p:cNvCxnSpPr>
          <p:nvPr/>
        </p:nvCxnSpPr>
        <p:spPr>
          <a:xfrm>
            <a:off x="6143400" y="2708825"/>
            <a:ext cx="1151400" cy="621600"/>
          </a:xfrm>
          <a:prstGeom prst="straightConnector1">
            <a:avLst/>
          </a:prstGeom>
          <a:noFill/>
          <a:ln w="9525" cap="flat" cmpd="sng">
            <a:solidFill>
              <a:srgbClr val="C9DAF8"/>
            </a:solidFill>
            <a:prstDash val="solid"/>
            <a:round/>
            <a:headEnd type="none" w="med" len="med"/>
            <a:tailEnd type="triangle" w="med" len="med"/>
          </a:ln>
        </p:spPr>
      </p:cxnSp>
      <p:cxnSp>
        <p:nvCxnSpPr>
          <p:cNvPr id="218" name="Shape 218"/>
          <p:cNvCxnSpPr>
            <a:stCxn id="157" idx="6"/>
            <a:endCxn id="160" idx="3"/>
          </p:cNvCxnSpPr>
          <p:nvPr/>
        </p:nvCxnSpPr>
        <p:spPr>
          <a:xfrm rot="10800000" flipH="1">
            <a:off x="6143400" y="3425675"/>
            <a:ext cx="1191000" cy="915900"/>
          </a:xfrm>
          <a:prstGeom prst="straightConnector1">
            <a:avLst/>
          </a:prstGeom>
          <a:noFill/>
          <a:ln w="9525" cap="flat" cmpd="sng">
            <a:solidFill>
              <a:srgbClr val="C9DAF8"/>
            </a:solidFill>
            <a:prstDash val="solid"/>
            <a:round/>
            <a:headEnd type="none" w="med" len="med"/>
            <a:tailEnd type="triangle" w="med" len="med"/>
          </a:ln>
        </p:spPr>
      </p:cxnSp>
      <p:sp>
        <p:nvSpPr>
          <p:cNvPr id="219" name="Shape 219"/>
          <p:cNvSpPr txBox="1"/>
          <p:nvPr/>
        </p:nvSpPr>
        <p:spPr>
          <a:xfrm>
            <a:off x="1480450" y="4616300"/>
            <a:ext cx="568800" cy="3516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a:solidFill>
                  <a:srgbClr val="FFFFFF"/>
                </a:solidFill>
              </a:rPr>
              <a:t>300</a:t>
            </a:r>
            <a:endParaRPr>
              <a:solidFill>
                <a:srgbClr val="FFFFFF"/>
              </a:solidFill>
            </a:endParaRPr>
          </a:p>
        </p:txBody>
      </p:sp>
      <p:sp>
        <p:nvSpPr>
          <p:cNvPr id="220" name="Shape 220"/>
          <p:cNvSpPr txBox="1"/>
          <p:nvPr/>
        </p:nvSpPr>
        <p:spPr>
          <a:xfrm>
            <a:off x="2656875" y="4651025"/>
            <a:ext cx="568800" cy="3516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a:solidFill>
                  <a:srgbClr val="FFFFFF"/>
                </a:solidFill>
              </a:rPr>
              <a:t>300</a:t>
            </a:r>
            <a:endParaRPr>
              <a:solidFill>
                <a:srgbClr val="FFFFFF"/>
              </a:solidFill>
            </a:endParaRPr>
          </a:p>
        </p:txBody>
      </p:sp>
      <p:sp>
        <p:nvSpPr>
          <p:cNvPr id="221" name="Shape 221"/>
          <p:cNvSpPr txBox="1"/>
          <p:nvPr/>
        </p:nvSpPr>
        <p:spPr>
          <a:xfrm>
            <a:off x="4180875" y="4668125"/>
            <a:ext cx="568800" cy="3516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a:solidFill>
                  <a:srgbClr val="FFFFFF"/>
                </a:solidFill>
              </a:rPr>
              <a:t>300</a:t>
            </a:r>
            <a:endParaRPr>
              <a:solidFill>
                <a:srgbClr val="FFFFFF"/>
              </a:solidFill>
            </a:endParaRPr>
          </a:p>
        </p:txBody>
      </p:sp>
      <p:sp>
        <p:nvSpPr>
          <p:cNvPr id="222" name="Shape 222"/>
          <p:cNvSpPr txBox="1"/>
          <p:nvPr/>
        </p:nvSpPr>
        <p:spPr>
          <a:xfrm>
            <a:off x="5704875" y="4668125"/>
            <a:ext cx="568800" cy="3516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a:solidFill>
                  <a:srgbClr val="FFFFFF"/>
                </a:solidFill>
              </a:rPr>
              <a:t>300</a:t>
            </a:r>
            <a:endParaRPr>
              <a:solidFill>
                <a:srgbClr val="FFFFFF"/>
              </a:solidFill>
            </a:endParaRPr>
          </a:p>
        </p:txBody>
      </p:sp>
      <p:sp>
        <p:nvSpPr>
          <p:cNvPr id="223" name="Shape 223"/>
          <p:cNvSpPr txBox="1"/>
          <p:nvPr/>
        </p:nvSpPr>
        <p:spPr>
          <a:xfrm>
            <a:off x="775175" y="2729225"/>
            <a:ext cx="820800" cy="8436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a:solidFill>
                  <a:srgbClr val="FFFFFF"/>
                </a:solidFill>
              </a:rPr>
              <a:t>Feature Vector</a:t>
            </a:r>
            <a:endParaRPr>
              <a:solidFill>
                <a:srgbClr val="FFFFFF"/>
              </a:solidFill>
            </a:endParaRPr>
          </a:p>
        </p:txBody>
      </p:sp>
      <p:sp>
        <p:nvSpPr>
          <p:cNvPr id="224" name="Shape 224"/>
          <p:cNvSpPr txBox="1"/>
          <p:nvPr/>
        </p:nvSpPr>
        <p:spPr>
          <a:xfrm>
            <a:off x="3771600" y="1179550"/>
            <a:ext cx="1600800" cy="515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a:solidFill>
                  <a:srgbClr val="FFFFFF"/>
                </a:solidFill>
              </a:rPr>
              <a:t>Hidden Layers</a:t>
            </a:r>
            <a:endParaRPr>
              <a:solidFill>
                <a:srgbClr val="FFFFFF"/>
              </a:solidFill>
            </a:endParaRPr>
          </a:p>
        </p:txBody>
      </p:sp>
      <p:sp>
        <p:nvSpPr>
          <p:cNvPr id="225" name="Shape 225"/>
          <p:cNvSpPr txBox="1"/>
          <p:nvPr/>
        </p:nvSpPr>
        <p:spPr>
          <a:xfrm>
            <a:off x="7762625" y="2764025"/>
            <a:ext cx="1075500" cy="6216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a:solidFill>
                  <a:srgbClr val="FFFFFF"/>
                </a:solidFill>
              </a:rPr>
              <a:t>Prediction Output</a:t>
            </a:r>
            <a:endParaRPr>
              <a:solidFill>
                <a:srgbClr val="FFFFF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Shape 230"/>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Neural Network</a:t>
            </a:r>
            <a:endParaRPr/>
          </a:p>
        </p:txBody>
      </p:sp>
      <p:sp>
        <p:nvSpPr>
          <p:cNvPr id="231" name="Shape 231"/>
          <p:cNvSpPr txBox="1"/>
          <p:nvPr/>
        </p:nvSpPr>
        <p:spPr>
          <a:xfrm>
            <a:off x="1381450" y="1360075"/>
            <a:ext cx="3145200" cy="3444600"/>
          </a:xfrm>
          <a:prstGeom prst="rect">
            <a:avLst/>
          </a:prstGeom>
          <a:noFill/>
          <a:ln>
            <a:noFill/>
          </a:ln>
          <a:effectLst>
            <a:outerShdw blurRad="57150" dist="19050" dir="5400000" algn="bl" rotWithShape="0">
              <a:srgbClr val="FF9900">
                <a:alpha val="50000"/>
              </a:srgbClr>
            </a:outerShdw>
          </a:effectLst>
        </p:spPr>
        <p:txBody>
          <a:bodyPr spcFirstLastPara="1" wrap="square" lIns="91425" tIns="91425" rIns="91425" bIns="91425" anchor="t" anchorCtr="0">
            <a:noAutofit/>
          </a:bodyPr>
          <a:lstStyle/>
          <a:p>
            <a:pPr marL="0" lvl="0" indent="0">
              <a:spcBef>
                <a:spcPts val="0"/>
              </a:spcBef>
              <a:spcAft>
                <a:spcPts val="0"/>
              </a:spcAft>
              <a:buNone/>
            </a:pPr>
            <a:r>
              <a:rPr lang="en" sz="2400">
                <a:solidFill>
                  <a:srgbClr val="FF9900"/>
                </a:solidFill>
              </a:rPr>
              <a:t>TensorFlow</a:t>
            </a:r>
            <a:endParaRPr sz="2400">
              <a:solidFill>
                <a:srgbClr val="FF9900"/>
              </a:solidFill>
            </a:endParaRPr>
          </a:p>
          <a:p>
            <a:pPr marL="0" lvl="0" indent="0">
              <a:spcBef>
                <a:spcPts val="0"/>
              </a:spcBef>
              <a:spcAft>
                <a:spcPts val="0"/>
              </a:spcAft>
              <a:buNone/>
            </a:pPr>
            <a:endParaRPr>
              <a:solidFill>
                <a:srgbClr val="FFFFFF"/>
              </a:solidFill>
            </a:endParaRPr>
          </a:p>
          <a:p>
            <a:pPr marL="0" lvl="0" indent="0">
              <a:spcBef>
                <a:spcPts val="0"/>
              </a:spcBef>
              <a:spcAft>
                <a:spcPts val="0"/>
              </a:spcAft>
              <a:buNone/>
            </a:pPr>
            <a:r>
              <a:rPr lang="en" sz="1800">
                <a:solidFill>
                  <a:srgbClr val="FFFFFF"/>
                </a:solidFill>
              </a:rPr>
              <a:t>Hidden Layer Structure</a:t>
            </a:r>
            <a:endParaRPr sz="1800">
              <a:solidFill>
                <a:srgbClr val="FFFFFF"/>
              </a:solidFill>
            </a:endParaRPr>
          </a:p>
          <a:p>
            <a:pPr marL="0" lvl="0" indent="0">
              <a:spcBef>
                <a:spcPts val="0"/>
              </a:spcBef>
              <a:spcAft>
                <a:spcPts val="0"/>
              </a:spcAft>
              <a:buNone/>
            </a:pPr>
            <a:r>
              <a:rPr lang="en" sz="1800">
                <a:solidFill>
                  <a:srgbClr val="FFFFFF"/>
                </a:solidFill>
              </a:rPr>
              <a:t>(300, 300)</a:t>
            </a:r>
            <a:endParaRPr sz="1800">
              <a:solidFill>
                <a:srgbClr val="FFFFFF"/>
              </a:solidFill>
            </a:endParaRPr>
          </a:p>
          <a:p>
            <a:pPr marL="0" lvl="0" indent="0">
              <a:spcBef>
                <a:spcPts val="0"/>
              </a:spcBef>
              <a:spcAft>
                <a:spcPts val="0"/>
              </a:spcAft>
              <a:buNone/>
            </a:pPr>
            <a:r>
              <a:rPr lang="en" sz="1800">
                <a:solidFill>
                  <a:srgbClr val="FFFFFF"/>
                </a:solidFill>
              </a:rPr>
              <a:t>(300, 300, 300)</a:t>
            </a:r>
            <a:endParaRPr sz="1800">
              <a:solidFill>
                <a:srgbClr val="FFFFFF"/>
              </a:solidFill>
            </a:endParaRPr>
          </a:p>
          <a:p>
            <a:pPr marL="0" lvl="0" indent="0">
              <a:spcBef>
                <a:spcPts val="0"/>
              </a:spcBef>
              <a:spcAft>
                <a:spcPts val="0"/>
              </a:spcAft>
              <a:buNone/>
            </a:pPr>
            <a:endParaRPr sz="1800">
              <a:solidFill>
                <a:srgbClr val="FFFFFF"/>
              </a:solidFill>
            </a:endParaRPr>
          </a:p>
          <a:p>
            <a:pPr marL="0" lvl="0" indent="0">
              <a:spcBef>
                <a:spcPts val="0"/>
              </a:spcBef>
              <a:spcAft>
                <a:spcPts val="0"/>
              </a:spcAft>
              <a:buNone/>
            </a:pPr>
            <a:r>
              <a:rPr lang="en" sz="1800">
                <a:solidFill>
                  <a:srgbClr val="FFFFFF"/>
                </a:solidFill>
              </a:rPr>
              <a:t>Learning rate:</a:t>
            </a:r>
            <a:endParaRPr sz="1800">
              <a:solidFill>
                <a:srgbClr val="FFFFFF"/>
              </a:solidFill>
            </a:endParaRPr>
          </a:p>
          <a:p>
            <a:pPr marL="0" lvl="0" indent="0">
              <a:spcBef>
                <a:spcPts val="0"/>
              </a:spcBef>
              <a:spcAft>
                <a:spcPts val="0"/>
              </a:spcAft>
              <a:buNone/>
            </a:pPr>
            <a:r>
              <a:rPr lang="en" sz="1800">
                <a:solidFill>
                  <a:srgbClr val="FFFFFF"/>
                </a:solidFill>
              </a:rPr>
              <a:t>0.001</a:t>
            </a:r>
            <a:endParaRPr sz="1800">
              <a:solidFill>
                <a:srgbClr val="FFFFFF"/>
              </a:solidFill>
            </a:endParaRPr>
          </a:p>
          <a:p>
            <a:pPr marL="0" lvl="0" indent="0">
              <a:spcBef>
                <a:spcPts val="0"/>
              </a:spcBef>
              <a:spcAft>
                <a:spcPts val="0"/>
              </a:spcAft>
              <a:buNone/>
            </a:pPr>
            <a:endParaRPr sz="1800">
              <a:solidFill>
                <a:srgbClr val="FFFFFF"/>
              </a:solidFill>
            </a:endParaRPr>
          </a:p>
          <a:p>
            <a:pPr marL="0" lvl="0" indent="0">
              <a:spcBef>
                <a:spcPts val="0"/>
              </a:spcBef>
              <a:spcAft>
                <a:spcPts val="0"/>
              </a:spcAft>
              <a:buNone/>
            </a:pPr>
            <a:r>
              <a:rPr lang="en" sz="1800">
                <a:solidFill>
                  <a:srgbClr val="FFFFFF"/>
                </a:solidFill>
              </a:rPr>
              <a:t>Training Steps:</a:t>
            </a:r>
            <a:endParaRPr sz="1800">
              <a:solidFill>
                <a:srgbClr val="FFFFFF"/>
              </a:solidFill>
            </a:endParaRPr>
          </a:p>
          <a:p>
            <a:pPr marL="0" lvl="0" indent="0">
              <a:spcBef>
                <a:spcPts val="0"/>
              </a:spcBef>
              <a:spcAft>
                <a:spcPts val="0"/>
              </a:spcAft>
              <a:buNone/>
            </a:pPr>
            <a:r>
              <a:rPr lang="en" sz="1800">
                <a:solidFill>
                  <a:srgbClr val="FFFFFF"/>
                </a:solidFill>
              </a:rPr>
              <a:t>20000</a:t>
            </a:r>
            <a:endParaRPr sz="1800">
              <a:solidFill>
                <a:srgbClr val="FFFFFF"/>
              </a:solidFill>
            </a:endParaRPr>
          </a:p>
        </p:txBody>
      </p:sp>
      <p:sp>
        <p:nvSpPr>
          <p:cNvPr id="232" name="Shape 232"/>
          <p:cNvSpPr txBox="1"/>
          <p:nvPr/>
        </p:nvSpPr>
        <p:spPr>
          <a:xfrm>
            <a:off x="5200325" y="1360075"/>
            <a:ext cx="3331500" cy="34446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noAutofit/>
          </a:bodyPr>
          <a:lstStyle/>
          <a:p>
            <a:pPr marL="0" lvl="0" indent="0" rtl="0">
              <a:spcBef>
                <a:spcPts val="0"/>
              </a:spcBef>
              <a:spcAft>
                <a:spcPts val="0"/>
              </a:spcAft>
              <a:buNone/>
            </a:pPr>
            <a:r>
              <a:rPr lang="en" sz="2400">
                <a:solidFill>
                  <a:srgbClr val="FF9900"/>
                </a:solidFill>
              </a:rPr>
              <a:t>Keras</a:t>
            </a:r>
            <a:endParaRPr sz="2400">
              <a:solidFill>
                <a:srgbClr val="FF9900"/>
              </a:solidFill>
            </a:endParaRPr>
          </a:p>
          <a:p>
            <a:pPr marL="0" lvl="0" indent="0" rtl="0">
              <a:spcBef>
                <a:spcPts val="0"/>
              </a:spcBef>
              <a:spcAft>
                <a:spcPts val="0"/>
              </a:spcAft>
              <a:buNone/>
            </a:pPr>
            <a:endParaRPr sz="1800">
              <a:solidFill>
                <a:srgbClr val="FFFFFF"/>
              </a:solidFill>
            </a:endParaRPr>
          </a:p>
          <a:p>
            <a:pPr marL="0" lvl="0" indent="0" rtl="0">
              <a:spcBef>
                <a:spcPts val="0"/>
              </a:spcBef>
              <a:spcAft>
                <a:spcPts val="0"/>
              </a:spcAft>
              <a:buNone/>
            </a:pPr>
            <a:r>
              <a:rPr lang="en" sz="1800">
                <a:solidFill>
                  <a:srgbClr val="FFFFFF"/>
                </a:solidFill>
              </a:rPr>
              <a:t>Hidden Layer Structure</a:t>
            </a:r>
            <a:endParaRPr sz="1800">
              <a:solidFill>
                <a:srgbClr val="FFFFFF"/>
              </a:solidFill>
            </a:endParaRPr>
          </a:p>
          <a:p>
            <a:pPr marL="0" lvl="0" indent="0" rtl="0">
              <a:spcBef>
                <a:spcPts val="0"/>
              </a:spcBef>
              <a:spcAft>
                <a:spcPts val="0"/>
              </a:spcAft>
              <a:buNone/>
            </a:pPr>
            <a:r>
              <a:rPr lang="en" sz="1800">
                <a:solidFill>
                  <a:srgbClr val="FFFFFF"/>
                </a:solidFill>
              </a:rPr>
              <a:t>(256, 256, 80)</a:t>
            </a:r>
            <a:endParaRPr sz="1800">
              <a:solidFill>
                <a:srgbClr val="FFFFFF"/>
              </a:solidFill>
            </a:endParaRPr>
          </a:p>
          <a:p>
            <a:pPr marL="0" lvl="0" indent="0" rtl="0">
              <a:spcBef>
                <a:spcPts val="0"/>
              </a:spcBef>
              <a:spcAft>
                <a:spcPts val="0"/>
              </a:spcAft>
              <a:buNone/>
            </a:pPr>
            <a:endParaRPr sz="1800">
              <a:solidFill>
                <a:srgbClr val="FFFFFF"/>
              </a:solidFill>
            </a:endParaRPr>
          </a:p>
          <a:p>
            <a:pPr marL="0" lvl="0" indent="0" rtl="0">
              <a:spcBef>
                <a:spcPts val="0"/>
              </a:spcBef>
              <a:spcAft>
                <a:spcPts val="0"/>
              </a:spcAft>
              <a:buNone/>
            </a:pPr>
            <a:r>
              <a:rPr lang="en" sz="1800">
                <a:solidFill>
                  <a:srgbClr val="FFFFFF"/>
                </a:solidFill>
              </a:rPr>
              <a:t>Learning rate:</a:t>
            </a:r>
            <a:endParaRPr sz="1800">
              <a:solidFill>
                <a:srgbClr val="FFFFFF"/>
              </a:solidFill>
            </a:endParaRPr>
          </a:p>
          <a:p>
            <a:pPr marL="0" lvl="0" indent="0" rtl="0">
              <a:spcBef>
                <a:spcPts val="0"/>
              </a:spcBef>
              <a:spcAft>
                <a:spcPts val="0"/>
              </a:spcAft>
              <a:buNone/>
            </a:pPr>
            <a:r>
              <a:rPr lang="en" sz="1800">
                <a:solidFill>
                  <a:srgbClr val="FFFFFF"/>
                </a:solidFill>
              </a:rPr>
              <a:t>0.01</a:t>
            </a:r>
            <a:endParaRPr sz="1800">
              <a:solidFill>
                <a:srgbClr val="FFFFFF"/>
              </a:solidFill>
            </a:endParaRPr>
          </a:p>
          <a:p>
            <a:pPr marL="0" lvl="0" indent="0" rtl="0">
              <a:spcBef>
                <a:spcPts val="0"/>
              </a:spcBef>
              <a:spcAft>
                <a:spcPts val="0"/>
              </a:spcAft>
              <a:buNone/>
            </a:pPr>
            <a:endParaRPr sz="1800">
              <a:solidFill>
                <a:srgbClr val="FFFFFF"/>
              </a:solidFill>
            </a:endParaRPr>
          </a:p>
          <a:p>
            <a:pPr marL="0" lvl="0" indent="0" rtl="0">
              <a:spcBef>
                <a:spcPts val="0"/>
              </a:spcBef>
              <a:spcAft>
                <a:spcPts val="0"/>
              </a:spcAft>
              <a:buNone/>
            </a:pPr>
            <a:r>
              <a:rPr lang="en" sz="1800">
                <a:solidFill>
                  <a:srgbClr val="FFFFFF"/>
                </a:solidFill>
              </a:rPr>
              <a:t>Training Steps:</a:t>
            </a:r>
            <a:endParaRPr sz="1800">
              <a:solidFill>
                <a:srgbClr val="FFFFFF"/>
              </a:solidFill>
            </a:endParaRPr>
          </a:p>
          <a:p>
            <a:pPr marL="0" lvl="0" indent="0" rtl="0">
              <a:spcBef>
                <a:spcPts val="0"/>
              </a:spcBef>
              <a:spcAft>
                <a:spcPts val="0"/>
              </a:spcAft>
              <a:buNone/>
            </a:pPr>
            <a:r>
              <a:rPr lang="en" sz="1800">
                <a:solidFill>
                  <a:srgbClr val="FFFFFF"/>
                </a:solidFill>
              </a:rPr>
              <a:t>10000</a:t>
            </a:r>
            <a:endParaRPr sz="1800">
              <a:solidFill>
                <a:srgbClr val="FFFFFF"/>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Shape 237"/>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LSTM</a:t>
            </a:r>
            <a:endParaRPr/>
          </a:p>
        </p:txBody>
      </p:sp>
      <p:sp>
        <p:nvSpPr>
          <p:cNvPr id="238" name="Shape 238"/>
          <p:cNvSpPr/>
          <p:nvPr/>
        </p:nvSpPr>
        <p:spPr>
          <a:xfrm>
            <a:off x="260650" y="2805750"/>
            <a:ext cx="648900" cy="617400"/>
          </a:xfrm>
          <a:prstGeom prst="rect">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r>
              <a:rPr lang="en" sz="1800"/>
              <a:t>Text</a:t>
            </a:r>
            <a:endParaRPr sz="1800"/>
          </a:p>
        </p:txBody>
      </p:sp>
      <p:sp>
        <p:nvSpPr>
          <p:cNvPr id="239" name="Shape 239"/>
          <p:cNvSpPr/>
          <p:nvPr/>
        </p:nvSpPr>
        <p:spPr>
          <a:xfrm>
            <a:off x="1833575" y="2805750"/>
            <a:ext cx="1242300" cy="617400"/>
          </a:xfrm>
          <a:prstGeom prst="rect">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sz="1800"/>
              <a:t>Numeric Sequence</a:t>
            </a:r>
            <a:endParaRPr sz="1800"/>
          </a:p>
        </p:txBody>
      </p:sp>
      <p:sp>
        <p:nvSpPr>
          <p:cNvPr id="240" name="Shape 240"/>
          <p:cNvSpPr/>
          <p:nvPr/>
        </p:nvSpPr>
        <p:spPr>
          <a:xfrm>
            <a:off x="3754075" y="2805750"/>
            <a:ext cx="1038000" cy="617400"/>
          </a:xfrm>
          <a:prstGeom prst="rect">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sz="1800"/>
              <a:t>Feature Vector</a:t>
            </a:r>
            <a:endParaRPr sz="1800"/>
          </a:p>
        </p:txBody>
      </p:sp>
      <p:sp>
        <p:nvSpPr>
          <p:cNvPr id="241" name="Shape 241"/>
          <p:cNvSpPr/>
          <p:nvPr/>
        </p:nvSpPr>
        <p:spPr>
          <a:xfrm>
            <a:off x="5212175" y="2423700"/>
            <a:ext cx="901800" cy="1381500"/>
          </a:xfrm>
          <a:prstGeom prst="roundRect">
            <a:avLst>
              <a:gd name="adj" fmla="val 16667"/>
            </a:avLst>
          </a:prstGeom>
          <a:solidFill>
            <a:srgbClr val="EA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a:spcBef>
                <a:spcPts val="0"/>
              </a:spcBef>
              <a:spcAft>
                <a:spcPts val="0"/>
              </a:spcAft>
              <a:buNone/>
            </a:pPr>
            <a:r>
              <a:rPr lang="en" sz="1800"/>
              <a:t>LSTM</a:t>
            </a:r>
            <a:endParaRPr sz="1800"/>
          </a:p>
        </p:txBody>
      </p:sp>
      <p:sp>
        <p:nvSpPr>
          <p:cNvPr id="242" name="Shape 242"/>
          <p:cNvSpPr/>
          <p:nvPr/>
        </p:nvSpPr>
        <p:spPr>
          <a:xfrm>
            <a:off x="7732225" y="2858100"/>
            <a:ext cx="568800" cy="5127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sz="1800"/>
          </a:p>
        </p:txBody>
      </p:sp>
      <p:cxnSp>
        <p:nvCxnSpPr>
          <p:cNvPr id="243" name="Shape 243"/>
          <p:cNvCxnSpPr>
            <a:stCxn id="238" idx="3"/>
            <a:endCxn id="239" idx="1"/>
          </p:cNvCxnSpPr>
          <p:nvPr/>
        </p:nvCxnSpPr>
        <p:spPr>
          <a:xfrm>
            <a:off x="909550" y="3114450"/>
            <a:ext cx="924000" cy="0"/>
          </a:xfrm>
          <a:prstGeom prst="straightConnector1">
            <a:avLst/>
          </a:prstGeom>
          <a:noFill/>
          <a:ln w="19050" cap="flat" cmpd="sng">
            <a:solidFill>
              <a:srgbClr val="C9DAF8"/>
            </a:solidFill>
            <a:prstDash val="solid"/>
            <a:round/>
            <a:headEnd type="none" w="med" len="med"/>
            <a:tailEnd type="triangle" w="med" len="med"/>
          </a:ln>
        </p:spPr>
      </p:cxnSp>
      <p:sp>
        <p:nvSpPr>
          <p:cNvPr id="244" name="Shape 244"/>
          <p:cNvSpPr txBox="1"/>
          <p:nvPr/>
        </p:nvSpPr>
        <p:spPr>
          <a:xfrm>
            <a:off x="912113" y="2654675"/>
            <a:ext cx="842700" cy="2607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a:solidFill>
                  <a:srgbClr val="FFFFFF"/>
                </a:solidFill>
              </a:rPr>
              <a:t>Encode</a:t>
            </a:r>
            <a:endParaRPr>
              <a:solidFill>
                <a:srgbClr val="FFFFFF"/>
              </a:solidFill>
            </a:endParaRPr>
          </a:p>
        </p:txBody>
      </p:sp>
      <p:sp>
        <p:nvSpPr>
          <p:cNvPr id="245" name="Shape 245"/>
          <p:cNvSpPr txBox="1"/>
          <p:nvPr/>
        </p:nvSpPr>
        <p:spPr>
          <a:xfrm>
            <a:off x="906525" y="3170700"/>
            <a:ext cx="952200" cy="260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a:solidFill>
                  <a:srgbClr val="FFFFFF"/>
                </a:solidFill>
              </a:rPr>
              <a:t>Truncate</a:t>
            </a:r>
            <a:endParaRPr>
              <a:solidFill>
                <a:srgbClr val="FFFFFF"/>
              </a:solidFill>
            </a:endParaRPr>
          </a:p>
        </p:txBody>
      </p:sp>
      <p:cxnSp>
        <p:nvCxnSpPr>
          <p:cNvPr id="246" name="Shape 246"/>
          <p:cNvCxnSpPr>
            <a:stCxn id="239" idx="3"/>
            <a:endCxn id="240" idx="1"/>
          </p:cNvCxnSpPr>
          <p:nvPr/>
        </p:nvCxnSpPr>
        <p:spPr>
          <a:xfrm>
            <a:off x="3075875" y="3114450"/>
            <a:ext cx="678300" cy="0"/>
          </a:xfrm>
          <a:prstGeom prst="straightConnector1">
            <a:avLst/>
          </a:prstGeom>
          <a:noFill/>
          <a:ln w="19050" cap="flat" cmpd="sng">
            <a:solidFill>
              <a:srgbClr val="C9DAF8"/>
            </a:solidFill>
            <a:prstDash val="solid"/>
            <a:round/>
            <a:headEnd type="none" w="med" len="med"/>
            <a:tailEnd type="triangle" w="med" len="med"/>
          </a:ln>
        </p:spPr>
      </p:cxnSp>
      <p:sp>
        <p:nvSpPr>
          <p:cNvPr id="247" name="Shape 247"/>
          <p:cNvSpPr txBox="1"/>
          <p:nvPr/>
        </p:nvSpPr>
        <p:spPr>
          <a:xfrm>
            <a:off x="3023550" y="2623300"/>
            <a:ext cx="901800" cy="2607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a:solidFill>
                  <a:srgbClr val="FFFFFF"/>
                </a:solidFill>
              </a:rPr>
              <a:t>Embed</a:t>
            </a:r>
            <a:endParaRPr>
              <a:solidFill>
                <a:srgbClr val="FFFFFF"/>
              </a:solidFill>
            </a:endParaRPr>
          </a:p>
        </p:txBody>
      </p:sp>
      <p:cxnSp>
        <p:nvCxnSpPr>
          <p:cNvPr id="248" name="Shape 248"/>
          <p:cNvCxnSpPr>
            <a:stCxn id="240" idx="3"/>
            <a:endCxn id="241" idx="1"/>
          </p:cNvCxnSpPr>
          <p:nvPr/>
        </p:nvCxnSpPr>
        <p:spPr>
          <a:xfrm>
            <a:off x="4792075" y="3114450"/>
            <a:ext cx="420000" cy="0"/>
          </a:xfrm>
          <a:prstGeom prst="straightConnector1">
            <a:avLst/>
          </a:prstGeom>
          <a:noFill/>
          <a:ln w="19050" cap="flat" cmpd="sng">
            <a:solidFill>
              <a:srgbClr val="C9DAF8"/>
            </a:solidFill>
            <a:prstDash val="solid"/>
            <a:round/>
            <a:headEnd type="none" w="med" len="med"/>
            <a:tailEnd type="triangle" w="med" len="med"/>
          </a:ln>
        </p:spPr>
      </p:cxnSp>
      <p:sp>
        <p:nvSpPr>
          <p:cNvPr id="249" name="Shape 249"/>
          <p:cNvSpPr/>
          <p:nvPr/>
        </p:nvSpPr>
        <p:spPr>
          <a:xfrm>
            <a:off x="6638700" y="1628700"/>
            <a:ext cx="568800" cy="2971500"/>
          </a:xfrm>
          <a:prstGeom prst="rect">
            <a:avLst/>
          </a:prstGeom>
          <a:solidFill>
            <a:srgbClr val="EA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0" name="Shape 250"/>
          <p:cNvSpPr/>
          <p:nvPr/>
        </p:nvSpPr>
        <p:spPr>
          <a:xfrm>
            <a:off x="6788400" y="1714575"/>
            <a:ext cx="269400" cy="269400"/>
          </a:xfrm>
          <a:prstGeom prst="ellipse">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1" name="Shape 251"/>
          <p:cNvSpPr/>
          <p:nvPr/>
        </p:nvSpPr>
        <p:spPr>
          <a:xfrm>
            <a:off x="6788400" y="2136300"/>
            <a:ext cx="269400" cy="269400"/>
          </a:xfrm>
          <a:prstGeom prst="ellipse">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2" name="Shape 252"/>
          <p:cNvSpPr/>
          <p:nvPr/>
        </p:nvSpPr>
        <p:spPr>
          <a:xfrm>
            <a:off x="6788400" y="2558025"/>
            <a:ext cx="269400" cy="269400"/>
          </a:xfrm>
          <a:prstGeom prst="ellipse">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3" name="Shape 253"/>
          <p:cNvSpPr/>
          <p:nvPr/>
        </p:nvSpPr>
        <p:spPr>
          <a:xfrm>
            <a:off x="6788400" y="2979750"/>
            <a:ext cx="269400" cy="269400"/>
          </a:xfrm>
          <a:prstGeom prst="ellipse">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4" name="Shape 254"/>
          <p:cNvSpPr/>
          <p:nvPr/>
        </p:nvSpPr>
        <p:spPr>
          <a:xfrm>
            <a:off x="6788400" y="4190775"/>
            <a:ext cx="269400" cy="269400"/>
          </a:xfrm>
          <a:prstGeom prst="ellipse">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5" name="Shape 255"/>
          <p:cNvSpPr/>
          <p:nvPr/>
        </p:nvSpPr>
        <p:spPr>
          <a:xfrm>
            <a:off x="6877275" y="3456900"/>
            <a:ext cx="52800" cy="52800"/>
          </a:xfrm>
          <a:prstGeom prst="ellipse">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6" name="Shape 256"/>
          <p:cNvSpPr/>
          <p:nvPr/>
        </p:nvSpPr>
        <p:spPr>
          <a:xfrm>
            <a:off x="6877275" y="3685500"/>
            <a:ext cx="52800" cy="52800"/>
          </a:xfrm>
          <a:prstGeom prst="ellipse">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7" name="Shape 257"/>
          <p:cNvSpPr/>
          <p:nvPr/>
        </p:nvSpPr>
        <p:spPr>
          <a:xfrm>
            <a:off x="6877275" y="3990300"/>
            <a:ext cx="52800" cy="52800"/>
          </a:xfrm>
          <a:prstGeom prst="ellipse">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8" name="Shape 258"/>
          <p:cNvSpPr/>
          <p:nvPr/>
        </p:nvSpPr>
        <p:spPr>
          <a:xfrm>
            <a:off x="6115338" y="2771400"/>
            <a:ext cx="522000" cy="686100"/>
          </a:xfrm>
          <a:prstGeom prst="rightArrow">
            <a:avLst>
              <a:gd name="adj1" fmla="val 50000"/>
              <a:gd name="adj2" fmla="val 50000"/>
            </a:avLst>
          </a:prstGeom>
          <a:solidFill>
            <a:srgbClr val="C9DAF8"/>
          </a:solidFill>
          <a:ln w="9525" cap="flat" cmpd="sng">
            <a:solidFill>
              <a:srgbClr val="C9DAF8"/>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cxnSp>
        <p:nvCxnSpPr>
          <p:cNvPr id="259" name="Shape 259"/>
          <p:cNvCxnSpPr>
            <a:stCxn id="249" idx="3"/>
            <a:endCxn id="242" idx="1"/>
          </p:cNvCxnSpPr>
          <p:nvPr/>
        </p:nvCxnSpPr>
        <p:spPr>
          <a:xfrm>
            <a:off x="7207500" y="3114450"/>
            <a:ext cx="524700" cy="0"/>
          </a:xfrm>
          <a:prstGeom prst="straightConnector1">
            <a:avLst/>
          </a:prstGeom>
          <a:noFill/>
          <a:ln w="19050" cap="flat" cmpd="sng">
            <a:solidFill>
              <a:srgbClr val="C9DAF8"/>
            </a:solidFill>
            <a:prstDash val="solid"/>
            <a:round/>
            <a:headEnd type="none" w="med" len="med"/>
            <a:tailEnd type="triangle" w="med" len="med"/>
          </a:ln>
        </p:spPr>
      </p:cxnSp>
      <p:sp>
        <p:nvSpPr>
          <p:cNvPr id="260" name="Shape 260"/>
          <p:cNvSpPr txBox="1"/>
          <p:nvPr/>
        </p:nvSpPr>
        <p:spPr>
          <a:xfrm>
            <a:off x="5914275" y="1198050"/>
            <a:ext cx="2131200" cy="425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a:solidFill>
                  <a:srgbClr val="FFFFFF"/>
                </a:solidFill>
              </a:rPr>
              <a:t>Fully Connected Layer</a:t>
            </a:r>
            <a:endParaRPr>
              <a:solidFill>
                <a:srgbClr val="FFFFFF"/>
              </a:solidFill>
            </a:endParaRPr>
          </a:p>
        </p:txBody>
      </p:sp>
      <p:sp>
        <p:nvSpPr>
          <p:cNvPr id="261" name="Shape 261"/>
          <p:cNvSpPr/>
          <p:nvPr/>
        </p:nvSpPr>
        <p:spPr>
          <a:xfrm>
            <a:off x="7881900" y="2979750"/>
            <a:ext cx="269400" cy="269400"/>
          </a:xfrm>
          <a:prstGeom prst="ellipse">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2" name="Shape 262"/>
          <p:cNvSpPr txBox="1"/>
          <p:nvPr/>
        </p:nvSpPr>
        <p:spPr>
          <a:xfrm>
            <a:off x="7565700" y="2406750"/>
            <a:ext cx="1038000" cy="3300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a:solidFill>
                  <a:srgbClr val="FFFFFF"/>
                </a:solidFill>
              </a:rPr>
              <a:t>Prediction</a:t>
            </a:r>
            <a:endParaRPr>
              <a:solidFill>
                <a:srgbClr val="FFFFFF"/>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Shape 267"/>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a:t>Comparison of Models</a:t>
            </a:r>
            <a:endParaRPr/>
          </a:p>
        </p:txBody>
      </p:sp>
      <p:sp>
        <p:nvSpPr>
          <p:cNvPr id="268" name="Shape 268"/>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a:p>
            <a:pPr marL="0" lvl="0" indent="0">
              <a:spcBef>
                <a:spcPts val="1600"/>
              </a:spcBef>
              <a:spcAft>
                <a:spcPts val="1600"/>
              </a:spcAft>
              <a:buNone/>
            </a:pPr>
            <a:endParaRPr/>
          </a:p>
        </p:txBody>
      </p:sp>
      <p:graphicFrame>
        <p:nvGraphicFramePr>
          <p:cNvPr id="269" name="Shape 269"/>
          <p:cNvGraphicFramePr/>
          <p:nvPr/>
        </p:nvGraphicFramePr>
        <p:xfrm>
          <a:off x="952500" y="1489825"/>
          <a:ext cx="7239000" cy="3169770"/>
        </p:xfrm>
        <a:graphic>
          <a:graphicData uri="http://schemas.openxmlformats.org/drawingml/2006/table">
            <a:tbl>
              <a:tblPr>
                <a:noFill/>
                <a:tableStyleId>{8EDE14FF-FE9D-4490-98D3-EA0C4471C070}</a:tableStyleId>
              </a:tblPr>
              <a:tblGrid>
                <a:gridCol w="3619500">
                  <a:extLst>
                    <a:ext uri="{9D8B030D-6E8A-4147-A177-3AD203B41FA5}">
                      <a16:colId xmlns:a16="http://schemas.microsoft.com/office/drawing/2014/main" val="20000"/>
                    </a:ext>
                  </a:extLst>
                </a:gridCol>
                <a:gridCol w="3619500">
                  <a:extLst>
                    <a:ext uri="{9D8B030D-6E8A-4147-A177-3AD203B41FA5}">
                      <a16:colId xmlns:a16="http://schemas.microsoft.com/office/drawing/2014/main" val="20001"/>
                    </a:ext>
                  </a:extLst>
                </a:gridCol>
              </a:tblGrid>
              <a:tr h="511050">
                <a:tc>
                  <a:txBody>
                    <a:bodyPr/>
                    <a:lstStyle/>
                    <a:p>
                      <a:pPr marL="0" lvl="0" indent="0">
                        <a:spcBef>
                          <a:spcPts val="0"/>
                        </a:spcBef>
                        <a:spcAft>
                          <a:spcPts val="0"/>
                        </a:spcAft>
                        <a:buNone/>
                      </a:pPr>
                      <a:r>
                        <a:rPr lang="en">
                          <a:solidFill>
                            <a:srgbClr val="F3F3F3"/>
                          </a:solidFill>
                        </a:rPr>
                        <a:t>                           Model</a:t>
                      </a:r>
                      <a:endParaRPr>
                        <a:solidFill>
                          <a:srgbClr val="F3F3F3"/>
                        </a:solidFill>
                      </a:endParaRPr>
                    </a:p>
                  </a:txBody>
                  <a:tcPr marL="91425" marR="91425" marT="91425" marB="91425"/>
                </a:tc>
                <a:tc>
                  <a:txBody>
                    <a:bodyPr/>
                    <a:lstStyle/>
                    <a:p>
                      <a:pPr marL="0" lvl="0" indent="0">
                        <a:spcBef>
                          <a:spcPts val="0"/>
                        </a:spcBef>
                        <a:spcAft>
                          <a:spcPts val="0"/>
                        </a:spcAft>
                        <a:buNone/>
                      </a:pPr>
                      <a:r>
                        <a:rPr lang="en">
                          <a:solidFill>
                            <a:srgbClr val="F3F3F3"/>
                          </a:solidFill>
                        </a:rPr>
                        <a:t>                            Accuracy</a:t>
                      </a:r>
                      <a:endParaRPr>
                        <a:solidFill>
                          <a:srgbClr val="F3F3F3"/>
                        </a:solidFill>
                      </a:endParaRPr>
                    </a:p>
                  </a:txBody>
                  <a:tcPr marL="91425" marR="91425" marT="91425" marB="91425"/>
                </a:tc>
                <a:extLst>
                  <a:ext uri="{0D108BD9-81ED-4DB2-BD59-A6C34878D82A}">
                    <a16:rowId xmlns:a16="http://schemas.microsoft.com/office/drawing/2014/main" val="10000"/>
                  </a:ext>
                </a:extLst>
              </a:tr>
              <a:tr h="516000">
                <a:tc>
                  <a:txBody>
                    <a:bodyPr/>
                    <a:lstStyle/>
                    <a:p>
                      <a:pPr marL="0" lvl="0" indent="0">
                        <a:spcBef>
                          <a:spcPts val="0"/>
                        </a:spcBef>
                        <a:spcAft>
                          <a:spcPts val="0"/>
                        </a:spcAft>
                        <a:buNone/>
                      </a:pPr>
                      <a:r>
                        <a:rPr lang="en">
                          <a:solidFill>
                            <a:srgbClr val="FF9900"/>
                          </a:solidFill>
                        </a:rPr>
                        <a:t>                       Naive Bayes</a:t>
                      </a:r>
                      <a:endParaRPr>
                        <a:solidFill>
                          <a:srgbClr val="FF9900"/>
                        </a:solidFill>
                      </a:endParaRPr>
                    </a:p>
                  </a:txBody>
                  <a:tcPr marL="91425" marR="91425" marT="91425" marB="91425"/>
                </a:tc>
                <a:tc>
                  <a:txBody>
                    <a:bodyPr/>
                    <a:lstStyle/>
                    <a:p>
                      <a:pPr marL="0" lvl="0" indent="0">
                        <a:spcBef>
                          <a:spcPts val="0"/>
                        </a:spcBef>
                        <a:spcAft>
                          <a:spcPts val="0"/>
                        </a:spcAft>
                        <a:buNone/>
                      </a:pPr>
                      <a:r>
                        <a:rPr lang="en">
                          <a:solidFill>
                            <a:srgbClr val="00FF00"/>
                          </a:solidFill>
                        </a:rPr>
                        <a:t>                             72.94%</a:t>
                      </a:r>
                      <a:endParaRPr>
                        <a:solidFill>
                          <a:srgbClr val="00FF00"/>
                        </a:solidFill>
                      </a:endParaRPr>
                    </a:p>
                  </a:txBody>
                  <a:tcPr marL="91425" marR="91425" marT="91425" marB="91425"/>
                </a:tc>
                <a:extLst>
                  <a:ext uri="{0D108BD9-81ED-4DB2-BD59-A6C34878D82A}">
                    <a16:rowId xmlns:a16="http://schemas.microsoft.com/office/drawing/2014/main" val="10001"/>
                  </a:ext>
                </a:extLst>
              </a:tr>
              <a:tr h="511050">
                <a:tc>
                  <a:txBody>
                    <a:bodyPr/>
                    <a:lstStyle/>
                    <a:p>
                      <a:pPr marL="0" lvl="0" indent="0">
                        <a:spcBef>
                          <a:spcPts val="0"/>
                        </a:spcBef>
                        <a:spcAft>
                          <a:spcPts val="0"/>
                        </a:spcAft>
                        <a:buNone/>
                      </a:pPr>
                      <a:r>
                        <a:rPr lang="en">
                          <a:solidFill>
                            <a:srgbClr val="FF9900"/>
                          </a:solidFill>
                        </a:rPr>
                        <a:t>                            SVM</a:t>
                      </a:r>
                      <a:endParaRPr>
                        <a:solidFill>
                          <a:srgbClr val="FF9900"/>
                        </a:solidFill>
                      </a:endParaRPr>
                    </a:p>
                  </a:txBody>
                  <a:tcPr marL="91425" marR="91425" marT="91425" marB="91425"/>
                </a:tc>
                <a:tc>
                  <a:txBody>
                    <a:bodyPr/>
                    <a:lstStyle/>
                    <a:p>
                      <a:pPr marL="0" lvl="0" indent="0">
                        <a:spcBef>
                          <a:spcPts val="0"/>
                        </a:spcBef>
                        <a:spcAft>
                          <a:spcPts val="0"/>
                        </a:spcAft>
                        <a:buNone/>
                      </a:pPr>
                      <a:r>
                        <a:rPr lang="en">
                          <a:solidFill>
                            <a:srgbClr val="00FF00"/>
                          </a:solidFill>
                        </a:rPr>
                        <a:t>                             88.42%</a:t>
                      </a:r>
                      <a:endParaRPr>
                        <a:solidFill>
                          <a:srgbClr val="00FF00"/>
                        </a:solidFill>
                      </a:endParaRPr>
                    </a:p>
                  </a:txBody>
                  <a:tcPr marL="91425" marR="91425" marT="91425" marB="91425"/>
                </a:tc>
                <a:extLst>
                  <a:ext uri="{0D108BD9-81ED-4DB2-BD59-A6C34878D82A}">
                    <a16:rowId xmlns:a16="http://schemas.microsoft.com/office/drawing/2014/main" val="10002"/>
                  </a:ext>
                </a:extLst>
              </a:tr>
              <a:tr h="511050">
                <a:tc>
                  <a:txBody>
                    <a:bodyPr/>
                    <a:lstStyle/>
                    <a:p>
                      <a:pPr marL="0" lvl="0" indent="0">
                        <a:spcBef>
                          <a:spcPts val="0"/>
                        </a:spcBef>
                        <a:spcAft>
                          <a:spcPts val="0"/>
                        </a:spcAft>
                        <a:buNone/>
                      </a:pPr>
                      <a:r>
                        <a:rPr lang="en">
                          <a:solidFill>
                            <a:srgbClr val="FF9900"/>
                          </a:solidFill>
                        </a:rPr>
                        <a:t>     Neural Network using TensorFlow</a:t>
                      </a:r>
                      <a:endParaRPr>
                        <a:solidFill>
                          <a:srgbClr val="FF9900"/>
                        </a:solidFill>
                      </a:endParaRPr>
                    </a:p>
                    <a:p>
                      <a:pPr marL="0" lvl="0" indent="0" rtl="0">
                        <a:spcBef>
                          <a:spcPts val="0"/>
                        </a:spcBef>
                        <a:spcAft>
                          <a:spcPts val="0"/>
                        </a:spcAft>
                        <a:buNone/>
                      </a:pPr>
                      <a:endParaRPr>
                        <a:solidFill>
                          <a:srgbClr val="FF9900"/>
                        </a:solidFill>
                      </a:endParaRPr>
                    </a:p>
                  </a:txBody>
                  <a:tcPr marL="91425" marR="91425" marT="91425" marB="91425"/>
                </a:tc>
                <a:tc>
                  <a:txBody>
                    <a:bodyPr/>
                    <a:lstStyle/>
                    <a:p>
                      <a:pPr marL="0" lvl="0" indent="0">
                        <a:spcBef>
                          <a:spcPts val="0"/>
                        </a:spcBef>
                        <a:spcAft>
                          <a:spcPts val="0"/>
                        </a:spcAft>
                        <a:buNone/>
                      </a:pPr>
                      <a:r>
                        <a:rPr lang="en">
                          <a:solidFill>
                            <a:srgbClr val="00FF00"/>
                          </a:solidFill>
                        </a:rPr>
                        <a:t>                             81.42%</a:t>
                      </a:r>
                      <a:endParaRPr>
                        <a:solidFill>
                          <a:srgbClr val="00FF00"/>
                        </a:solidFill>
                      </a:endParaRPr>
                    </a:p>
                  </a:txBody>
                  <a:tcPr marL="91425" marR="91425" marT="91425" marB="91425"/>
                </a:tc>
                <a:extLst>
                  <a:ext uri="{0D108BD9-81ED-4DB2-BD59-A6C34878D82A}">
                    <a16:rowId xmlns:a16="http://schemas.microsoft.com/office/drawing/2014/main" val="10003"/>
                  </a:ext>
                </a:extLst>
              </a:tr>
              <a:tr h="511050">
                <a:tc>
                  <a:txBody>
                    <a:bodyPr/>
                    <a:lstStyle/>
                    <a:p>
                      <a:pPr marL="0" lvl="0" indent="0">
                        <a:spcBef>
                          <a:spcPts val="0"/>
                        </a:spcBef>
                        <a:spcAft>
                          <a:spcPts val="0"/>
                        </a:spcAft>
                        <a:buNone/>
                      </a:pPr>
                      <a:r>
                        <a:rPr lang="en">
                          <a:solidFill>
                            <a:srgbClr val="FF9900"/>
                          </a:solidFill>
                        </a:rPr>
                        <a:t>          Neural Network using Keras</a:t>
                      </a:r>
                      <a:endParaRPr>
                        <a:solidFill>
                          <a:srgbClr val="FF9900"/>
                        </a:solidFill>
                      </a:endParaRPr>
                    </a:p>
                  </a:txBody>
                  <a:tcPr marL="91425" marR="91425" marT="91425" marB="91425"/>
                </a:tc>
                <a:tc>
                  <a:txBody>
                    <a:bodyPr/>
                    <a:lstStyle/>
                    <a:p>
                      <a:pPr marL="0" lvl="0" indent="0">
                        <a:spcBef>
                          <a:spcPts val="0"/>
                        </a:spcBef>
                        <a:spcAft>
                          <a:spcPts val="0"/>
                        </a:spcAft>
                        <a:buNone/>
                      </a:pPr>
                      <a:r>
                        <a:rPr lang="en">
                          <a:solidFill>
                            <a:srgbClr val="00FF00"/>
                          </a:solidFill>
                        </a:rPr>
                        <a:t>                             92.62%</a:t>
                      </a:r>
                      <a:endParaRPr>
                        <a:solidFill>
                          <a:srgbClr val="00FF00"/>
                        </a:solidFill>
                      </a:endParaRPr>
                    </a:p>
                  </a:txBody>
                  <a:tcPr marL="91425" marR="91425" marT="91425" marB="91425"/>
                </a:tc>
                <a:extLst>
                  <a:ext uri="{0D108BD9-81ED-4DB2-BD59-A6C34878D82A}">
                    <a16:rowId xmlns:a16="http://schemas.microsoft.com/office/drawing/2014/main" val="10004"/>
                  </a:ext>
                </a:extLst>
              </a:tr>
              <a:tr h="511050">
                <a:tc>
                  <a:txBody>
                    <a:bodyPr/>
                    <a:lstStyle/>
                    <a:p>
                      <a:pPr marL="0" lvl="0" indent="0" rtl="0">
                        <a:spcBef>
                          <a:spcPts val="0"/>
                        </a:spcBef>
                        <a:spcAft>
                          <a:spcPts val="0"/>
                        </a:spcAft>
                        <a:buNone/>
                      </a:pPr>
                      <a:r>
                        <a:rPr lang="en">
                          <a:solidFill>
                            <a:srgbClr val="FF9900"/>
                          </a:solidFill>
                        </a:rPr>
                        <a:t>                           LSTM</a:t>
                      </a:r>
                      <a:endParaRPr>
                        <a:solidFill>
                          <a:srgbClr val="FF9900"/>
                        </a:solidFill>
                      </a:endParaRPr>
                    </a:p>
                  </a:txBody>
                  <a:tcPr marL="91425" marR="91425" marT="91425" marB="91425"/>
                </a:tc>
                <a:tc>
                  <a:txBody>
                    <a:bodyPr/>
                    <a:lstStyle/>
                    <a:p>
                      <a:pPr marL="0" lvl="0" indent="0" rtl="0">
                        <a:spcBef>
                          <a:spcPts val="0"/>
                        </a:spcBef>
                        <a:spcAft>
                          <a:spcPts val="0"/>
                        </a:spcAft>
                        <a:buNone/>
                      </a:pPr>
                      <a:r>
                        <a:rPr lang="en">
                          <a:solidFill>
                            <a:srgbClr val="00FF00"/>
                          </a:solidFill>
                        </a:rPr>
                        <a:t>                             94.53%</a:t>
                      </a:r>
                      <a:endParaRPr>
                        <a:solidFill>
                          <a:srgbClr val="00FF00"/>
                        </a:solidFill>
                      </a:endParaRPr>
                    </a:p>
                  </a:txBody>
                  <a:tcPr marL="91425" marR="91425" marT="91425" marB="91425"/>
                </a:tc>
                <a:extLst>
                  <a:ext uri="{0D108BD9-81ED-4DB2-BD59-A6C34878D82A}">
                    <a16:rowId xmlns:a16="http://schemas.microsoft.com/office/drawing/2014/main" val="10005"/>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Shape 27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a:t>Confusion Matrices</a:t>
            </a:r>
            <a:endParaRPr/>
          </a:p>
        </p:txBody>
      </p:sp>
      <p:pic>
        <p:nvPicPr>
          <p:cNvPr id="275" name="Shape 275"/>
          <p:cNvPicPr preferRelativeResize="0"/>
          <p:nvPr/>
        </p:nvPicPr>
        <p:blipFill>
          <a:blip r:embed="rId3">
            <a:alphaModFix/>
          </a:blip>
          <a:stretch>
            <a:fillRect/>
          </a:stretch>
        </p:blipFill>
        <p:spPr>
          <a:xfrm>
            <a:off x="704475" y="1407000"/>
            <a:ext cx="3814125" cy="3011825"/>
          </a:xfrm>
          <a:prstGeom prst="rect">
            <a:avLst/>
          </a:prstGeom>
          <a:noFill/>
          <a:ln>
            <a:noFill/>
          </a:ln>
        </p:spPr>
      </p:pic>
      <p:pic>
        <p:nvPicPr>
          <p:cNvPr id="276" name="Shape 276"/>
          <p:cNvPicPr preferRelativeResize="0"/>
          <p:nvPr/>
        </p:nvPicPr>
        <p:blipFill rotWithShape="1">
          <a:blip r:embed="rId4">
            <a:alphaModFix/>
          </a:blip>
          <a:srcRect l="-3423" r="-1277" b="3558"/>
          <a:stretch/>
        </p:blipFill>
        <p:spPr>
          <a:xfrm>
            <a:off x="4633950" y="1407000"/>
            <a:ext cx="3960974" cy="3011825"/>
          </a:xfrm>
          <a:prstGeom prst="rect">
            <a:avLst/>
          </a:prstGeom>
          <a:noFill/>
          <a:ln>
            <a:noFill/>
          </a:ln>
        </p:spPr>
      </p:pic>
      <p:sp>
        <p:nvSpPr>
          <p:cNvPr id="277" name="Shape 277"/>
          <p:cNvSpPr txBox="1"/>
          <p:nvPr/>
        </p:nvSpPr>
        <p:spPr>
          <a:xfrm>
            <a:off x="1846825" y="4495025"/>
            <a:ext cx="1929900" cy="2604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sz="1600">
                <a:solidFill>
                  <a:srgbClr val="FF9900"/>
                </a:solidFill>
              </a:rPr>
              <a:t>Naive Bayes</a:t>
            </a:r>
            <a:endParaRPr sz="1600">
              <a:solidFill>
                <a:srgbClr val="FF9900"/>
              </a:solidFill>
            </a:endParaRPr>
          </a:p>
        </p:txBody>
      </p:sp>
      <p:sp>
        <p:nvSpPr>
          <p:cNvPr id="278" name="Shape 278"/>
          <p:cNvSpPr txBox="1"/>
          <p:nvPr/>
        </p:nvSpPr>
        <p:spPr>
          <a:xfrm>
            <a:off x="6395000" y="4523975"/>
            <a:ext cx="1023000" cy="2604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sz="1600">
                <a:solidFill>
                  <a:srgbClr val="FF9900"/>
                </a:solidFill>
              </a:rPr>
              <a:t>SVM</a:t>
            </a:r>
            <a:endParaRPr sz="1600">
              <a:solidFill>
                <a:srgbClr val="FF99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Shape 283"/>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a:t>Confusion Matrices</a:t>
            </a:r>
            <a:endParaRPr/>
          </a:p>
        </p:txBody>
      </p:sp>
      <p:pic>
        <p:nvPicPr>
          <p:cNvPr id="284" name="Shape 284"/>
          <p:cNvPicPr preferRelativeResize="0"/>
          <p:nvPr/>
        </p:nvPicPr>
        <p:blipFill>
          <a:blip r:embed="rId3">
            <a:alphaModFix/>
          </a:blip>
          <a:stretch>
            <a:fillRect/>
          </a:stretch>
        </p:blipFill>
        <p:spPr>
          <a:xfrm>
            <a:off x="759350" y="1441275"/>
            <a:ext cx="3833099" cy="2976550"/>
          </a:xfrm>
          <a:prstGeom prst="rect">
            <a:avLst/>
          </a:prstGeom>
          <a:noFill/>
          <a:ln>
            <a:noFill/>
          </a:ln>
        </p:spPr>
      </p:pic>
      <p:sp>
        <p:nvSpPr>
          <p:cNvPr id="285" name="Shape 285"/>
          <p:cNvSpPr txBox="1"/>
          <p:nvPr/>
        </p:nvSpPr>
        <p:spPr>
          <a:xfrm>
            <a:off x="1241850" y="4543275"/>
            <a:ext cx="2991600" cy="3183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a:solidFill>
                  <a:srgbClr val="FF9900"/>
                </a:solidFill>
              </a:rPr>
              <a:t>Neural Network using TensorFlow</a:t>
            </a:r>
            <a:endParaRPr>
              <a:solidFill>
                <a:srgbClr val="FF9900"/>
              </a:solidFill>
            </a:endParaRPr>
          </a:p>
        </p:txBody>
      </p:sp>
      <p:pic>
        <p:nvPicPr>
          <p:cNvPr id="286" name="Shape 286"/>
          <p:cNvPicPr preferRelativeResize="0"/>
          <p:nvPr/>
        </p:nvPicPr>
        <p:blipFill>
          <a:blip r:embed="rId4">
            <a:alphaModFix/>
          </a:blip>
          <a:stretch>
            <a:fillRect/>
          </a:stretch>
        </p:blipFill>
        <p:spPr>
          <a:xfrm>
            <a:off x="4744850" y="1451950"/>
            <a:ext cx="3927000" cy="2976550"/>
          </a:xfrm>
          <a:prstGeom prst="rect">
            <a:avLst/>
          </a:prstGeom>
          <a:noFill/>
          <a:ln>
            <a:noFill/>
          </a:ln>
        </p:spPr>
      </p:pic>
      <p:sp>
        <p:nvSpPr>
          <p:cNvPr id="287" name="Shape 287"/>
          <p:cNvSpPr txBox="1"/>
          <p:nvPr/>
        </p:nvSpPr>
        <p:spPr>
          <a:xfrm>
            <a:off x="5441150" y="4543275"/>
            <a:ext cx="2991600" cy="318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a:solidFill>
                  <a:srgbClr val="FF9900"/>
                </a:solidFill>
              </a:rPr>
              <a:t>Neural Network using Keras</a:t>
            </a:r>
            <a:endParaRPr>
              <a:solidFill>
                <a:srgbClr val="FF99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Shape 292"/>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a:t>Confusion Matrices</a:t>
            </a:r>
            <a:endParaRPr/>
          </a:p>
        </p:txBody>
      </p:sp>
      <p:sp>
        <p:nvSpPr>
          <p:cNvPr id="293" name="Shape 293"/>
          <p:cNvSpPr txBox="1">
            <a:spLocks noGrp="1"/>
          </p:cNvSpPr>
          <p:nvPr>
            <p:ph type="body" idx="1"/>
          </p:nvPr>
        </p:nvSpPr>
        <p:spPr>
          <a:xfrm>
            <a:off x="4087525" y="4580850"/>
            <a:ext cx="3028200" cy="285900"/>
          </a:xfrm>
          <a:prstGeom prst="rect">
            <a:avLst/>
          </a:prstGeom>
        </p:spPr>
        <p:txBody>
          <a:bodyPr spcFirstLastPara="1" wrap="square" lIns="91425" tIns="91425" rIns="91425" bIns="91425" anchor="t" anchorCtr="0">
            <a:noAutofit/>
          </a:bodyPr>
          <a:lstStyle/>
          <a:p>
            <a:pPr marL="0" lvl="0" indent="0">
              <a:spcBef>
                <a:spcPts val="0"/>
              </a:spcBef>
              <a:spcAft>
                <a:spcPts val="1600"/>
              </a:spcAft>
              <a:buNone/>
            </a:pPr>
            <a:r>
              <a:rPr lang="en" sz="1400">
                <a:solidFill>
                  <a:srgbClr val="FF9900"/>
                </a:solidFill>
              </a:rPr>
              <a:t>LSTM</a:t>
            </a:r>
            <a:endParaRPr sz="1400">
              <a:solidFill>
                <a:srgbClr val="FF9900"/>
              </a:solidFill>
            </a:endParaRPr>
          </a:p>
        </p:txBody>
      </p:sp>
      <p:pic>
        <p:nvPicPr>
          <p:cNvPr id="294" name="Shape 294"/>
          <p:cNvPicPr preferRelativeResize="0"/>
          <p:nvPr/>
        </p:nvPicPr>
        <p:blipFill>
          <a:blip r:embed="rId3">
            <a:alphaModFix/>
          </a:blip>
          <a:stretch>
            <a:fillRect/>
          </a:stretch>
        </p:blipFill>
        <p:spPr>
          <a:xfrm>
            <a:off x="2466875" y="1386675"/>
            <a:ext cx="4054026" cy="31941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Shape 299"/>
          <p:cNvSpPr txBox="1">
            <a:spLocks noGrp="1"/>
          </p:cNvSpPr>
          <p:nvPr>
            <p:ph type="body" idx="1"/>
          </p:nvPr>
        </p:nvSpPr>
        <p:spPr>
          <a:xfrm>
            <a:off x="387900" y="1489825"/>
            <a:ext cx="4659000" cy="3078900"/>
          </a:xfrm>
          <a:prstGeom prst="rect">
            <a:avLst/>
          </a:prstGeom>
        </p:spPr>
        <p:txBody>
          <a:bodyPr spcFirstLastPara="1" wrap="square" lIns="91425" tIns="91425" rIns="91425" bIns="91425" anchor="t" anchorCtr="0">
            <a:noAutofit/>
          </a:bodyPr>
          <a:lstStyle/>
          <a:p>
            <a:pPr marL="0" lvl="0" indent="0" rtl="0">
              <a:lnSpc>
                <a:spcPct val="115000"/>
              </a:lnSpc>
              <a:spcBef>
                <a:spcPts val="0"/>
              </a:spcBef>
              <a:spcAft>
                <a:spcPts val="0"/>
              </a:spcAft>
              <a:buNone/>
            </a:pPr>
            <a:r>
              <a:rPr lang="en"/>
              <a:t>⧫ Lack of clean data to directly work with might have slowed down our progress</a:t>
            </a:r>
            <a:endParaRPr/>
          </a:p>
          <a:p>
            <a:pPr marL="0" lvl="0" indent="0" rtl="0">
              <a:lnSpc>
                <a:spcPct val="115000"/>
              </a:lnSpc>
              <a:spcBef>
                <a:spcPts val="1600"/>
              </a:spcBef>
              <a:spcAft>
                <a:spcPts val="0"/>
              </a:spcAft>
              <a:buNone/>
            </a:pPr>
            <a:r>
              <a:rPr lang="en"/>
              <a:t>⧫ The loss to value of information in a real scenario for news is very high</a:t>
            </a:r>
            <a:endParaRPr/>
          </a:p>
          <a:p>
            <a:pPr marL="0" lvl="0" indent="0" rtl="0">
              <a:lnSpc>
                <a:spcPct val="115000"/>
              </a:lnSpc>
              <a:spcBef>
                <a:spcPts val="1600"/>
              </a:spcBef>
              <a:spcAft>
                <a:spcPts val="0"/>
              </a:spcAft>
              <a:buNone/>
            </a:pPr>
            <a:r>
              <a:rPr lang="en"/>
              <a:t>⧫ Content based classification is just a part of the whole picture</a:t>
            </a:r>
            <a:endParaRPr/>
          </a:p>
          <a:p>
            <a:pPr marL="0" lvl="0" indent="0" rtl="0">
              <a:spcBef>
                <a:spcPts val="1600"/>
              </a:spcBef>
              <a:spcAft>
                <a:spcPts val="1600"/>
              </a:spcAft>
              <a:buNone/>
            </a:pPr>
            <a:r>
              <a:rPr lang="en"/>
              <a:t>⧫ Distinguish between click-bait and actual fake news</a:t>
            </a:r>
            <a:endParaRPr/>
          </a:p>
        </p:txBody>
      </p:sp>
      <p:sp>
        <p:nvSpPr>
          <p:cNvPr id="300" name="Shape 300"/>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a:t>Challenges Faced</a:t>
            </a:r>
            <a:endParaRPr/>
          </a:p>
        </p:txBody>
      </p:sp>
      <p:pic>
        <p:nvPicPr>
          <p:cNvPr id="301" name="Shape 301"/>
          <p:cNvPicPr preferRelativeResize="0"/>
          <p:nvPr/>
        </p:nvPicPr>
        <p:blipFill>
          <a:blip r:embed="rId3">
            <a:alphaModFix/>
          </a:blip>
          <a:stretch>
            <a:fillRect/>
          </a:stretch>
        </p:blipFill>
        <p:spPr>
          <a:xfrm>
            <a:off x="5450200" y="1200025"/>
            <a:ext cx="2743200" cy="30194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Shape 30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a:t>Future Work</a:t>
            </a:r>
            <a:endParaRPr/>
          </a:p>
        </p:txBody>
      </p:sp>
      <p:sp>
        <p:nvSpPr>
          <p:cNvPr id="307" name="Shape 307"/>
          <p:cNvSpPr txBox="1">
            <a:spLocks noGrp="1"/>
          </p:cNvSpPr>
          <p:nvPr>
            <p:ph type="body" idx="1"/>
          </p:nvPr>
        </p:nvSpPr>
        <p:spPr>
          <a:xfrm>
            <a:off x="387900" y="1489825"/>
            <a:ext cx="4638900" cy="3078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 Assemble the classifiers to achieve better performance - Adam Boost</a:t>
            </a:r>
            <a:endParaRPr/>
          </a:p>
          <a:p>
            <a:pPr marL="0" lvl="0" indent="0">
              <a:spcBef>
                <a:spcPts val="1600"/>
              </a:spcBef>
              <a:spcAft>
                <a:spcPts val="0"/>
              </a:spcAft>
              <a:buNone/>
            </a:pPr>
            <a:r>
              <a:rPr lang="en"/>
              <a:t>⧫ Check the sources of the news</a:t>
            </a:r>
            <a:endParaRPr/>
          </a:p>
          <a:p>
            <a:pPr marL="0" lvl="0" indent="0">
              <a:spcBef>
                <a:spcPts val="1600"/>
              </a:spcBef>
              <a:spcAft>
                <a:spcPts val="1600"/>
              </a:spcAft>
              <a:buNone/>
            </a:pPr>
            <a:r>
              <a:rPr lang="en"/>
              <a:t>⧫ Search the news on the web to check the content of the news</a:t>
            </a:r>
            <a:endParaRPr/>
          </a:p>
        </p:txBody>
      </p:sp>
      <p:pic>
        <p:nvPicPr>
          <p:cNvPr id="308" name="Shape 308"/>
          <p:cNvPicPr preferRelativeResize="0"/>
          <p:nvPr/>
        </p:nvPicPr>
        <p:blipFill>
          <a:blip r:embed="rId3">
            <a:alphaModFix/>
          </a:blip>
          <a:stretch>
            <a:fillRect/>
          </a:stretch>
        </p:blipFill>
        <p:spPr>
          <a:xfrm>
            <a:off x="4963200" y="1249275"/>
            <a:ext cx="3998150" cy="3245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Shape 70"/>
          <p:cNvSpPr txBox="1">
            <a:spLocks noGrp="1"/>
          </p:cNvSpPr>
          <p:nvPr>
            <p:ph type="title"/>
          </p:nvPr>
        </p:nvSpPr>
        <p:spPr>
          <a:xfrm>
            <a:off x="387900" y="561675"/>
            <a:ext cx="8368200" cy="686100"/>
          </a:xfrm>
          <a:prstGeom prst="rect">
            <a:avLst/>
          </a:prstGeom>
          <a:ln>
            <a:noFill/>
          </a:ln>
        </p:spPr>
        <p:txBody>
          <a:bodyPr spcFirstLastPara="1" wrap="square" lIns="91425" tIns="91425" rIns="91425" bIns="91425" anchor="b" anchorCtr="0">
            <a:noAutofit/>
          </a:bodyPr>
          <a:lstStyle/>
          <a:p>
            <a:pPr marL="0" lvl="0" indent="0" rtl="0">
              <a:spcBef>
                <a:spcPts val="0"/>
              </a:spcBef>
              <a:spcAft>
                <a:spcPts val="0"/>
              </a:spcAft>
              <a:buNone/>
            </a:pPr>
            <a:r>
              <a:rPr lang="en"/>
              <a:t>Motivation</a:t>
            </a:r>
            <a:endParaRPr sz="1400">
              <a:solidFill>
                <a:srgbClr val="000000"/>
              </a:solidFill>
              <a:latin typeface="Arial"/>
              <a:ea typeface="Arial"/>
              <a:cs typeface="Arial"/>
              <a:sym typeface="Arial"/>
            </a:endParaRPr>
          </a:p>
        </p:txBody>
      </p:sp>
      <p:sp>
        <p:nvSpPr>
          <p:cNvPr id="71" name="Shape 71"/>
          <p:cNvSpPr txBox="1">
            <a:spLocks noGrp="1"/>
          </p:cNvSpPr>
          <p:nvPr>
            <p:ph type="body" idx="1"/>
          </p:nvPr>
        </p:nvSpPr>
        <p:spPr>
          <a:xfrm>
            <a:off x="387900" y="1718425"/>
            <a:ext cx="4140600" cy="3078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 Prevalence of fake news on social media</a:t>
            </a:r>
            <a:endParaRPr/>
          </a:p>
          <a:p>
            <a:pPr marL="0" lvl="0" indent="0">
              <a:spcBef>
                <a:spcPts val="1600"/>
              </a:spcBef>
              <a:spcAft>
                <a:spcPts val="0"/>
              </a:spcAft>
              <a:buNone/>
            </a:pPr>
            <a:r>
              <a:rPr lang="en"/>
              <a:t>⧫ Emerging research area in Natural Language Processing</a:t>
            </a:r>
            <a:endParaRPr/>
          </a:p>
          <a:p>
            <a:pPr marL="0" lvl="0" indent="0">
              <a:spcBef>
                <a:spcPts val="1600"/>
              </a:spcBef>
              <a:spcAft>
                <a:spcPts val="0"/>
              </a:spcAft>
              <a:buNone/>
            </a:pPr>
            <a:r>
              <a:rPr lang="en"/>
              <a:t>⧫ Basic countermeasures inflexible and inefficient</a:t>
            </a:r>
            <a:endParaRPr/>
          </a:p>
          <a:p>
            <a:pPr marL="0" lvl="0" indent="0">
              <a:spcBef>
                <a:spcPts val="1600"/>
              </a:spcBef>
              <a:spcAft>
                <a:spcPts val="0"/>
              </a:spcAft>
              <a:buNone/>
            </a:pPr>
            <a:r>
              <a:rPr lang="en"/>
              <a:t>⧫ Current progress in this area</a:t>
            </a:r>
            <a:endParaRPr/>
          </a:p>
          <a:p>
            <a:pPr marL="0" lvl="0" indent="0">
              <a:spcBef>
                <a:spcPts val="1600"/>
              </a:spcBef>
              <a:spcAft>
                <a:spcPts val="0"/>
              </a:spcAft>
              <a:buNone/>
            </a:pPr>
            <a:endParaRPr/>
          </a:p>
          <a:p>
            <a:pPr marL="0" lvl="0" indent="0">
              <a:spcBef>
                <a:spcPts val="1600"/>
              </a:spcBef>
              <a:spcAft>
                <a:spcPts val="1600"/>
              </a:spcAft>
              <a:buNone/>
            </a:pPr>
            <a:endParaRPr/>
          </a:p>
        </p:txBody>
      </p:sp>
      <p:sp>
        <p:nvSpPr>
          <p:cNvPr id="72" name="Shape 72"/>
          <p:cNvSpPr/>
          <p:nvPr/>
        </p:nvSpPr>
        <p:spPr>
          <a:xfrm>
            <a:off x="4217275" y="1143025"/>
            <a:ext cx="4654800" cy="3507900"/>
          </a:xfrm>
          <a:prstGeom prst="rect">
            <a:avLst/>
          </a:prstGeom>
          <a:solidFill>
            <a:schemeClr val="dk1"/>
          </a:solid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spcBef>
                <a:spcPts val="0"/>
              </a:spcBef>
              <a:spcAft>
                <a:spcPts val="0"/>
              </a:spcAft>
              <a:buNone/>
            </a:pPr>
            <a:endParaRPr/>
          </a:p>
        </p:txBody>
      </p:sp>
      <p:pic>
        <p:nvPicPr>
          <p:cNvPr id="73" name="Shape 73"/>
          <p:cNvPicPr preferRelativeResize="0"/>
          <p:nvPr/>
        </p:nvPicPr>
        <p:blipFill>
          <a:blip r:embed="rId3">
            <a:alphaModFix/>
          </a:blip>
          <a:stretch>
            <a:fillRect/>
          </a:stretch>
        </p:blipFill>
        <p:spPr>
          <a:xfrm>
            <a:off x="4217275" y="847275"/>
            <a:ext cx="4815874" cy="3795251"/>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Shape 313"/>
          <p:cNvSpPr txBox="1">
            <a:spLocks noGrp="1"/>
          </p:cNvSpPr>
          <p:nvPr>
            <p:ph type="title"/>
          </p:nvPr>
        </p:nvSpPr>
        <p:spPr>
          <a:xfrm>
            <a:off x="2757350" y="2165450"/>
            <a:ext cx="7356300" cy="6861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a:t>Data’s all, folks!</a:t>
            </a:r>
            <a:endParaRPr/>
          </a:p>
          <a:p>
            <a:pPr marL="0" lvl="0" indent="0">
              <a:spcBef>
                <a:spcPts val="0"/>
              </a:spcBef>
              <a:spcAft>
                <a:spcPts val="0"/>
              </a:spcAft>
              <a:buNone/>
            </a:pPr>
            <a:r>
              <a:rPr lang="en"/>
              <a:t>    Thank You!</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Shape 320"/>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a:t>References</a:t>
            </a:r>
            <a:endParaRPr/>
          </a:p>
        </p:txBody>
      </p:sp>
      <p:sp>
        <p:nvSpPr>
          <p:cNvPr id="321" name="Shape 321"/>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 </a:t>
            </a:r>
            <a:r>
              <a:rPr lang="en" u="sng">
                <a:solidFill>
                  <a:schemeClr val="hlink"/>
                </a:solidFill>
                <a:hlinkClick r:id="rId3"/>
              </a:rPr>
              <a:t>Fake News Detection: A Data Mining Perspective</a:t>
            </a:r>
            <a:endParaRPr/>
          </a:p>
          <a:p>
            <a:pPr marL="0" lvl="0" indent="0">
              <a:spcBef>
                <a:spcPts val="1600"/>
              </a:spcBef>
              <a:spcAft>
                <a:spcPts val="0"/>
              </a:spcAft>
              <a:buNone/>
            </a:pPr>
            <a:r>
              <a:rPr lang="en"/>
              <a:t>⧫ </a:t>
            </a:r>
            <a:r>
              <a:rPr lang="en" u="sng">
                <a:solidFill>
                  <a:schemeClr val="hlink"/>
                </a:solidFill>
                <a:hlinkClick r:id="rId4"/>
              </a:rPr>
              <a:t>Fake News Identification - Stanford CS 229</a:t>
            </a:r>
            <a:endParaRPr/>
          </a:p>
          <a:p>
            <a:pPr marL="0" lvl="0" indent="0">
              <a:spcBef>
                <a:spcPts val="1600"/>
              </a:spcBef>
              <a:spcAft>
                <a:spcPts val="0"/>
              </a:spcAft>
              <a:buNone/>
            </a:pPr>
            <a:r>
              <a:rPr lang="en"/>
              <a:t>⧫ </a:t>
            </a:r>
            <a:r>
              <a:rPr lang="en" u="sng">
                <a:solidFill>
                  <a:schemeClr val="hlink"/>
                </a:solidFill>
                <a:hlinkClick r:id="rId5"/>
              </a:rPr>
              <a:t>BS Detector</a:t>
            </a:r>
            <a:endParaRPr/>
          </a:p>
          <a:p>
            <a:pPr marL="0" lvl="0" indent="0">
              <a:spcBef>
                <a:spcPts val="1600"/>
              </a:spcBef>
              <a:spcAft>
                <a:spcPts val="1600"/>
              </a:spcAft>
              <a:buNone/>
            </a:pPr>
            <a:r>
              <a:rPr lang="en"/>
              <a:t>⧫ </a:t>
            </a:r>
            <a:r>
              <a:rPr lang="en" u="sng">
                <a:solidFill>
                  <a:schemeClr val="hlink"/>
                </a:solidFill>
                <a:hlinkClick r:id="rId6"/>
              </a:rPr>
              <a:t>Datasets from Kaggle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387900" y="512925"/>
            <a:ext cx="8368200" cy="6861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a:t>Problem Statement</a:t>
            </a:r>
            <a:endParaRPr/>
          </a:p>
        </p:txBody>
      </p:sp>
      <p:sp>
        <p:nvSpPr>
          <p:cNvPr id="79" name="Shape 79"/>
          <p:cNvSpPr txBox="1">
            <a:spLocks noGrp="1"/>
          </p:cNvSpPr>
          <p:nvPr>
            <p:ph type="body" idx="1"/>
          </p:nvPr>
        </p:nvSpPr>
        <p:spPr>
          <a:xfrm>
            <a:off x="387900" y="1737475"/>
            <a:ext cx="3819600" cy="3078900"/>
          </a:xfrm>
          <a:prstGeom prst="rect">
            <a:avLst/>
          </a:prstGeom>
        </p:spPr>
        <p:txBody>
          <a:bodyPr spcFirstLastPara="1" wrap="square" lIns="91425" tIns="91425" rIns="91425" bIns="91425" anchor="t" anchorCtr="0">
            <a:noAutofit/>
          </a:bodyPr>
          <a:lstStyle/>
          <a:p>
            <a:pPr marL="0" lvl="0" indent="0">
              <a:spcBef>
                <a:spcPts val="0"/>
              </a:spcBef>
              <a:spcAft>
                <a:spcPts val="1600"/>
              </a:spcAft>
              <a:buNone/>
            </a:pPr>
            <a:r>
              <a:rPr lang="en"/>
              <a:t>⧫ Develop a machine learning program to identify fake/unreliable news based on content acquired.</a:t>
            </a:r>
            <a:endParaRPr/>
          </a:p>
        </p:txBody>
      </p:sp>
      <p:pic>
        <p:nvPicPr>
          <p:cNvPr id="80" name="Shape 80"/>
          <p:cNvPicPr preferRelativeResize="0"/>
          <p:nvPr/>
        </p:nvPicPr>
        <p:blipFill>
          <a:blip r:embed="rId3">
            <a:alphaModFix/>
          </a:blip>
          <a:stretch>
            <a:fillRect/>
          </a:stretch>
        </p:blipFill>
        <p:spPr>
          <a:xfrm>
            <a:off x="4149600" y="1199025"/>
            <a:ext cx="4859900" cy="35209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Shape 85"/>
          <p:cNvSpPr txBox="1">
            <a:spLocks noGrp="1"/>
          </p:cNvSpPr>
          <p:nvPr>
            <p:ph type="title"/>
          </p:nvPr>
        </p:nvSpPr>
        <p:spPr>
          <a:xfrm>
            <a:off x="387900" y="438975"/>
            <a:ext cx="8368200" cy="6861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a:t>Data </a:t>
            </a:r>
            <a:endParaRPr/>
          </a:p>
        </p:txBody>
      </p:sp>
      <p:sp>
        <p:nvSpPr>
          <p:cNvPr id="86" name="Shape 86"/>
          <p:cNvSpPr txBox="1">
            <a:spLocks noGrp="1"/>
          </p:cNvSpPr>
          <p:nvPr>
            <p:ph type="body" idx="1"/>
          </p:nvPr>
        </p:nvSpPr>
        <p:spPr>
          <a:xfrm>
            <a:off x="387900" y="1442200"/>
            <a:ext cx="3212400" cy="3078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 Dataset source - Kaggle</a:t>
            </a:r>
            <a:endParaRPr/>
          </a:p>
          <a:p>
            <a:pPr marL="0" lvl="0" indent="0">
              <a:spcBef>
                <a:spcPts val="1600"/>
              </a:spcBef>
              <a:spcAft>
                <a:spcPts val="0"/>
              </a:spcAft>
              <a:buNone/>
            </a:pPr>
            <a:r>
              <a:rPr lang="en"/>
              <a:t>⧫ ID, Title, Author, Text, Label</a:t>
            </a:r>
            <a:endParaRPr/>
          </a:p>
          <a:p>
            <a:pPr marL="0" lvl="0" indent="0">
              <a:spcBef>
                <a:spcPts val="1600"/>
              </a:spcBef>
              <a:spcAft>
                <a:spcPts val="0"/>
              </a:spcAft>
              <a:buNone/>
            </a:pPr>
            <a:r>
              <a:rPr lang="en"/>
              <a:t>⧫ Label 1 - Unreliable</a:t>
            </a:r>
            <a:endParaRPr/>
          </a:p>
          <a:p>
            <a:pPr marL="0" lvl="0" indent="0">
              <a:spcBef>
                <a:spcPts val="1600"/>
              </a:spcBef>
              <a:spcAft>
                <a:spcPts val="1600"/>
              </a:spcAft>
              <a:buNone/>
            </a:pPr>
            <a:r>
              <a:rPr lang="en"/>
              <a:t>⧫ Label 0 - Reliable</a:t>
            </a:r>
            <a:endParaRPr/>
          </a:p>
        </p:txBody>
      </p:sp>
      <p:pic>
        <p:nvPicPr>
          <p:cNvPr id="87" name="Shape 87"/>
          <p:cNvPicPr preferRelativeResize="0"/>
          <p:nvPr/>
        </p:nvPicPr>
        <p:blipFill>
          <a:blip r:embed="rId3">
            <a:alphaModFix/>
          </a:blip>
          <a:stretch>
            <a:fillRect/>
          </a:stretch>
        </p:blipFill>
        <p:spPr>
          <a:xfrm>
            <a:off x="3930375" y="268275"/>
            <a:ext cx="4702225" cy="459737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Shape 92"/>
          <p:cNvSpPr txBox="1">
            <a:spLocks noGrp="1"/>
          </p:cNvSpPr>
          <p:nvPr>
            <p:ph type="title"/>
          </p:nvPr>
        </p:nvSpPr>
        <p:spPr>
          <a:xfrm>
            <a:off x="387900" y="438975"/>
            <a:ext cx="8368200" cy="6861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Workflow</a:t>
            </a:r>
            <a:endParaRPr/>
          </a:p>
        </p:txBody>
      </p:sp>
      <p:pic>
        <p:nvPicPr>
          <p:cNvPr id="93" name="Shape 93"/>
          <p:cNvPicPr preferRelativeResize="0"/>
          <p:nvPr/>
        </p:nvPicPr>
        <p:blipFill>
          <a:blip r:embed="rId3">
            <a:alphaModFix/>
          </a:blip>
          <a:stretch>
            <a:fillRect/>
          </a:stretch>
        </p:blipFill>
        <p:spPr>
          <a:xfrm>
            <a:off x="2827475" y="0"/>
            <a:ext cx="3492650" cy="51435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a:t>Data Preprocessing</a:t>
            </a:r>
            <a:endParaRPr/>
          </a:p>
        </p:txBody>
      </p:sp>
      <p:sp>
        <p:nvSpPr>
          <p:cNvPr id="99" name="Shape 99"/>
          <p:cNvSpPr txBox="1">
            <a:spLocks noGrp="1"/>
          </p:cNvSpPr>
          <p:nvPr>
            <p:ph type="body" idx="1"/>
          </p:nvPr>
        </p:nvSpPr>
        <p:spPr>
          <a:xfrm>
            <a:off x="387900" y="1442200"/>
            <a:ext cx="4543500" cy="30789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
              <a:t>Perform various text cleaning steps (remove all non-alphanumeric characters, delete stopwords, delete missing rows, etc.) </a:t>
            </a:r>
            <a:endParaRPr/>
          </a:p>
          <a:p>
            <a:pPr marL="457200" lvl="0" indent="-342900" rtl="0">
              <a:spcBef>
                <a:spcPts val="0"/>
              </a:spcBef>
              <a:spcAft>
                <a:spcPts val="0"/>
              </a:spcAft>
              <a:buSzPts val="1800"/>
              <a:buChar char="➢"/>
            </a:pPr>
            <a:r>
              <a:rPr lang="en"/>
              <a:t>For Doc2Vec, convert to LabeledSentences(), comma separated word format</a:t>
            </a:r>
            <a:endParaRPr/>
          </a:p>
        </p:txBody>
      </p:sp>
      <p:pic>
        <p:nvPicPr>
          <p:cNvPr id="100" name="Shape 100"/>
          <p:cNvPicPr preferRelativeResize="0"/>
          <p:nvPr/>
        </p:nvPicPr>
        <p:blipFill>
          <a:blip r:embed="rId3">
            <a:alphaModFix/>
          </a:blip>
          <a:stretch>
            <a:fillRect/>
          </a:stretch>
        </p:blipFill>
        <p:spPr>
          <a:xfrm>
            <a:off x="4846550" y="1144125"/>
            <a:ext cx="4051175" cy="33769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Shape 10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Doc2Vec Model</a:t>
            </a:r>
            <a:endParaRPr/>
          </a:p>
        </p:txBody>
      </p:sp>
      <p:sp>
        <p:nvSpPr>
          <p:cNvPr id="106" name="Shape 106"/>
          <p:cNvSpPr txBox="1">
            <a:spLocks noGrp="1"/>
          </p:cNvSpPr>
          <p:nvPr>
            <p:ph type="body" idx="1"/>
          </p:nvPr>
        </p:nvSpPr>
        <p:spPr>
          <a:xfrm>
            <a:off x="387900" y="1442200"/>
            <a:ext cx="4179300" cy="30789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 Based on Word2Vec model</a:t>
            </a:r>
            <a:endParaRPr/>
          </a:p>
          <a:p>
            <a:pPr marL="0" lvl="0" indent="0" rtl="0">
              <a:spcBef>
                <a:spcPts val="1600"/>
              </a:spcBef>
              <a:spcAft>
                <a:spcPts val="0"/>
              </a:spcAft>
              <a:buNone/>
            </a:pPr>
            <a:r>
              <a:rPr lang="en"/>
              <a:t>⧫ Preserves word order information</a:t>
            </a:r>
            <a:endParaRPr/>
          </a:p>
          <a:p>
            <a:pPr marL="0" lvl="0" indent="0" rtl="0">
              <a:spcBef>
                <a:spcPts val="1600"/>
              </a:spcBef>
              <a:spcAft>
                <a:spcPts val="1600"/>
              </a:spcAft>
              <a:buNone/>
            </a:pPr>
            <a:r>
              <a:rPr lang="en"/>
              <a:t>⧫ Extracts Word2Vec features and adds an additional “document vector” with information about the entire document</a:t>
            </a:r>
            <a:endParaRPr/>
          </a:p>
        </p:txBody>
      </p:sp>
      <p:pic>
        <p:nvPicPr>
          <p:cNvPr id="107" name="Shape 107"/>
          <p:cNvPicPr preferRelativeResize="0"/>
          <p:nvPr/>
        </p:nvPicPr>
        <p:blipFill>
          <a:blip r:embed="rId3">
            <a:alphaModFix/>
          </a:blip>
          <a:stretch>
            <a:fillRect/>
          </a:stretch>
        </p:blipFill>
        <p:spPr>
          <a:xfrm>
            <a:off x="4736550" y="1442200"/>
            <a:ext cx="4019550" cy="22288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Shape 112"/>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a:t>Training a Model</a:t>
            </a:r>
            <a:endParaRPr/>
          </a:p>
        </p:txBody>
      </p:sp>
      <p:sp>
        <p:nvSpPr>
          <p:cNvPr id="113" name="Shape 113"/>
          <p:cNvSpPr txBox="1">
            <a:spLocks noGrp="1"/>
          </p:cNvSpPr>
          <p:nvPr>
            <p:ph type="body" idx="1"/>
          </p:nvPr>
        </p:nvSpPr>
        <p:spPr>
          <a:xfrm>
            <a:off x="387900" y="1489825"/>
            <a:ext cx="3935400" cy="3078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 Models used-</a:t>
            </a:r>
            <a:endParaRPr/>
          </a:p>
          <a:p>
            <a:pPr marL="457200" lvl="0" indent="-342900" rtl="0">
              <a:spcBef>
                <a:spcPts val="1600"/>
              </a:spcBef>
              <a:spcAft>
                <a:spcPts val="0"/>
              </a:spcAft>
              <a:buSzPts val="1800"/>
              <a:buChar char="●"/>
            </a:pPr>
            <a:r>
              <a:rPr lang="en"/>
              <a:t>Naive Bayes</a:t>
            </a:r>
            <a:endParaRPr/>
          </a:p>
          <a:p>
            <a:pPr marL="457200" lvl="0" indent="-342900" rtl="0">
              <a:spcBef>
                <a:spcPts val="0"/>
              </a:spcBef>
              <a:spcAft>
                <a:spcPts val="0"/>
              </a:spcAft>
              <a:buSzPts val="1800"/>
              <a:buChar char="●"/>
            </a:pPr>
            <a:r>
              <a:rPr lang="en"/>
              <a:t>Support Vector Machine (SVM)</a:t>
            </a:r>
            <a:endParaRPr/>
          </a:p>
          <a:p>
            <a:pPr marL="457200" lvl="0" indent="-342900" rtl="0">
              <a:spcBef>
                <a:spcPts val="0"/>
              </a:spcBef>
              <a:spcAft>
                <a:spcPts val="0"/>
              </a:spcAft>
              <a:buSzPts val="1800"/>
              <a:buChar char="●"/>
            </a:pPr>
            <a:r>
              <a:rPr lang="en"/>
              <a:t>Neural Network</a:t>
            </a:r>
            <a:endParaRPr/>
          </a:p>
          <a:p>
            <a:pPr marL="457200" lvl="0" indent="-342900">
              <a:spcBef>
                <a:spcPts val="0"/>
              </a:spcBef>
              <a:spcAft>
                <a:spcPts val="0"/>
              </a:spcAft>
              <a:buSzPts val="1800"/>
              <a:buChar char="●"/>
            </a:pPr>
            <a:r>
              <a:rPr lang="en"/>
              <a:t>Long Short-Term Memory (LSTM)</a:t>
            </a:r>
            <a:endParaRPr/>
          </a:p>
        </p:txBody>
      </p:sp>
      <p:pic>
        <p:nvPicPr>
          <p:cNvPr id="114" name="Shape 114"/>
          <p:cNvPicPr preferRelativeResize="0"/>
          <p:nvPr/>
        </p:nvPicPr>
        <p:blipFill>
          <a:blip r:embed="rId3">
            <a:alphaModFix/>
          </a:blip>
          <a:stretch>
            <a:fillRect/>
          </a:stretch>
        </p:blipFill>
        <p:spPr>
          <a:xfrm>
            <a:off x="4178500" y="393725"/>
            <a:ext cx="4866449" cy="44506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Shape 119"/>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a:t>Naive Bayes</a:t>
            </a:r>
            <a:endParaRPr/>
          </a:p>
        </p:txBody>
      </p:sp>
      <p:sp>
        <p:nvSpPr>
          <p:cNvPr id="120" name="Shape 120"/>
          <p:cNvSpPr txBox="1">
            <a:spLocks noGrp="1"/>
          </p:cNvSpPr>
          <p:nvPr>
            <p:ph type="body" idx="1"/>
          </p:nvPr>
        </p:nvSpPr>
        <p:spPr>
          <a:xfrm>
            <a:off x="302050" y="1489825"/>
            <a:ext cx="4915800" cy="3375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 Classification technique based on Bayes’ theorem with an assumption of independence among predictors</a:t>
            </a:r>
            <a:endParaRPr/>
          </a:p>
          <a:p>
            <a:pPr marL="0" lvl="0" indent="0">
              <a:spcBef>
                <a:spcPts val="1600"/>
              </a:spcBef>
              <a:spcAft>
                <a:spcPts val="0"/>
              </a:spcAft>
              <a:buNone/>
            </a:pPr>
            <a:r>
              <a:rPr lang="en"/>
              <a:t>1. Convert data set into a frequency table</a:t>
            </a:r>
            <a:endParaRPr/>
          </a:p>
          <a:p>
            <a:pPr marL="0" lvl="0" indent="0">
              <a:spcBef>
                <a:spcPts val="1600"/>
              </a:spcBef>
              <a:spcAft>
                <a:spcPts val="0"/>
              </a:spcAft>
              <a:buNone/>
            </a:pPr>
            <a:r>
              <a:rPr lang="en"/>
              <a:t>2. Create likelihood table by finding probabilities</a:t>
            </a:r>
            <a:endParaRPr/>
          </a:p>
          <a:p>
            <a:pPr marL="0" lvl="0" indent="0">
              <a:spcBef>
                <a:spcPts val="1600"/>
              </a:spcBef>
              <a:spcAft>
                <a:spcPts val="1600"/>
              </a:spcAft>
              <a:buNone/>
            </a:pPr>
            <a:r>
              <a:rPr lang="en"/>
              <a:t>3. Use Naive Bayesian equation to calculate posterior probability for each class</a:t>
            </a:r>
            <a:endParaRPr/>
          </a:p>
        </p:txBody>
      </p:sp>
      <p:pic>
        <p:nvPicPr>
          <p:cNvPr id="121" name="Shape 121"/>
          <p:cNvPicPr preferRelativeResize="0"/>
          <p:nvPr/>
        </p:nvPicPr>
        <p:blipFill>
          <a:blip r:embed="rId3">
            <a:alphaModFix/>
          </a:blip>
          <a:stretch>
            <a:fillRect/>
          </a:stretch>
        </p:blipFill>
        <p:spPr>
          <a:xfrm>
            <a:off x="5101075" y="1625250"/>
            <a:ext cx="3890525" cy="2691275"/>
          </a:xfrm>
          <a:prstGeom prst="rect">
            <a:avLst/>
          </a:prstGeom>
          <a:noFill/>
          <a:ln>
            <a:noFill/>
          </a:ln>
        </p:spPr>
      </p:pic>
    </p:spTree>
  </p:cSld>
  <p:clrMapOvr>
    <a:masterClrMapping/>
  </p:clrMapOvr>
</p:sld>
</file>

<file path=ppt/theme/theme1.xml><?xml version="1.0" encoding="utf-8"?>
<a:theme xmlns:a="http://schemas.openxmlformats.org/drawingml/2006/main"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664</Words>
  <Application>Microsoft Office PowerPoint</Application>
  <PresentationFormat>On-screen Show (16:9)</PresentationFormat>
  <Paragraphs>127</Paragraphs>
  <Slides>21</Slides>
  <Notes>21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Roboto Slab</vt:lpstr>
      <vt:lpstr>Roboto</vt:lpstr>
      <vt:lpstr>Marina</vt:lpstr>
      <vt:lpstr>Fake News Detection</vt:lpstr>
      <vt:lpstr>Motivation</vt:lpstr>
      <vt:lpstr>Problem Statement</vt:lpstr>
      <vt:lpstr>Data </vt:lpstr>
      <vt:lpstr>Workflow</vt:lpstr>
      <vt:lpstr>Data Preprocessing</vt:lpstr>
      <vt:lpstr>Doc2Vec Model</vt:lpstr>
      <vt:lpstr>Training a Model</vt:lpstr>
      <vt:lpstr>Naive Bayes</vt:lpstr>
      <vt:lpstr>Support Vector Machine (SVM)</vt:lpstr>
      <vt:lpstr>Neural Network</vt:lpstr>
      <vt:lpstr>Neural Network</vt:lpstr>
      <vt:lpstr>LSTM</vt:lpstr>
      <vt:lpstr>Comparison of Models</vt:lpstr>
      <vt:lpstr>Confusion Matrices</vt:lpstr>
      <vt:lpstr>Confusion Matrices</vt:lpstr>
      <vt:lpstr>Confusion Matrices</vt:lpstr>
      <vt:lpstr>Challenges Faced</vt:lpstr>
      <vt:lpstr>Future Work</vt:lpstr>
      <vt:lpstr>Data’s all, folks!     Thank You!</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Fake News Detection</dc:title>
  <cp:lastModifiedBy>abhishek</cp:lastModifiedBy>
  <cp:revision>5</cp:revision>
  <dcterms:modified xsi:type="dcterms:W3CDTF">2018-10-24T04:48:41Z</dcterms:modified>
</cp:coreProperties>
</file>