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377.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slides/slide355.xml" ContentType="application/vnd.openxmlformats-officedocument.presentationml.slide+xml"/>
  <Override PartName="/ppt/slides/slide366.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34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33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338.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34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57.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46.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335.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3" r:id="rId2"/>
    <p:sldId id="646" r:id="rId3"/>
    <p:sldId id="647" r:id="rId4"/>
    <p:sldId id="648" r:id="rId5"/>
    <p:sldId id="649" r:id="rId6"/>
    <p:sldId id="650" r:id="rId7"/>
    <p:sldId id="651" r:id="rId8"/>
    <p:sldId id="652" r:id="rId9"/>
    <p:sldId id="653" r:id="rId10"/>
    <p:sldId id="671" r:id="rId11"/>
    <p:sldId id="654" r:id="rId12"/>
    <p:sldId id="655" r:id="rId13"/>
    <p:sldId id="656" r:id="rId14"/>
    <p:sldId id="657" r:id="rId15"/>
    <p:sldId id="658" r:id="rId16"/>
    <p:sldId id="659" r:id="rId17"/>
    <p:sldId id="660" r:id="rId18"/>
    <p:sldId id="661" r:id="rId19"/>
    <p:sldId id="662" r:id="rId20"/>
    <p:sldId id="663" r:id="rId21"/>
    <p:sldId id="664" r:id="rId22"/>
    <p:sldId id="665" r:id="rId23"/>
    <p:sldId id="666" r:id="rId24"/>
    <p:sldId id="667" r:id="rId25"/>
    <p:sldId id="668" r:id="rId26"/>
    <p:sldId id="669" r:id="rId27"/>
    <p:sldId id="670" r:id="rId28"/>
    <p:sldId id="672" r:id="rId29"/>
    <p:sldId id="673" r:id="rId30"/>
    <p:sldId id="674" r:id="rId31"/>
    <p:sldId id="675" r:id="rId32"/>
    <p:sldId id="676" r:id="rId33"/>
    <p:sldId id="677" r:id="rId34"/>
    <p:sldId id="678" r:id="rId35"/>
    <p:sldId id="679" r:id="rId36"/>
    <p:sldId id="680" r:id="rId37"/>
    <p:sldId id="681" r:id="rId38"/>
    <p:sldId id="682" r:id="rId39"/>
    <p:sldId id="694" r:id="rId40"/>
    <p:sldId id="695" r:id="rId41"/>
    <p:sldId id="683" r:id="rId42"/>
    <p:sldId id="684" r:id="rId43"/>
    <p:sldId id="685" r:id="rId44"/>
    <p:sldId id="686" r:id="rId45"/>
    <p:sldId id="688" r:id="rId46"/>
    <p:sldId id="689" r:id="rId47"/>
    <p:sldId id="690" r:id="rId48"/>
    <p:sldId id="691" r:id="rId49"/>
    <p:sldId id="692" r:id="rId50"/>
    <p:sldId id="693" r:id="rId51"/>
    <p:sldId id="696" r:id="rId52"/>
    <p:sldId id="697" r:id="rId53"/>
    <p:sldId id="698" r:id="rId54"/>
    <p:sldId id="699" r:id="rId55"/>
    <p:sldId id="700" r:id="rId56"/>
    <p:sldId id="701" r:id="rId57"/>
    <p:sldId id="702" r:id="rId58"/>
    <p:sldId id="703" r:id="rId59"/>
    <p:sldId id="704" r:id="rId60"/>
    <p:sldId id="705" r:id="rId61"/>
    <p:sldId id="492" r:id="rId62"/>
    <p:sldId id="617" r:id="rId63"/>
    <p:sldId id="706" r:id="rId64"/>
    <p:sldId id="707" r:id="rId65"/>
    <p:sldId id="708" r:id="rId66"/>
    <p:sldId id="709" r:id="rId67"/>
    <p:sldId id="710" r:id="rId68"/>
    <p:sldId id="711" r:id="rId69"/>
    <p:sldId id="712" r:id="rId70"/>
    <p:sldId id="713" r:id="rId71"/>
    <p:sldId id="714" r:id="rId72"/>
    <p:sldId id="715" r:id="rId73"/>
    <p:sldId id="716" r:id="rId74"/>
    <p:sldId id="717" r:id="rId75"/>
    <p:sldId id="718" r:id="rId76"/>
    <p:sldId id="719" r:id="rId77"/>
    <p:sldId id="720" r:id="rId78"/>
    <p:sldId id="721" r:id="rId79"/>
    <p:sldId id="722" r:id="rId80"/>
    <p:sldId id="723" r:id="rId81"/>
    <p:sldId id="724" r:id="rId82"/>
    <p:sldId id="725" r:id="rId83"/>
    <p:sldId id="729" r:id="rId84"/>
    <p:sldId id="730" r:id="rId85"/>
    <p:sldId id="731" r:id="rId86"/>
    <p:sldId id="732" r:id="rId87"/>
    <p:sldId id="534" r:id="rId88"/>
    <p:sldId id="535" r:id="rId89"/>
    <p:sldId id="536" r:id="rId90"/>
    <p:sldId id="537" r:id="rId91"/>
    <p:sldId id="538" r:id="rId92"/>
    <p:sldId id="539" r:id="rId93"/>
    <p:sldId id="540" r:id="rId94"/>
    <p:sldId id="541" r:id="rId95"/>
    <p:sldId id="543" r:id="rId96"/>
    <p:sldId id="544" r:id="rId97"/>
    <p:sldId id="542" r:id="rId98"/>
    <p:sldId id="545" r:id="rId99"/>
    <p:sldId id="546" r:id="rId100"/>
    <p:sldId id="547" r:id="rId101"/>
    <p:sldId id="548" r:id="rId102"/>
    <p:sldId id="549" r:id="rId103"/>
    <p:sldId id="550" r:id="rId104"/>
    <p:sldId id="552" r:id="rId105"/>
    <p:sldId id="556" r:id="rId106"/>
    <p:sldId id="557" r:id="rId107"/>
    <p:sldId id="551" r:id="rId108"/>
    <p:sldId id="553" r:id="rId109"/>
    <p:sldId id="620" r:id="rId110"/>
    <p:sldId id="554" r:id="rId111"/>
    <p:sldId id="555" r:id="rId112"/>
    <p:sldId id="558" r:id="rId113"/>
    <p:sldId id="559" r:id="rId114"/>
    <p:sldId id="623" r:id="rId115"/>
    <p:sldId id="628" r:id="rId116"/>
    <p:sldId id="560" r:id="rId117"/>
    <p:sldId id="563" r:id="rId118"/>
    <p:sldId id="564" r:id="rId119"/>
    <p:sldId id="565" r:id="rId120"/>
    <p:sldId id="566" r:id="rId121"/>
    <p:sldId id="567" r:id="rId122"/>
    <p:sldId id="568" r:id="rId123"/>
    <p:sldId id="570" r:id="rId124"/>
    <p:sldId id="569" r:id="rId125"/>
    <p:sldId id="571" r:id="rId126"/>
    <p:sldId id="572" r:id="rId127"/>
    <p:sldId id="573" r:id="rId128"/>
    <p:sldId id="574" r:id="rId129"/>
    <p:sldId id="575" r:id="rId130"/>
    <p:sldId id="576" r:id="rId131"/>
    <p:sldId id="577" r:id="rId132"/>
    <p:sldId id="590" r:id="rId133"/>
    <p:sldId id="579" r:id="rId134"/>
    <p:sldId id="578" r:id="rId135"/>
    <p:sldId id="583" r:id="rId136"/>
    <p:sldId id="589" r:id="rId137"/>
    <p:sldId id="580" r:id="rId138"/>
    <p:sldId id="581" r:id="rId139"/>
    <p:sldId id="584" r:id="rId140"/>
    <p:sldId id="585" r:id="rId141"/>
    <p:sldId id="586" r:id="rId142"/>
    <p:sldId id="587" r:id="rId143"/>
    <p:sldId id="588" r:id="rId144"/>
    <p:sldId id="591" r:id="rId145"/>
    <p:sldId id="592" r:id="rId146"/>
    <p:sldId id="593" r:id="rId147"/>
    <p:sldId id="594" r:id="rId148"/>
    <p:sldId id="602" r:id="rId149"/>
    <p:sldId id="603" r:id="rId150"/>
    <p:sldId id="595" r:id="rId151"/>
    <p:sldId id="596" r:id="rId152"/>
    <p:sldId id="597" r:id="rId153"/>
    <p:sldId id="599" r:id="rId154"/>
    <p:sldId id="601" r:id="rId155"/>
    <p:sldId id="610" r:id="rId156"/>
    <p:sldId id="604" r:id="rId157"/>
    <p:sldId id="605" r:id="rId158"/>
    <p:sldId id="606" r:id="rId159"/>
    <p:sldId id="607" r:id="rId160"/>
    <p:sldId id="608" r:id="rId161"/>
    <p:sldId id="609" r:id="rId162"/>
    <p:sldId id="611" r:id="rId163"/>
    <p:sldId id="630" r:id="rId164"/>
    <p:sldId id="734" r:id="rId165"/>
    <p:sldId id="735" r:id="rId166"/>
    <p:sldId id="736" r:id="rId167"/>
    <p:sldId id="737" r:id="rId168"/>
    <p:sldId id="738" r:id="rId169"/>
    <p:sldId id="739" r:id="rId170"/>
    <p:sldId id="740" r:id="rId171"/>
    <p:sldId id="741" r:id="rId172"/>
    <p:sldId id="742" r:id="rId173"/>
    <p:sldId id="743" r:id="rId174"/>
    <p:sldId id="744" r:id="rId175"/>
    <p:sldId id="745" r:id="rId176"/>
    <p:sldId id="746" r:id="rId177"/>
    <p:sldId id="747" r:id="rId178"/>
    <p:sldId id="748" r:id="rId179"/>
    <p:sldId id="749" r:id="rId180"/>
    <p:sldId id="750" r:id="rId181"/>
    <p:sldId id="751" r:id="rId182"/>
    <p:sldId id="752" r:id="rId183"/>
    <p:sldId id="753" r:id="rId184"/>
    <p:sldId id="754" r:id="rId185"/>
    <p:sldId id="755" r:id="rId186"/>
    <p:sldId id="756" r:id="rId187"/>
    <p:sldId id="757" r:id="rId188"/>
    <p:sldId id="758" r:id="rId189"/>
    <p:sldId id="759" r:id="rId190"/>
    <p:sldId id="760" r:id="rId191"/>
    <p:sldId id="761" r:id="rId192"/>
    <p:sldId id="762" r:id="rId193"/>
    <p:sldId id="763" r:id="rId194"/>
    <p:sldId id="764" r:id="rId195"/>
    <p:sldId id="765" r:id="rId196"/>
    <p:sldId id="766" r:id="rId197"/>
    <p:sldId id="767" r:id="rId198"/>
    <p:sldId id="768" r:id="rId199"/>
    <p:sldId id="769" r:id="rId200"/>
    <p:sldId id="770" r:id="rId201"/>
    <p:sldId id="771" r:id="rId202"/>
    <p:sldId id="772" r:id="rId203"/>
    <p:sldId id="773" r:id="rId204"/>
    <p:sldId id="774" r:id="rId205"/>
    <p:sldId id="775" r:id="rId206"/>
    <p:sldId id="776" r:id="rId207"/>
    <p:sldId id="777" r:id="rId208"/>
    <p:sldId id="778" r:id="rId209"/>
    <p:sldId id="779" r:id="rId210"/>
    <p:sldId id="780" r:id="rId211"/>
    <p:sldId id="781" r:id="rId212"/>
    <p:sldId id="782" r:id="rId213"/>
    <p:sldId id="783" r:id="rId214"/>
    <p:sldId id="784" r:id="rId215"/>
    <p:sldId id="785" r:id="rId216"/>
    <p:sldId id="786" r:id="rId217"/>
    <p:sldId id="787" r:id="rId218"/>
    <p:sldId id="788" r:id="rId219"/>
    <p:sldId id="789" r:id="rId220"/>
    <p:sldId id="790" r:id="rId221"/>
    <p:sldId id="791" r:id="rId222"/>
    <p:sldId id="792" r:id="rId223"/>
    <p:sldId id="793" r:id="rId224"/>
    <p:sldId id="794" r:id="rId225"/>
    <p:sldId id="795" r:id="rId226"/>
    <p:sldId id="796" r:id="rId227"/>
    <p:sldId id="797" r:id="rId228"/>
    <p:sldId id="798" r:id="rId229"/>
    <p:sldId id="799" r:id="rId230"/>
    <p:sldId id="800" r:id="rId231"/>
    <p:sldId id="801" r:id="rId232"/>
    <p:sldId id="802" r:id="rId233"/>
    <p:sldId id="803" r:id="rId234"/>
    <p:sldId id="804" r:id="rId235"/>
    <p:sldId id="805" r:id="rId236"/>
    <p:sldId id="806" r:id="rId237"/>
    <p:sldId id="807" r:id="rId238"/>
    <p:sldId id="808" r:id="rId239"/>
    <p:sldId id="809" r:id="rId240"/>
    <p:sldId id="810" r:id="rId241"/>
    <p:sldId id="811" r:id="rId242"/>
    <p:sldId id="812" r:id="rId243"/>
    <p:sldId id="813" r:id="rId244"/>
    <p:sldId id="814" r:id="rId245"/>
    <p:sldId id="815" r:id="rId246"/>
    <p:sldId id="816" r:id="rId247"/>
    <p:sldId id="817" r:id="rId248"/>
    <p:sldId id="818" r:id="rId249"/>
    <p:sldId id="819" r:id="rId250"/>
    <p:sldId id="820" r:id="rId251"/>
    <p:sldId id="821" r:id="rId252"/>
    <p:sldId id="822" r:id="rId253"/>
    <p:sldId id="823" r:id="rId254"/>
    <p:sldId id="824" r:id="rId255"/>
    <p:sldId id="825" r:id="rId256"/>
    <p:sldId id="826" r:id="rId257"/>
    <p:sldId id="827" r:id="rId258"/>
    <p:sldId id="828" r:id="rId259"/>
    <p:sldId id="829" r:id="rId260"/>
    <p:sldId id="830" r:id="rId261"/>
    <p:sldId id="831" r:id="rId262"/>
    <p:sldId id="832" r:id="rId263"/>
    <p:sldId id="833" r:id="rId264"/>
    <p:sldId id="834" r:id="rId265"/>
    <p:sldId id="835" r:id="rId266"/>
    <p:sldId id="836" r:id="rId267"/>
    <p:sldId id="837" r:id="rId268"/>
    <p:sldId id="838" r:id="rId269"/>
    <p:sldId id="839" r:id="rId270"/>
    <p:sldId id="840" r:id="rId271"/>
    <p:sldId id="841" r:id="rId272"/>
    <p:sldId id="842" r:id="rId273"/>
    <p:sldId id="843" r:id="rId274"/>
    <p:sldId id="844" r:id="rId275"/>
    <p:sldId id="845" r:id="rId276"/>
    <p:sldId id="846" r:id="rId277"/>
    <p:sldId id="847" r:id="rId278"/>
    <p:sldId id="848" r:id="rId279"/>
    <p:sldId id="849" r:id="rId280"/>
    <p:sldId id="850" r:id="rId281"/>
    <p:sldId id="851" r:id="rId282"/>
    <p:sldId id="852" r:id="rId283"/>
    <p:sldId id="853" r:id="rId284"/>
    <p:sldId id="854" r:id="rId285"/>
    <p:sldId id="855" r:id="rId286"/>
    <p:sldId id="856" r:id="rId287"/>
    <p:sldId id="857" r:id="rId288"/>
    <p:sldId id="858" r:id="rId289"/>
    <p:sldId id="859" r:id="rId290"/>
    <p:sldId id="860" r:id="rId291"/>
    <p:sldId id="861" r:id="rId292"/>
    <p:sldId id="862" r:id="rId293"/>
    <p:sldId id="863" r:id="rId294"/>
    <p:sldId id="864" r:id="rId295"/>
    <p:sldId id="865" r:id="rId296"/>
    <p:sldId id="866" r:id="rId297"/>
    <p:sldId id="867" r:id="rId298"/>
    <p:sldId id="868" r:id="rId299"/>
    <p:sldId id="869" r:id="rId300"/>
    <p:sldId id="870" r:id="rId301"/>
    <p:sldId id="871" r:id="rId302"/>
    <p:sldId id="872" r:id="rId303"/>
    <p:sldId id="873" r:id="rId304"/>
    <p:sldId id="874" r:id="rId305"/>
    <p:sldId id="875" r:id="rId306"/>
    <p:sldId id="876" r:id="rId307"/>
    <p:sldId id="877" r:id="rId308"/>
    <p:sldId id="878" r:id="rId309"/>
    <p:sldId id="879" r:id="rId310"/>
    <p:sldId id="880" r:id="rId311"/>
    <p:sldId id="881" r:id="rId312"/>
    <p:sldId id="882" r:id="rId313"/>
    <p:sldId id="883" r:id="rId314"/>
    <p:sldId id="884" r:id="rId315"/>
    <p:sldId id="885" r:id="rId316"/>
    <p:sldId id="886" r:id="rId317"/>
    <p:sldId id="887" r:id="rId318"/>
    <p:sldId id="888" r:id="rId319"/>
    <p:sldId id="889" r:id="rId320"/>
    <p:sldId id="890" r:id="rId321"/>
    <p:sldId id="891" r:id="rId322"/>
    <p:sldId id="892" r:id="rId323"/>
    <p:sldId id="893" r:id="rId324"/>
    <p:sldId id="894" r:id="rId325"/>
    <p:sldId id="895" r:id="rId326"/>
    <p:sldId id="896" r:id="rId327"/>
    <p:sldId id="897" r:id="rId328"/>
    <p:sldId id="898" r:id="rId329"/>
    <p:sldId id="899" r:id="rId330"/>
    <p:sldId id="900" r:id="rId331"/>
    <p:sldId id="901" r:id="rId332"/>
    <p:sldId id="902" r:id="rId333"/>
    <p:sldId id="903" r:id="rId334"/>
    <p:sldId id="904" r:id="rId335"/>
    <p:sldId id="905" r:id="rId336"/>
    <p:sldId id="906" r:id="rId337"/>
    <p:sldId id="907" r:id="rId338"/>
    <p:sldId id="908" r:id="rId339"/>
    <p:sldId id="909" r:id="rId340"/>
    <p:sldId id="910" r:id="rId341"/>
    <p:sldId id="911" r:id="rId342"/>
    <p:sldId id="912" r:id="rId343"/>
    <p:sldId id="913" r:id="rId344"/>
    <p:sldId id="914" r:id="rId345"/>
    <p:sldId id="915" r:id="rId346"/>
    <p:sldId id="916" r:id="rId347"/>
    <p:sldId id="917" r:id="rId348"/>
    <p:sldId id="918" r:id="rId349"/>
    <p:sldId id="919" r:id="rId350"/>
    <p:sldId id="920" r:id="rId351"/>
    <p:sldId id="921" r:id="rId352"/>
    <p:sldId id="922" r:id="rId353"/>
    <p:sldId id="923" r:id="rId354"/>
    <p:sldId id="924" r:id="rId355"/>
    <p:sldId id="925" r:id="rId356"/>
    <p:sldId id="926" r:id="rId357"/>
    <p:sldId id="927" r:id="rId358"/>
    <p:sldId id="928" r:id="rId359"/>
    <p:sldId id="929" r:id="rId360"/>
    <p:sldId id="930" r:id="rId361"/>
    <p:sldId id="931" r:id="rId362"/>
    <p:sldId id="932" r:id="rId363"/>
    <p:sldId id="933" r:id="rId364"/>
    <p:sldId id="934" r:id="rId365"/>
    <p:sldId id="935" r:id="rId366"/>
    <p:sldId id="936" r:id="rId367"/>
    <p:sldId id="937" r:id="rId368"/>
    <p:sldId id="938" r:id="rId369"/>
    <p:sldId id="939" r:id="rId370"/>
    <p:sldId id="940" r:id="rId371"/>
    <p:sldId id="941" r:id="rId372"/>
    <p:sldId id="942" r:id="rId373"/>
    <p:sldId id="943" r:id="rId374"/>
    <p:sldId id="944" r:id="rId375"/>
    <p:sldId id="945" r:id="rId376"/>
    <p:sldId id="946" r:id="rId377"/>
    <p:sldId id="947" r:id="rId3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slide" Target="slides/slide376.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presProps" Target="presProps.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viewProps" Target="viewProps.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theme" Target="theme/theme1.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tableStyles" Target="tableStyles.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C616AB-DAA9-4237-8B7C-8587A21DA0AB}" type="datetimeFigureOut">
              <a:rPr lang="en-US" smtClean="0"/>
              <a:pPr/>
              <a:t>09-Aug-19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616AB-DAA9-4237-8B7C-8587A21DA0AB}" type="datetimeFigureOut">
              <a:rPr lang="en-US" smtClean="0"/>
              <a:pPr/>
              <a:t>09-Aug-19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616AB-DAA9-4237-8B7C-8587A21DA0AB}" type="datetimeFigureOut">
              <a:rPr lang="en-US" smtClean="0"/>
              <a:pPr/>
              <a:t>09-Aug-19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616AB-DAA9-4237-8B7C-8587A21DA0AB}" type="datetimeFigureOut">
              <a:rPr lang="en-US" smtClean="0"/>
              <a:pPr/>
              <a:t>09-Aug-19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C616AB-DAA9-4237-8B7C-8587A21DA0AB}" type="datetimeFigureOut">
              <a:rPr lang="en-US" smtClean="0"/>
              <a:pPr/>
              <a:t>09-Aug-19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616AB-DAA9-4237-8B7C-8587A21DA0AB}" type="datetimeFigureOut">
              <a:rPr lang="en-US" smtClean="0"/>
              <a:pPr/>
              <a:t>09-Aug-19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616AB-DAA9-4237-8B7C-8587A21DA0AB}" type="datetimeFigureOut">
              <a:rPr lang="en-US" smtClean="0"/>
              <a:pPr/>
              <a:t>09-Aug-19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616AB-DAA9-4237-8B7C-8587A21DA0AB}" type="datetimeFigureOut">
              <a:rPr lang="en-US" smtClean="0"/>
              <a:pPr/>
              <a:t>09-Aug-19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616AB-DAA9-4237-8B7C-8587A21DA0AB}" type="datetimeFigureOut">
              <a:rPr lang="en-US" smtClean="0"/>
              <a:pPr/>
              <a:t>09-Aug-19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616AB-DAA9-4237-8B7C-8587A21DA0AB}" type="datetimeFigureOut">
              <a:rPr lang="en-US" smtClean="0"/>
              <a:pPr/>
              <a:t>09-Aug-19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616AB-DAA9-4237-8B7C-8587A21DA0AB}" type="datetimeFigureOut">
              <a:rPr lang="en-US" smtClean="0"/>
              <a:pPr/>
              <a:t>09-Aug-19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09CC9-0438-43C2-9457-DD5A2BEC41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616AB-DAA9-4237-8B7C-8587A21DA0AB}" type="datetimeFigureOut">
              <a:rPr lang="en-US" smtClean="0"/>
              <a:pPr/>
              <a:t>09-Aug-19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09CC9-0438-43C2-9457-DD5A2BEC41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2" Type="http://schemas.openxmlformats.org/officeDocument/2006/relationships/hyperlink" Target="https://www.geeksforgeeks.org/use-yield-keyword-instead-return-keyword-python/" TargetMode="External"/><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7200" b="1" dirty="0" smtClean="0"/>
              <a:t>CORE PYTHON</a:t>
            </a:r>
            <a:br>
              <a:rPr lang="en-US" sz="7200" b="1" dirty="0" smtClean="0"/>
            </a:br>
            <a:r>
              <a:rPr lang="en-US" sz="3300" b="1" dirty="0" smtClean="0"/>
              <a:t>(from Collections)</a:t>
            </a:r>
            <a:endParaRPr lang="en-US" sz="33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4524315"/>
          </a:xfrm>
          <a:prstGeom prst="rect">
            <a:avLst/>
          </a:prstGeom>
          <a:noFill/>
        </p:spPr>
        <p:txBody>
          <a:bodyPr wrap="square" rtlCol="0">
            <a:spAutoFit/>
          </a:bodyPr>
          <a:lstStyle/>
          <a:p>
            <a:r>
              <a:rPr lang="en-US" sz="3200" b="1" dirty="0" smtClean="0"/>
              <a:t>2) Displaying a list</a:t>
            </a:r>
          </a:p>
          <a:p>
            <a:r>
              <a:rPr lang="en-US" sz="3200" dirty="0" smtClean="0"/>
              <a:t>&gt;&gt;&gt; l1</a:t>
            </a:r>
          </a:p>
          <a:p>
            <a:r>
              <a:rPr lang="en-US" sz="3200" dirty="0" smtClean="0"/>
              <a:t>[10, 20, 30, 40, 50]</a:t>
            </a:r>
          </a:p>
          <a:p>
            <a:r>
              <a:rPr lang="en-US" sz="3200" dirty="0" smtClean="0"/>
              <a:t>&gt;&gt;&gt; l1[0]</a:t>
            </a:r>
          </a:p>
          <a:p>
            <a:r>
              <a:rPr lang="en-US" sz="3200" dirty="0" smtClean="0"/>
              <a:t>10</a:t>
            </a:r>
          </a:p>
          <a:p>
            <a:r>
              <a:rPr lang="en-US" sz="3200" dirty="0" smtClean="0"/>
              <a:t>&gt;&gt;&gt; l1[0:3]</a:t>
            </a:r>
          </a:p>
          <a:p>
            <a:r>
              <a:rPr lang="en-US" sz="3200" dirty="0" smtClean="0"/>
              <a:t>[10, 20, 30]</a:t>
            </a:r>
          </a:p>
          <a:p>
            <a:r>
              <a:rPr lang="en-US" sz="3200" dirty="0" smtClean="0"/>
              <a:t>&gt;&gt;&gt; l1[::-1]</a:t>
            </a:r>
          </a:p>
          <a:p>
            <a:r>
              <a:rPr lang="en-US" sz="3200" dirty="0" smtClean="0"/>
              <a:t>[50, 40, 30, 20, 10]</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2554545"/>
          </a:xfrm>
          <a:prstGeom prst="rect">
            <a:avLst/>
          </a:prstGeom>
          <a:noFill/>
        </p:spPr>
        <p:txBody>
          <a:bodyPr wrap="square" rtlCol="0">
            <a:spAutoFit/>
          </a:bodyPr>
          <a:lstStyle/>
          <a:p>
            <a:r>
              <a:rPr lang="en-US" sz="3200" b="1" u="sng" dirty="0" smtClean="0"/>
              <a:t>Execution:</a:t>
            </a:r>
            <a:r>
              <a:rPr lang="en-US" sz="3200" dirty="0" smtClean="0"/>
              <a:t> Run Menu </a:t>
            </a:r>
            <a:r>
              <a:rPr lang="en-US" sz="3200" dirty="0" smtClean="0">
                <a:sym typeface="Wingdings" pitchFamily="2" charset="2"/>
              </a:rPr>
              <a:t> Run Module</a:t>
            </a:r>
          </a:p>
          <a:p>
            <a:r>
              <a:rPr lang="en-US" sz="3200" dirty="0" smtClean="0"/>
              <a:t>&gt;&gt;&gt; </a:t>
            </a:r>
            <a:r>
              <a:rPr lang="en-US" sz="3200" dirty="0" err="1" smtClean="0"/>
              <a:t>ao</a:t>
            </a:r>
            <a:r>
              <a:rPr lang="en-US" sz="3200" dirty="0" smtClean="0"/>
              <a:t>(10,2)</a:t>
            </a:r>
          </a:p>
          <a:p>
            <a:r>
              <a:rPr lang="en-US" sz="3200" dirty="0" smtClean="0"/>
              <a:t>('addition', 12, 'Subtraction', 8, 'Multiplication', 20, 'Division', 5.0, 'Floor Division', 5, 'Modulation', 0, 'power', 100)</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Types of arguments / Types of parameters:</a:t>
            </a:r>
          </a:p>
          <a:p>
            <a:r>
              <a:rPr lang="en-US" sz="3200" dirty="0" smtClean="0"/>
              <a:t>1) Formal arguments</a:t>
            </a:r>
          </a:p>
          <a:p>
            <a:r>
              <a:rPr lang="en-US" sz="3200" dirty="0" smtClean="0"/>
              <a:t>2) Actual arguments</a:t>
            </a:r>
          </a:p>
          <a:p>
            <a:r>
              <a:rPr lang="en-US" sz="3200" dirty="0" smtClean="0"/>
              <a:t>3) positional arguments</a:t>
            </a:r>
          </a:p>
          <a:p>
            <a:r>
              <a:rPr lang="en-US" sz="3200" dirty="0" smtClean="0"/>
              <a:t>4) keyword arguments</a:t>
            </a:r>
          </a:p>
          <a:p>
            <a:r>
              <a:rPr lang="en-US" sz="3200" dirty="0" smtClean="0"/>
              <a:t>5) default arguments</a:t>
            </a:r>
          </a:p>
          <a:p>
            <a:r>
              <a:rPr lang="en-US" sz="3200" dirty="0" smtClean="0"/>
              <a:t>6) Variable length arguments</a:t>
            </a:r>
          </a:p>
          <a:p>
            <a:r>
              <a:rPr lang="en-US" sz="3200" b="1" dirty="0" smtClean="0"/>
              <a:t>Note: </a:t>
            </a:r>
            <a:r>
              <a:rPr lang="en-US" sz="3200" dirty="0" smtClean="0"/>
              <a:t>3,4,5,6 can also be called as sub types of actual parameters.</a:t>
            </a:r>
          </a:p>
          <a:p>
            <a:r>
              <a:rPr lang="en-US" sz="3200" b="1" dirty="0" smtClean="0"/>
              <a:t>Note: </a:t>
            </a:r>
            <a:r>
              <a:rPr lang="en-US" sz="3200" dirty="0" smtClean="0"/>
              <a:t>In the above topics, we have already seen </a:t>
            </a:r>
            <a:r>
              <a:rPr lang="en-US" sz="3200" u="sng" dirty="0" smtClean="0"/>
              <a:t>Formal arguments</a:t>
            </a:r>
            <a:r>
              <a:rPr lang="en-US" sz="3200" dirty="0" smtClean="0"/>
              <a:t> and </a:t>
            </a:r>
            <a:r>
              <a:rPr lang="en-US" sz="3200" u="sng" dirty="0" smtClean="0"/>
              <a:t>Actual arguments</a:t>
            </a:r>
            <a:endParaRPr lang="en-US" sz="3200" b="1"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u="sng" dirty="0" smtClean="0"/>
              <a:t>3) Positional Arguments</a:t>
            </a:r>
          </a:p>
          <a:p>
            <a:r>
              <a:rPr lang="en-US" sz="3200" dirty="0" smtClean="0"/>
              <a:t>These are the arguments passed to function in correct positional order.</a:t>
            </a:r>
          </a:p>
          <a:p>
            <a:r>
              <a:rPr lang="en-US" sz="3200" b="1" dirty="0" err="1" smtClean="0"/>
              <a:t>Eg</a:t>
            </a:r>
            <a:r>
              <a:rPr lang="en-US" sz="3200" b="1" dirty="0" smtClean="0"/>
              <a:t>:</a:t>
            </a:r>
          </a:p>
          <a:p>
            <a:r>
              <a:rPr lang="en-US" sz="3200" dirty="0" smtClean="0"/>
              <a:t>&gt;&gt;&gt; def subtraction(</a:t>
            </a:r>
            <a:r>
              <a:rPr lang="en-US" sz="3200" dirty="0" err="1" smtClean="0"/>
              <a:t>a,b</a:t>
            </a:r>
            <a:r>
              <a:rPr lang="en-US" sz="3200" dirty="0" smtClean="0"/>
              <a:t>):</a:t>
            </a:r>
          </a:p>
          <a:p>
            <a:r>
              <a:rPr lang="en-US" sz="3200" dirty="0" smtClean="0"/>
              <a:t>	print(a-b)</a:t>
            </a:r>
          </a:p>
          <a:p>
            <a:r>
              <a:rPr lang="en-US" sz="3200" dirty="0" smtClean="0"/>
              <a:t>&gt;&gt;&gt; subtraction(20,10)</a:t>
            </a:r>
          </a:p>
          <a:p>
            <a:r>
              <a:rPr lang="en-US" sz="3200" dirty="0" smtClean="0"/>
              <a:t>10</a:t>
            </a:r>
          </a:p>
          <a:p>
            <a:r>
              <a:rPr lang="en-US" sz="3200" dirty="0" smtClean="0"/>
              <a:t>&gt;&gt;&gt; subtraction(10,20)</a:t>
            </a:r>
          </a:p>
          <a:p>
            <a:r>
              <a:rPr lang="en-US" sz="3200" dirty="0" smtClean="0"/>
              <a:t>-10</a:t>
            </a:r>
          </a:p>
          <a:p>
            <a:r>
              <a:rPr lang="en-US" sz="3200" b="1" dirty="0" smtClean="0"/>
              <a:t>Note: </a:t>
            </a:r>
            <a:r>
              <a:rPr lang="en-US" sz="3200" dirty="0" smtClean="0"/>
              <a:t>The number of arguments and position of arguments must be matched. If we change the</a:t>
            </a:r>
          </a:p>
          <a:p>
            <a:r>
              <a:rPr lang="en-US" sz="3200" dirty="0" smtClean="0"/>
              <a:t>order then result may be changed and If we change the number of arguments then we will get error.</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7048083"/>
          </a:xfrm>
          <a:prstGeom prst="rect">
            <a:avLst/>
          </a:prstGeom>
          <a:noFill/>
        </p:spPr>
        <p:txBody>
          <a:bodyPr wrap="square" rtlCol="0">
            <a:spAutoFit/>
          </a:bodyPr>
          <a:lstStyle/>
          <a:p>
            <a:r>
              <a:rPr lang="en-US" sz="3200" b="1" u="sng" dirty="0" smtClean="0"/>
              <a:t>4) keyword arguments</a:t>
            </a:r>
          </a:p>
          <a:p>
            <a:r>
              <a:rPr lang="en-US" sz="3000" dirty="0" smtClean="0"/>
              <a:t>We can pass argument values by keyword i.e. by parameter name</a:t>
            </a:r>
            <a:r>
              <a:rPr lang="en-US" sz="3000" b="1" dirty="0" smtClean="0"/>
              <a:t>.</a:t>
            </a:r>
          </a:p>
          <a:p>
            <a:r>
              <a:rPr lang="en-US" sz="3000" dirty="0" smtClean="0"/>
              <a:t>&gt;&gt;&gt; def </a:t>
            </a:r>
            <a:r>
              <a:rPr lang="en-US" sz="3000" dirty="0" err="1" smtClean="0"/>
              <a:t>person_name</a:t>
            </a:r>
            <a:r>
              <a:rPr lang="en-US" sz="3000" dirty="0" smtClean="0"/>
              <a:t>(</a:t>
            </a:r>
            <a:r>
              <a:rPr lang="en-US" sz="3000" dirty="0" err="1" smtClean="0"/>
              <a:t>firstname,lastname</a:t>
            </a:r>
            <a:r>
              <a:rPr lang="en-US" sz="3000" dirty="0" smtClean="0"/>
              <a:t>):</a:t>
            </a:r>
          </a:p>
          <a:p>
            <a:r>
              <a:rPr lang="en-US" sz="3000" dirty="0" smtClean="0"/>
              <a:t>	print("How are you ",</a:t>
            </a:r>
            <a:r>
              <a:rPr lang="en-US" sz="3000" dirty="0" err="1" smtClean="0"/>
              <a:t>firstname,lastname</a:t>
            </a:r>
            <a:r>
              <a:rPr lang="en-US" sz="3000" dirty="0" smtClean="0"/>
              <a:t>)</a:t>
            </a:r>
          </a:p>
          <a:p>
            <a:r>
              <a:rPr lang="en-US" sz="3000" dirty="0" smtClean="0"/>
              <a:t>&gt;&gt;&gt; </a:t>
            </a:r>
            <a:r>
              <a:rPr lang="en-US" sz="3000" dirty="0" err="1" smtClean="0"/>
              <a:t>person_name</a:t>
            </a:r>
            <a:r>
              <a:rPr lang="en-US" sz="3000" dirty="0" smtClean="0"/>
              <a:t>(</a:t>
            </a:r>
            <a:r>
              <a:rPr lang="en-US" sz="3000" dirty="0" err="1" smtClean="0"/>
              <a:t>firstname</a:t>
            </a:r>
            <a:r>
              <a:rPr lang="en-US" sz="3000" dirty="0" smtClean="0"/>
              <a:t>="</a:t>
            </a:r>
            <a:r>
              <a:rPr lang="en-US" sz="3000" dirty="0" err="1" smtClean="0"/>
              <a:t>Ravi",lastname</a:t>
            </a:r>
            <a:r>
              <a:rPr lang="en-US" sz="3000" dirty="0" smtClean="0"/>
              <a:t>="</a:t>
            </a:r>
            <a:r>
              <a:rPr lang="en-US" sz="3000" dirty="0" err="1" smtClean="0"/>
              <a:t>kumar</a:t>
            </a:r>
            <a:r>
              <a:rPr lang="en-US" sz="3000" dirty="0" smtClean="0"/>
              <a:t>")</a:t>
            </a:r>
          </a:p>
          <a:p>
            <a:r>
              <a:rPr lang="en-US" sz="3000" dirty="0" smtClean="0"/>
              <a:t>How are you  Ravi </a:t>
            </a:r>
            <a:r>
              <a:rPr lang="en-US" sz="3000" dirty="0" err="1" smtClean="0"/>
              <a:t>kumar</a:t>
            </a:r>
            <a:endParaRPr lang="en-US" sz="3000" dirty="0" smtClean="0"/>
          </a:p>
          <a:p>
            <a:r>
              <a:rPr lang="en-US" sz="3000" b="1" dirty="0" smtClean="0"/>
              <a:t>Note:</a:t>
            </a:r>
            <a:r>
              <a:rPr lang="en-US" sz="3000" dirty="0" smtClean="0"/>
              <a:t> </a:t>
            </a:r>
            <a:r>
              <a:rPr lang="en-US" sz="3000" dirty="0" err="1" smtClean="0"/>
              <a:t>firstname</a:t>
            </a:r>
            <a:r>
              <a:rPr lang="en-US" sz="3000" dirty="0" smtClean="0"/>
              <a:t> and </a:t>
            </a:r>
            <a:r>
              <a:rPr lang="en-US" sz="3000" dirty="0" err="1" smtClean="0"/>
              <a:t>lastname</a:t>
            </a:r>
            <a:r>
              <a:rPr lang="en-US" sz="3000" dirty="0" smtClean="0"/>
              <a:t> parameters are treated as keyword arguments</a:t>
            </a:r>
            <a:endParaRPr lang="en-US" sz="3000" b="1" dirty="0" smtClean="0"/>
          </a:p>
          <a:p>
            <a:r>
              <a:rPr lang="en-US" sz="3000" dirty="0" smtClean="0"/>
              <a:t>&gt;&gt;&gt; </a:t>
            </a:r>
            <a:r>
              <a:rPr lang="en-US" sz="3000" dirty="0" err="1" smtClean="0"/>
              <a:t>person_name</a:t>
            </a:r>
            <a:r>
              <a:rPr lang="en-US" sz="3000" dirty="0" smtClean="0"/>
              <a:t>(</a:t>
            </a:r>
            <a:r>
              <a:rPr lang="en-US" sz="3000" dirty="0" err="1" smtClean="0"/>
              <a:t>lastname</a:t>
            </a:r>
            <a:r>
              <a:rPr lang="en-US" sz="3000" dirty="0" smtClean="0"/>
              <a:t>="</a:t>
            </a:r>
            <a:r>
              <a:rPr lang="en-US" sz="3000" dirty="0" err="1" smtClean="0"/>
              <a:t>kumar",firstname</a:t>
            </a:r>
            <a:r>
              <a:rPr lang="en-US" sz="3000" dirty="0" smtClean="0"/>
              <a:t>="Ravi")</a:t>
            </a:r>
          </a:p>
          <a:p>
            <a:r>
              <a:rPr lang="en-US" sz="3000" dirty="0" smtClean="0"/>
              <a:t>How are you  Ravi </a:t>
            </a:r>
            <a:r>
              <a:rPr lang="en-US" sz="3000" dirty="0" err="1" smtClean="0"/>
              <a:t>kumar</a:t>
            </a:r>
            <a:endParaRPr lang="en-US" sz="3000" dirty="0" smtClean="0"/>
          </a:p>
          <a:p>
            <a:r>
              <a:rPr lang="en-US" sz="3000" dirty="0" smtClean="0"/>
              <a:t>&gt;&gt;&gt; </a:t>
            </a:r>
            <a:r>
              <a:rPr lang="en-US" sz="3000" dirty="0" err="1" smtClean="0"/>
              <a:t>person_name</a:t>
            </a:r>
            <a:r>
              <a:rPr lang="en-US" sz="3000" dirty="0" smtClean="0"/>
              <a:t>("</a:t>
            </a:r>
            <a:r>
              <a:rPr lang="en-US" sz="3000" dirty="0" err="1" smtClean="0"/>
              <a:t>Ravi","kumar</a:t>
            </a:r>
            <a:r>
              <a:rPr lang="en-US" sz="3000" dirty="0" smtClean="0"/>
              <a:t>")</a:t>
            </a:r>
          </a:p>
          <a:p>
            <a:r>
              <a:rPr lang="en-US" sz="3000" dirty="0" smtClean="0"/>
              <a:t>How are you  Ravi </a:t>
            </a:r>
            <a:r>
              <a:rPr lang="en-US" sz="3000" dirty="0" err="1" smtClean="0"/>
              <a:t>kumar</a:t>
            </a:r>
            <a:endParaRPr lang="en-US" sz="3000" dirty="0" smtClean="0"/>
          </a:p>
          <a:p>
            <a:r>
              <a:rPr lang="en-US" sz="3000" dirty="0" smtClean="0"/>
              <a:t>&gt;&gt;&gt; </a:t>
            </a:r>
            <a:r>
              <a:rPr lang="en-US" sz="3000" dirty="0" err="1" smtClean="0"/>
              <a:t>person_name</a:t>
            </a:r>
            <a:r>
              <a:rPr lang="en-US" sz="3000" dirty="0" smtClean="0"/>
              <a:t>("</a:t>
            </a:r>
            <a:r>
              <a:rPr lang="en-US" sz="3000" dirty="0" err="1" smtClean="0"/>
              <a:t>kumar","Ravi</a:t>
            </a:r>
            <a:r>
              <a:rPr lang="en-US" sz="3000" dirty="0" smtClean="0"/>
              <a:t>")</a:t>
            </a:r>
          </a:p>
          <a:p>
            <a:r>
              <a:rPr lang="en-US" sz="3000" dirty="0" smtClean="0"/>
              <a:t>How are you  </a:t>
            </a:r>
            <a:r>
              <a:rPr lang="en-US" sz="3000" dirty="0" err="1" smtClean="0"/>
              <a:t>kumar</a:t>
            </a:r>
            <a:r>
              <a:rPr lang="en-US" sz="3000" dirty="0" smtClean="0"/>
              <a:t> Ravi</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t>Note: </a:t>
            </a:r>
            <a:r>
              <a:rPr lang="en-US" sz="3200" dirty="0" smtClean="0"/>
              <a:t>Here the order of arguments is not important but number of arguments must be matched. Except these </a:t>
            </a:r>
            <a:r>
              <a:rPr lang="en-US" sz="3200" u="sng" dirty="0" smtClean="0"/>
              <a:t>keyword arguments</a:t>
            </a:r>
            <a:r>
              <a:rPr lang="en-US" sz="3200" dirty="0" smtClean="0"/>
              <a:t> , remaining all arguments are also called as </a:t>
            </a:r>
            <a:r>
              <a:rPr lang="en-US" sz="3200" b="1" dirty="0" smtClean="0"/>
              <a:t>non key word arguments</a:t>
            </a:r>
          </a:p>
          <a:p>
            <a:r>
              <a:rPr lang="en-US" sz="3200" b="1" u="sng" dirty="0" smtClean="0"/>
              <a:t>5) default arguments</a:t>
            </a:r>
          </a:p>
          <a:p>
            <a:r>
              <a:rPr lang="en-US" sz="3200" dirty="0" smtClean="0"/>
              <a:t>we can provide default values to arguments.</a:t>
            </a:r>
          </a:p>
          <a:p>
            <a:r>
              <a:rPr lang="en-US" sz="3200" dirty="0" smtClean="0"/>
              <a:t>&gt;&gt;&gt; def welcome(</a:t>
            </a:r>
            <a:r>
              <a:rPr lang="en-US" sz="3200" dirty="0" err="1" smtClean="0"/>
              <a:t>person_name</a:t>
            </a:r>
            <a:r>
              <a:rPr lang="en-US" sz="3200" dirty="0" smtClean="0"/>
              <a:t>="Guest"):</a:t>
            </a:r>
          </a:p>
          <a:p>
            <a:r>
              <a:rPr lang="en-US" sz="3200" dirty="0" smtClean="0"/>
              <a:t>	print("welcome ",</a:t>
            </a:r>
            <a:r>
              <a:rPr lang="en-US" sz="3200" dirty="0" err="1" smtClean="0"/>
              <a:t>person_name</a:t>
            </a:r>
            <a:r>
              <a:rPr lang="en-US" sz="3200" dirty="0" smtClean="0"/>
              <a:t>)</a:t>
            </a:r>
          </a:p>
          <a:p>
            <a:r>
              <a:rPr lang="en-US" sz="3200" dirty="0" smtClean="0"/>
              <a:t>&gt;&gt;&gt; welcome("Ravi")</a:t>
            </a:r>
          </a:p>
          <a:p>
            <a:r>
              <a:rPr lang="en-US" sz="3200" dirty="0" smtClean="0"/>
              <a:t>welcome  Ravi</a:t>
            </a:r>
          </a:p>
          <a:p>
            <a:r>
              <a:rPr lang="en-US" sz="3200" dirty="0" smtClean="0"/>
              <a:t>&gt;&gt;&gt; welcome()</a:t>
            </a:r>
          </a:p>
          <a:p>
            <a:r>
              <a:rPr lang="en-US" sz="3200" dirty="0" smtClean="0"/>
              <a:t>welcome  Guest</a:t>
            </a:r>
          </a:p>
          <a:p>
            <a:r>
              <a:rPr lang="en-US" sz="3200" b="1" dirty="0" smtClean="0"/>
              <a:t>Note: </a:t>
            </a:r>
            <a:r>
              <a:rPr lang="en-US" sz="3200" dirty="0" smtClean="0"/>
              <a:t>If we are not passing any name then only default value will be considered.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dirty="0" smtClean="0"/>
              <a:t>Another example of default arguments:</a:t>
            </a:r>
          </a:p>
          <a:p>
            <a:r>
              <a:rPr lang="en-US" sz="3200" dirty="0" smtClean="0"/>
              <a:t>&gt;&gt;&gt; def addition(a=1,b=2,c=3):</a:t>
            </a:r>
          </a:p>
          <a:p>
            <a:r>
              <a:rPr lang="en-US" sz="3200" dirty="0" smtClean="0"/>
              <a:t>	print(</a:t>
            </a:r>
            <a:r>
              <a:rPr lang="en-US" sz="3200" dirty="0" err="1" smtClean="0"/>
              <a:t>a+b+c</a:t>
            </a:r>
            <a:r>
              <a:rPr lang="en-US" sz="3200" dirty="0" smtClean="0"/>
              <a:t>)</a:t>
            </a:r>
          </a:p>
          <a:p>
            <a:r>
              <a:rPr lang="en-US" sz="3200" dirty="0" smtClean="0"/>
              <a:t>&gt;&gt;&gt; addition()</a:t>
            </a:r>
          </a:p>
          <a:p>
            <a:r>
              <a:rPr lang="en-US" sz="3200" dirty="0" smtClean="0"/>
              <a:t>6</a:t>
            </a:r>
          </a:p>
          <a:p>
            <a:r>
              <a:rPr lang="en-US" sz="3200" dirty="0" smtClean="0"/>
              <a:t>&gt;&gt;&gt; addition(10)</a:t>
            </a:r>
          </a:p>
          <a:p>
            <a:r>
              <a:rPr lang="en-US" sz="3200" dirty="0" smtClean="0"/>
              <a:t>15</a:t>
            </a:r>
          </a:p>
          <a:p>
            <a:r>
              <a:rPr lang="en-US" sz="3200" dirty="0" smtClean="0"/>
              <a:t>&gt;&gt;&gt; addition(10,20)</a:t>
            </a:r>
          </a:p>
          <a:p>
            <a:r>
              <a:rPr lang="en-US" sz="3200" dirty="0" smtClean="0"/>
              <a:t>33</a:t>
            </a:r>
          </a:p>
          <a:p>
            <a:r>
              <a:rPr lang="en-US" sz="3200" dirty="0" smtClean="0"/>
              <a:t>&gt;&gt;&gt; addition(10,20,30)</a:t>
            </a:r>
          </a:p>
          <a:p>
            <a:r>
              <a:rPr lang="en-US" sz="3200" dirty="0" smtClean="0"/>
              <a:t>60</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t>Another example of default arguments:</a:t>
            </a:r>
          </a:p>
          <a:p>
            <a:r>
              <a:rPr lang="en-US" sz="3200" dirty="0" smtClean="0"/>
              <a:t>&gt;&gt;&gt; def addition(</a:t>
            </a:r>
            <a:r>
              <a:rPr lang="en-US" sz="3200" dirty="0" err="1" smtClean="0"/>
              <a:t>a,b</a:t>
            </a:r>
            <a:r>
              <a:rPr lang="en-US" sz="3200" dirty="0" smtClean="0"/>
              <a:t>=2,c=3):</a:t>
            </a:r>
          </a:p>
          <a:p>
            <a:r>
              <a:rPr lang="en-US" sz="3200" dirty="0" smtClean="0"/>
              <a:t>	print(</a:t>
            </a:r>
            <a:r>
              <a:rPr lang="en-US" sz="3200" dirty="0" err="1" smtClean="0"/>
              <a:t>a+b+c</a:t>
            </a:r>
            <a:r>
              <a:rPr lang="en-US" sz="3200" dirty="0" smtClean="0"/>
              <a:t>)</a:t>
            </a:r>
          </a:p>
          <a:p>
            <a:r>
              <a:rPr lang="en-US" sz="3200" dirty="0" smtClean="0"/>
              <a:t>&gt;&gt;&gt; addition()</a:t>
            </a:r>
          </a:p>
          <a:p>
            <a:r>
              <a:rPr lang="en-US" sz="3200" dirty="0" smtClean="0"/>
              <a:t>…</a:t>
            </a:r>
          </a:p>
          <a:p>
            <a:r>
              <a:rPr lang="en-US" sz="3200" dirty="0" err="1" smtClean="0"/>
              <a:t>TypeError</a:t>
            </a:r>
            <a:r>
              <a:rPr lang="en-US" sz="3200" dirty="0" smtClean="0"/>
              <a:t>: addition() missing 1 required positional argument: 'a'</a:t>
            </a:r>
          </a:p>
          <a:p>
            <a:r>
              <a:rPr lang="en-US" sz="3200" dirty="0" smtClean="0"/>
              <a:t>&gt;&gt;&gt; addition(1)</a:t>
            </a:r>
          </a:p>
          <a:p>
            <a:r>
              <a:rPr lang="en-US" sz="3200" dirty="0" smtClean="0"/>
              <a:t>6</a:t>
            </a:r>
          </a:p>
          <a:p>
            <a:r>
              <a:rPr lang="en-US" sz="3200" dirty="0" smtClean="0"/>
              <a:t>&gt;&gt;&gt; addition(1,2)</a:t>
            </a:r>
          </a:p>
          <a:p>
            <a:r>
              <a:rPr lang="en-US" sz="3200" dirty="0" smtClean="0"/>
              <a:t>6</a:t>
            </a:r>
          </a:p>
          <a:p>
            <a:r>
              <a:rPr lang="en-US" sz="3200" dirty="0" smtClean="0"/>
              <a:t>&gt;&gt;&gt; addition(10,20,30)</a:t>
            </a:r>
          </a:p>
          <a:p>
            <a:r>
              <a:rPr lang="en-US" sz="3200" dirty="0" smtClean="0"/>
              <a:t>60</a:t>
            </a:r>
          </a:p>
          <a:p>
            <a:r>
              <a:rPr lang="en-US" sz="3200" b="1" dirty="0" smtClean="0"/>
              <a:t>Note: </a:t>
            </a:r>
            <a:r>
              <a:rPr lang="en-US" sz="3200" dirty="0" smtClean="0"/>
              <a:t>variable “a” is </a:t>
            </a:r>
            <a:r>
              <a:rPr lang="en-US" sz="3200" b="1" dirty="0" smtClean="0"/>
              <a:t>non </a:t>
            </a:r>
            <a:r>
              <a:rPr lang="en-US" sz="3200" b="1" smtClean="0"/>
              <a:t>default parameter</a:t>
            </a:r>
            <a:endParaRPr lang="en-US" sz="3200" b="1" dirty="0"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u="sng" dirty="0" smtClean="0"/>
              <a:t>6) Variable length arguments</a:t>
            </a:r>
          </a:p>
          <a:p>
            <a:r>
              <a:rPr lang="en-US" sz="3200" dirty="0" smtClean="0"/>
              <a:t>Sometimes we can pass any number of arguments to function, such type of arguments are called variable length arguments.</a:t>
            </a:r>
          </a:p>
          <a:p>
            <a:endParaRPr lang="en-US" sz="3200" dirty="0" smtClean="0"/>
          </a:p>
          <a:p>
            <a:r>
              <a:rPr lang="en-US" sz="3200" dirty="0" smtClean="0"/>
              <a:t>We can declare a variable length argument with * symbol as follows:</a:t>
            </a:r>
          </a:p>
          <a:p>
            <a:r>
              <a:rPr lang="en-US" sz="3200" dirty="0" smtClean="0"/>
              <a:t>def function1(*n):</a:t>
            </a:r>
          </a:p>
          <a:p>
            <a:endParaRPr lang="en-US" sz="3200" dirty="0" smtClean="0"/>
          </a:p>
          <a:p>
            <a:r>
              <a:rPr lang="en-US" sz="3200" dirty="0" smtClean="0"/>
              <a:t>We can call this function by passing any number of arguments including zero number. Internally all these values represented in the form of </a:t>
            </a:r>
            <a:r>
              <a:rPr lang="en-US" sz="3200" dirty="0" err="1" smtClean="0"/>
              <a:t>tuple</a:t>
            </a:r>
            <a:r>
              <a:rPr lang="en-US" sz="3200" dirty="0" smtClean="0"/>
              <a:t>.</a:t>
            </a:r>
          </a:p>
          <a:p>
            <a:r>
              <a:rPr lang="en-US" sz="3200" b="1" dirty="0" smtClean="0"/>
              <a:t>Note: </a:t>
            </a:r>
            <a:r>
              <a:rPr lang="en-US" sz="3200" dirty="0" smtClean="0"/>
              <a:t>Variable length arguments are also called as arbitrary arguments.</a:t>
            </a:r>
            <a:endParaRPr lang="en-US" sz="3200" b="1" dirty="0"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7017306"/>
          </a:xfrm>
          <a:prstGeom prst="rect">
            <a:avLst/>
          </a:prstGeom>
          <a:noFill/>
        </p:spPr>
        <p:txBody>
          <a:bodyPr wrap="square" rtlCol="0">
            <a:spAutoFit/>
          </a:bodyPr>
          <a:lstStyle/>
          <a:p>
            <a:r>
              <a:rPr lang="en-US" sz="3000" dirty="0" smtClean="0"/>
              <a:t>&gt;&gt;&gt; def sum(*n):</a:t>
            </a:r>
          </a:p>
          <a:p>
            <a:r>
              <a:rPr lang="en-US" sz="3000" dirty="0" smtClean="0"/>
              <a:t>	total=0</a:t>
            </a:r>
          </a:p>
          <a:p>
            <a:r>
              <a:rPr lang="en-US" sz="3000" dirty="0" smtClean="0"/>
              <a:t>	for </a:t>
            </a:r>
            <a:r>
              <a:rPr lang="en-US" sz="3000" dirty="0" err="1" smtClean="0"/>
              <a:t>i</a:t>
            </a:r>
            <a:r>
              <a:rPr lang="en-US" sz="3000" dirty="0" smtClean="0"/>
              <a:t> in n:</a:t>
            </a:r>
          </a:p>
          <a:p>
            <a:r>
              <a:rPr lang="en-US" sz="3000" dirty="0" smtClean="0"/>
              <a:t>		total=</a:t>
            </a:r>
            <a:r>
              <a:rPr lang="en-US" sz="3000" dirty="0" err="1" smtClean="0"/>
              <a:t>total+i</a:t>
            </a:r>
            <a:endParaRPr lang="en-US" sz="3000" dirty="0" smtClean="0"/>
          </a:p>
          <a:p>
            <a:r>
              <a:rPr lang="en-US" sz="3000" dirty="0" smtClean="0"/>
              <a:t>	print("Sum=",total)</a:t>
            </a:r>
          </a:p>
          <a:p>
            <a:r>
              <a:rPr lang="en-US" sz="3000" dirty="0" smtClean="0"/>
              <a:t>&gt;&gt;&gt; sum()</a:t>
            </a:r>
          </a:p>
          <a:p>
            <a:r>
              <a:rPr lang="en-US" sz="3000" dirty="0" smtClean="0"/>
              <a:t>Sum= 0</a:t>
            </a:r>
          </a:p>
          <a:p>
            <a:r>
              <a:rPr lang="en-US" sz="3000" dirty="0" smtClean="0"/>
              <a:t>&gt;&gt;&gt; sum(1)</a:t>
            </a:r>
          </a:p>
          <a:p>
            <a:r>
              <a:rPr lang="en-US" sz="3000" dirty="0" smtClean="0"/>
              <a:t>Sum= 1</a:t>
            </a:r>
          </a:p>
          <a:p>
            <a:r>
              <a:rPr lang="en-US" sz="3000" dirty="0" smtClean="0"/>
              <a:t>&gt;&gt;&gt; sum(1,2)</a:t>
            </a:r>
          </a:p>
          <a:p>
            <a:r>
              <a:rPr lang="en-US" sz="3000" dirty="0" smtClean="0"/>
              <a:t>Sum= 3</a:t>
            </a:r>
          </a:p>
          <a:p>
            <a:r>
              <a:rPr lang="en-US" sz="3000" dirty="0" smtClean="0"/>
              <a:t>&gt;&gt;&gt; sum(1,2,3)</a:t>
            </a:r>
          </a:p>
          <a:p>
            <a:r>
              <a:rPr lang="en-US" sz="3000" dirty="0" smtClean="0"/>
              <a:t>Sum= 6</a:t>
            </a:r>
          </a:p>
          <a:p>
            <a:r>
              <a:rPr lang="en-US" sz="3000" dirty="0" smtClean="0"/>
              <a:t>&gt;&gt;&gt; sum(1,2,3,4)</a:t>
            </a:r>
          </a:p>
          <a:p>
            <a:r>
              <a:rPr lang="en-US" sz="3000" dirty="0" smtClean="0"/>
              <a:t>Sum= 10</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555641"/>
          </a:xfrm>
          <a:prstGeom prst="rect">
            <a:avLst/>
          </a:prstGeom>
          <a:noFill/>
        </p:spPr>
        <p:txBody>
          <a:bodyPr wrap="square" rtlCol="0">
            <a:spAutoFit/>
          </a:bodyPr>
          <a:lstStyle/>
          <a:p>
            <a:r>
              <a:rPr lang="en-US" sz="3000" b="1" dirty="0" smtClean="0"/>
              <a:t>Another example on “Variable length arguments”:</a:t>
            </a:r>
          </a:p>
          <a:p>
            <a:r>
              <a:rPr lang="en-US" sz="3000" dirty="0" smtClean="0"/>
              <a:t>&gt;&gt;&gt; def </a:t>
            </a:r>
            <a:r>
              <a:rPr lang="en-US" sz="3000" dirty="0" err="1" smtClean="0"/>
              <a:t>ls</a:t>
            </a:r>
            <a:r>
              <a:rPr lang="en-US" sz="3000" dirty="0" smtClean="0"/>
              <a:t>(*n):  # finding largest and smallest number</a:t>
            </a:r>
          </a:p>
          <a:p>
            <a:r>
              <a:rPr lang="en-US" sz="3000" dirty="0" smtClean="0"/>
              <a:t>	large=small=n[0]</a:t>
            </a:r>
          </a:p>
          <a:p>
            <a:r>
              <a:rPr lang="en-US" sz="3000" dirty="0" smtClean="0"/>
              <a:t>	j=0</a:t>
            </a:r>
          </a:p>
          <a:p>
            <a:r>
              <a:rPr lang="en-US" sz="3000" dirty="0" smtClean="0"/>
              <a:t>	for </a:t>
            </a:r>
            <a:r>
              <a:rPr lang="en-US" sz="3000" dirty="0" err="1" smtClean="0"/>
              <a:t>i</a:t>
            </a:r>
            <a:r>
              <a:rPr lang="en-US" sz="3000" dirty="0" smtClean="0"/>
              <a:t> in n:</a:t>
            </a:r>
          </a:p>
          <a:p>
            <a:r>
              <a:rPr lang="en-US" sz="3000" dirty="0" smtClean="0"/>
              <a:t>		if large&lt;n[j]:</a:t>
            </a:r>
          </a:p>
          <a:p>
            <a:r>
              <a:rPr lang="en-US" sz="3000" dirty="0" smtClean="0"/>
              <a:t>			large=n[j]</a:t>
            </a:r>
          </a:p>
          <a:p>
            <a:r>
              <a:rPr lang="en-US" sz="3000" dirty="0" smtClean="0"/>
              <a:t>		if small&gt;n[j]:</a:t>
            </a:r>
          </a:p>
          <a:p>
            <a:r>
              <a:rPr lang="en-US" sz="3000" dirty="0" smtClean="0"/>
              <a:t>			small=n[j]</a:t>
            </a:r>
          </a:p>
          <a:p>
            <a:r>
              <a:rPr lang="en-US" sz="3000" dirty="0" smtClean="0"/>
              <a:t>		j=j+1</a:t>
            </a:r>
          </a:p>
          <a:p>
            <a:r>
              <a:rPr lang="en-US" sz="3000" dirty="0" smtClean="0"/>
              <a:t>	print(</a:t>
            </a:r>
            <a:r>
              <a:rPr lang="en-US" sz="3000" dirty="0" err="1" smtClean="0"/>
              <a:t>large,small</a:t>
            </a:r>
            <a:r>
              <a:rPr lang="en-US" sz="3000" dirty="0" smtClean="0"/>
              <a:t>)</a:t>
            </a:r>
          </a:p>
          <a:p>
            <a:r>
              <a:rPr lang="en-US" sz="3000" b="1" dirty="0" smtClean="0"/>
              <a:t>Output:</a:t>
            </a:r>
            <a:r>
              <a:rPr lang="en-US" sz="3000" dirty="0" smtClean="0"/>
              <a:t>	</a:t>
            </a:r>
          </a:p>
          <a:p>
            <a:r>
              <a:rPr lang="en-US" sz="3000" dirty="0" smtClean="0"/>
              <a:t>&gt;&gt;&gt; </a:t>
            </a:r>
            <a:r>
              <a:rPr lang="en-US" sz="3000" dirty="0" err="1" smtClean="0"/>
              <a:t>ls</a:t>
            </a:r>
            <a:r>
              <a:rPr lang="en-US" sz="3000" dirty="0" smtClean="0"/>
              <a:t>(100,1000,500,600)</a:t>
            </a:r>
          </a:p>
          <a:p>
            <a:r>
              <a:rPr lang="en-US" sz="3000" dirty="0" smtClean="0"/>
              <a:t>1000 100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5509200"/>
          </a:xfrm>
          <a:prstGeom prst="rect">
            <a:avLst/>
          </a:prstGeom>
          <a:noFill/>
        </p:spPr>
        <p:txBody>
          <a:bodyPr wrap="square" rtlCol="0">
            <a:spAutoFit/>
          </a:bodyPr>
          <a:lstStyle/>
          <a:p>
            <a:r>
              <a:rPr lang="en-US" sz="3200" b="1" dirty="0" smtClean="0">
                <a:sym typeface="Wingdings" pitchFamily="2" charset="2"/>
              </a:rPr>
              <a:t>3) Inserting an element into a list at the last position</a:t>
            </a:r>
          </a:p>
          <a:p>
            <a:r>
              <a:rPr lang="nl-NL" sz="3200" dirty="0" smtClean="0"/>
              <a:t>&gt;&gt;&gt; l1.append(60)</a:t>
            </a:r>
          </a:p>
          <a:p>
            <a:r>
              <a:rPr lang="nl-NL" sz="3200" dirty="0" smtClean="0"/>
              <a:t>&gt;&gt;&gt; l1</a:t>
            </a:r>
          </a:p>
          <a:p>
            <a:r>
              <a:rPr lang="nl-NL" sz="3200" dirty="0" smtClean="0"/>
              <a:t>[10, 20, 30, 40, 50, 60]</a:t>
            </a:r>
          </a:p>
          <a:p>
            <a:r>
              <a:rPr lang="en-US" sz="3200" b="1" dirty="0" smtClean="0">
                <a:sym typeface="Wingdings" pitchFamily="2" charset="2"/>
              </a:rPr>
              <a:t>4) Inserting an element into a list at the required position</a:t>
            </a:r>
          </a:p>
          <a:p>
            <a:r>
              <a:rPr lang="en-US" sz="3200" dirty="0" smtClean="0"/>
              <a:t>&gt;&gt;&gt; l1</a:t>
            </a:r>
          </a:p>
          <a:p>
            <a:r>
              <a:rPr lang="en-US" sz="3200" dirty="0" smtClean="0"/>
              <a:t>[10, 20, 30, 40, 50, 60]</a:t>
            </a:r>
          </a:p>
          <a:p>
            <a:r>
              <a:rPr lang="en-US" sz="3200" dirty="0" smtClean="0"/>
              <a:t>&gt;&gt;&gt; l1.insert(2,21)</a:t>
            </a:r>
          </a:p>
          <a:p>
            <a:r>
              <a:rPr lang="en-US" sz="3200" dirty="0" smtClean="0"/>
              <a:t>&gt;&gt;&gt; l1</a:t>
            </a:r>
          </a:p>
          <a:p>
            <a:r>
              <a:rPr lang="en-US" sz="3200" dirty="0" smtClean="0"/>
              <a:t>[10, 20, 21, 30, 40, 50, 60]</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t>Handling return values:</a:t>
            </a:r>
          </a:p>
          <a:p>
            <a:r>
              <a:rPr lang="en-US" sz="3200" u="sng" dirty="0" smtClean="0"/>
              <a:t>ReturnValue.py</a:t>
            </a:r>
          </a:p>
          <a:p>
            <a:r>
              <a:rPr lang="en-US" sz="3200" dirty="0" smtClean="0"/>
              <a:t>def addition():</a:t>
            </a:r>
          </a:p>
          <a:p>
            <a:r>
              <a:rPr lang="en-US" sz="3200" dirty="0" smtClean="0"/>
              <a:t>    a=float(input("Enter first float number:"))</a:t>
            </a:r>
          </a:p>
          <a:p>
            <a:r>
              <a:rPr lang="en-US" sz="3200" dirty="0" smtClean="0"/>
              <a:t>    b=float(input("Enter second float number:"))</a:t>
            </a:r>
          </a:p>
          <a:p>
            <a:r>
              <a:rPr lang="en-US" sz="3200" dirty="0" smtClean="0"/>
              <a:t>    return </a:t>
            </a:r>
            <a:r>
              <a:rPr lang="en-US" sz="3200" dirty="0" err="1" smtClean="0"/>
              <a:t>a+b</a:t>
            </a:r>
            <a:endParaRPr lang="en-US" sz="3200" dirty="0" smtClean="0"/>
          </a:p>
          <a:p>
            <a:r>
              <a:rPr lang="en-US" sz="3200" dirty="0" smtClean="0"/>
              <a:t>def multiplication():</a:t>
            </a:r>
          </a:p>
          <a:p>
            <a:r>
              <a:rPr lang="en-US" sz="3200" dirty="0" smtClean="0"/>
              <a:t>    f1=addition()</a:t>
            </a:r>
          </a:p>
          <a:p>
            <a:r>
              <a:rPr lang="en-US" sz="3200" dirty="0" smtClean="0"/>
              <a:t>    f2=float(input("Enter a float number:"))</a:t>
            </a:r>
          </a:p>
          <a:p>
            <a:r>
              <a:rPr lang="en-US" sz="3200" dirty="0" smtClean="0"/>
              <a:t>    f3=f1*f2</a:t>
            </a:r>
          </a:p>
          <a:p>
            <a:r>
              <a:rPr lang="en-US" sz="3200" dirty="0" smtClean="0"/>
              <a:t>    print("Result=",f3)</a:t>
            </a:r>
          </a:p>
          <a:p>
            <a:r>
              <a:rPr lang="en-US" sz="3200" b="1" dirty="0" smtClean="0"/>
              <a:t>Execution:</a:t>
            </a:r>
            <a:r>
              <a:rPr lang="en-US" sz="3200" dirty="0" smtClean="0"/>
              <a:t> Run Menu </a:t>
            </a:r>
            <a:r>
              <a:rPr lang="en-US" sz="3200" dirty="0" smtClean="0">
                <a:sym typeface="Wingdings" pitchFamily="2" charset="2"/>
              </a:rPr>
              <a:t> Run Module</a:t>
            </a:r>
            <a:endParaRPr lang="en-US" sz="3200" b="1"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2554545"/>
          </a:xfrm>
          <a:prstGeom prst="rect">
            <a:avLst/>
          </a:prstGeom>
          <a:noFill/>
        </p:spPr>
        <p:txBody>
          <a:bodyPr wrap="square" rtlCol="0">
            <a:spAutoFit/>
          </a:bodyPr>
          <a:lstStyle/>
          <a:p>
            <a:r>
              <a:rPr lang="en-US" sz="3200" dirty="0" smtClean="0"/>
              <a:t>&gt;&gt;&gt; multiplication()</a:t>
            </a:r>
          </a:p>
          <a:p>
            <a:r>
              <a:rPr lang="en-US" sz="3200" dirty="0" smtClean="0"/>
              <a:t>Enter first float number:1.1</a:t>
            </a:r>
          </a:p>
          <a:p>
            <a:r>
              <a:rPr lang="en-US" sz="3200" dirty="0" smtClean="0"/>
              <a:t>Enter second float number:2.2</a:t>
            </a:r>
          </a:p>
          <a:p>
            <a:r>
              <a:rPr lang="en-US" sz="3200" dirty="0" smtClean="0"/>
              <a:t>Enter a float number:3.3</a:t>
            </a:r>
          </a:p>
          <a:p>
            <a:r>
              <a:rPr lang="en-US" sz="3200" dirty="0" smtClean="0"/>
              <a:t>Result= 10.89</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493812"/>
          </a:xfrm>
          <a:prstGeom prst="rect">
            <a:avLst/>
          </a:prstGeom>
          <a:noFill/>
        </p:spPr>
        <p:txBody>
          <a:bodyPr wrap="square" rtlCol="0">
            <a:spAutoFit/>
          </a:bodyPr>
          <a:lstStyle/>
          <a:p>
            <a:r>
              <a:rPr lang="en-US" sz="3200" b="1" u="sng" dirty="0" smtClean="0"/>
              <a:t>Types of variables:</a:t>
            </a:r>
          </a:p>
          <a:p>
            <a:r>
              <a:rPr lang="en-US" sz="3200" dirty="0" smtClean="0"/>
              <a:t>Python supports two types of variables.</a:t>
            </a:r>
          </a:p>
          <a:p>
            <a:r>
              <a:rPr lang="en-US" sz="3200" dirty="0" smtClean="0"/>
              <a:t>1. Global Variables</a:t>
            </a:r>
          </a:p>
          <a:p>
            <a:r>
              <a:rPr lang="en-US" sz="3200" dirty="0" smtClean="0"/>
              <a:t>2. Local Variables</a:t>
            </a:r>
          </a:p>
          <a:p>
            <a:endParaRPr lang="en-US" sz="3200" b="1" dirty="0" smtClean="0"/>
          </a:p>
          <a:p>
            <a:r>
              <a:rPr lang="en-US" sz="3200" u="sng" dirty="0" smtClean="0"/>
              <a:t>1. Global Variables</a:t>
            </a:r>
          </a:p>
          <a:p>
            <a:r>
              <a:rPr lang="en-US" sz="3200" dirty="0" smtClean="0">
                <a:sym typeface="Wingdings" pitchFamily="2" charset="2"/>
              </a:rPr>
              <a:t></a:t>
            </a:r>
            <a:r>
              <a:rPr lang="en-US" sz="3200" dirty="0" smtClean="0"/>
              <a:t>The variables which are declared outside of function or class are called global variables.</a:t>
            </a:r>
          </a:p>
          <a:p>
            <a:r>
              <a:rPr lang="en-US" sz="3200" dirty="0" smtClean="0">
                <a:sym typeface="Wingdings" pitchFamily="2" charset="2"/>
              </a:rPr>
              <a:t></a:t>
            </a:r>
            <a:r>
              <a:rPr lang="en-US" sz="3200" dirty="0" smtClean="0"/>
              <a:t>These variables can be accessed in all functions of that module.</a:t>
            </a:r>
            <a:r>
              <a:rPr lang="en-US" sz="3100" b="1" dirty="0" smtClean="0"/>
              <a:t> </a:t>
            </a:r>
            <a:r>
              <a:rPr lang="en-US" sz="3100" dirty="0" smtClean="0"/>
              <a:t>So, </a:t>
            </a:r>
            <a:r>
              <a:rPr lang="en-US" sz="3100" b="1" dirty="0" smtClean="0"/>
              <a:t>Scope of the Global variables </a:t>
            </a:r>
            <a:r>
              <a:rPr lang="en-US" sz="3100" dirty="0" smtClean="0"/>
              <a:t>is they can be accessed throughout the module.</a:t>
            </a:r>
            <a:endParaRPr lang="en-US" sz="3200" dirty="0"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832366"/>
          </a:xfrm>
          <a:prstGeom prst="rect">
            <a:avLst/>
          </a:prstGeom>
          <a:noFill/>
        </p:spPr>
        <p:txBody>
          <a:bodyPr wrap="square" rtlCol="0">
            <a:spAutoFit/>
          </a:bodyPr>
          <a:lstStyle/>
          <a:p>
            <a:r>
              <a:rPr lang="en-US" sz="3200" b="1" dirty="0" smtClean="0"/>
              <a:t>Example of global variable:</a:t>
            </a:r>
          </a:p>
          <a:p>
            <a:r>
              <a:rPr lang="en-US" sz="3100" u="sng" dirty="0" smtClean="0"/>
              <a:t>gv.py</a:t>
            </a:r>
          </a:p>
          <a:p>
            <a:r>
              <a:rPr lang="en-US" sz="3100" dirty="0" err="1" smtClean="0"/>
              <a:t>i</a:t>
            </a:r>
            <a:r>
              <a:rPr lang="en-US" sz="3100" dirty="0" smtClean="0"/>
              <a:t>=10  </a:t>
            </a:r>
            <a:r>
              <a:rPr lang="en-US" sz="3100" dirty="0" smtClean="0">
                <a:sym typeface="Wingdings" pitchFamily="2" charset="2"/>
              </a:rPr>
              <a:t> </a:t>
            </a:r>
            <a:r>
              <a:rPr lang="en-US" sz="3100" b="1" dirty="0" smtClean="0">
                <a:sym typeface="Wingdings" pitchFamily="2" charset="2"/>
              </a:rPr>
              <a:t>Global Variable</a:t>
            </a:r>
            <a:endParaRPr lang="en-US" sz="3100" b="1" dirty="0" smtClean="0"/>
          </a:p>
          <a:p>
            <a:r>
              <a:rPr lang="en-US" sz="3100" dirty="0" smtClean="0"/>
              <a:t>def m1():</a:t>
            </a:r>
          </a:p>
          <a:p>
            <a:r>
              <a:rPr lang="en-US" sz="3100" dirty="0" smtClean="0"/>
              <a:t>    print(</a:t>
            </a:r>
            <a:r>
              <a:rPr lang="en-US" sz="3100" dirty="0" err="1" smtClean="0"/>
              <a:t>i</a:t>
            </a:r>
            <a:r>
              <a:rPr lang="en-US" sz="3100" dirty="0" smtClean="0"/>
              <a:t>)</a:t>
            </a:r>
          </a:p>
          <a:p>
            <a:r>
              <a:rPr lang="en-US" sz="3100" dirty="0" smtClean="0"/>
              <a:t>def m2():</a:t>
            </a:r>
          </a:p>
          <a:p>
            <a:r>
              <a:rPr lang="en-US" sz="3100" dirty="0" smtClean="0"/>
              <a:t>    print(</a:t>
            </a:r>
            <a:r>
              <a:rPr lang="en-US" sz="3100" dirty="0" err="1" smtClean="0"/>
              <a:t>i</a:t>
            </a:r>
            <a:r>
              <a:rPr lang="en-US" sz="3100" dirty="0" smtClean="0"/>
              <a:t>)</a:t>
            </a:r>
          </a:p>
          <a:p>
            <a:r>
              <a:rPr lang="en-US" sz="3100" b="1" dirty="0" smtClean="0"/>
              <a:t>Execution:</a:t>
            </a:r>
            <a:r>
              <a:rPr lang="en-US" sz="3100" dirty="0" smtClean="0"/>
              <a:t> Run Menu </a:t>
            </a:r>
            <a:r>
              <a:rPr lang="en-US" sz="3100" dirty="0" smtClean="0">
                <a:sym typeface="Wingdings" pitchFamily="2" charset="2"/>
              </a:rPr>
              <a:t> Run Module</a:t>
            </a:r>
          </a:p>
          <a:p>
            <a:r>
              <a:rPr lang="en-US" sz="3100" dirty="0" smtClean="0"/>
              <a:t>&gt;&gt;&gt; m1()</a:t>
            </a:r>
          </a:p>
          <a:p>
            <a:r>
              <a:rPr lang="en-US" sz="3100" dirty="0" smtClean="0"/>
              <a:t>10</a:t>
            </a:r>
          </a:p>
          <a:p>
            <a:r>
              <a:rPr lang="en-US" sz="3100" dirty="0" smtClean="0"/>
              <a:t>&gt;&gt;&gt; m2()</a:t>
            </a:r>
          </a:p>
          <a:p>
            <a:r>
              <a:rPr lang="en-US" sz="3100" dirty="0" smtClean="0"/>
              <a:t>10</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432256"/>
          </a:xfrm>
          <a:prstGeom prst="rect">
            <a:avLst/>
          </a:prstGeom>
          <a:noFill/>
        </p:spPr>
        <p:txBody>
          <a:bodyPr wrap="square" rtlCol="0">
            <a:spAutoFit/>
          </a:bodyPr>
          <a:lstStyle/>
          <a:p>
            <a:r>
              <a:rPr lang="en-US" sz="3200" b="1" dirty="0" smtClean="0"/>
              <a:t>Another Example on global variable:</a:t>
            </a:r>
          </a:p>
          <a:p>
            <a:r>
              <a:rPr lang="en-US" sz="3200" b="1" dirty="0" smtClean="0"/>
              <a:t>Note:</a:t>
            </a:r>
            <a:r>
              <a:rPr lang="en-US" sz="3200" dirty="0" smtClean="0"/>
              <a:t> For accessing global variable </a:t>
            </a:r>
            <a:r>
              <a:rPr lang="en-US" sz="3200" b="1" dirty="0" smtClean="0"/>
              <a:t>“global” </a:t>
            </a:r>
            <a:r>
              <a:rPr lang="en-US" sz="3200" dirty="0" smtClean="0"/>
              <a:t>keyword is not required in methods but to perform any operations on global variables within the functions then </a:t>
            </a:r>
            <a:r>
              <a:rPr lang="en-US" sz="3200" b="1" dirty="0" smtClean="0"/>
              <a:t>“global” </a:t>
            </a:r>
            <a:r>
              <a:rPr lang="en-US" sz="3200" dirty="0" smtClean="0"/>
              <a:t>keyword is required.</a:t>
            </a:r>
            <a:endParaRPr lang="en-US" sz="3200" b="1" dirty="0" smtClean="0"/>
          </a:p>
          <a:p>
            <a:r>
              <a:rPr lang="en-US" sz="3200" u="sng" dirty="0" smtClean="0"/>
              <a:t>gv.py</a:t>
            </a:r>
          </a:p>
          <a:p>
            <a:r>
              <a:rPr lang="en-US" sz="3100" dirty="0" smtClean="0"/>
              <a:t>g=100 #global variable</a:t>
            </a:r>
          </a:p>
          <a:p>
            <a:r>
              <a:rPr lang="en-US" sz="3100" dirty="0" smtClean="0"/>
              <a:t>def function1():</a:t>
            </a:r>
          </a:p>
          <a:p>
            <a:r>
              <a:rPr lang="en-US" sz="3100" dirty="0" smtClean="0"/>
              <a:t>	global g</a:t>
            </a:r>
          </a:p>
          <a:p>
            <a:r>
              <a:rPr lang="en-US" sz="3100" dirty="0" smtClean="0"/>
              <a:t>	g=g+200</a:t>
            </a:r>
          </a:p>
          <a:p>
            <a:r>
              <a:rPr lang="en-US" sz="3100" dirty="0" smtClean="0"/>
              <a:t>	print("In function1(),g=",g)</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2492990"/>
          </a:xfrm>
          <a:prstGeom prst="rect">
            <a:avLst/>
          </a:prstGeom>
          <a:noFill/>
        </p:spPr>
        <p:txBody>
          <a:bodyPr wrap="square" rtlCol="0">
            <a:spAutoFit/>
          </a:bodyPr>
          <a:lstStyle/>
          <a:p>
            <a:r>
              <a:rPr lang="en-US" sz="3100" b="1" dirty="0" smtClean="0"/>
              <a:t>Save the program and select “Run Module” option from “Run” Menu</a:t>
            </a:r>
          </a:p>
          <a:p>
            <a:r>
              <a:rPr lang="en-US" sz="3200" b="1" dirty="0" smtClean="0"/>
              <a:t>Output:</a:t>
            </a:r>
          </a:p>
          <a:p>
            <a:r>
              <a:rPr lang="en-US" sz="3100" dirty="0" smtClean="0"/>
              <a:t>&gt;&gt;&gt; function1()</a:t>
            </a:r>
          </a:p>
          <a:p>
            <a:r>
              <a:rPr lang="en-US" sz="3100" dirty="0" smtClean="0"/>
              <a:t>In function1(),g= 300</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u="sng" dirty="0" smtClean="0"/>
              <a:t>2. Local Variables:</a:t>
            </a:r>
          </a:p>
          <a:p>
            <a:r>
              <a:rPr lang="en-US" sz="3200" b="1" dirty="0" smtClean="0">
                <a:sym typeface="Wingdings" pitchFamily="2" charset="2"/>
              </a:rPr>
              <a:t></a:t>
            </a:r>
            <a:r>
              <a:rPr lang="en-US" sz="3200" dirty="0" smtClean="0"/>
              <a:t>The variables which are declared inside a function are called local variables.</a:t>
            </a:r>
          </a:p>
          <a:p>
            <a:r>
              <a:rPr lang="en-US" sz="3200" dirty="0" smtClean="0">
                <a:sym typeface="Wingdings" pitchFamily="2" charset="2"/>
              </a:rPr>
              <a:t></a:t>
            </a:r>
            <a:r>
              <a:rPr lang="en-US" sz="3200" dirty="0" smtClean="0"/>
              <a:t>Local variables are available only for the function in which we declared i.e. from outside of function we cannot access.</a:t>
            </a:r>
          </a:p>
          <a:p>
            <a:r>
              <a:rPr lang="en-US" sz="3200" dirty="0" smtClean="0">
                <a:sym typeface="Wingdings" pitchFamily="2" charset="2"/>
              </a:rPr>
              <a:t> So, </a:t>
            </a:r>
            <a:r>
              <a:rPr lang="en-US" sz="3200" b="1" dirty="0" smtClean="0">
                <a:sym typeface="Wingdings" pitchFamily="2" charset="2"/>
              </a:rPr>
              <a:t>Scope of local variables</a:t>
            </a:r>
            <a:r>
              <a:rPr lang="en-US" sz="3200" dirty="0" smtClean="0">
                <a:sym typeface="Wingdings" pitchFamily="2" charset="2"/>
              </a:rPr>
              <a:t> is they can be accessed within the function only where they are declared.</a:t>
            </a:r>
            <a:endParaRPr lang="en-US" sz="3200" dirty="0" smtClean="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u="sng" dirty="0" smtClean="0"/>
              <a:t>lv.py</a:t>
            </a:r>
          </a:p>
          <a:p>
            <a:r>
              <a:rPr lang="en-US" sz="3200" dirty="0" smtClean="0"/>
              <a:t>def m1():</a:t>
            </a:r>
          </a:p>
          <a:p>
            <a:r>
              <a:rPr lang="en-US" sz="3200" dirty="0" smtClean="0"/>
              <a:t>    </a:t>
            </a:r>
            <a:r>
              <a:rPr lang="en-US" sz="3200" dirty="0" err="1" smtClean="0"/>
              <a:t>i</a:t>
            </a:r>
            <a:r>
              <a:rPr lang="en-US" sz="3200" dirty="0" smtClean="0"/>
              <a:t>=10 </a:t>
            </a:r>
            <a:r>
              <a:rPr lang="en-US" sz="3200" dirty="0" smtClean="0">
                <a:sym typeface="Wingdings" pitchFamily="2" charset="2"/>
              </a:rPr>
              <a:t> </a:t>
            </a:r>
            <a:r>
              <a:rPr lang="en-US" sz="3200" b="1" dirty="0" smtClean="0">
                <a:sym typeface="Wingdings" pitchFamily="2" charset="2"/>
              </a:rPr>
              <a:t>Local Variable</a:t>
            </a:r>
            <a:endParaRPr lang="en-US" sz="3200" dirty="0" smtClean="0"/>
          </a:p>
          <a:p>
            <a:r>
              <a:rPr lang="en-US" sz="3200" dirty="0" smtClean="0"/>
              <a:t>    print(</a:t>
            </a:r>
            <a:r>
              <a:rPr lang="en-US" sz="3200" dirty="0" err="1" smtClean="0"/>
              <a:t>i</a:t>
            </a:r>
            <a:r>
              <a:rPr lang="en-US" sz="3200" dirty="0" smtClean="0"/>
              <a:t>)</a:t>
            </a:r>
          </a:p>
          <a:p>
            <a:r>
              <a:rPr lang="en-US" sz="3200" dirty="0" smtClean="0"/>
              <a:t>def m2():</a:t>
            </a:r>
          </a:p>
          <a:p>
            <a:r>
              <a:rPr lang="en-US" sz="3200" dirty="0" smtClean="0"/>
              <a:t>    print(</a:t>
            </a:r>
            <a:r>
              <a:rPr lang="en-US" sz="3200" dirty="0" err="1" smtClean="0"/>
              <a:t>i</a:t>
            </a:r>
            <a:r>
              <a:rPr lang="en-US" sz="3200" dirty="0" smtClean="0"/>
              <a:t>)</a:t>
            </a:r>
          </a:p>
          <a:p>
            <a:r>
              <a:rPr lang="en-US" sz="3200" b="1" dirty="0" smtClean="0"/>
              <a:t>Execution: </a:t>
            </a:r>
            <a:r>
              <a:rPr lang="en-US" sz="3200" dirty="0" smtClean="0"/>
              <a:t>Run Menu </a:t>
            </a:r>
            <a:r>
              <a:rPr lang="en-US" sz="3200" dirty="0" smtClean="0">
                <a:sym typeface="Wingdings" pitchFamily="2" charset="2"/>
              </a:rPr>
              <a:t> Run Module</a:t>
            </a:r>
          </a:p>
          <a:p>
            <a:r>
              <a:rPr lang="en-US" sz="3200" dirty="0" smtClean="0"/>
              <a:t>&gt;&gt;&gt; m1()</a:t>
            </a:r>
          </a:p>
          <a:p>
            <a:r>
              <a:rPr lang="en-US" sz="3200" dirty="0" smtClean="0"/>
              <a:t>10</a:t>
            </a:r>
          </a:p>
          <a:p>
            <a:r>
              <a:rPr lang="en-US" sz="3200" dirty="0" smtClean="0"/>
              <a:t>&gt;&gt;&gt; m2()</a:t>
            </a:r>
          </a:p>
          <a:p>
            <a:r>
              <a:rPr lang="en-US" sz="3200" dirty="0" smtClean="0"/>
              <a:t>…</a:t>
            </a:r>
          </a:p>
          <a:p>
            <a:r>
              <a:rPr lang="en-US" sz="3200" dirty="0" err="1" smtClean="0"/>
              <a:t>NameError</a:t>
            </a:r>
            <a:r>
              <a:rPr lang="en-US" sz="3200" dirty="0" smtClean="0"/>
              <a:t>: name '</a:t>
            </a:r>
            <a:r>
              <a:rPr lang="en-US" sz="3200" dirty="0" err="1" smtClean="0"/>
              <a:t>i</a:t>
            </a:r>
            <a:r>
              <a:rPr lang="en-US" sz="3200" dirty="0" smtClean="0"/>
              <a:t>' is not defined</a:t>
            </a:r>
          </a:p>
          <a:p>
            <a:endParaRPr lang="en-US" sz="3200" dirty="0"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Passing collections to a function</a:t>
            </a:r>
          </a:p>
          <a:p>
            <a:r>
              <a:rPr lang="en-US" sz="3200" u="sng" dirty="0" smtClean="0"/>
              <a:t>Function1.py</a:t>
            </a:r>
          </a:p>
          <a:p>
            <a:r>
              <a:rPr lang="en-US" sz="3200" dirty="0" smtClean="0"/>
              <a:t>def display(list1):</a:t>
            </a:r>
          </a:p>
          <a:p>
            <a:r>
              <a:rPr lang="en-US" sz="3200" dirty="0" smtClean="0"/>
              <a:t>    for </a:t>
            </a:r>
            <a:r>
              <a:rPr lang="en-US" sz="3200" dirty="0" err="1" smtClean="0"/>
              <a:t>i</a:t>
            </a:r>
            <a:r>
              <a:rPr lang="en-US" sz="3200" dirty="0" smtClean="0"/>
              <a:t> in list1:</a:t>
            </a:r>
          </a:p>
          <a:p>
            <a:r>
              <a:rPr lang="en-US" sz="3200" dirty="0" smtClean="0"/>
              <a:t>        print(</a:t>
            </a:r>
            <a:r>
              <a:rPr lang="en-US" sz="3200" dirty="0" err="1" smtClean="0"/>
              <a:t>i</a:t>
            </a:r>
            <a:r>
              <a:rPr lang="en-US" sz="3200" dirty="0" smtClean="0"/>
              <a:t>)</a:t>
            </a:r>
          </a:p>
          <a:p>
            <a:r>
              <a:rPr lang="en-US" sz="3200" b="1" dirty="0" smtClean="0"/>
              <a:t>Execute:</a:t>
            </a:r>
            <a:r>
              <a:rPr lang="en-US" sz="3200" dirty="0" smtClean="0"/>
              <a:t> Run Menu </a:t>
            </a:r>
            <a:r>
              <a:rPr lang="en-US" sz="3200" dirty="0" smtClean="0">
                <a:sym typeface="Wingdings" pitchFamily="2" charset="2"/>
              </a:rPr>
              <a:t> Run Module</a:t>
            </a:r>
          </a:p>
          <a:p>
            <a:r>
              <a:rPr lang="en-US" sz="3200" dirty="0" smtClean="0"/>
              <a:t>&gt;&gt;&gt; list1=[10,20,30,40,50]</a:t>
            </a:r>
          </a:p>
          <a:p>
            <a:r>
              <a:rPr lang="en-US" sz="3200" dirty="0" smtClean="0"/>
              <a:t>&gt;&gt;&gt; display(list1)</a:t>
            </a:r>
          </a:p>
          <a:p>
            <a:r>
              <a:rPr lang="en-US" sz="3200" dirty="0" smtClean="0"/>
              <a:t>10</a:t>
            </a:r>
          </a:p>
          <a:p>
            <a:r>
              <a:rPr lang="en-US" sz="3200" dirty="0" smtClean="0"/>
              <a:t>20</a:t>
            </a:r>
          </a:p>
          <a:p>
            <a:r>
              <a:rPr lang="en-US" sz="3200" dirty="0" smtClean="0"/>
              <a:t>30</a:t>
            </a:r>
          </a:p>
          <a:p>
            <a:r>
              <a:rPr lang="en-US" sz="3200" dirty="0" smtClean="0"/>
              <a:t>40</a:t>
            </a:r>
          </a:p>
          <a:p>
            <a:r>
              <a:rPr lang="en-US" sz="3200" dirty="0" smtClean="0"/>
              <a:t>50</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263527"/>
          </a:xfrm>
          <a:prstGeom prst="rect">
            <a:avLst/>
          </a:prstGeom>
          <a:noFill/>
        </p:spPr>
        <p:txBody>
          <a:bodyPr wrap="square" rtlCol="0">
            <a:spAutoFit/>
          </a:bodyPr>
          <a:lstStyle/>
          <a:p>
            <a:r>
              <a:rPr lang="en-US" sz="3200" b="1" u="sng" dirty="0" smtClean="0"/>
              <a:t>Lambda Functions / Lambda Expressions:</a:t>
            </a:r>
          </a:p>
          <a:p>
            <a:r>
              <a:rPr lang="en-US" sz="3200" dirty="0" smtClean="0">
                <a:sym typeface="Wingdings" pitchFamily="2" charset="2"/>
              </a:rPr>
              <a:t></a:t>
            </a:r>
            <a:r>
              <a:rPr lang="en-US" sz="3200" dirty="0" smtClean="0"/>
              <a:t>Sometimes we can declare a function without any name, such type of nameless functions are called anonymous functions or lambda functions.</a:t>
            </a:r>
          </a:p>
          <a:p>
            <a:r>
              <a:rPr lang="en-US" sz="3200" dirty="0" smtClean="0">
                <a:sym typeface="Wingdings" pitchFamily="2" charset="2"/>
              </a:rPr>
              <a:t></a:t>
            </a:r>
            <a:r>
              <a:rPr lang="en-US" sz="3200" dirty="0" smtClean="0"/>
              <a:t>The main purpose of anonymous function or lambda function is just for instant use(</a:t>
            </a:r>
            <a:r>
              <a:rPr lang="en-US" sz="3200" dirty="0" err="1" smtClean="0"/>
              <a:t>i.e</a:t>
            </a:r>
            <a:r>
              <a:rPr lang="en-US" sz="3200" dirty="0" smtClean="0"/>
              <a:t> for one time usage).</a:t>
            </a:r>
            <a:r>
              <a:rPr lang="en-US" b="1" dirty="0" smtClean="0"/>
              <a:t>(If a function is only used in one place, use the function definition rather than a function name)</a:t>
            </a:r>
            <a:endParaRPr lang="en-US" sz="3200" b="1" dirty="0" smtClean="0"/>
          </a:p>
          <a:p>
            <a:pPr>
              <a:buFont typeface="Wingdings"/>
              <a:buChar char="à"/>
            </a:pPr>
            <a:r>
              <a:rPr lang="en-US" sz="3200" dirty="0" smtClean="0">
                <a:sym typeface="Wingdings" pitchFamily="2" charset="2"/>
              </a:rPr>
              <a:t>We can define lambda functions </a:t>
            </a:r>
            <a:r>
              <a:rPr lang="en-US" sz="3200" dirty="0" smtClean="0"/>
              <a:t>by using</a:t>
            </a:r>
            <a:r>
              <a:rPr lang="en-US" sz="3200" b="1" dirty="0" smtClean="0"/>
              <a:t> lambda keyword</a:t>
            </a:r>
          </a:p>
          <a:p>
            <a:r>
              <a:rPr lang="en-US" sz="3200" b="1" dirty="0" smtClean="0">
                <a:sym typeface="Wingdings" pitchFamily="2" charset="2"/>
              </a:rPr>
              <a:t></a:t>
            </a:r>
            <a:r>
              <a:rPr lang="en-US" sz="3200" dirty="0" smtClean="0"/>
              <a:t>By using Lambda Functions we can write very concise code (very short code) so that readability of the program will be improved.</a:t>
            </a:r>
          </a:p>
          <a:p>
            <a:r>
              <a:rPr lang="en-US" sz="2600" b="1" dirty="0" smtClean="0"/>
              <a:t>Syntax of lambda Function:</a:t>
            </a:r>
          </a:p>
          <a:p>
            <a:r>
              <a:rPr lang="en-US" sz="2600" b="1" dirty="0" smtClean="0"/>
              <a:t>lambda  </a:t>
            </a:r>
            <a:r>
              <a:rPr lang="en-US" sz="2600" b="1" dirty="0" err="1" smtClean="0"/>
              <a:t>argument_list</a:t>
            </a:r>
            <a:r>
              <a:rPr lang="en-US" sz="2600" b="1" dirty="0" smtClean="0"/>
              <a:t> : expression</a:t>
            </a:r>
            <a:endParaRPr lang="en-US" sz="26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3539430"/>
          </a:xfrm>
          <a:prstGeom prst="rect">
            <a:avLst/>
          </a:prstGeom>
          <a:noFill/>
        </p:spPr>
        <p:txBody>
          <a:bodyPr wrap="square" rtlCol="0">
            <a:spAutoFit/>
          </a:bodyPr>
          <a:lstStyle/>
          <a:p>
            <a:r>
              <a:rPr lang="en-US" sz="3200" b="1" dirty="0" smtClean="0">
                <a:sym typeface="Wingdings" pitchFamily="2" charset="2"/>
              </a:rPr>
              <a:t>5) Insertion of multiple elements at a time at the end of the list</a:t>
            </a:r>
          </a:p>
          <a:p>
            <a:r>
              <a:rPr lang="en-US" sz="3200" dirty="0" smtClean="0"/>
              <a:t>&gt;&gt;&gt; l1</a:t>
            </a:r>
          </a:p>
          <a:p>
            <a:r>
              <a:rPr lang="en-US" sz="3200" dirty="0" smtClean="0"/>
              <a:t>[10, 20, 21, 30, 40, 50, 60]</a:t>
            </a:r>
          </a:p>
          <a:p>
            <a:r>
              <a:rPr lang="en-US" sz="3200" dirty="0" smtClean="0"/>
              <a:t>&gt;&gt;&gt; l1.extend([70,80,90,100])</a:t>
            </a:r>
          </a:p>
          <a:p>
            <a:r>
              <a:rPr lang="en-US" sz="3200" dirty="0" smtClean="0"/>
              <a:t>&gt;&gt;&gt; l1</a:t>
            </a:r>
          </a:p>
          <a:p>
            <a:r>
              <a:rPr lang="en-US" sz="3200" dirty="0" smtClean="0"/>
              <a:t>[10, 20, 21, 30, 40, 50, 60, 70, 80, 90, 100]</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b="1" dirty="0" smtClean="0"/>
              <a:t>Write a program to create a lambda function to find square of given number?</a:t>
            </a:r>
          </a:p>
          <a:p>
            <a:r>
              <a:rPr lang="en-US" sz="3200" dirty="0" smtClean="0"/>
              <a:t>&gt;&gt;&gt; square=lambda n:n*n</a:t>
            </a:r>
          </a:p>
          <a:p>
            <a:r>
              <a:rPr lang="en-US" sz="3200" dirty="0" smtClean="0"/>
              <a:t>&gt;&gt;&gt; print("Square of 4 is:",square(4))</a:t>
            </a:r>
          </a:p>
          <a:p>
            <a:r>
              <a:rPr lang="en-US" sz="3200" dirty="0" smtClean="0"/>
              <a:t>Square of 4 is: 16</a:t>
            </a:r>
          </a:p>
          <a:p>
            <a:endParaRPr lang="en-US" sz="3200" dirty="0" smtClean="0"/>
          </a:p>
          <a:p>
            <a:r>
              <a:rPr lang="en-US" sz="3200" b="1" dirty="0" smtClean="0"/>
              <a:t>Lambda function to find sum of 2 given numbers:</a:t>
            </a:r>
          </a:p>
          <a:p>
            <a:r>
              <a:rPr lang="en-US" sz="3200" dirty="0" smtClean="0"/>
              <a:t>&gt;&gt;&gt; sum=lambda </a:t>
            </a:r>
            <a:r>
              <a:rPr lang="en-US" sz="3200" dirty="0" err="1" smtClean="0"/>
              <a:t>a,b:a+b</a:t>
            </a:r>
            <a:endParaRPr lang="en-US" sz="3200" dirty="0" smtClean="0"/>
          </a:p>
          <a:p>
            <a:r>
              <a:rPr lang="en-US" sz="3200" dirty="0" smtClean="0"/>
              <a:t>&gt;&gt;&gt; print("sum of 10,20:",sum(10,20))</a:t>
            </a:r>
          </a:p>
          <a:p>
            <a:r>
              <a:rPr lang="en-US" sz="3200" dirty="0" smtClean="0"/>
              <a:t>sum of 10,20: 30</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dirty="0" smtClean="0">
                <a:sym typeface="Wingdings" pitchFamily="2" charset="2"/>
              </a:rPr>
              <a:t></a:t>
            </a:r>
            <a:r>
              <a:rPr lang="en-US" sz="3200" dirty="0" smtClean="0"/>
              <a:t>Lambda Function internally returns expression value and we are not required to write return statement explicitly.</a:t>
            </a:r>
          </a:p>
          <a:p>
            <a:r>
              <a:rPr lang="en-US" sz="3200" dirty="0" smtClean="0">
                <a:sym typeface="Wingdings" pitchFamily="2" charset="2"/>
              </a:rPr>
              <a:t></a:t>
            </a:r>
            <a:r>
              <a:rPr lang="en-US" sz="3200" dirty="0" smtClean="0"/>
              <a:t>Sometimes we can pass function as argument to another function. In such cases lambda functions are best choice.</a:t>
            </a:r>
          </a:p>
          <a:p>
            <a:r>
              <a:rPr lang="en-US" sz="3200" dirty="0" smtClean="0">
                <a:sym typeface="Wingdings" pitchFamily="2" charset="2"/>
              </a:rPr>
              <a:t></a:t>
            </a:r>
            <a:r>
              <a:rPr lang="en-US" sz="3200" dirty="0" smtClean="0"/>
              <a:t>We can use lambda functions very commonly with filter(),map() and reduce() functions</a:t>
            </a:r>
            <a:r>
              <a:rPr lang="en-US" sz="3200" smtClean="0"/>
              <a:t>, because these </a:t>
            </a:r>
            <a:r>
              <a:rPr lang="en-US" sz="3200" dirty="0" smtClean="0"/>
              <a:t>functions expect function as argument.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539430"/>
          </a:xfrm>
          <a:prstGeom prst="rect">
            <a:avLst/>
          </a:prstGeom>
          <a:noFill/>
        </p:spPr>
        <p:txBody>
          <a:bodyPr wrap="square" rtlCol="0">
            <a:spAutoFit/>
          </a:bodyPr>
          <a:lstStyle/>
          <a:p>
            <a:r>
              <a:rPr lang="en-US" sz="3200" b="1" u="sng" dirty="0" smtClean="0"/>
              <a:t>filter() function:</a:t>
            </a:r>
          </a:p>
          <a:p>
            <a:r>
              <a:rPr lang="en-US" sz="3200" dirty="0" smtClean="0">
                <a:sym typeface="Wingdings" pitchFamily="2" charset="2"/>
              </a:rPr>
              <a:t></a:t>
            </a:r>
            <a:r>
              <a:rPr lang="en-US" sz="3200" dirty="0" smtClean="0"/>
              <a:t>We can use filter() function to filter values from the given sequence based on some condition.</a:t>
            </a:r>
          </a:p>
          <a:p>
            <a:r>
              <a:rPr lang="en-US" sz="3200" b="1" dirty="0" smtClean="0"/>
              <a:t>Syntax: </a:t>
            </a:r>
            <a:r>
              <a:rPr lang="en-US" sz="3200" dirty="0" smtClean="0"/>
              <a:t>filter(</a:t>
            </a:r>
            <a:r>
              <a:rPr lang="en-US" sz="3200" dirty="0" err="1" smtClean="0"/>
              <a:t>function,sequence</a:t>
            </a:r>
            <a:r>
              <a:rPr lang="en-US" sz="3200" dirty="0" smtClean="0"/>
              <a:t>)</a:t>
            </a:r>
          </a:p>
          <a:p>
            <a:r>
              <a:rPr lang="en-US" sz="3200" dirty="0" smtClean="0"/>
              <a:t>where function argument is responsible to perform conditional check and sequence can be list or </a:t>
            </a:r>
            <a:r>
              <a:rPr lang="en-US" sz="3200" dirty="0" err="1" smtClean="0"/>
              <a:t>tuple</a:t>
            </a:r>
            <a:r>
              <a:rPr lang="en-US" sz="3200" dirty="0" smtClean="0"/>
              <a:t> or string.</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b="1" dirty="0" smtClean="0"/>
              <a:t>filter()  function without lambda function:</a:t>
            </a:r>
          </a:p>
          <a:p>
            <a:r>
              <a:rPr lang="en-US" sz="3200" dirty="0" smtClean="0"/>
              <a:t>&gt;&gt;&gt; def </a:t>
            </a:r>
            <a:r>
              <a:rPr lang="en-US" sz="3200" dirty="0" err="1" smtClean="0"/>
              <a:t>isEven</a:t>
            </a:r>
            <a:r>
              <a:rPr lang="en-US" sz="3200" dirty="0" smtClean="0"/>
              <a:t>(x):</a:t>
            </a:r>
          </a:p>
          <a:p>
            <a:r>
              <a:rPr lang="en-US" sz="3200" dirty="0" smtClean="0"/>
              <a:t>	if x%2==0:</a:t>
            </a:r>
          </a:p>
          <a:p>
            <a:r>
              <a:rPr lang="en-US" sz="3200" dirty="0" smtClean="0"/>
              <a:t>		return True</a:t>
            </a:r>
          </a:p>
          <a:p>
            <a:r>
              <a:rPr lang="en-US" sz="3200" dirty="0" smtClean="0"/>
              <a:t>	else:</a:t>
            </a:r>
          </a:p>
          <a:p>
            <a:r>
              <a:rPr lang="en-US" sz="3200" dirty="0" smtClean="0"/>
              <a:t>		return False</a:t>
            </a:r>
          </a:p>
          <a:p>
            <a:r>
              <a:rPr lang="en-US" sz="3200" dirty="0" smtClean="0"/>
              <a:t>&gt;&gt;&gt; list1=[0,1,2,3,4,5,6,7,8]</a:t>
            </a:r>
          </a:p>
          <a:p>
            <a:r>
              <a:rPr lang="en-US" sz="3200" dirty="0" smtClean="0"/>
              <a:t>&gt;&gt;&gt; even=list(filter(isEven,list1))</a:t>
            </a:r>
          </a:p>
          <a:p>
            <a:r>
              <a:rPr lang="en-US" sz="3200" dirty="0" smtClean="0"/>
              <a:t>&gt;&gt;&gt; even</a:t>
            </a:r>
          </a:p>
          <a:p>
            <a:r>
              <a:rPr lang="en-US" sz="3200" dirty="0" smtClean="0"/>
              <a:t>[0, 2, 4, 6, 8]</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dirty="0" smtClean="0"/>
              <a:t>filter()  function with lambda function:</a:t>
            </a:r>
          </a:p>
          <a:p>
            <a:r>
              <a:rPr lang="en-US" sz="3200" dirty="0" smtClean="0"/>
              <a:t>&gt;&gt;&gt; list1=[10,20,30,40,50,60,70,80,90,100]</a:t>
            </a:r>
          </a:p>
          <a:p>
            <a:r>
              <a:rPr lang="en-US" sz="3200" dirty="0" smtClean="0"/>
              <a:t>&gt;&gt;&gt; even=list(filter(lambda x:x%2==0,list1))</a:t>
            </a:r>
          </a:p>
          <a:p>
            <a:r>
              <a:rPr lang="en-US" sz="3200" dirty="0" smtClean="0"/>
              <a:t>&gt;&gt;&gt; even</a:t>
            </a:r>
          </a:p>
          <a:p>
            <a:r>
              <a:rPr lang="en-US" sz="3200" dirty="0" smtClean="0"/>
              <a:t>[10, 20, 30, 40, 50, 60, 70, 80, 90, 100]</a:t>
            </a:r>
          </a:p>
          <a:p>
            <a:r>
              <a:rPr lang="en-US" sz="3200" dirty="0" smtClean="0"/>
              <a:t>&gt;&gt;&gt; list1=[0,1,2,3,4,5,6,7,8]</a:t>
            </a:r>
          </a:p>
          <a:p>
            <a:r>
              <a:rPr lang="en-US" sz="3200" dirty="0" smtClean="0"/>
              <a:t>&gt;&gt;&gt; even=list(filter(lambda x:x%2==0,list1))</a:t>
            </a:r>
          </a:p>
          <a:p>
            <a:r>
              <a:rPr lang="en-US" sz="3200" dirty="0" smtClean="0"/>
              <a:t>&gt;&gt;&gt; even</a:t>
            </a:r>
          </a:p>
          <a:p>
            <a:r>
              <a:rPr lang="en-US" sz="3200" dirty="0" smtClean="0"/>
              <a:t>[0, 2, 4, 6, 8]</a:t>
            </a:r>
          </a:p>
          <a:p>
            <a:endParaRPr lang="en-US" sz="3200" dirty="0" smtClean="0"/>
          </a:p>
          <a:p>
            <a:r>
              <a:rPr lang="en-US" sz="3200" dirty="0" smtClean="0"/>
              <a:t>&gt;&gt;&gt; odd=list(filter(lambda x:x%2!=0,list1))</a:t>
            </a:r>
          </a:p>
          <a:p>
            <a:r>
              <a:rPr lang="en-US" sz="3200" dirty="0" smtClean="0"/>
              <a:t>&gt;&gt;&gt; odd</a:t>
            </a:r>
          </a:p>
          <a:p>
            <a:r>
              <a:rPr lang="en-US" sz="3200" dirty="0" smtClean="0"/>
              <a:t>[1, 3, 5, 7]</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map() function:</a:t>
            </a:r>
          </a:p>
          <a:p>
            <a:r>
              <a:rPr lang="en-US" sz="3200" dirty="0" smtClean="0">
                <a:sym typeface="Wingdings" pitchFamily="2" charset="2"/>
              </a:rPr>
              <a:t></a:t>
            </a:r>
            <a:r>
              <a:rPr lang="en-US" sz="3200" dirty="0" smtClean="0"/>
              <a:t>For every element present in the given sequence, apply same functionality and generate new element. For this requirement we should go for map() function.</a:t>
            </a:r>
          </a:p>
          <a:p>
            <a:r>
              <a:rPr lang="en-US" sz="3200" b="1" dirty="0" smtClean="0"/>
              <a:t>Ex: </a:t>
            </a:r>
            <a:r>
              <a:rPr lang="en-US" sz="3200" dirty="0" smtClean="0"/>
              <a:t>Write a program to find square of given numbers</a:t>
            </a:r>
          </a:p>
          <a:p>
            <a:r>
              <a:rPr lang="en-US" sz="3200" dirty="0" smtClean="0"/>
              <a:t>&gt;&gt;&gt; list1=[100,200,300,400,500]</a:t>
            </a:r>
          </a:p>
          <a:p>
            <a:r>
              <a:rPr lang="en-US" sz="3200" dirty="0" smtClean="0"/>
              <a:t>&gt;&gt;&gt; list2=list(map(lambda x:x*x,list1))</a:t>
            </a:r>
          </a:p>
          <a:p>
            <a:r>
              <a:rPr lang="en-US" sz="3200" dirty="0" smtClean="0"/>
              <a:t>&gt;&gt;&gt; list2</a:t>
            </a:r>
          </a:p>
          <a:p>
            <a:r>
              <a:rPr lang="en-US" sz="3200" dirty="0" smtClean="0"/>
              <a:t>[10000, 40000, 90000, 160000, 250000]</a:t>
            </a:r>
          </a:p>
          <a:p>
            <a:endParaRPr lang="en-US" sz="3200" dirty="0" smtClean="0"/>
          </a:p>
          <a:p>
            <a:r>
              <a:rPr lang="en-US" sz="3200" b="1" dirty="0" smtClean="0"/>
              <a:t>We can apply map() function on multiple lists </a:t>
            </a:r>
            <a:r>
              <a:rPr lang="en-US" sz="3200" b="1" dirty="0" err="1" smtClean="0"/>
              <a:t>also.But</a:t>
            </a:r>
            <a:r>
              <a:rPr lang="en-US" sz="3200" b="1" dirty="0" smtClean="0"/>
              <a:t> make sure all list should have same</a:t>
            </a:r>
          </a:p>
          <a:p>
            <a:r>
              <a:rPr lang="en-US" sz="3200" b="1" dirty="0" smtClean="0"/>
              <a:t>length.</a:t>
            </a:r>
            <a:endParaRPr lang="en-US" sz="3200" dirty="0"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dirty="0" smtClean="0"/>
              <a:t>Syntax: </a:t>
            </a:r>
            <a:r>
              <a:rPr lang="en-US" sz="3200" dirty="0" smtClean="0"/>
              <a:t>map(lambda </a:t>
            </a:r>
            <a:r>
              <a:rPr lang="en-US" sz="3200" dirty="0" err="1" smtClean="0"/>
              <a:t>x,y:x</a:t>
            </a:r>
            <a:r>
              <a:rPr lang="en-US" sz="3200" dirty="0" smtClean="0"/>
              <a:t>*y,list1,list2))</a:t>
            </a:r>
          </a:p>
          <a:p>
            <a:r>
              <a:rPr lang="en-US" sz="3200" dirty="0" smtClean="0"/>
              <a:t>x is from list1 and y is from list2</a:t>
            </a:r>
          </a:p>
          <a:p>
            <a:endParaRPr lang="en-US" sz="3200" dirty="0" smtClean="0"/>
          </a:p>
          <a:p>
            <a:r>
              <a:rPr lang="en-US" sz="3200" dirty="0" smtClean="0"/>
              <a:t>&gt;&gt;&gt; list1=[10,20,30,40,50]</a:t>
            </a:r>
          </a:p>
          <a:p>
            <a:r>
              <a:rPr lang="en-US" sz="3200" dirty="0" smtClean="0"/>
              <a:t>&gt;&gt;&gt; list2=[60,70,80,90,100]</a:t>
            </a:r>
          </a:p>
          <a:p>
            <a:r>
              <a:rPr lang="en-US" sz="3200" dirty="0" smtClean="0"/>
              <a:t>&gt;&gt;&gt; list3=list(map(lambda </a:t>
            </a:r>
            <a:r>
              <a:rPr lang="en-US" sz="3200" dirty="0" err="1" smtClean="0"/>
              <a:t>x,y:x</a:t>
            </a:r>
            <a:r>
              <a:rPr lang="en-US" sz="3200" dirty="0" smtClean="0"/>
              <a:t>*y,list1,list2))</a:t>
            </a:r>
          </a:p>
          <a:p>
            <a:r>
              <a:rPr lang="en-US" sz="3200" dirty="0" smtClean="0"/>
              <a:t>&gt;&gt;&gt; list3</a:t>
            </a:r>
          </a:p>
          <a:p>
            <a:r>
              <a:rPr lang="en-US" sz="3200" dirty="0" smtClean="0"/>
              <a:t>[600, 1400, 2400, 3600, 5000]</a:t>
            </a:r>
            <a:endParaRPr lang="en-US" sz="3200" b="1" dirty="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dirty="0" smtClean="0"/>
              <a:t>If lengths of two lists are not same:</a:t>
            </a:r>
          </a:p>
          <a:p>
            <a:r>
              <a:rPr lang="en-US" sz="3200" dirty="0" smtClean="0"/>
              <a:t>&gt;&gt;&gt; list1=[10,20,30,40,50]</a:t>
            </a:r>
          </a:p>
          <a:p>
            <a:r>
              <a:rPr lang="en-US" sz="3200" dirty="0" smtClean="0"/>
              <a:t>&gt;&gt;&gt; list2=[60,70,80,90,100,110]</a:t>
            </a:r>
          </a:p>
          <a:p>
            <a:r>
              <a:rPr lang="en-US" sz="3200" dirty="0" smtClean="0"/>
              <a:t>&gt;&gt;&gt; list3=list(map(lambda </a:t>
            </a:r>
            <a:r>
              <a:rPr lang="en-US" sz="3200" dirty="0" err="1" smtClean="0"/>
              <a:t>x,y:x</a:t>
            </a:r>
            <a:r>
              <a:rPr lang="en-US" sz="3200" dirty="0" smtClean="0"/>
              <a:t>*y,list1,list2))</a:t>
            </a:r>
          </a:p>
          <a:p>
            <a:r>
              <a:rPr lang="en-US" sz="3200" dirty="0" smtClean="0"/>
              <a:t>&gt;&gt;&gt; list3</a:t>
            </a:r>
          </a:p>
          <a:p>
            <a:r>
              <a:rPr lang="en-US" sz="3200" dirty="0" smtClean="0"/>
              <a:t>[600, 1400, 2400, 3600, 5000]</a:t>
            </a:r>
          </a:p>
          <a:p>
            <a:r>
              <a:rPr lang="en-US" sz="3200" b="1" dirty="0" smtClean="0"/>
              <a:t>So, last element 110 of list2 is not considered.</a:t>
            </a:r>
          </a:p>
          <a:p>
            <a:r>
              <a:rPr lang="en-US" sz="3200" dirty="0" smtClean="0"/>
              <a:t>10*60=</a:t>
            </a:r>
            <a:r>
              <a:rPr lang="en-US" sz="3200" b="1" dirty="0" smtClean="0"/>
              <a:t>600</a:t>
            </a:r>
          </a:p>
          <a:p>
            <a:r>
              <a:rPr lang="en-US" sz="3200" dirty="0" smtClean="0"/>
              <a:t>20*70=</a:t>
            </a:r>
            <a:r>
              <a:rPr lang="en-US" sz="3200" b="1" dirty="0" smtClean="0"/>
              <a:t>1400</a:t>
            </a:r>
          </a:p>
          <a:p>
            <a:r>
              <a:rPr lang="en-US" sz="3200" dirty="0" smtClean="0"/>
              <a:t>30*80=</a:t>
            </a:r>
            <a:r>
              <a:rPr lang="en-US" sz="3200" b="1" dirty="0" smtClean="0"/>
              <a:t>2400</a:t>
            </a:r>
          </a:p>
          <a:p>
            <a:r>
              <a:rPr lang="en-US" sz="3200" dirty="0" smtClean="0"/>
              <a:t>40*90=</a:t>
            </a:r>
            <a:r>
              <a:rPr lang="en-US" sz="3200" b="1" dirty="0" smtClean="0"/>
              <a:t>3600</a:t>
            </a:r>
          </a:p>
          <a:p>
            <a:r>
              <a:rPr lang="en-US" sz="3200" dirty="0" smtClean="0"/>
              <a:t>50*100=</a:t>
            </a:r>
            <a:r>
              <a:rPr lang="en-US" sz="3200" b="1" dirty="0" smtClean="0"/>
              <a:t>5000</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t>reduce() function:</a:t>
            </a:r>
          </a:p>
          <a:p>
            <a:r>
              <a:rPr lang="en-US" sz="3200" dirty="0" smtClean="0">
                <a:sym typeface="Wingdings" pitchFamily="2" charset="2"/>
              </a:rPr>
              <a:t></a:t>
            </a:r>
            <a:r>
              <a:rPr lang="en-US" sz="3200" dirty="0" smtClean="0"/>
              <a:t>reduce() function reduces sequence of elements into a single element by applying the specified function.</a:t>
            </a:r>
          </a:p>
          <a:p>
            <a:r>
              <a:rPr lang="en-US" sz="3200" b="1" dirty="0" smtClean="0"/>
              <a:t>Syntax: </a:t>
            </a:r>
            <a:r>
              <a:rPr lang="en-US" sz="3200" dirty="0" smtClean="0"/>
              <a:t>reduce(function, sequence)</a:t>
            </a:r>
          </a:p>
          <a:p>
            <a:r>
              <a:rPr lang="en-US" sz="3200" dirty="0" smtClean="0">
                <a:sym typeface="Wingdings" pitchFamily="2" charset="2"/>
              </a:rPr>
              <a:t></a:t>
            </a:r>
            <a:r>
              <a:rPr lang="en-US" sz="3200" dirty="0" smtClean="0"/>
              <a:t>reduce() function present in </a:t>
            </a:r>
            <a:r>
              <a:rPr lang="en-US" sz="3200" dirty="0" err="1" smtClean="0"/>
              <a:t>functools</a:t>
            </a:r>
            <a:r>
              <a:rPr lang="en-US" sz="3200" dirty="0" smtClean="0"/>
              <a:t> module and hence we should write import statement.</a:t>
            </a:r>
          </a:p>
          <a:p>
            <a:r>
              <a:rPr lang="en-US" sz="3200" dirty="0" smtClean="0"/>
              <a:t>&gt;&gt;&gt; from </a:t>
            </a:r>
            <a:r>
              <a:rPr lang="en-US" sz="3200" dirty="0" err="1" smtClean="0"/>
              <a:t>functools</a:t>
            </a:r>
            <a:r>
              <a:rPr lang="en-US" sz="3200" dirty="0" smtClean="0"/>
              <a:t> import *</a:t>
            </a:r>
          </a:p>
          <a:p>
            <a:r>
              <a:rPr lang="en-US" sz="3200" dirty="0" smtClean="0"/>
              <a:t>&gt;&gt;&gt; list1=[10,20,30,40,50]</a:t>
            </a:r>
          </a:p>
          <a:p>
            <a:r>
              <a:rPr lang="en-US" sz="3200" dirty="0" smtClean="0"/>
              <a:t>&gt;&gt;&gt; result=reduce(lambda x,y:x+y,list1)</a:t>
            </a:r>
          </a:p>
          <a:p>
            <a:r>
              <a:rPr lang="en-US" sz="3200" dirty="0" smtClean="0"/>
              <a:t>&gt;&gt;&gt; result</a:t>
            </a:r>
          </a:p>
          <a:p>
            <a:r>
              <a:rPr lang="en-US" sz="3200" smtClean="0"/>
              <a:t>150</a:t>
            </a:r>
            <a:endParaRPr lang="en-US" sz="3200" dirty="0"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t>Example-2 on reduce() function:</a:t>
            </a:r>
          </a:p>
          <a:p>
            <a:r>
              <a:rPr lang="en-US" sz="3200" dirty="0" smtClean="0"/>
              <a:t>&gt;&gt;&gt; from </a:t>
            </a:r>
            <a:r>
              <a:rPr lang="en-US" sz="3200" dirty="0" err="1" smtClean="0"/>
              <a:t>functools</a:t>
            </a:r>
            <a:r>
              <a:rPr lang="en-US" sz="3200" dirty="0" smtClean="0"/>
              <a:t> import reduce</a:t>
            </a:r>
          </a:p>
          <a:p>
            <a:r>
              <a:rPr lang="en-US" sz="3200" dirty="0" smtClean="0"/>
              <a:t>&gt;&gt;&gt; result=reduce(lambda </a:t>
            </a:r>
            <a:r>
              <a:rPr lang="en-US" sz="3200" dirty="0" err="1" smtClean="0"/>
              <a:t>x,y:x+y,range</a:t>
            </a:r>
            <a:r>
              <a:rPr lang="en-US" sz="3200" dirty="0" smtClean="0"/>
              <a:t>(1,11))</a:t>
            </a:r>
          </a:p>
          <a:p>
            <a:r>
              <a:rPr lang="en-US" sz="3200" dirty="0" smtClean="0"/>
              <a:t>&gt;&gt;&gt; result</a:t>
            </a:r>
          </a:p>
          <a:p>
            <a:pPr marL="514350" indent="-514350">
              <a:buAutoNum type="arabicPlain" startAt="55"/>
            </a:pPr>
            <a:r>
              <a:rPr lang="en-US" sz="3200" dirty="0" smtClean="0">
                <a:sym typeface="Wingdings" pitchFamily="2" charset="2"/>
              </a:rPr>
              <a:t>     1+2+3+4+5+6+7+8+9+10=</a:t>
            </a:r>
            <a:r>
              <a:rPr lang="en-US" sz="3200" b="1" dirty="0" smtClean="0">
                <a:sym typeface="Wingdings" pitchFamily="2" charset="2"/>
              </a:rPr>
              <a:t>55</a:t>
            </a:r>
          </a:p>
          <a:p>
            <a:pPr marL="514350" indent="-514350"/>
            <a:r>
              <a:rPr lang="en-US" sz="3200" b="1" dirty="0" smtClean="0">
                <a:sym typeface="Wingdings" pitchFamily="2" charset="2"/>
              </a:rPr>
              <a:t>Note: </a:t>
            </a:r>
            <a:r>
              <a:rPr lang="en-US" sz="3200" u="sng" dirty="0" smtClean="0">
                <a:sym typeface="Wingdings" pitchFamily="2" charset="2"/>
              </a:rPr>
              <a:t>from </a:t>
            </a:r>
            <a:r>
              <a:rPr lang="en-US" sz="3200" u="sng" dirty="0" err="1" smtClean="0">
                <a:sym typeface="Wingdings" pitchFamily="2" charset="2"/>
              </a:rPr>
              <a:t>functools</a:t>
            </a:r>
            <a:r>
              <a:rPr lang="en-US" sz="3200" u="sng" dirty="0" smtClean="0">
                <a:sym typeface="Wingdings" pitchFamily="2" charset="2"/>
              </a:rPr>
              <a:t> import reduce</a:t>
            </a:r>
            <a:r>
              <a:rPr lang="en-US" sz="3200" dirty="0" smtClean="0">
                <a:sym typeface="Wingdings" pitchFamily="2" charset="2"/>
              </a:rPr>
              <a:t> : Meaning is importing reduce() method from </a:t>
            </a:r>
            <a:r>
              <a:rPr lang="en-US" sz="3200" u="sng" dirty="0" err="1" smtClean="0">
                <a:sym typeface="Wingdings" pitchFamily="2" charset="2"/>
              </a:rPr>
              <a:t>functools</a:t>
            </a:r>
            <a:r>
              <a:rPr lang="en-US" sz="3200" dirty="0" smtClean="0">
                <a:sym typeface="Wingdings" pitchFamily="2" charset="2"/>
              </a:rPr>
              <a:t> module</a:t>
            </a:r>
          </a:p>
          <a:p>
            <a:pPr marL="514350" indent="-514350"/>
            <a:r>
              <a:rPr lang="en-US" sz="3200" b="1" dirty="0" smtClean="0">
                <a:sym typeface="Wingdings" pitchFamily="2" charset="2"/>
              </a:rPr>
              <a:t></a:t>
            </a:r>
            <a:r>
              <a:rPr lang="en-US" sz="3200" dirty="0" smtClean="0">
                <a:sym typeface="Wingdings" pitchFamily="2" charset="2"/>
              </a:rPr>
              <a:t>If we want to import all functions from </a:t>
            </a:r>
            <a:r>
              <a:rPr lang="en-US" sz="3200" u="sng" dirty="0" err="1" smtClean="0">
                <a:sym typeface="Wingdings" pitchFamily="2" charset="2"/>
              </a:rPr>
              <a:t>functools</a:t>
            </a:r>
            <a:r>
              <a:rPr lang="en-US" sz="3200" dirty="0" smtClean="0">
                <a:sym typeface="Wingdings" pitchFamily="2" charset="2"/>
              </a:rPr>
              <a:t> </a:t>
            </a:r>
          </a:p>
          <a:p>
            <a:pPr marL="514350" indent="-514350"/>
            <a:r>
              <a:rPr lang="en-US" sz="3200" dirty="0" smtClean="0">
                <a:sym typeface="Wingdings" pitchFamily="2" charset="2"/>
              </a:rPr>
              <a:t>module then we have to use : </a:t>
            </a:r>
            <a:r>
              <a:rPr lang="en-US" sz="3200" u="sng" dirty="0" smtClean="0"/>
              <a:t>from </a:t>
            </a:r>
            <a:r>
              <a:rPr lang="en-US" sz="3200" u="sng" dirty="0" err="1" smtClean="0"/>
              <a:t>functools</a:t>
            </a:r>
            <a:r>
              <a:rPr lang="en-US" sz="3200" u="sng" dirty="0" smtClean="0"/>
              <a:t> import *</a:t>
            </a:r>
            <a:endParaRPr lang="en-US" sz="3200" u="sng" dirty="0" smtClean="0">
              <a:sym typeface="Wingdings" pitchFamily="2" charset="2"/>
            </a:endParaRPr>
          </a:p>
          <a:p>
            <a:pPr marL="514350" indent="-514350"/>
            <a:endParaRPr lang="en-US" sz="3200" dirty="0" smtClean="0"/>
          </a:p>
          <a:p>
            <a:r>
              <a:rPr lang="en-US" sz="3200" b="1" dirty="0" smtClean="0"/>
              <a:t>Note:</a:t>
            </a:r>
          </a:p>
          <a:p>
            <a:r>
              <a:rPr lang="en-US" sz="3200" dirty="0" smtClean="0">
                <a:sym typeface="Wingdings" pitchFamily="2" charset="2"/>
              </a:rPr>
              <a:t></a:t>
            </a:r>
            <a:r>
              <a:rPr lang="en-US" sz="3200" dirty="0" smtClean="0"/>
              <a:t>In Python every thing is treated as object.</a:t>
            </a:r>
          </a:p>
          <a:p>
            <a:r>
              <a:rPr lang="en-US" sz="3200" dirty="0" smtClean="0">
                <a:sym typeface="Wingdings" pitchFamily="2" charset="2"/>
              </a:rPr>
              <a:t></a:t>
            </a:r>
            <a:r>
              <a:rPr lang="en-US" sz="3200" dirty="0" smtClean="0"/>
              <a:t>Even functions also internally treated as objects only.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494085"/>
          </a:xfrm>
          <a:prstGeom prst="rect">
            <a:avLst/>
          </a:prstGeom>
          <a:noFill/>
        </p:spPr>
        <p:txBody>
          <a:bodyPr wrap="square" rtlCol="0">
            <a:spAutoFit/>
          </a:bodyPr>
          <a:lstStyle/>
          <a:p>
            <a:r>
              <a:rPr lang="en-US" sz="3200" b="1" dirty="0" smtClean="0">
                <a:sym typeface="Wingdings" pitchFamily="2" charset="2"/>
              </a:rPr>
              <a:t>6) Insertion of multiple elements in to the list at our required position</a:t>
            </a:r>
          </a:p>
          <a:p>
            <a:r>
              <a:rPr lang="en-US" sz="3200" dirty="0" smtClean="0"/>
              <a:t>&gt;&gt;&gt; l1</a:t>
            </a:r>
          </a:p>
          <a:p>
            <a:r>
              <a:rPr lang="en-US" sz="3200" dirty="0" smtClean="0"/>
              <a:t>[10, 20, 21, 30, 40, 50, 60, 70, 80, 90, 100]</a:t>
            </a:r>
          </a:p>
          <a:p>
            <a:r>
              <a:rPr lang="en-US" sz="3200" dirty="0" smtClean="0"/>
              <a:t>&gt;&gt;&gt; l1[4:4]=range(31,36) </a:t>
            </a:r>
            <a:r>
              <a:rPr lang="en-US" sz="3200" dirty="0" smtClean="0">
                <a:sym typeface="Wingdings" pitchFamily="2" charset="2"/>
              </a:rPr>
              <a:t></a:t>
            </a:r>
            <a:r>
              <a:rPr lang="en-US" sz="2000" b="1" dirty="0" smtClean="0">
                <a:sym typeface="Wingdings" pitchFamily="2" charset="2"/>
              </a:rPr>
              <a:t>Inserting 31,32,33,34,35</a:t>
            </a:r>
            <a:endParaRPr lang="en-US" sz="3200" dirty="0" smtClean="0"/>
          </a:p>
          <a:p>
            <a:r>
              <a:rPr lang="en-US" sz="3200" b="1" dirty="0" smtClean="0"/>
              <a:t>Note:</a:t>
            </a:r>
            <a:r>
              <a:rPr lang="en-US" sz="3200" dirty="0" smtClean="0"/>
              <a:t> first </a:t>
            </a:r>
            <a:r>
              <a:rPr lang="en-US" sz="3200" b="1" dirty="0" smtClean="0"/>
              <a:t>4 </a:t>
            </a:r>
            <a:r>
              <a:rPr lang="en-US" sz="3200" dirty="0" smtClean="0"/>
              <a:t>means position at which insertion should be done; Next </a:t>
            </a:r>
            <a:r>
              <a:rPr lang="en-US" sz="3200" b="1" dirty="0" smtClean="0"/>
              <a:t>4</a:t>
            </a:r>
            <a:r>
              <a:rPr lang="en-US" sz="3200" dirty="0" smtClean="0"/>
              <a:t> means 0-4 i.e. 5 elements to be inserted, they are 31,32,33,34,35</a:t>
            </a:r>
            <a:endParaRPr lang="en-US" sz="3200" b="1" dirty="0" smtClean="0"/>
          </a:p>
          <a:p>
            <a:r>
              <a:rPr lang="en-US" sz="3200" dirty="0" smtClean="0"/>
              <a:t>&gt;&gt;&gt; l1</a:t>
            </a:r>
          </a:p>
          <a:p>
            <a:r>
              <a:rPr lang="en-US" sz="3200" dirty="0" smtClean="0"/>
              <a:t>[10, 20, 21, 30, 31, 32, 33, 34, 35, 40, 50, 60, 70, 80, 90, 100]</a:t>
            </a:r>
          </a:p>
          <a:p>
            <a:r>
              <a:rPr lang="en-US" sz="3200" b="1" dirty="0" smtClean="0"/>
              <a:t>Note:</a:t>
            </a:r>
            <a:r>
              <a:rPr lang="en-US" sz="3200" dirty="0" smtClean="0"/>
              <a:t> All these operations are also called as “Updating a list”</a:t>
            </a:r>
            <a:endParaRPr lang="en-US" sz="3200" b="1" dirty="0" smtClean="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06122"/>
            <a:ext cx="9144000" cy="1569660"/>
          </a:xfrm>
          <a:prstGeom prst="rect">
            <a:avLst/>
          </a:prstGeom>
          <a:noFill/>
        </p:spPr>
        <p:txBody>
          <a:bodyPr wrap="square" rtlCol="0">
            <a:spAutoFit/>
          </a:bodyPr>
          <a:lstStyle/>
          <a:p>
            <a:pPr algn="ctr"/>
            <a:r>
              <a:rPr lang="en-US" sz="9600" b="1" dirty="0" smtClean="0"/>
              <a:t>MODULES</a:t>
            </a:r>
            <a:endParaRPr lang="en-US" sz="9600" dirty="0" smtClean="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dirty="0" smtClean="0"/>
              <a:t>What is a Module?</a:t>
            </a:r>
          </a:p>
          <a:p>
            <a:r>
              <a:rPr lang="en-US" sz="3200" b="1" dirty="0" err="1" smtClean="0"/>
              <a:t>Ans</a:t>
            </a:r>
            <a:r>
              <a:rPr lang="en-US" sz="3200" b="1" dirty="0" smtClean="0"/>
              <a:t>:</a:t>
            </a:r>
            <a:r>
              <a:rPr lang="en-US" sz="3200" dirty="0" smtClean="0"/>
              <a:t>  A Module is a collection of variables, functions, and classes. Every Python file (.</a:t>
            </a:r>
            <a:r>
              <a:rPr lang="en-US" sz="3200" dirty="0" err="1" smtClean="0"/>
              <a:t>py</a:t>
            </a:r>
            <a:r>
              <a:rPr lang="en-US" sz="3200" dirty="0" smtClean="0"/>
              <a:t>) acts as a module.</a:t>
            </a:r>
          </a:p>
          <a:p>
            <a:r>
              <a:rPr lang="en-US" sz="3200" b="1" u="sng" dirty="0" smtClean="0"/>
              <a:t>Types of Modules:</a:t>
            </a:r>
          </a:p>
          <a:p>
            <a:r>
              <a:rPr lang="en-US" sz="3200" dirty="0" smtClean="0"/>
              <a:t>1) System-defined Modules: </a:t>
            </a:r>
          </a:p>
          <a:p>
            <a:r>
              <a:rPr lang="en-US" sz="3200" dirty="0" smtClean="0"/>
              <a:t>Examples of System-defined Modules: math, </a:t>
            </a:r>
            <a:r>
              <a:rPr lang="en-US" sz="3200" dirty="0" err="1" smtClean="0"/>
              <a:t>datetime</a:t>
            </a:r>
            <a:r>
              <a:rPr lang="en-US" sz="3200" dirty="0" smtClean="0"/>
              <a:t>, string….</a:t>
            </a:r>
          </a:p>
          <a:p>
            <a:r>
              <a:rPr lang="en-US" sz="3200" dirty="0" smtClean="0"/>
              <a:t>2) User-defined Modules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046988"/>
          </a:xfrm>
          <a:prstGeom prst="rect">
            <a:avLst/>
          </a:prstGeom>
          <a:noFill/>
        </p:spPr>
        <p:txBody>
          <a:bodyPr wrap="square" rtlCol="0">
            <a:spAutoFit/>
          </a:bodyPr>
          <a:lstStyle/>
          <a:p>
            <a:r>
              <a:rPr lang="en-US" sz="3200" b="1" u="sng" dirty="0" smtClean="0"/>
              <a:t>To see the list of system-defined modules :</a:t>
            </a:r>
          </a:p>
          <a:p>
            <a:r>
              <a:rPr lang="en-US" sz="3200" dirty="0" smtClean="0"/>
              <a:t>&gt;&gt;&gt; help("modules")</a:t>
            </a:r>
          </a:p>
          <a:p>
            <a:r>
              <a:rPr lang="en-US" sz="3200" b="1" dirty="0" smtClean="0"/>
              <a:t>Output:</a:t>
            </a:r>
          </a:p>
          <a:p>
            <a:r>
              <a:rPr lang="en-US" sz="3200" dirty="0" smtClean="0"/>
              <a:t>Please wait a moment while I gather a list of all available modules...</a:t>
            </a:r>
          </a:p>
          <a:p>
            <a:r>
              <a:rPr lang="en-US" sz="3200" b="1" smtClean="0"/>
              <a:t>Note: </a:t>
            </a:r>
            <a:r>
              <a:rPr lang="en-US" sz="3200" smtClean="0"/>
              <a:t>All </a:t>
            </a:r>
            <a:r>
              <a:rPr lang="en-US" sz="3200" dirty="0" smtClean="0"/>
              <a:t>system modules will be displayed</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Creating an User-defined Module:</a:t>
            </a:r>
          </a:p>
          <a:p>
            <a:r>
              <a:rPr lang="en-US" sz="3200" u="sng" dirty="0" smtClean="0"/>
              <a:t>aomodule.py</a:t>
            </a:r>
          </a:p>
          <a:p>
            <a:r>
              <a:rPr lang="en-US" sz="3200" dirty="0" smtClean="0"/>
              <a:t>def addition(</a:t>
            </a:r>
            <a:r>
              <a:rPr lang="en-US" sz="3200" dirty="0" err="1" smtClean="0"/>
              <a:t>a,b</a:t>
            </a:r>
            <a:r>
              <a:rPr lang="en-US" sz="3200" dirty="0" smtClean="0"/>
              <a:t>):</a:t>
            </a:r>
          </a:p>
          <a:p>
            <a:r>
              <a:rPr lang="en-US" sz="3200" dirty="0" smtClean="0"/>
              <a:t>    print("sum=",</a:t>
            </a:r>
            <a:r>
              <a:rPr lang="en-US" sz="3200" dirty="0" err="1" smtClean="0"/>
              <a:t>a+b</a:t>
            </a:r>
            <a:r>
              <a:rPr lang="en-US" sz="3200" dirty="0" smtClean="0"/>
              <a:t>)</a:t>
            </a:r>
          </a:p>
          <a:p>
            <a:r>
              <a:rPr lang="en-US" sz="3200" dirty="0" smtClean="0"/>
              <a:t>def subtraction(</a:t>
            </a:r>
            <a:r>
              <a:rPr lang="en-US" sz="3200" dirty="0" err="1" smtClean="0"/>
              <a:t>a,b</a:t>
            </a:r>
            <a:r>
              <a:rPr lang="en-US" sz="3200" dirty="0" smtClean="0"/>
              <a:t>):</a:t>
            </a:r>
          </a:p>
          <a:p>
            <a:r>
              <a:rPr lang="en-US" sz="3200" dirty="0" smtClean="0"/>
              <a:t>    print("</a:t>
            </a:r>
            <a:r>
              <a:rPr lang="en-US" sz="3200" dirty="0" err="1" smtClean="0"/>
              <a:t>Subtraction",a</a:t>
            </a:r>
            <a:r>
              <a:rPr lang="en-US" sz="3200" dirty="0" smtClean="0"/>
              <a:t>-b)</a:t>
            </a:r>
          </a:p>
          <a:p>
            <a:r>
              <a:rPr lang="en-US" sz="3200" dirty="0" smtClean="0"/>
              <a:t>def multiplication(</a:t>
            </a:r>
            <a:r>
              <a:rPr lang="en-US" sz="3200" dirty="0" err="1" smtClean="0"/>
              <a:t>a,b</a:t>
            </a:r>
            <a:r>
              <a:rPr lang="en-US" sz="3200" dirty="0" smtClean="0"/>
              <a:t>):</a:t>
            </a:r>
          </a:p>
          <a:p>
            <a:r>
              <a:rPr lang="en-US" sz="3200" dirty="0" smtClean="0"/>
              <a:t>    print("</a:t>
            </a:r>
            <a:r>
              <a:rPr lang="en-US" sz="3200" dirty="0" err="1" smtClean="0"/>
              <a:t>Multiplication",a</a:t>
            </a:r>
            <a:r>
              <a:rPr lang="en-US" sz="3200" dirty="0" smtClean="0"/>
              <a:t>*b)</a:t>
            </a:r>
          </a:p>
          <a:p>
            <a:r>
              <a:rPr lang="en-US" sz="3200" dirty="0" smtClean="0"/>
              <a:t>def division(</a:t>
            </a:r>
            <a:r>
              <a:rPr lang="en-US" sz="3200" dirty="0" err="1" smtClean="0"/>
              <a:t>a,b</a:t>
            </a:r>
            <a:r>
              <a:rPr lang="en-US" sz="3200" dirty="0" smtClean="0"/>
              <a:t>):</a:t>
            </a:r>
          </a:p>
          <a:p>
            <a:r>
              <a:rPr lang="en-US" sz="3200" dirty="0" smtClean="0"/>
              <a:t>    print("Division=",a/b)</a:t>
            </a:r>
          </a:p>
          <a:p>
            <a:r>
              <a:rPr lang="en-US" sz="3200" b="1" dirty="0" smtClean="0"/>
              <a:t>Save the file and open new file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109639"/>
          </a:xfrm>
          <a:prstGeom prst="rect">
            <a:avLst/>
          </a:prstGeom>
          <a:noFill/>
        </p:spPr>
        <p:txBody>
          <a:bodyPr wrap="square" rtlCol="0">
            <a:spAutoFit/>
          </a:bodyPr>
          <a:lstStyle/>
          <a:p>
            <a:r>
              <a:rPr lang="en-US" sz="3200" u="sng" dirty="0" smtClean="0"/>
              <a:t>textmodule.py</a:t>
            </a:r>
          </a:p>
          <a:p>
            <a:r>
              <a:rPr lang="en-US" sz="3200" dirty="0" smtClean="0"/>
              <a:t>import </a:t>
            </a:r>
            <a:r>
              <a:rPr lang="en-US" sz="3200" dirty="0" err="1" smtClean="0"/>
              <a:t>aomodule</a:t>
            </a:r>
            <a:r>
              <a:rPr lang="en-US" sz="3200" b="1" dirty="0" smtClean="0"/>
              <a:t> (or) from </a:t>
            </a:r>
            <a:r>
              <a:rPr lang="en-US" sz="3200" b="1" dirty="0" err="1" smtClean="0"/>
              <a:t>aomodule</a:t>
            </a:r>
            <a:r>
              <a:rPr lang="en-US" sz="3200" b="1" dirty="0" smtClean="0"/>
              <a:t> import *</a:t>
            </a:r>
            <a:endParaRPr lang="en-US" sz="3200" dirty="0" smtClean="0"/>
          </a:p>
          <a:p>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j=</a:t>
            </a:r>
            <a:r>
              <a:rPr lang="en-US" sz="3200" dirty="0" err="1" smtClean="0"/>
              <a:t>int</a:t>
            </a:r>
            <a:r>
              <a:rPr lang="en-US" sz="3200" dirty="0" smtClean="0"/>
              <a:t>(input("Enter second integer:"))</a:t>
            </a:r>
          </a:p>
          <a:p>
            <a:r>
              <a:rPr lang="en-US" sz="3200" dirty="0" err="1" smtClean="0"/>
              <a:t>aomodule.addition</a:t>
            </a:r>
            <a:r>
              <a:rPr lang="en-US" sz="3200" dirty="0" smtClean="0"/>
              <a:t>(</a:t>
            </a:r>
            <a:r>
              <a:rPr lang="en-US" sz="3200" dirty="0" err="1" smtClean="0"/>
              <a:t>i,j</a:t>
            </a:r>
            <a:r>
              <a:rPr lang="en-US" sz="3200" dirty="0" smtClean="0"/>
              <a:t>)</a:t>
            </a:r>
          </a:p>
          <a:p>
            <a:r>
              <a:rPr lang="en-US" sz="3200" dirty="0" err="1" smtClean="0"/>
              <a:t>aomodule.subtraction</a:t>
            </a:r>
            <a:r>
              <a:rPr lang="en-US" sz="3200" dirty="0" smtClean="0"/>
              <a:t>(</a:t>
            </a:r>
            <a:r>
              <a:rPr lang="en-US" sz="3200" dirty="0" err="1" smtClean="0"/>
              <a:t>i,j</a:t>
            </a:r>
            <a:r>
              <a:rPr lang="en-US" sz="3200" dirty="0" smtClean="0"/>
              <a:t>)</a:t>
            </a:r>
          </a:p>
          <a:p>
            <a:r>
              <a:rPr lang="en-US" sz="3200" dirty="0" err="1" smtClean="0"/>
              <a:t>aomodule.multiplication</a:t>
            </a:r>
            <a:r>
              <a:rPr lang="en-US" sz="3200" dirty="0" smtClean="0"/>
              <a:t>(</a:t>
            </a:r>
            <a:r>
              <a:rPr lang="en-US" sz="3200" dirty="0" err="1" smtClean="0"/>
              <a:t>i,j</a:t>
            </a:r>
            <a:r>
              <a:rPr lang="en-US" sz="3200" dirty="0" smtClean="0"/>
              <a:t>)</a:t>
            </a:r>
          </a:p>
          <a:p>
            <a:r>
              <a:rPr lang="en-US" sz="3200" dirty="0" err="1" smtClean="0"/>
              <a:t>aomodule.division</a:t>
            </a:r>
            <a:r>
              <a:rPr lang="en-US" sz="3200" dirty="0" smtClean="0"/>
              <a:t>(</a:t>
            </a:r>
            <a:r>
              <a:rPr lang="en-US" sz="3200" dirty="0" err="1" smtClean="0"/>
              <a:t>i,j</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en-US" sz="2800" dirty="0" smtClean="0"/>
              <a:t>Enter first integer:20</a:t>
            </a:r>
          </a:p>
          <a:p>
            <a:r>
              <a:rPr lang="en-US" sz="2800" dirty="0" smtClean="0"/>
              <a:t>Enter second integer:10</a:t>
            </a:r>
          </a:p>
          <a:p>
            <a:r>
              <a:rPr lang="en-US" sz="2800" dirty="0" smtClean="0"/>
              <a:t>sum= 30</a:t>
            </a:r>
          </a:p>
          <a:p>
            <a:r>
              <a:rPr lang="en-US" sz="2800" dirty="0" smtClean="0"/>
              <a:t>Subtraction 10</a:t>
            </a:r>
          </a:p>
          <a:p>
            <a:r>
              <a:rPr lang="en-US" sz="2800" dirty="0" smtClean="0"/>
              <a:t>Multiplication 200</a:t>
            </a:r>
          </a:p>
          <a:p>
            <a:r>
              <a:rPr lang="en-US" sz="2800" dirty="0" smtClean="0"/>
              <a:t>Division= 2.0</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4524315"/>
          </a:xfrm>
          <a:prstGeom prst="rect">
            <a:avLst/>
          </a:prstGeom>
          <a:noFill/>
        </p:spPr>
        <p:txBody>
          <a:bodyPr wrap="square" rtlCol="0">
            <a:spAutoFit/>
          </a:bodyPr>
          <a:lstStyle/>
          <a:p>
            <a:r>
              <a:rPr lang="en-US" sz="3200" b="1" dirty="0" smtClean="0"/>
              <a:t>Note: </a:t>
            </a:r>
            <a:r>
              <a:rPr lang="en-US" sz="3200" b="1" u="sng" dirty="0" smtClean="0"/>
              <a:t>The import statement</a:t>
            </a:r>
            <a:r>
              <a:rPr lang="en-US" sz="3200" dirty="0" smtClean="0"/>
              <a:t> is used to import the module.</a:t>
            </a:r>
          </a:p>
          <a:p>
            <a:r>
              <a:rPr lang="en-US" sz="3200" b="1" dirty="0" smtClean="0"/>
              <a:t>Note: </a:t>
            </a:r>
            <a:r>
              <a:rPr lang="en-US" sz="3200" dirty="0" smtClean="0"/>
              <a:t>After executing the above program, we see a new directory namely </a:t>
            </a:r>
            <a:r>
              <a:rPr lang="en-US" sz="3200" b="1" dirty="0" smtClean="0"/>
              <a:t>__</a:t>
            </a:r>
            <a:r>
              <a:rPr lang="en-US" sz="3200" b="1" dirty="0" err="1" smtClean="0"/>
              <a:t>pycache</a:t>
            </a:r>
            <a:r>
              <a:rPr lang="en-US" sz="3200" b="1" dirty="0" smtClean="0"/>
              <a:t>__</a:t>
            </a:r>
            <a:r>
              <a:rPr lang="en-US" sz="3200" dirty="0" smtClean="0"/>
              <a:t> , this directory is created automatically and it contains: </a:t>
            </a:r>
            <a:r>
              <a:rPr lang="en-US" sz="3200" b="1" dirty="0" smtClean="0"/>
              <a:t>aomodule.cpython-37</a:t>
            </a:r>
            <a:r>
              <a:rPr lang="en-US" sz="3200" dirty="0" smtClean="0"/>
              <a:t> file and it is also called as </a:t>
            </a:r>
            <a:r>
              <a:rPr lang="en-US" sz="3200" b="1" dirty="0" smtClean="0"/>
              <a:t>Compiled Python File (.</a:t>
            </a:r>
            <a:r>
              <a:rPr lang="en-US" sz="3200" b="1" dirty="0" err="1" smtClean="0"/>
              <a:t>pyc</a:t>
            </a:r>
            <a:r>
              <a:rPr lang="en-US" sz="3200" b="1" dirty="0" smtClean="0"/>
              <a:t>)</a:t>
            </a:r>
          </a:p>
          <a:p>
            <a:r>
              <a:rPr lang="en-US" sz="3200" b="1" dirty="0" smtClean="0"/>
              <a:t>So,</a:t>
            </a:r>
            <a:r>
              <a:rPr lang="en-US" sz="3200" dirty="0" smtClean="0"/>
              <a:t> for every user defined module </a:t>
            </a:r>
            <a:r>
              <a:rPr lang="en-US" sz="3200" b="1" dirty="0" smtClean="0"/>
              <a:t>.</a:t>
            </a:r>
            <a:r>
              <a:rPr lang="en-US" sz="3200" b="1" dirty="0" err="1" smtClean="0"/>
              <a:t>pyc</a:t>
            </a:r>
            <a:r>
              <a:rPr lang="en-US" sz="3200" dirty="0" smtClean="0"/>
              <a:t> file will be created automatically under </a:t>
            </a:r>
            <a:r>
              <a:rPr lang="en-US" sz="3200" b="1" dirty="0" smtClean="0"/>
              <a:t>__</a:t>
            </a:r>
            <a:r>
              <a:rPr lang="en-US" sz="3200" b="1" dirty="0" err="1" smtClean="0"/>
              <a:t>pycache</a:t>
            </a:r>
            <a:r>
              <a:rPr lang="en-US" sz="3200" b="1" smtClean="0"/>
              <a:t>__</a:t>
            </a:r>
            <a:r>
              <a:rPr lang="en-US" sz="3200" smtClean="0"/>
              <a:t> directory.</a:t>
            </a:r>
            <a:endParaRPr lang="en-US" sz="3200" b="1" dirty="0" smtClean="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01643"/>
          </a:xfrm>
          <a:prstGeom prst="rect">
            <a:avLst/>
          </a:prstGeom>
          <a:noFill/>
        </p:spPr>
        <p:txBody>
          <a:bodyPr wrap="square" rtlCol="0">
            <a:spAutoFit/>
          </a:bodyPr>
          <a:lstStyle/>
          <a:p>
            <a:r>
              <a:rPr lang="en-US" sz="3200" b="1" u="sng" dirty="0" smtClean="0"/>
              <a:t>from ... import:</a:t>
            </a:r>
          </a:p>
          <a:p>
            <a:r>
              <a:rPr lang="en-US" sz="3200" dirty="0" smtClean="0"/>
              <a:t>We can import particular members or functions of module by using </a:t>
            </a:r>
            <a:r>
              <a:rPr lang="en-US" sz="3200" u="sng" dirty="0" smtClean="0"/>
              <a:t>from ... import </a:t>
            </a:r>
            <a:r>
              <a:rPr lang="en-US" sz="3200" dirty="0" smtClean="0"/>
              <a:t>.</a:t>
            </a:r>
          </a:p>
          <a:p>
            <a:r>
              <a:rPr lang="en-US" sz="3200" dirty="0" smtClean="0"/>
              <a:t>The main advantage of this is we can access members directly without using module name.</a:t>
            </a:r>
          </a:p>
          <a:p>
            <a:r>
              <a:rPr lang="en-US" sz="3200" b="1" dirty="0" smtClean="0"/>
              <a:t>Ex: If we want to import </a:t>
            </a:r>
            <a:r>
              <a:rPr lang="en-US" sz="3200" b="1" u="sng" dirty="0" smtClean="0"/>
              <a:t>addition()</a:t>
            </a:r>
            <a:r>
              <a:rPr lang="en-US" sz="3200" b="1" dirty="0" smtClean="0"/>
              <a:t> function from above </a:t>
            </a:r>
            <a:r>
              <a:rPr lang="en-US" sz="3200" b="1" u="sng" dirty="0" err="1" smtClean="0"/>
              <a:t>aomodule</a:t>
            </a:r>
            <a:endParaRPr lang="en-US" sz="3200" b="1" u="sng" dirty="0" smtClean="0"/>
          </a:p>
          <a:p>
            <a:r>
              <a:rPr lang="en-US" sz="3200" u="sng" dirty="0" smtClean="0"/>
              <a:t>textmodule.py</a:t>
            </a:r>
          </a:p>
          <a:p>
            <a:r>
              <a:rPr lang="en-US" sz="3200" b="1" dirty="0" smtClean="0"/>
              <a:t>from </a:t>
            </a:r>
            <a:r>
              <a:rPr lang="en-US" sz="3200" b="1" dirty="0" err="1" smtClean="0"/>
              <a:t>aomodule</a:t>
            </a:r>
            <a:r>
              <a:rPr lang="en-US" sz="3200" b="1" dirty="0" smtClean="0"/>
              <a:t> import addition</a:t>
            </a:r>
          </a:p>
          <a:p>
            <a:r>
              <a:rPr lang="en-US" sz="3200" dirty="0" smtClean="0"/>
              <a:t>print(addition(10,20))</a:t>
            </a:r>
          </a:p>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sym typeface="Wingdings" pitchFamily="2" charset="2"/>
              </a:rPr>
              <a:t>30</a:t>
            </a:r>
            <a:endParaRPr lang="en-US" sz="3200" dirty="0"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7017306"/>
          </a:xfrm>
          <a:prstGeom prst="rect">
            <a:avLst/>
          </a:prstGeom>
          <a:noFill/>
        </p:spPr>
        <p:txBody>
          <a:bodyPr wrap="square" rtlCol="0">
            <a:spAutoFit/>
          </a:bodyPr>
          <a:lstStyle/>
          <a:p>
            <a:r>
              <a:rPr lang="en-US" sz="3000" b="1" u="sng" dirty="0" smtClean="0"/>
              <a:t>Module aliases (or) Renaming a Module:</a:t>
            </a:r>
          </a:p>
          <a:p>
            <a:r>
              <a:rPr lang="en-US" sz="3000" dirty="0" smtClean="0"/>
              <a:t>Programmer can rename a module at the time of writing import statement.</a:t>
            </a:r>
          </a:p>
          <a:p>
            <a:r>
              <a:rPr lang="en-US" sz="3000" b="1" dirty="0" smtClean="0"/>
              <a:t>Syntax:</a:t>
            </a:r>
            <a:r>
              <a:rPr lang="en-US" sz="3000" dirty="0" smtClean="0"/>
              <a:t> import module-name as alias-name</a:t>
            </a:r>
          </a:p>
          <a:p>
            <a:r>
              <a:rPr lang="en-US" sz="3000" b="1" dirty="0" smtClean="0"/>
              <a:t>Ex: </a:t>
            </a:r>
            <a:r>
              <a:rPr lang="en-US" sz="3000" dirty="0" smtClean="0"/>
              <a:t>import </a:t>
            </a:r>
            <a:r>
              <a:rPr lang="en-US" sz="3000" dirty="0" err="1" smtClean="0"/>
              <a:t>aomodule</a:t>
            </a:r>
            <a:r>
              <a:rPr lang="en-US" sz="3000" dirty="0" smtClean="0"/>
              <a:t> as m1</a:t>
            </a:r>
          </a:p>
          <a:p>
            <a:r>
              <a:rPr lang="en-US" sz="3000" dirty="0" smtClean="0"/>
              <a:t>Here, </a:t>
            </a:r>
            <a:r>
              <a:rPr lang="en-US" sz="3000" u="sng" dirty="0" err="1" smtClean="0"/>
              <a:t>aomodule</a:t>
            </a:r>
            <a:r>
              <a:rPr lang="en-US" sz="3000" dirty="0" smtClean="0"/>
              <a:t> is original module name and </a:t>
            </a:r>
            <a:r>
              <a:rPr lang="en-US" sz="3000" u="sng" dirty="0" smtClean="0"/>
              <a:t>m1</a:t>
            </a:r>
            <a:r>
              <a:rPr lang="en-US" sz="3000" dirty="0" smtClean="0"/>
              <a:t> is alias name.</a:t>
            </a:r>
          </a:p>
          <a:p>
            <a:r>
              <a:rPr lang="en-US" sz="3000" u="sng" dirty="0" smtClean="0"/>
              <a:t>textmodule.py</a:t>
            </a:r>
          </a:p>
          <a:p>
            <a:r>
              <a:rPr lang="en-US" sz="3000" dirty="0" smtClean="0"/>
              <a:t>import </a:t>
            </a:r>
            <a:r>
              <a:rPr lang="en-US" sz="3000" dirty="0" err="1" smtClean="0"/>
              <a:t>aomodule</a:t>
            </a:r>
            <a:r>
              <a:rPr lang="en-US" sz="3000" dirty="0" smtClean="0"/>
              <a:t> as m1</a:t>
            </a:r>
          </a:p>
          <a:p>
            <a:r>
              <a:rPr lang="en-US" sz="3000" dirty="0" err="1" smtClean="0"/>
              <a:t>i</a:t>
            </a:r>
            <a:r>
              <a:rPr lang="en-US" sz="3000" dirty="0" smtClean="0"/>
              <a:t>=</a:t>
            </a:r>
            <a:r>
              <a:rPr lang="en-US" sz="3000" dirty="0" err="1" smtClean="0"/>
              <a:t>int</a:t>
            </a:r>
            <a:r>
              <a:rPr lang="en-US" sz="3000" dirty="0" smtClean="0"/>
              <a:t>(input("Enter first integer:"))</a:t>
            </a:r>
          </a:p>
          <a:p>
            <a:r>
              <a:rPr lang="en-US" sz="3000" dirty="0" smtClean="0"/>
              <a:t>j=</a:t>
            </a:r>
            <a:r>
              <a:rPr lang="en-US" sz="3000" dirty="0" err="1" smtClean="0"/>
              <a:t>int</a:t>
            </a:r>
            <a:r>
              <a:rPr lang="en-US" sz="3000" dirty="0" smtClean="0"/>
              <a:t>(input("Enter second integer:"))</a:t>
            </a:r>
          </a:p>
          <a:p>
            <a:r>
              <a:rPr lang="en-US" sz="3000" dirty="0" smtClean="0"/>
              <a:t>m1.addition(</a:t>
            </a:r>
            <a:r>
              <a:rPr lang="en-US" sz="3000" dirty="0" err="1" smtClean="0"/>
              <a:t>i,j</a:t>
            </a:r>
            <a:r>
              <a:rPr lang="en-US" sz="3000" dirty="0" smtClean="0"/>
              <a:t>)</a:t>
            </a:r>
          </a:p>
          <a:p>
            <a:r>
              <a:rPr lang="en-US" sz="3000" dirty="0" smtClean="0"/>
              <a:t>m1.subtraction(</a:t>
            </a:r>
            <a:r>
              <a:rPr lang="en-US" sz="3000" dirty="0" err="1" smtClean="0"/>
              <a:t>i,j</a:t>
            </a:r>
            <a:r>
              <a:rPr lang="en-US" sz="3000" dirty="0" smtClean="0"/>
              <a:t>)</a:t>
            </a:r>
          </a:p>
          <a:p>
            <a:r>
              <a:rPr lang="en-US" sz="3000" dirty="0" smtClean="0"/>
              <a:t>m1.multiplication(</a:t>
            </a:r>
            <a:r>
              <a:rPr lang="en-US" sz="3000" dirty="0" err="1" smtClean="0"/>
              <a:t>i,j</a:t>
            </a:r>
            <a:r>
              <a:rPr lang="en-US" sz="3000" dirty="0" smtClean="0"/>
              <a:t>)</a:t>
            </a:r>
          </a:p>
          <a:p>
            <a:r>
              <a:rPr lang="en-US" sz="3000" dirty="0" smtClean="0"/>
              <a:t>m1.division(</a:t>
            </a:r>
            <a:r>
              <a:rPr lang="en-US" sz="3000" dirty="0" err="1" smtClean="0"/>
              <a:t>i,j</a:t>
            </a:r>
            <a:r>
              <a:rPr lang="en-US" sz="3000" dirty="0" smtClean="0"/>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u="sng" dirty="0" smtClean="0"/>
              <a:t>To get help on a module:</a:t>
            </a:r>
          </a:p>
          <a:p>
            <a:r>
              <a:rPr lang="en-US" sz="3200" u="sng" dirty="0" smtClean="0"/>
              <a:t>test.py</a:t>
            </a:r>
          </a:p>
          <a:p>
            <a:r>
              <a:rPr lang="en-US" sz="3200" dirty="0" smtClean="0"/>
              <a:t>import </a:t>
            </a:r>
            <a:r>
              <a:rPr lang="en-US" sz="3200" dirty="0" err="1" smtClean="0"/>
              <a:t>aomodule</a:t>
            </a:r>
            <a:endParaRPr lang="en-US" sz="3200" dirty="0" smtClean="0"/>
          </a:p>
          <a:p>
            <a:r>
              <a:rPr lang="en-US" sz="3200" dirty="0" smtClean="0"/>
              <a:t>help(</a:t>
            </a:r>
            <a:r>
              <a:rPr lang="en-US" sz="3200" dirty="0" err="1" smtClean="0"/>
              <a:t>aomodule</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en-US" sz="3200" b="1" dirty="0" smtClean="0">
                <a:sym typeface="Wingdings" pitchFamily="2" charset="2"/>
              </a:rPr>
              <a:t>Note:</a:t>
            </a:r>
            <a:r>
              <a:rPr lang="en-US" sz="3200" dirty="0" smtClean="0">
                <a:sym typeface="Wingdings" pitchFamily="2" charset="2"/>
              </a:rPr>
              <a:t> </a:t>
            </a:r>
            <a:r>
              <a:rPr lang="en-US" sz="3200" u="sng" dirty="0" err="1" smtClean="0">
                <a:sym typeface="Wingdings" pitchFamily="2" charset="2"/>
              </a:rPr>
              <a:t>aomodule</a:t>
            </a:r>
            <a:r>
              <a:rPr lang="en-US" sz="3200" dirty="0" smtClean="0">
                <a:sym typeface="Wingdings" pitchFamily="2" charset="2"/>
              </a:rPr>
              <a:t>  should be existed before executing this program</a:t>
            </a:r>
          </a:p>
          <a:p>
            <a:r>
              <a:rPr lang="en-US" sz="2800" b="1" dirty="0" smtClean="0"/>
              <a:t>Help on module </a:t>
            </a:r>
            <a:r>
              <a:rPr lang="en-US" sz="2800" b="1" dirty="0" err="1" smtClean="0"/>
              <a:t>aomodule</a:t>
            </a:r>
            <a:r>
              <a:rPr lang="en-US" sz="2800" b="1" dirty="0" smtClean="0"/>
              <a:t>:</a:t>
            </a:r>
          </a:p>
          <a:p>
            <a:r>
              <a:rPr lang="en-US" sz="2800" b="1" dirty="0" smtClean="0"/>
              <a:t>NAME</a:t>
            </a:r>
          </a:p>
          <a:p>
            <a:r>
              <a:rPr lang="en-US" sz="2800" b="1" dirty="0" smtClean="0"/>
              <a:t>    </a:t>
            </a:r>
            <a:r>
              <a:rPr lang="en-US" sz="2800" b="1" dirty="0" err="1" smtClean="0"/>
              <a:t>aomodule</a:t>
            </a:r>
            <a:endParaRPr lang="en-US" sz="2800" b="1" dirty="0" smtClean="0"/>
          </a:p>
          <a:p>
            <a:r>
              <a:rPr lang="en-US" sz="2800" b="1" dirty="0" smtClean="0"/>
              <a:t>FUNCTIONS</a:t>
            </a:r>
          </a:p>
          <a:p>
            <a:r>
              <a:rPr lang="en-US" sz="2800" b="1" dirty="0" smtClean="0"/>
              <a:t>    addition(a, b)    </a:t>
            </a:r>
          </a:p>
          <a:p>
            <a:r>
              <a:rPr lang="en-US" sz="2800" b="1" dirty="0" smtClean="0"/>
              <a:t>    division(a, b)    </a:t>
            </a:r>
          </a:p>
          <a:p>
            <a:r>
              <a:rPr lang="en-US" sz="2800" b="1" dirty="0" smtClean="0"/>
              <a:t>    multiplication(a, b)    </a:t>
            </a:r>
          </a:p>
          <a:p>
            <a:r>
              <a:rPr lang="en-US" sz="2800" b="1" dirty="0" smtClean="0"/>
              <a:t>    subtraction(a, b)</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To get help on system-defined modules:</a:t>
            </a:r>
          </a:p>
          <a:p>
            <a:r>
              <a:rPr lang="en-US" sz="3200" dirty="0" smtClean="0"/>
              <a:t>&gt;&gt;&gt; import math</a:t>
            </a:r>
          </a:p>
          <a:p>
            <a:r>
              <a:rPr lang="en-US" sz="3200" dirty="0" smtClean="0"/>
              <a:t>&gt;&gt;&gt; help(math)</a:t>
            </a:r>
          </a:p>
          <a:p>
            <a:endParaRPr lang="en-US" sz="3200" dirty="0" smtClean="0"/>
          </a:p>
          <a:p>
            <a:endParaRPr lang="en-US" sz="3200" dirty="0" smtClean="0"/>
          </a:p>
          <a:p>
            <a:r>
              <a:rPr lang="en-US" sz="3200" dirty="0" smtClean="0"/>
              <a:t>Right click on this button and select view option.</a:t>
            </a:r>
          </a:p>
          <a:p>
            <a:r>
              <a:rPr lang="en-US" sz="3200" dirty="0" smtClean="0"/>
              <a:t>Then we see list of functions of </a:t>
            </a:r>
            <a:r>
              <a:rPr lang="en-US" sz="3200" u="sng" dirty="0" smtClean="0"/>
              <a:t>math</a:t>
            </a:r>
            <a:r>
              <a:rPr lang="en-US" sz="3200" dirty="0" smtClean="0"/>
              <a:t> module.</a:t>
            </a:r>
          </a:p>
          <a:p>
            <a:r>
              <a:rPr lang="en-US" sz="3200" dirty="0" smtClean="0">
                <a:sym typeface="Wingdings" pitchFamily="2" charset="2"/>
              </a:rPr>
              <a:t></a:t>
            </a:r>
            <a:r>
              <a:rPr lang="en-US" sz="3200" dirty="0" smtClean="0"/>
              <a:t>All system-defined modules are in small letters.</a:t>
            </a:r>
          </a:p>
          <a:p>
            <a:r>
              <a:rPr lang="en-US" sz="3200" dirty="0" smtClean="0">
                <a:sym typeface="Wingdings" pitchFamily="2" charset="2"/>
              </a:rPr>
              <a:t>All system-defined modules are existed in “lib” folder python software folder (i.e. Python37 </a:t>
            </a:r>
            <a:r>
              <a:rPr lang="en-US" sz="3200" smtClean="0">
                <a:sym typeface="Wingdings" pitchFamily="2" charset="2"/>
              </a:rPr>
              <a:t>in C-drive)</a:t>
            </a:r>
            <a:endParaRPr lang="en-US" sz="3200" dirty="0" smtClean="0"/>
          </a:p>
        </p:txBody>
      </p:sp>
      <p:pic>
        <p:nvPicPr>
          <p:cNvPr id="1026" name="Picture 2"/>
          <p:cNvPicPr>
            <a:picLocks noChangeAspect="1" noChangeArrowheads="1"/>
          </p:cNvPicPr>
          <p:nvPr/>
        </p:nvPicPr>
        <p:blipFill>
          <a:blip r:embed="rId2"/>
          <a:srcRect/>
          <a:stretch>
            <a:fillRect/>
          </a:stretch>
        </p:blipFill>
        <p:spPr bwMode="auto">
          <a:xfrm>
            <a:off x="0" y="1524000"/>
            <a:ext cx="3037114" cy="685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4031873"/>
          </a:xfrm>
          <a:prstGeom prst="rect">
            <a:avLst/>
          </a:prstGeom>
          <a:noFill/>
        </p:spPr>
        <p:txBody>
          <a:bodyPr wrap="square" rtlCol="0">
            <a:spAutoFit/>
          </a:bodyPr>
          <a:lstStyle/>
          <a:p>
            <a:r>
              <a:rPr lang="en-US" sz="3200" b="1" dirty="0" smtClean="0">
                <a:sym typeface="Wingdings" pitchFamily="2" charset="2"/>
              </a:rPr>
              <a:t>((((</a:t>
            </a:r>
          </a:p>
          <a:p>
            <a:r>
              <a:rPr lang="en-US" sz="3200" b="1" dirty="0" smtClean="0">
                <a:sym typeface="Wingdings" pitchFamily="2" charset="2"/>
              </a:rPr>
              <a:t>If we give as follows:</a:t>
            </a:r>
          </a:p>
          <a:p>
            <a:r>
              <a:rPr lang="en-US" sz="3200" dirty="0" smtClean="0"/>
              <a:t>&gt;&gt;&gt; l1</a:t>
            </a:r>
          </a:p>
          <a:p>
            <a:r>
              <a:rPr lang="en-US" sz="3200" dirty="0" smtClean="0"/>
              <a:t>[10, 20, 21, 30, 40, 50, 60, 70, 80, 90, 100]</a:t>
            </a:r>
          </a:p>
          <a:p>
            <a:r>
              <a:rPr lang="en-US" sz="3200" dirty="0" smtClean="0"/>
              <a:t>&gt;&gt;&gt; </a:t>
            </a:r>
            <a:r>
              <a:rPr lang="en-US" sz="3200" b="1" dirty="0" smtClean="0"/>
              <a:t>l1[4:]=range(31,36)</a:t>
            </a:r>
          </a:p>
          <a:p>
            <a:r>
              <a:rPr lang="en-US" sz="3200" dirty="0" smtClean="0"/>
              <a:t>&gt;&gt;&gt; l1</a:t>
            </a:r>
          </a:p>
          <a:p>
            <a:r>
              <a:rPr lang="en-US" sz="3200" dirty="0" smtClean="0"/>
              <a:t>[10, 20, 21, 30, 31, 32, 33, 34, 35]</a:t>
            </a:r>
          </a:p>
          <a:p>
            <a:r>
              <a:rPr lang="en-US" sz="3200" b="1" dirty="0" smtClean="0"/>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u="sng" dirty="0" smtClean="0"/>
              <a:t>Reloading a Module:</a:t>
            </a:r>
          </a:p>
          <a:p>
            <a:r>
              <a:rPr lang="en-US" sz="3200" dirty="0" smtClean="0">
                <a:sym typeface="Wingdings" pitchFamily="2" charset="2"/>
              </a:rPr>
              <a:t></a:t>
            </a:r>
            <a:r>
              <a:rPr lang="en-US" sz="3200" dirty="0" smtClean="0"/>
              <a:t>By default module will be loaded only once with import statement. If we want to reload the module whenever we want then we have to use “reload()” function. So that we will get the latest updates of the module.</a:t>
            </a:r>
          </a:p>
          <a:p>
            <a:r>
              <a:rPr lang="en-US" sz="3200" dirty="0" smtClean="0">
                <a:sym typeface="Wingdings" pitchFamily="2" charset="2"/>
              </a:rPr>
              <a:t> reload() function comes from </a:t>
            </a:r>
            <a:r>
              <a:rPr lang="en-US" sz="3200" u="sng" dirty="0" err="1" smtClean="0">
                <a:sym typeface="Wingdings" pitchFamily="2" charset="2"/>
              </a:rPr>
              <a:t>importlib</a:t>
            </a:r>
            <a:r>
              <a:rPr lang="en-US" sz="3200" dirty="0" smtClean="0">
                <a:sym typeface="Wingdings" pitchFamily="2" charset="2"/>
              </a:rPr>
              <a:t> module and it is system-defined module.</a:t>
            </a:r>
            <a:endParaRPr lang="en-US" sz="3200" dirty="0" smtClean="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Without reload() function:</a:t>
            </a:r>
          </a:p>
          <a:p>
            <a:r>
              <a:rPr lang="en-US" sz="3200" u="sng" dirty="0" smtClean="0"/>
              <a:t>module1.py</a:t>
            </a:r>
          </a:p>
          <a:p>
            <a:r>
              <a:rPr lang="en-US" sz="3200" dirty="0" smtClean="0"/>
              <a:t>print("Welcome to Module1")</a:t>
            </a:r>
          </a:p>
          <a:p>
            <a:r>
              <a:rPr lang="en-US" sz="3200" b="1" dirty="0" smtClean="0"/>
              <a:t>Save it and open another file write the following python program:</a:t>
            </a:r>
          </a:p>
          <a:p>
            <a:r>
              <a:rPr lang="en-US" sz="3200" u="sng" dirty="0" smtClean="0"/>
              <a:t>testmodule1.py</a:t>
            </a:r>
          </a:p>
          <a:p>
            <a:r>
              <a:rPr lang="en-US" sz="3200" dirty="0" smtClean="0"/>
              <a:t>import module1</a:t>
            </a:r>
          </a:p>
          <a:p>
            <a:r>
              <a:rPr lang="en-US" sz="3200" dirty="0" smtClean="0"/>
              <a:t>import module1</a:t>
            </a:r>
          </a:p>
          <a:p>
            <a:r>
              <a:rPr lang="en-US" sz="3200" dirty="0" smtClean="0"/>
              <a:t>import module1</a:t>
            </a:r>
          </a:p>
          <a:p>
            <a:r>
              <a:rPr lang="en-US" sz="3200" b="1" dirty="0" smtClean="0"/>
              <a:t>Execution: </a:t>
            </a:r>
            <a:r>
              <a:rPr lang="en-US" sz="3200" dirty="0" smtClean="0"/>
              <a:t>Run Menu </a:t>
            </a:r>
            <a:r>
              <a:rPr lang="en-US" sz="3200" dirty="0" smtClean="0">
                <a:sym typeface="Wingdings" pitchFamily="2" charset="2"/>
              </a:rPr>
              <a:t> Run Module</a:t>
            </a:r>
          </a:p>
          <a:p>
            <a:r>
              <a:rPr lang="en-US" sz="3200" dirty="0" smtClean="0">
                <a:sym typeface="Wingdings" pitchFamily="2" charset="2"/>
              </a:rPr>
              <a:t>Welcome to Module1</a:t>
            </a:r>
          </a:p>
          <a:p>
            <a:r>
              <a:rPr lang="en-US" sz="3200" b="1" dirty="0" smtClean="0">
                <a:sym typeface="Wingdings" pitchFamily="2" charset="2"/>
              </a:rPr>
              <a:t>Note: </a:t>
            </a:r>
            <a:r>
              <a:rPr lang="en-US" sz="3200" dirty="0" smtClean="0">
                <a:sym typeface="Wingdings" pitchFamily="2" charset="2"/>
              </a:rPr>
              <a:t>Even though we imported </a:t>
            </a:r>
            <a:r>
              <a:rPr lang="en-US" sz="3200" u="sng" dirty="0" smtClean="0">
                <a:sym typeface="Wingdings" pitchFamily="2" charset="2"/>
              </a:rPr>
              <a:t>module1</a:t>
            </a:r>
            <a:r>
              <a:rPr lang="en-US" sz="3200" dirty="0" smtClean="0">
                <a:sym typeface="Wingdings" pitchFamily="2" charset="2"/>
              </a:rPr>
              <a:t> for three times but it is imported for only one time</a:t>
            </a:r>
            <a:endParaRPr lang="en-US" sz="3200" b="1" dirty="0" smtClean="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u="sng" dirty="0" smtClean="0"/>
              <a:t>With reload() function:</a:t>
            </a:r>
          </a:p>
          <a:p>
            <a:r>
              <a:rPr lang="en-US" sz="3200" u="sng" dirty="0" smtClean="0"/>
              <a:t>module1.py</a:t>
            </a:r>
          </a:p>
          <a:p>
            <a:r>
              <a:rPr lang="en-US" sz="3200" dirty="0" smtClean="0"/>
              <a:t>print("Welcome to Module1")</a:t>
            </a:r>
          </a:p>
          <a:p>
            <a:r>
              <a:rPr lang="en-US" sz="3200" b="1" dirty="0" smtClean="0"/>
              <a:t>Save it and open another file write the following python program:</a:t>
            </a:r>
          </a:p>
          <a:p>
            <a:r>
              <a:rPr lang="en-US" sz="3200" u="sng" dirty="0" smtClean="0"/>
              <a:t>testmodule1.py</a:t>
            </a:r>
            <a:endParaRPr lang="en-US" sz="3200" dirty="0" smtClean="0"/>
          </a:p>
          <a:p>
            <a:r>
              <a:rPr lang="en-US" sz="3200" dirty="0" smtClean="0"/>
              <a:t>from </a:t>
            </a:r>
            <a:r>
              <a:rPr lang="en-US" sz="3200" dirty="0" err="1" smtClean="0"/>
              <a:t>importlib</a:t>
            </a:r>
            <a:r>
              <a:rPr lang="en-US" sz="3200" dirty="0" smtClean="0"/>
              <a:t> import reload</a:t>
            </a:r>
          </a:p>
          <a:p>
            <a:r>
              <a:rPr lang="en-US" sz="3200" dirty="0" smtClean="0"/>
              <a:t>import module1</a:t>
            </a:r>
          </a:p>
          <a:p>
            <a:r>
              <a:rPr lang="en-US" sz="3200" dirty="0" smtClean="0"/>
              <a:t>reload(module1)</a:t>
            </a:r>
          </a:p>
          <a:p>
            <a:r>
              <a:rPr lang="en-US" sz="3200" dirty="0" smtClean="0"/>
              <a:t>reload(module1)</a:t>
            </a:r>
          </a:p>
          <a:p>
            <a:r>
              <a:rPr lang="en-US" sz="3200" b="1" dirty="0" smtClean="0"/>
              <a:t>Execution:</a:t>
            </a:r>
            <a:r>
              <a:rPr lang="en-US" sz="3200" dirty="0" smtClean="0"/>
              <a:t> Run Menu </a:t>
            </a:r>
            <a:r>
              <a:rPr lang="en-US" sz="3200" dirty="0" smtClean="0">
                <a:sym typeface="Wingdings" pitchFamily="2" charset="2"/>
              </a:rPr>
              <a:t> Run Module</a:t>
            </a:r>
            <a:endParaRPr lang="en-US" sz="3200" b="1" dirty="0" smtClean="0">
              <a:sym typeface="Wingdings" pitchFamily="2" charset="2"/>
            </a:endParaRPr>
          </a:p>
          <a:p>
            <a:r>
              <a:rPr lang="en-US" sz="3200" dirty="0" smtClean="0">
                <a:sym typeface="Wingdings" pitchFamily="2" charset="2"/>
              </a:rPr>
              <a:t>Welcome to Module1</a:t>
            </a:r>
          </a:p>
          <a:p>
            <a:r>
              <a:rPr lang="en-US" sz="3200" dirty="0" smtClean="0">
                <a:sym typeface="Wingdings" pitchFamily="2" charset="2"/>
              </a:rPr>
              <a:t>Welcome to Module1</a:t>
            </a:r>
          </a:p>
          <a:p>
            <a:r>
              <a:rPr lang="en-US" sz="3200" dirty="0" smtClean="0">
                <a:sym typeface="Wingdings" pitchFamily="2" charset="2"/>
              </a:rPr>
              <a:t>Welcome to Module1</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1077218"/>
          </a:xfrm>
          <a:prstGeom prst="rect">
            <a:avLst/>
          </a:prstGeom>
          <a:noFill/>
        </p:spPr>
        <p:txBody>
          <a:bodyPr wrap="square" rtlCol="0">
            <a:spAutoFit/>
          </a:bodyPr>
          <a:lstStyle/>
          <a:p>
            <a:r>
              <a:rPr lang="en-US" sz="3200" b="1" dirty="0" smtClean="0">
                <a:sym typeface="Wingdings" pitchFamily="2" charset="2"/>
              </a:rPr>
              <a:t>We used reload() function two times, So </a:t>
            </a:r>
            <a:r>
              <a:rPr lang="en-US" sz="3200" b="1" u="sng" dirty="0" smtClean="0">
                <a:sym typeface="Wingdings" pitchFamily="2" charset="2"/>
              </a:rPr>
              <a:t>module1</a:t>
            </a:r>
            <a:r>
              <a:rPr lang="en-US" sz="3200" b="1" dirty="0" smtClean="0">
                <a:sym typeface="Wingdings" pitchFamily="2" charset="2"/>
              </a:rPr>
              <a:t> is reloaded for two times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u="sng" dirty="0" smtClean="0">
                <a:sym typeface="Wingdings" pitchFamily="2" charset="2"/>
              </a:rPr>
              <a:t>dir() function</a:t>
            </a:r>
          </a:p>
          <a:p>
            <a:r>
              <a:rPr lang="en-US" sz="3200" dirty="0" smtClean="0"/>
              <a:t>Python provides inbuilt function dir() to list out all members of module.</a:t>
            </a:r>
          </a:p>
          <a:p>
            <a:r>
              <a:rPr lang="en-US" sz="3200" u="sng" dirty="0" smtClean="0">
                <a:sym typeface="Wingdings" pitchFamily="2" charset="2"/>
              </a:rPr>
              <a:t>aomodule.py</a:t>
            </a:r>
          </a:p>
          <a:p>
            <a:r>
              <a:rPr lang="en-US" sz="3200" dirty="0" smtClean="0">
                <a:sym typeface="Wingdings" pitchFamily="2" charset="2"/>
              </a:rPr>
              <a:t>def addition(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t>
            </a:r>
            <a:r>
              <a:rPr lang="en-US" sz="3200" dirty="0" err="1" smtClean="0">
                <a:sym typeface="Wingdings" pitchFamily="2" charset="2"/>
              </a:rPr>
              <a:t>a+b</a:t>
            </a:r>
            <a:endParaRPr lang="en-US" sz="3200" dirty="0" smtClean="0">
              <a:sym typeface="Wingdings" pitchFamily="2" charset="2"/>
            </a:endParaRPr>
          </a:p>
          <a:p>
            <a:r>
              <a:rPr lang="en-US" sz="3200" dirty="0" smtClean="0">
                <a:sym typeface="Wingdings" pitchFamily="2" charset="2"/>
              </a:rPr>
              <a:t>def subtraction(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a-b</a:t>
            </a:r>
          </a:p>
          <a:p>
            <a:r>
              <a:rPr lang="en-US" sz="3200" dirty="0" smtClean="0">
                <a:sym typeface="Wingdings" pitchFamily="2" charset="2"/>
              </a:rPr>
              <a:t>def multiplication(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a*b</a:t>
            </a:r>
          </a:p>
          <a:p>
            <a:r>
              <a:rPr lang="en-US" sz="3200" dirty="0" smtClean="0">
                <a:sym typeface="Wingdings" pitchFamily="2" charset="2"/>
              </a:rPr>
              <a:t>def division(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a/b</a:t>
            </a:r>
          </a:p>
          <a:p>
            <a:r>
              <a:rPr lang="en-US" sz="3200" b="1" dirty="0" smtClean="0">
                <a:sym typeface="Wingdings" pitchFamily="2" charset="2"/>
              </a:rPr>
              <a:t>Save the file and open another file and write the following code:</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539430"/>
          </a:xfrm>
          <a:prstGeom prst="rect">
            <a:avLst/>
          </a:prstGeom>
          <a:noFill/>
        </p:spPr>
        <p:txBody>
          <a:bodyPr wrap="square" rtlCol="0">
            <a:spAutoFit/>
          </a:bodyPr>
          <a:lstStyle/>
          <a:p>
            <a:r>
              <a:rPr lang="en-US" sz="3200" u="sng" dirty="0" smtClean="0">
                <a:sym typeface="Wingdings" pitchFamily="2" charset="2"/>
              </a:rPr>
              <a:t>dir1.py</a:t>
            </a:r>
          </a:p>
          <a:p>
            <a:r>
              <a:rPr lang="en-US" sz="3200" dirty="0" smtClean="0">
                <a:sym typeface="Wingdings" pitchFamily="2" charset="2"/>
              </a:rPr>
              <a:t>import </a:t>
            </a:r>
            <a:r>
              <a:rPr lang="en-US" sz="3200" dirty="0" err="1" smtClean="0">
                <a:sym typeface="Wingdings" pitchFamily="2" charset="2"/>
              </a:rPr>
              <a:t>aomodule</a:t>
            </a:r>
            <a:endParaRPr lang="en-US" sz="3200" dirty="0" smtClean="0">
              <a:sym typeface="Wingdings" pitchFamily="2" charset="2"/>
            </a:endParaRPr>
          </a:p>
          <a:p>
            <a:r>
              <a:rPr lang="en-US" sz="3200" dirty="0" smtClean="0">
                <a:sym typeface="Wingdings" pitchFamily="2" charset="2"/>
              </a:rPr>
              <a:t>print(dir(</a:t>
            </a:r>
            <a:r>
              <a:rPr lang="en-US" sz="3200" dirty="0" err="1" smtClean="0">
                <a:sym typeface="Wingdings" pitchFamily="2" charset="2"/>
              </a:rPr>
              <a:t>aomodule</a:t>
            </a:r>
            <a:r>
              <a:rPr lang="en-US" sz="3200" dirty="0" smtClean="0">
                <a:sym typeface="Wingdings" pitchFamily="2" charset="2"/>
              </a:rPr>
              <a:t>))</a:t>
            </a:r>
          </a:p>
          <a:p>
            <a:r>
              <a:rPr lang="en-US" sz="3200" b="1" dirty="0" smtClean="0">
                <a:sym typeface="Wingdings" pitchFamily="2" charset="2"/>
              </a:rPr>
              <a:t>Execution: </a:t>
            </a:r>
            <a:r>
              <a:rPr lang="en-US" sz="3200" dirty="0" smtClean="0">
                <a:sym typeface="Wingdings" pitchFamily="2" charset="2"/>
              </a:rPr>
              <a:t>Run Menu  Run Module</a:t>
            </a:r>
          </a:p>
          <a:p>
            <a:r>
              <a:rPr lang="en-US" sz="3200" dirty="0" smtClean="0">
                <a:sym typeface="Wingdings" pitchFamily="2" charset="2"/>
              </a:rPr>
              <a:t>['__</a:t>
            </a:r>
            <a:r>
              <a:rPr lang="en-US" sz="3200" dirty="0" err="1" smtClean="0">
                <a:sym typeface="Wingdings" pitchFamily="2" charset="2"/>
              </a:rPr>
              <a:t>builtins</a:t>
            </a:r>
            <a:r>
              <a:rPr lang="en-US" sz="3200" dirty="0" smtClean="0">
                <a:sym typeface="Wingdings" pitchFamily="2" charset="2"/>
              </a:rPr>
              <a:t>__', '__cached__', '__doc__', '__file__', '__loader__', '__name__', '__package__', '__spec__', </a:t>
            </a:r>
            <a:r>
              <a:rPr lang="en-US" sz="3200" b="1" dirty="0" smtClean="0">
                <a:sym typeface="Wingdings" pitchFamily="2" charset="2"/>
              </a:rPr>
              <a:t>'addition', 'division', 'multiplication', 'subtraction'</a:t>
            </a:r>
            <a:r>
              <a:rPr lang="en-US" sz="3200" dirty="0" smtClean="0">
                <a:sym typeface="Wingdings" pitchFamily="2" charset="2"/>
              </a:rPr>
              <a:t>]</a:t>
            </a:r>
            <a:endParaRPr lang="en-US" sz="3200" b="1" dirty="0" smtClean="0">
              <a:sym typeface="Wingdings" pitchFamily="2" charset="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sym typeface="Wingdings" pitchFamily="2" charset="2"/>
              </a:rPr>
              <a:t>Command Line arguments</a:t>
            </a:r>
          </a:p>
          <a:p>
            <a:r>
              <a:rPr lang="en-US" sz="3200" dirty="0" smtClean="0">
                <a:sym typeface="Wingdings" pitchFamily="2" charset="2"/>
              </a:rPr>
              <a:t>Python program can also take input from the user at command prompt.</a:t>
            </a:r>
          </a:p>
          <a:p>
            <a:r>
              <a:rPr lang="en-US" sz="3200" u="sng" dirty="0" smtClean="0">
                <a:sym typeface="Wingdings" pitchFamily="2" charset="2"/>
              </a:rPr>
              <a:t>commandlinearguments.py</a:t>
            </a:r>
          </a:p>
          <a:p>
            <a:r>
              <a:rPr lang="en-US" sz="3200" dirty="0" smtClean="0">
                <a:sym typeface="Wingdings" pitchFamily="2" charset="2"/>
              </a:rPr>
              <a:t>from sys import </a:t>
            </a:r>
            <a:r>
              <a:rPr lang="en-US" sz="3200" dirty="0" err="1" smtClean="0">
                <a:sym typeface="Wingdings" pitchFamily="2" charset="2"/>
              </a:rPr>
              <a:t>argv</a:t>
            </a:r>
            <a:endParaRPr lang="en-US" sz="3200" dirty="0" smtClean="0">
              <a:sym typeface="Wingdings" pitchFamily="2" charset="2"/>
            </a:endParaRPr>
          </a:p>
          <a:p>
            <a:r>
              <a:rPr lang="en-US" sz="3200" dirty="0" smtClean="0">
                <a:sym typeface="Wingdings" pitchFamily="2" charset="2"/>
              </a:rPr>
              <a:t>print("The List of Command Line Arguments:", </a:t>
            </a:r>
            <a:r>
              <a:rPr lang="en-US" sz="3200" dirty="0" err="1" smtClean="0">
                <a:sym typeface="Wingdings" pitchFamily="2" charset="2"/>
              </a:rPr>
              <a:t>argv</a:t>
            </a:r>
            <a:r>
              <a:rPr lang="en-US" sz="3200" dirty="0" smtClean="0">
                <a:sym typeface="Wingdings" pitchFamily="2" charset="2"/>
              </a:rPr>
              <a:t>)</a:t>
            </a:r>
          </a:p>
          <a:p>
            <a:r>
              <a:rPr lang="en-US" sz="3200" dirty="0" smtClean="0">
                <a:sym typeface="Wingdings" pitchFamily="2" charset="2"/>
              </a:rPr>
              <a:t>sum=0</a:t>
            </a:r>
          </a:p>
          <a:p>
            <a:r>
              <a:rPr lang="en-US" sz="3200" dirty="0" err="1" smtClean="0">
                <a:sym typeface="Wingdings" pitchFamily="2" charset="2"/>
              </a:rPr>
              <a:t>args</a:t>
            </a:r>
            <a:r>
              <a:rPr lang="en-US" sz="3200" dirty="0" smtClean="0">
                <a:sym typeface="Wingdings" pitchFamily="2" charset="2"/>
              </a:rPr>
              <a:t>=</a:t>
            </a:r>
            <a:r>
              <a:rPr lang="en-US" sz="3200" dirty="0" err="1" smtClean="0">
                <a:sym typeface="Wingdings" pitchFamily="2" charset="2"/>
              </a:rPr>
              <a:t>argv</a:t>
            </a:r>
            <a:r>
              <a:rPr lang="en-US" sz="3200" dirty="0" smtClean="0">
                <a:sym typeface="Wingdings" pitchFamily="2" charset="2"/>
              </a:rPr>
              <a:t>[1:]</a:t>
            </a:r>
          </a:p>
          <a:p>
            <a:r>
              <a:rPr lang="en-US" sz="3200" dirty="0" smtClean="0">
                <a:sym typeface="Wingdings" pitchFamily="2" charset="2"/>
              </a:rPr>
              <a:t>for x in </a:t>
            </a:r>
            <a:r>
              <a:rPr lang="en-US" sz="3200" dirty="0" err="1" smtClean="0">
                <a:sym typeface="Wingdings" pitchFamily="2" charset="2"/>
              </a:rPr>
              <a:t>args</a:t>
            </a:r>
            <a:r>
              <a:rPr lang="en-US" sz="3200" dirty="0" smtClean="0">
                <a:sym typeface="Wingdings" pitchFamily="2" charset="2"/>
              </a:rPr>
              <a:t>:</a:t>
            </a:r>
          </a:p>
          <a:p>
            <a:r>
              <a:rPr lang="en-US" sz="3200" dirty="0" smtClean="0">
                <a:sym typeface="Wingdings" pitchFamily="2" charset="2"/>
              </a:rPr>
              <a:t>    sum=</a:t>
            </a:r>
            <a:r>
              <a:rPr lang="en-US" sz="3200" dirty="0" err="1" smtClean="0">
                <a:sym typeface="Wingdings" pitchFamily="2" charset="2"/>
              </a:rPr>
              <a:t>sum+int</a:t>
            </a:r>
            <a:r>
              <a:rPr lang="en-US" sz="3200" dirty="0" smtClean="0">
                <a:sym typeface="Wingdings" pitchFamily="2" charset="2"/>
              </a:rPr>
              <a:t>(x)</a:t>
            </a:r>
          </a:p>
          <a:p>
            <a:r>
              <a:rPr lang="en-US" sz="3200" dirty="0" smtClean="0">
                <a:sym typeface="Wingdings" pitchFamily="2" charset="2"/>
              </a:rPr>
              <a:t>print("Sum=",sum)</a:t>
            </a:r>
          </a:p>
          <a:p>
            <a:r>
              <a:rPr lang="en-US" sz="3200" b="1" dirty="0" smtClean="0">
                <a:sym typeface="Wingdings" pitchFamily="2" charset="2"/>
              </a:rPr>
              <a:t>Save the program and open windows command prompt as follows:</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1077218"/>
          </a:xfrm>
          <a:prstGeom prst="rect">
            <a:avLst/>
          </a:prstGeom>
          <a:noFill/>
        </p:spPr>
        <p:txBody>
          <a:bodyPr wrap="square" rtlCol="0">
            <a:spAutoFit/>
          </a:bodyPr>
          <a:lstStyle/>
          <a:p>
            <a:r>
              <a:rPr lang="en-US" sz="3200" dirty="0" smtClean="0">
                <a:sym typeface="Wingdings" pitchFamily="2" charset="2"/>
              </a:rPr>
              <a:t>Start Menu  type </a:t>
            </a:r>
            <a:r>
              <a:rPr lang="en-US" sz="3200" u="sng" dirty="0" err="1" smtClean="0">
                <a:sym typeface="Wingdings" pitchFamily="2" charset="2"/>
              </a:rPr>
              <a:t>cmd</a:t>
            </a:r>
            <a:r>
              <a:rPr lang="en-US" sz="3200" dirty="0" smtClean="0">
                <a:sym typeface="Wingdings" pitchFamily="2" charset="2"/>
              </a:rPr>
              <a:t>  command prompt will be opened and type as follows:</a:t>
            </a:r>
          </a:p>
        </p:txBody>
      </p:sp>
      <p:pic>
        <p:nvPicPr>
          <p:cNvPr id="1026" name="Picture 2"/>
          <p:cNvPicPr>
            <a:picLocks noChangeAspect="1" noChangeArrowheads="1"/>
          </p:cNvPicPr>
          <p:nvPr/>
        </p:nvPicPr>
        <p:blipFill>
          <a:blip r:embed="rId2"/>
          <a:srcRect/>
          <a:stretch>
            <a:fillRect/>
          </a:stretch>
        </p:blipFill>
        <p:spPr bwMode="auto">
          <a:xfrm>
            <a:off x="0" y="1066800"/>
            <a:ext cx="9144000" cy="4114800"/>
          </a:xfrm>
          <a:prstGeom prst="rect">
            <a:avLst/>
          </a:prstGeom>
          <a:noFill/>
          <a:ln w="9525">
            <a:noFill/>
            <a:miter lim="800000"/>
            <a:headEnd/>
            <a:tailEnd/>
          </a:ln>
          <a:effec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sym typeface="Wingdings" pitchFamily="2" charset="2"/>
              </a:rPr>
              <a:t>Another example for command line arguments:</a:t>
            </a:r>
            <a:endParaRPr lang="en-US" sz="3200" b="1" dirty="0" smtClean="0">
              <a:sym typeface="Wingdings" pitchFamily="2" charset="2"/>
            </a:endParaRPr>
          </a:p>
          <a:p>
            <a:r>
              <a:rPr lang="en-US" sz="3200" u="sng" dirty="0" err="1" smtClean="0">
                <a:sym typeface="Wingdings" pitchFamily="2" charset="2"/>
              </a:rPr>
              <a:t>commandlinearguments.p</a:t>
            </a:r>
            <a:endParaRPr lang="en-US" sz="3200" u="sng" dirty="0" smtClean="0">
              <a:sym typeface="Wingdings" pitchFamily="2" charset="2"/>
            </a:endParaRPr>
          </a:p>
          <a:p>
            <a:r>
              <a:rPr lang="en-US" sz="3200" dirty="0" smtClean="0">
                <a:sym typeface="Wingdings" pitchFamily="2" charset="2"/>
              </a:rPr>
              <a:t>from sys import </a:t>
            </a:r>
            <a:r>
              <a:rPr lang="en-US" sz="3200" dirty="0" err="1" smtClean="0">
                <a:sym typeface="Wingdings" pitchFamily="2" charset="2"/>
              </a:rPr>
              <a:t>argv</a:t>
            </a:r>
            <a:endParaRPr lang="en-US" sz="3200" dirty="0" smtClean="0">
              <a:sym typeface="Wingdings" pitchFamily="2" charset="2"/>
            </a:endParaRPr>
          </a:p>
          <a:p>
            <a:r>
              <a:rPr lang="en-US" sz="3200" dirty="0" smtClean="0">
                <a:sym typeface="Wingdings" pitchFamily="2" charset="2"/>
              </a:rPr>
              <a:t>print("The list of command-line arguments=",</a:t>
            </a:r>
            <a:r>
              <a:rPr lang="en-US" sz="3200" dirty="0" err="1" smtClean="0">
                <a:sym typeface="Wingdings" pitchFamily="2" charset="2"/>
              </a:rPr>
              <a:t>argv</a:t>
            </a:r>
            <a:r>
              <a:rPr lang="en-US" sz="3200" dirty="0" smtClean="0">
                <a:sym typeface="Wingdings" pitchFamily="2" charset="2"/>
              </a:rPr>
              <a:t>)</a:t>
            </a:r>
          </a:p>
          <a:p>
            <a:r>
              <a:rPr lang="en-US" sz="3200" dirty="0" err="1" smtClean="0">
                <a:sym typeface="Wingdings" pitchFamily="2" charset="2"/>
              </a:rPr>
              <a:t>args</a:t>
            </a:r>
            <a:r>
              <a:rPr lang="en-US" sz="3200" dirty="0" smtClean="0">
                <a:sym typeface="Wingdings" pitchFamily="2" charset="2"/>
              </a:rPr>
              <a:t>=</a:t>
            </a:r>
            <a:r>
              <a:rPr lang="en-US" sz="3200" dirty="0" err="1" smtClean="0">
                <a:sym typeface="Wingdings" pitchFamily="2" charset="2"/>
              </a:rPr>
              <a:t>argv</a:t>
            </a:r>
            <a:r>
              <a:rPr lang="en-US" sz="3200" dirty="0" smtClean="0">
                <a:sym typeface="Wingdings" pitchFamily="2" charset="2"/>
              </a:rPr>
              <a:t>[1:]</a:t>
            </a:r>
          </a:p>
          <a:p>
            <a:r>
              <a:rPr lang="en-US" sz="3200" dirty="0" smtClean="0">
                <a:sym typeface="Wingdings" pitchFamily="2" charset="2"/>
              </a:rPr>
              <a:t>strings=''</a:t>
            </a:r>
          </a:p>
          <a:p>
            <a:r>
              <a:rPr lang="en-US" sz="3200" dirty="0" smtClean="0">
                <a:sym typeface="Wingdings" pitchFamily="2" charset="2"/>
              </a:rPr>
              <a:t>for x in </a:t>
            </a:r>
            <a:r>
              <a:rPr lang="en-US" sz="3200" dirty="0" err="1" smtClean="0">
                <a:sym typeface="Wingdings" pitchFamily="2" charset="2"/>
              </a:rPr>
              <a:t>args</a:t>
            </a:r>
            <a:r>
              <a:rPr lang="en-US" sz="3200" dirty="0" smtClean="0">
                <a:sym typeface="Wingdings" pitchFamily="2" charset="2"/>
              </a:rPr>
              <a:t>:</a:t>
            </a:r>
          </a:p>
          <a:p>
            <a:r>
              <a:rPr lang="en-US" sz="3200" dirty="0" smtClean="0">
                <a:sym typeface="Wingdings" pitchFamily="2" charset="2"/>
              </a:rPr>
              <a:t>    strings=strings+' '+x</a:t>
            </a:r>
          </a:p>
          <a:p>
            <a:r>
              <a:rPr lang="en-US" sz="3200" dirty="0" smtClean="0">
                <a:sym typeface="Wingdings" pitchFamily="2" charset="2"/>
              </a:rPr>
              <a:t>print("strings=",strings)</a:t>
            </a:r>
          </a:p>
          <a:p>
            <a:r>
              <a:rPr lang="en-US" sz="3200" b="1" dirty="0" smtClean="0">
                <a:sym typeface="Wingdings" pitchFamily="2" charset="2"/>
              </a:rPr>
              <a:t>Save the program and open windows command prompt as follows:</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1077218"/>
          </a:xfrm>
          <a:prstGeom prst="rect">
            <a:avLst/>
          </a:prstGeom>
          <a:noFill/>
        </p:spPr>
        <p:txBody>
          <a:bodyPr wrap="square" rtlCol="0">
            <a:spAutoFit/>
          </a:bodyPr>
          <a:lstStyle/>
          <a:p>
            <a:r>
              <a:rPr lang="en-US" sz="3200" dirty="0" smtClean="0">
                <a:sym typeface="Wingdings" pitchFamily="2" charset="2"/>
              </a:rPr>
              <a:t>Start Menu  type </a:t>
            </a:r>
            <a:r>
              <a:rPr lang="en-US" sz="3200" u="sng" dirty="0" err="1" smtClean="0">
                <a:sym typeface="Wingdings" pitchFamily="2" charset="2"/>
              </a:rPr>
              <a:t>cmd</a:t>
            </a:r>
            <a:r>
              <a:rPr lang="en-US" sz="3200" dirty="0" smtClean="0">
                <a:sym typeface="Wingdings" pitchFamily="2" charset="2"/>
              </a:rPr>
              <a:t>  command prompt will be opened and type as follows:</a:t>
            </a:r>
          </a:p>
        </p:txBody>
      </p:sp>
      <p:pic>
        <p:nvPicPr>
          <p:cNvPr id="3" name="Picture 2"/>
          <p:cNvPicPr>
            <a:picLocks noChangeAspect="1" noChangeArrowheads="1"/>
          </p:cNvPicPr>
          <p:nvPr/>
        </p:nvPicPr>
        <p:blipFill>
          <a:blip r:embed="rId2"/>
          <a:srcRect/>
          <a:stretch>
            <a:fillRect/>
          </a:stretch>
        </p:blipFill>
        <p:spPr bwMode="auto">
          <a:xfrm>
            <a:off x="0" y="1143000"/>
            <a:ext cx="9144000" cy="3657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4524315"/>
          </a:xfrm>
          <a:prstGeom prst="rect">
            <a:avLst/>
          </a:prstGeom>
          <a:noFill/>
        </p:spPr>
        <p:txBody>
          <a:bodyPr wrap="square" rtlCol="0">
            <a:spAutoFit/>
          </a:bodyPr>
          <a:lstStyle/>
          <a:p>
            <a:r>
              <a:rPr lang="en-US" sz="3200" b="1" dirty="0" smtClean="0">
                <a:sym typeface="Wingdings" pitchFamily="2" charset="2"/>
              </a:rPr>
              <a:t>7) Deleting an element in a list by specifying element:</a:t>
            </a:r>
          </a:p>
          <a:p>
            <a:r>
              <a:rPr lang="en-US" sz="3200" dirty="0" smtClean="0"/>
              <a:t>&gt;&gt;&gt; l1</a:t>
            </a:r>
          </a:p>
          <a:p>
            <a:r>
              <a:rPr lang="en-US" sz="3200" dirty="0" smtClean="0"/>
              <a:t>[10, </a:t>
            </a:r>
            <a:r>
              <a:rPr lang="en-US" sz="3200" b="1" dirty="0" smtClean="0"/>
              <a:t>20</a:t>
            </a:r>
            <a:r>
              <a:rPr lang="en-US" sz="3200" dirty="0" smtClean="0"/>
              <a:t>, 21, 30, 31, 32, 33, 34, 35, 40, 50, 60, 70, 80, 90, 100]</a:t>
            </a:r>
          </a:p>
          <a:p>
            <a:r>
              <a:rPr lang="en-US" sz="3200" dirty="0" smtClean="0"/>
              <a:t>&gt;&gt;&gt; l1.remove(</a:t>
            </a:r>
            <a:r>
              <a:rPr lang="en-US" sz="3200" b="1" dirty="0" smtClean="0"/>
              <a:t>20</a:t>
            </a:r>
            <a:r>
              <a:rPr lang="en-US" sz="3200" dirty="0" smtClean="0"/>
              <a:t>) </a:t>
            </a:r>
          </a:p>
          <a:p>
            <a:r>
              <a:rPr lang="en-US" sz="3200" dirty="0" smtClean="0"/>
              <a:t>&gt;&gt;&gt; l1</a:t>
            </a:r>
          </a:p>
          <a:p>
            <a:r>
              <a:rPr lang="en-US" sz="3200" dirty="0" smtClean="0"/>
              <a:t>[10, 21, 30, 31, 32, 33, 34, 35, 40, 50, 60, 70, 80, 90, 100] </a:t>
            </a:r>
            <a:r>
              <a:rPr lang="en-US" sz="3200" dirty="0" smtClean="0">
                <a:sym typeface="Wingdings" pitchFamily="2" charset="2"/>
              </a:rPr>
              <a:t> </a:t>
            </a:r>
            <a:r>
              <a:rPr lang="en-US" sz="3200" b="1" dirty="0" smtClean="0">
                <a:sym typeface="Wingdings" pitchFamily="2" charset="2"/>
              </a:rPr>
              <a:t>20 </a:t>
            </a:r>
            <a:r>
              <a:rPr lang="en-US" sz="3200" dirty="0" smtClean="0">
                <a:sym typeface="Wingdings" pitchFamily="2" charset="2"/>
              </a:rPr>
              <a:t> is removed</a:t>
            </a:r>
            <a:endParaRPr lang="en-US" sz="3200" dirty="0" smtClean="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sym typeface="Wingdings" pitchFamily="2" charset="2"/>
              </a:rPr>
              <a:t>Working with pre-defined modules:</a:t>
            </a:r>
          </a:p>
          <a:p>
            <a:r>
              <a:rPr lang="en-US" sz="3200" u="sng" dirty="0" smtClean="0">
                <a:sym typeface="Wingdings" pitchFamily="2" charset="2"/>
              </a:rPr>
              <a:t>Working with “math” module:</a:t>
            </a:r>
          </a:p>
          <a:p>
            <a:r>
              <a:rPr lang="en-US" sz="3200" dirty="0" smtClean="0">
                <a:sym typeface="Wingdings" pitchFamily="2" charset="2"/>
              </a:rPr>
              <a:t>&gt;&gt;&gt; import math</a:t>
            </a:r>
          </a:p>
          <a:p>
            <a:r>
              <a:rPr lang="en-US" sz="3200" dirty="0" smtClean="0">
                <a:sym typeface="Wingdings" pitchFamily="2" charset="2"/>
              </a:rPr>
              <a:t>&gt;&gt;&gt; </a:t>
            </a:r>
            <a:r>
              <a:rPr lang="en-US" sz="3200" dirty="0" err="1" smtClean="0">
                <a:sym typeface="Wingdings" pitchFamily="2" charset="2"/>
              </a:rPr>
              <a:t>math.factorial</a:t>
            </a:r>
            <a:r>
              <a:rPr lang="en-US" sz="3200" dirty="0" smtClean="0">
                <a:sym typeface="Wingdings" pitchFamily="2" charset="2"/>
              </a:rPr>
              <a:t>(4)</a:t>
            </a:r>
          </a:p>
          <a:p>
            <a:r>
              <a:rPr lang="en-US" sz="3200" dirty="0" smtClean="0">
                <a:sym typeface="Wingdings" pitchFamily="2" charset="2"/>
              </a:rPr>
              <a:t>24</a:t>
            </a:r>
          </a:p>
          <a:p>
            <a:r>
              <a:rPr lang="en-US" sz="3200" dirty="0" smtClean="0">
                <a:sym typeface="Wingdings" pitchFamily="2" charset="2"/>
              </a:rPr>
              <a:t>&gt;&gt;&gt; math.log(10)</a:t>
            </a:r>
          </a:p>
          <a:p>
            <a:r>
              <a:rPr lang="en-US" sz="3200" dirty="0" smtClean="0">
                <a:sym typeface="Wingdings" pitchFamily="2" charset="2"/>
              </a:rPr>
              <a:t>2.302585092994046</a:t>
            </a:r>
          </a:p>
          <a:p>
            <a:r>
              <a:rPr lang="en-US" sz="3200" dirty="0" smtClean="0">
                <a:sym typeface="Wingdings" pitchFamily="2" charset="2"/>
              </a:rPr>
              <a:t>&gt;&gt;&gt; math.sin(10)</a:t>
            </a:r>
          </a:p>
          <a:p>
            <a:r>
              <a:rPr lang="en-US" sz="3200" dirty="0" smtClean="0">
                <a:sym typeface="Wingdings" pitchFamily="2" charset="2"/>
              </a:rPr>
              <a:t>-0.5440211108893698</a:t>
            </a:r>
          </a:p>
          <a:p>
            <a:r>
              <a:rPr lang="en-US" sz="3200" dirty="0" smtClean="0">
                <a:sym typeface="Wingdings" pitchFamily="2" charset="2"/>
              </a:rPr>
              <a:t>&gt;&gt;&gt; math.cos(10)</a:t>
            </a:r>
          </a:p>
          <a:p>
            <a:r>
              <a:rPr lang="en-US" sz="3200" dirty="0" smtClean="0">
                <a:sym typeface="Wingdings" pitchFamily="2" charset="2"/>
              </a:rPr>
              <a:t>-0.8390715290764524</a:t>
            </a:r>
          </a:p>
          <a:p>
            <a:r>
              <a:rPr lang="en-US" sz="3200" dirty="0" smtClean="0">
                <a:sym typeface="Wingdings" pitchFamily="2" charset="2"/>
              </a:rPr>
              <a:t>&gt;&gt;&gt; math.tan(10)</a:t>
            </a:r>
          </a:p>
          <a:p>
            <a:r>
              <a:rPr lang="en-US" sz="3200" dirty="0" smtClean="0">
                <a:sym typeface="Wingdings" pitchFamily="2" charset="2"/>
              </a:rPr>
              <a:t>0.6483608274590866</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92740"/>
            <a:ext cx="9144000" cy="1569660"/>
          </a:xfrm>
          <a:prstGeom prst="rect">
            <a:avLst/>
          </a:prstGeom>
          <a:noFill/>
        </p:spPr>
        <p:txBody>
          <a:bodyPr wrap="square" rtlCol="0">
            <a:spAutoFit/>
          </a:bodyPr>
          <a:lstStyle/>
          <a:p>
            <a:pPr algn="ctr"/>
            <a:r>
              <a:rPr lang="en-US" sz="9600" b="1" dirty="0" smtClean="0">
                <a:sym typeface="Wingdings" pitchFamily="2" charset="2"/>
              </a:rPr>
              <a:t>Packages</a:t>
            </a:r>
            <a:endParaRPr lang="en-US" sz="9600" dirty="0" smtClean="0">
              <a:sym typeface="Wingdings" pitchFamily="2" charset="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dirty="0" smtClean="0">
                <a:sym typeface="Wingdings" pitchFamily="2" charset="2"/>
              </a:rPr>
              <a:t>A package is a collection of modules. A module is a collection of classes, methods, and variables. Every python file is a module. (Every python file is saved with .</a:t>
            </a:r>
            <a:r>
              <a:rPr lang="en-US" sz="3200" dirty="0" err="1" smtClean="0">
                <a:sym typeface="Wingdings" pitchFamily="2" charset="2"/>
              </a:rPr>
              <a:t>py</a:t>
            </a:r>
            <a:r>
              <a:rPr lang="en-US" sz="3200" dirty="0" smtClean="0">
                <a:sym typeface="Wingdings" pitchFamily="2" charset="2"/>
              </a:rPr>
              <a:t> extension)</a:t>
            </a:r>
          </a:p>
          <a:p>
            <a:r>
              <a:rPr lang="en-US" sz="3200" dirty="0" smtClean="0">
                <a:sym typeface="Wingdings" pitchFamily="2" charset="2"/>
              </a:rPr>
              <a:t></a:t>
            </a:r>
            <a:r>
              <a:rPr lang="en-US" sz="3200" dirty="0" smtClean="0"/>
              <a:t>Package is an encapsulation mechanism to group related modules into a single unit.</a:t>
            </a:r>
          </a:p>
          <a:p>
            <a:r>
              <a:rPr lang="en-US" sz="3200" dirty="0" smtClean="0">
                <a:sym typeface="Wingdings" pitchFamily="2" charset="2"/>
              </a:rPr>
              <a:t></a:t>
            </a:r>
            <a:r>
              <a:rPr lang="en-US" sz="3200" dirty="0" smtClean="0"/>
              <a:t>package is nothing but folder or directory which represents collection of Python modules.</a:t>
            </a:r>
          </a:p>
          <a:p>
            <a:r>
              <a:rPr lang="en-US" sz="3200" dirty="0" smtClean="0">
                <a:sym typeface="Wingdings" pitchFamily="2" charset="2"/>
              </a:rPr>
              <a:t></a:t>
            </a:r>
            <a:r>
              <a:rPr lang="en-US" sz="3200" dirty="0" smtClean="0"/>
              <a:t>Any folder or directory contains __</a:t>
            </a:r>
            <a:r>
              <a:rPr lang="en-US" sz="3200" dirty="0" err="1" smtClean="0"/>
              <a:t>init__.py</a:t>
            </a:r>
            <a:r>
              <a:rPr lang="en-US" sz="3200" dirty="0" smtClean="0"/>
              <a:t> </a:t>
            </a:r>
            <a:r>
              <a:rPr lang="en-US" sz="3200" dirty="0" err="1" smtClean="0"/>
              <a:t>file,is</a:t>
            </a:r>
            <a:r>
              <a:rPr lang="en-US" sz="3200" dirty="0" smtClean="0"/>
              <a:t> considered as a Python </a:t>
            </a:r>
            <a:r>
              <a:rPr lang="en-US" sz="3200" dirty="0" err="1" smtClean="0"/>
              <a:t>package.This</a:t>
            </a:r>
            <a:r>
              <a:rPr lang="en-US" sz="3200" dirty="0" smtClean="0"/>
              <a:t> file</a:t>
            </a:r>
          </a:p>
          <a:p>
            <a:r>
              <a:rPr lang="en-US" sz="3200" dirty="0" smtClean="0"/>
              <a:t>can be empty.</a:t>
            </a:r>
          </a:p>
          <a:p>
            <a:r>
              <a:rPr lang="en-US" sz="3200" smtClean="0">
                <a:sym typeface="Wingdings" pitchFamily="2" charset="2"/>
              </a:rPr>
              <a:t></a:t>
            </a:r>
            <a:r>
              <a:rPr lang="en-US" sz="3200" smtClean="0"/>
              <a:t>A </a:t>
            </a:r>
            <a:r>
              <a:rPr lang="en-US" sz="3200" dirty="0" smtClean="0"/>
              <a:t>package can contains sub packages also.</a:t>
            </a:r>
            <a:endParaRPr lang="en-US" sz="3200" dirty="0" smtClean="0">
              <a:sym typeface="Wingdings" pitchFamily="2" charset="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52400"/>
            <a:ext cx="8991600" cy="6324600"/>
          </a:xfrm>
          <a:prstGeom prst="rect">
            <a:avLst/>
          </a:prstGeom>
          <a:noFill/>
          <a:ln w="9525">
            <a:noFill/>
            <a:miter lim="800000"/>
            <a:headEnd/>
            <a:tailEnd/>
          </a:ln>
          <a:effec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Defining Packages:</a:t>
            </a:r>
          </a:p>
          <a:p>
            <a:r>
              <a:rPr lang="en-US" sz="3200" dirty="0" smtClean="0"/>
              <a:t>Steps to Create a Python Package</a:t>
            </a:r>
          </a:p>
          <a:p>
            <a:r>
              <a:rPr lang="en-US" sz="3200" dirty="0" smtClean="0"/>
              <a:t>Working with Python packages is really simple. All you need to do is:</a:t>
            </a:r>
          </a:p>
          <a:p>
            <a:r>
              <a:rPr lang="en-US" sz="3200" dirty="0" smtClean="0"/>
              <a:t>1. Create a directory and give it your package's name.</a:t>
            </a:r>
          </a:p>
          <a:p>
            <a:r>
              <a:rPr lang="en-US" sz="3200" dirty="0" smtClean="0"/>
              <a:t>2. Put your modules in it. </a:t>
            </a:r>
          </a:p>
          <a:p>
            <a:r>
              <a:rPr lang="en-US" sz="3200" dirty="0" smtClean="0"/>
              <a:t>((Python file (.</a:t>
            </a:r>
            <a:r>
              <a:rPr lang="en-US" sz="3200" dirty="0" err="1" smtClean="0"/>
              <a:t>py</a:t>
            </a:r>
            <a:r>
              <a:rPr lang="en-US" sz="3200" dirty="0" smtClean="0"/>
              <a:t> file)  is collection of variables, methods and classes and every python file is called as a module. Collection of modules is called as a package))</a:t>
            </a:r>
          </a:p>
          <a:p>
            <a:r>
              <a:rPr lang="en-US" sz="3200" dirty="0" smtClean="0"/>
              <a:t>3. Create a </a:t>
            </a:r>
            <a:r>
              <a:rPr lang="en-US" sz="3200" b="1" dirty="0" smtClean="0"/>
              <a:t>__</a:t>
            </a:r>
            <a:r>
              <a:rPr lang="en-US" sz="3200" b="1" dirty="0" err="1" smtClean="0"/>
              <a:t>init__.py</a:t>
            </a:r>
            <a:r>
              <a:rPr lang="en-US" sz="3200" dirty="0" smtClean="0"/>
              <a:t> file in the directory</a:t>
            </a:r>
            <a:endParaRPr lang="en-US" sz="32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12"/>
            <a:ext cx="9144000" cy="584775"/>
          </a:xfrm>
          <a:prstGeom prst="rect">
            <a:avLst/>
          </a:prstGeom>
          <a:noFill/>
        </p:spPr>
        <p:txBody>
          <a:bodyPr wrap="square" rtlCol="0">
            <a:spAutoFit/>
          </a:bodyPr>
          <a:lstStyle/>
          <a:p>
            <a:r>
              <a:rPr lang="en-US" sz="3200" b="1" dirty="0" smtClean="0"/>
              <a:t>Let us create the following package:</a:t>
            </a:r>
            <a:endParaRPr lang="en-US" sz="3200" dirty="0"/>
          </a:p>
        </p:txBody>
      </p:sp>
      <p:pic>
        <p:nvPicPr>
          <p:cNvPr id="2" name="Picture 2"/>
          <p:cNvPicPr>
            <a:picLocks noChangeAspect="1" noChangeArrowheads="1"/>
          </p:cNvPicPr>
          <p:nvPr/>
        </p:nvPicPr>
        <p:blipFill>
          <a:blip r:embed="rId2"/>
          <a:srcRect/>
          <a:stretch>
            <a:fillRect/>
          </a:stretch>
        </p:blipFill>
        <p:spPr bwMode="auto">
          <a:xfrm>
            <a:off x="138113" y="1276350"/>
            <a:ext cx="8867775" cy="4305300"/>
          </a:xfrm>
          <a:prstGeom prst="rect">
            <a:avLst/>
          </a:prstGeom>
          <a:noFill/>
          <a:ln w="9525">
            <a:noFill/>
            <a:miter lim="800000"/>
            <a:headEnd/>
            <a:tailEnd/>
          </a:ln>
          <a:effectLst/>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539430"/>
          </a:xfrm>
          <a:prstGeom prst="rect">
            <a:avLst/>
          </a:prstGeom>
          <a:noFill/>
        </p:spPr>
        <p:txBody>
          <a:bodyPr wrap="square" rtlCol="0">
            <a:spAutoFit/>
          </a:bodyPr>
          <a:lstStyle/>
          <a:p>
            <a:r>
              <a:rPr lang="en-US" sz="3200" b="1" dirty="0" smtClean="0"/>
              <a:t>1) Create “package1” Directory</a:t>
            </a:r>
          </a:p>
          <a:p>
            <a:r>
              <a:rPr lang="en-US" sz="3200" dirty="0" smtClean="0">
                <a:sym typeface="Wingdings" pitchFamily="2" charset="2"/>
              </a:rPr>
              <a:t></a:t>
            </a:r>
            <a:r>
              <a:rPr lang="en-US" sz="3200" dirty="0" smtClean="0"/>
              <a:t>Open Windows Explorer and go to </a:t>
            </a:r>
            <a:r>
              <a:rPr lang="en-US" sz="3200" u="sng" dirty="0" smtClean="0"/>
              <a:t>C:\Python37\CCReddy</a:t>
            </a:r>
            <a:r>
              <a:rPr lang="en-US" sz="3200" dirty="0" smtClean="0"/>
              <a:t>  and create package1 directory.</a:t>
            </a:r>
          </a:p>
          <a:p>
            <a:r>
              <a:rPr lang="en-US" sz="3200" b="1" dirty="0" smtClean="0"/>
              <a:t>2) Put “</a:t>
            </a:r>
            <a:r>
              <a:rPr lang="en-US" sz="3200" b="1" dirty="0" err="1" smtClean="0"/>
              <a:t>ao_module</a:t>
            </a:r>
            <a:r>
              <a:rPr lang="en-US" sz="3200" b="1" dirty="0" smtClean="0"/>
              <a:t>” and “</a:t>
            </a:r>
            <a:r>
              <a:rPr lang="en-US" sz="3200" b="1" dirty="0" err="1" smtClean="0"/>
              <a:t>string_module</a:t>
            </a:r>
            <a:r>
              <a:rPr lang="en-US" sz="3200" b="1" dirty="0" smtClean="0"/>
              <a:t>” in package1 directory</a:t>
            </a:r>
          </a:p>
          <a:p>
            <a:r>
              <a:rPr lang="en-US" sz="3200" dirty="0" smtClean="0">
                <a:sym typeface="Wingdings" pitchFamily="2" charset="2"/>
              </a:rPr>
              <a:t> Open Python IDLE window  File Menu  New File  and type the following code:</a:t>
            </a:r>
            <a:endParaRPr lang="en-US" sz="3200" b="1" dirty="0" smtClean="0">
              <a:sym typeface="Wingdings" pitchFamily="2" charset="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u="sng" dirty="0" smtClean="0">
                <a:sym typeface="Wingdings" pitchFamily="2" charset="2"/>
              </a:rPr>
              <a:t>ao</a:t>
            </a:r>
            <a:r>
              <a:rPr lang="en-US" sz="3200" b="1" u="sng" dirty="0" smtClean="0">
                <a:sym typeface="Wingdings" pitchFamily="2" charset="2"/>
              </a:rPr>
              <a:t>_</a:t>
            </a:r>
            <a:r>
              <a:rPr lang="en-US" sz="3200" u="sng" dirty="0" smtClean="0">
                <a:sym typeface="Wingdings" pitchFamily="2" charset="2"/>
              </a:rPr>
              <a:t>module.py</a:t>
            </a:r>
          </a:p>
          <a:p>
            <a:r>
              <a:rPr lang="en-US" sz="3200" dirty="0" smtClean="0">
                <a:sym typeface="Wingdings" pitchFamily="2" charset="2"/>
              </a:rPr>
              <a:t>def addition(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t>
            </a:r>
            <a:r>
              <a:rPr lang="en-US" sz="3200" dirty="0" err="1" smtClean="0">
                <a:sym typeface="Wingdings" pitchFamily="2" charset="2"/>
              </a:rPr>
              <a:t>a+b</a:t>
            </a:r>
            <a:endParaRPr lang="en-US" sz="3200" dirty="0" smtClean="0">
              <a:sym typeface="Wingdings" pitchFamily="2" charset="2"/>
            </a:endParaRPr>
          </a:p>
          <a:p>
            <a:r>
              <a:rPr lang="en-US" sz="3200" dirty="0" smtClean="0">
                <a:sym typeface="Wingdings" pitchFamily="2" charset="2"/>
              </a:rPr>
              <a:t>def subtraction(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a-b</a:t>
            </a:r>
          </a:p>
          <a:p>
            <a:r>
              <a:rPr lang="en-US" sz="3200" dirty="0" smtClean="0">
                <a:sym typeface="Wingdings" pitchFamily="2" charset="2"/>
              </a:rPr>
              <a:t>def multiplication(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a*b</a:t>
            </a:r>
          </a:p>
          <a:p>
            <a:r>
              <a:rPr lang="en-US" sz="3200" dirty="0" smtClean="0">
                <a:sym typeface="Wingdings" pitchFamily="2" charset="2"/>
              </a:rPr>
              <a:t>def division(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a/b</a:t>
            </a:r>
          </a:p>
          <a:p>
            <a:r>
              <a:rPr lang="en-US" sz="3200" dirty="0" smtClean="0">
                <a:sym typeface="Wingdings" pitchFamily="2" charset="2"/>
              </a:rPr>
              <a:t>def modulation(</a:t>
            </a:r>
            <a:r>
              <a:rPr lang="en-US" sz="3200" dirty="0" err="1" smtClean="0">
                <a:sym typeface="Wingdings" pitchFamily="2" charset="2"/>
              </a:rPr>
              <a:t>a,b</a:t>
            </a:r>
            <a:r>
              <a:rPr lang="en-US" sz="3200" dirty="0" smtClean="0">
                <a:sym typeface="Wingdings" pitchFamily="2" charset="2"/>
              </a:rPr>
              <a:t>):</a:t>
            </a:r>
          </a:p>
          <a:p>
            <a:r>
              <a:rPr lang="en-US" sz="3200" dirty="0" smtClean="0">
                <a:sym typeface="Wingdings" pitchFamily="2" charset="2"/>
              </a:rPr>
              <a:t>    return </a:t>
            </a:r>
            <a:r>
              <a:rPr lang="en-US" sz="3200" dirty="0" err="1" smtClean="0">
                <a:sym typeface="Wingdings" pitchFamily="2" charset="2"/>
              </a:rPr>
              <a:t>a%b</a:t>
            </a:r>
            <a:endParaRPr lang="en-US" sz="3200" dirty="0" smtClean="0">
              <a:sym typeface="Wingdings" pitchFamily="2" charset="2"/>
            </a:endParaRPr>
          </a:p>
          <a:p>
            <a:r>
              <a:rPr lang="en-US" sz="3200" b="1" dirty="0" smtClean="0">
                <a:sym typeface="Wingdings" pitchFamily="2" charset="2"/>
              </a:rPr>
              <a:t>Save the file under </a:t>
            </a:r>
            <a:r>
              <a:rPr lang="en-US" sz="3200" b="1" u="sng" dirty="0" smtClean="0">
                <a:sym typeface="Wingdings" pitchFamily="2" charset="2"/>
              </a:rPr>
              <a:t>C:\Python37\CCReddy\package1</a:t>
            </a:r>
            <a:r>
              <a:rPr lang="en-US" sz="3200" b="1" dirty="0" smtClean="0">
                <a:sym typeface="Wingdings" pitchFamily="2" charset="2"/>
              </a:rPr>
              <a:t> directory</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dirty="0" smtClean="0">
                <a:sym typeface="Wingdings" pitchFamily="2" charset="2"/>
              </a:rPr>
              <a:t>Open another file and type the following code:</a:t>
            </a:r>
          </a:p>
          <a:p>
            <a:r>
              <a:rPr lang="en-US" sz="3200" u="sng" dirty="0" smtClean="0">
                <a:sym typeface="Wingdings" pitchFamily="2" charset="2"/>
              </a:rPr>
              <a:t>string</a:t>
            </a:r>
            <a:r>
              <a:rPr lang="en-US" sz="3200" b="1" u="sng" dirty="0" smtClean="0">
                <a:sym typeface="Wingdings" pitchFamily="2" charset="2"/>
              </a:rPr>
              <a:t>_</a:t>
            </a:r>
            <a:r>
              <a:rPr lang="en-US" sz="3200" u="sng" dirty="0" smtClean="0">
                <a:sym typeface="Wingdings" pitchFamily="2" charset="2"/>
              </a:rPr>
              <a:t>module.py</a:t>
            </a:r>
          </a:p>
          <a:p>
            <a:r>
              <a:rPr lang="en-US" sz="3200" dirty="0" smtClean="0">
                <a:sym typeface="Wingdings" pitchFamily="2" charset="2"/>
              </a:rPr>
              <a:t>def </a:t>
            </a:r>
            <a:r>
              <a:rPr lang="en-US" sz="3200" dirty="0" err="1" smtClean="0">
                <a:sym typeface="Wingdings" pitchFamily="2" charset="2"/>
              </a:rPr>
              <a:t>string_length</a:t>
            </a:r>
            <a:r>
              <a:rPr lang="en-US" sz="3200" dirty="0" smtClean="0">
                <a:sym typeface="Wingdings" pitchFamily="2" charset="2"/>
              </a:rPr>
              <a:t>(string1):</a:t>
            </a:r>
          </a:p>
          <a:p>
            <a:r>
              <a:rPr lang="en-US" sz="3200" dirty="0" smtClean="0">
                <a:sym typeface="Wingdings" pitchFamily="2" charset="2"/>
              </a:rPr>
              <a:t>    return </a:t>
            </a:r>
            <a:r>
              <a:rPr lang="en-US" sz="3200" dirty="0" err="1" smtClean="0">
                <a:sym typeface="Wingdings" pitchFamily="2" charset="2"/>
              </a:rPr>
              <a:t>len</a:t>
            </a:r>
            <a:r>
              <a:rPr lang="en-US" sz="3200" dirty="0" smtClean="0">
                <a:sym typeface="Wingdings" pitchFamily="2" charset="2"/>
              </a:rPr>
              <a:t>(string1)</a:t>
            </a:r>
          </a:p>
          <a:p>
            <a:r>
              <a:rPr lang="en-US" sz="3200" dirty="0" smtClean="0">
                <a:sym typeface="Wingdings" pitchFamily="2" charset="2"/>
              </a:rPr>
              <a:t>def </a:t>
            </a:r>
            <a:r>
              <a:rPr lang="en-US" sz="3200" dirty="0" err="1" smtClean="0">
                <a:sym typeface="Wingdings" pitchFamily="2" charset="2"/>
              </a:rPr>
              <a:t>string_reverse</a:t>
            </a:r>
            <a:r>
              <a:rPr lang="en-US" sz="3200" dirty="0" smtClean="0">
                <a:sym typeface="Wingdings" pitchFamily="2" charset="2"/>
              </a:rPr>
              <a:t>(string):</a:t>
            </a:r>
          </a:p>
          <a:p>
            <a:r>
              <a:rPr lang="en-US" sz="3200" dirty="0" smtClean="0">
                <a:sym typeface="Wingdings" pitchFamily="2" charset="2"/>
              </a:rPr>
              <a:t>    return string[::-1]</a:t>
            </a:r>
          </a:p>
          <a:p>
            <a:r>
              <a:rPr lang="en-US" sz="3200" b="1" dirty="0" smtClean="0">
                <a:sym typeface="Wingdings" pitchFamily="2" charset="2"/>
              </a:rPr>
              <a:t>Save this file under </a:t>
            </a:r>
            <a:r>
              <a:rPr lang="en-US" sz="3200" b="1" u="sng" dirty="0" smtClean="0">
                <a:sym typeface="Wingdings" pitchFamily="2" charset="2"/>
              </a:rPr>
              <a:t>C:\Python37\CCReddy\package1</a:t>
            </a:r>
            <a:r>
              <a:rPr lang="en-US" sz="3200" b="1" dirty="0" smtClean="0">
                <a:sym typeface="Wingdings" pitchFamily="2" charset="2"/>
              </a:rPr>
              <a:t> directory</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dirty="0" smtClean="0"/>
              <a:t>3) Create an empty  __init__.py file </a:t>
            </a:r>
            <a:r>
              <a:rPr lang="en-US" sz="3200" b="1" u="sng" dirty="0" smtClean="0">
                <a:sym typeface="Wingdings" pitchFamily="2" charset="2"/>
              </a:rPr>
              <a:t>C:\Python37\CCReddy\package1</a:t>
            </a:r>
            <a:r>
              <a:rPr lang="en-US" sz="3200" b="1" dirty="0" smtClean="0">
                <a:sym typeface="Wingdings" pitchFamily="2" charset="2"/>
              </a:rPr>
              <a:t> directory</a:t>
            </a:r>
          </a:p>
          <a:p>
            <a:endParaRPr lang="en-US" sz="3200" b="1" dirty="0" smtClean="0">
              <a:sym typeface="Wingdings" pitchFamily="2" charset="2"/>
            </a:endParaRPr>
          </a:p>
          <a:p>
            <a:r>
              <a:rPr lang="en-US" sz="3200" dirty="0" smtClean="0"/>
              <a:t>Next step is create </a:t>
            </a:r>
            <a:r>
              <a:rPr lang="en-US" sz="3200" u="sng" dirty="0" smtClean="0"/>
              <a:t>test.py</a:t>
            </a:r>
            <a:r>
              <a:rPr lang="en-US" sz="3200" dirty="0" smtClean="0"/>
              <a:t> file under C:\Pythpn37\CCReddy directory and write the following code:</a:t>
            </a:r>
          </a:p>
          <a:p>
            <a:r>
              <a:rPr lang="en-US" sz="3200" b="1" dirty="0" smtClean="0"/>
              <a:t>Note: </a:t>
            </a:r>
            <a:r>
              <a:rPr lang="en-US" sz="3200" dirty="0" smtClean="0"/>
              <a:t>This step is also called as </a:t>
            </a:r>
            <a:r>
              <a:rPr lang="en-US" sz="3200" b="1" u="sng" dirty="0" smtClean="0"/>
              <a:t>“importing from packages”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4031873"/>
          </a:xfrm>
          <a:prstGeom prst="rect">
            <a:avLst/>
          </a:prstGeom>
          <a:noFill/>
        </p:spPr>
        <p:txBody>
          <a:bodyPr wrap="square" rtlCol="0">
            <a:spAutoFit/>
          </a:bodyPr>
          <a:lstStyle/>
          <a:p>
            <a:r>
              <a:rPr lang="en-US" sz="3200" b="1" dirty="0" smtClean="0">
                <a:sym typeface="Wingdings" pitchFamily="2" charset="2"/>
              </a:rPr>
              <a:t>8) Deleting last element from a list</a:t>
            </a:r>
          </a:p>
          <a:p>
            <a:r>
              <a:rPr lang="en-US" sz="3200" dirty="0" smtClean="0"/>
              <a:t>&gt;&gt;&gt; l1</a:t>
            </a:r>
          </a:p>
          <a:p>
            <a:r>
              <a:rPr lang="en-US" sz="3200" dirty="0" smtClean="0"/>
              <a:t>[10, 21, 30, 31, 32, 33, 34, 35, 40, 50, 60, 70, 80, 90, </a:t>
            </a:r>
            <a:r>
              <a:rPr lang="en-US" sz="3200" b="1" dirty="0" smtClean="0"/>
              <a:t>100</a:t>
            </a:r>
            <a:r>
              <a:rPr lang="en-US" sz="3200" dirty="0" smtClean="0"/>
              <a:t>]</a:t>
            </a:r>
          </a:p>
          <a:p>
            <a:r>
              <a:rPr lang="en-US" sz="3200" dirty="0" smtClean="0"/>
              <a:t>&gt;&gt;&gt; l1.pop()</a:t>
            </a:r>
          </a:p>
          <a:p>
            <a:r>
              <a:rPr lang="en-US" sz="3200" b="1" dirty="0" smtClean="0"/>
              <a:t>100</a:t>
            </a:r>
          </a:p>
          <a:p>
            <a:r>
              <a:rPr lang="en-US" sz="3200" dirty="0" smtClean="0"/>
              <a:t>&gt;&gt;&gt; l1</a:t>
            </a:r>
          </a:p>
          <a:p>
            <a:r>
              <a:rPr lang="en-US" sz="3200" dirty="0" smtClean="0"/>
              <a:t>[10, 21, 30, 31, 32, 33, 34, 35, 40, 50, 60, 70, 80, 90]</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import package1.ao_module as a</a:t>
            </a:r>
          </a:p>
          <a:p>
            <a:r>
              <a:rPr lang="en-US" sz="3200" dirty="0" smtClean="0"/>
              <a:t>import package1.string_module as s</a:t>
            </a:r>
          </a:p>
          <a:p>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j=</a:t>
            </a:r>
            <a:r>
              <a:rPr lang="en-US" sz="3200" dirty="0" err="1" smtClean="0"/>
              <a:t>int</a:t>
            </a:r>
            <a:r>
              <a:rPr lang="en-US" sz="3200" dirty="0" smtClean="0"/>
              <a:t>(input("Enter second integer:"))</a:t>
            </a:r>
          </a:p>
          <a:p>
            <a:r>
              <a:rPr lang="en-US" sz="3200" dirty="0" smtClean="0"/>
              <a:t>print("addition=",</a:t>
            </a:r>
            <a:r>
              <a:rPr lang="en-US" sz="3200" dirty="0" err="1" smtClean="0"/>
              <a:t>a.addition</a:t>
            </a:r>
            <a:r>
              <a:rPr lang="en-US" sz="3200" dirty="0" smtClean="0"/>
              <a:t>(</a:t>
            </a:r>
            <a:r>
              <a:rPr lang="en-US" sz="3200" dirty="0" err="1" smtClean="0"/>
              <a:t>i,j</a:t>
            </a:r>
            <a:r>
              <a:rPr lang="en-US" sz="3200" dirty="0" smtClean="0"/>
              <a:t>))</a:t>
            </a:r>
          </a:p>
          <a:p>
            <a:r>
              <a:rPr lang="en-US" sz="3200" dirty="0" smtClean="0"/>
              <a:t>print("subtraction=",</a:t>
            </a:r>
            <a:r>
              <a:rPr lang="en-US" sz="3200" dirty="0" err="1" smtClean="0"/>
              <a:t>a.subtraction</a:t>
            </a:r>
            <a:r>
              <a:rPr lang="en-US" sz="3200" dirty="0" smtClean="0"/>
              <a:t>(</a:t>
            </a:r>
            <a:r>
              <a:rPr lang="en-US" sz="3200" dirty="0" err="1" smtClean="0"/>
              <a:t>i,j</a:t>
            </a:r>
            <a:r>
              <a:rPr lang="en-US" sz="3200" dirty="0" smtClean="0"/>
              <a:t>))</a:t>
            </a:r>
          </a:p>
          <a:p>
            <a:r>
              <a:rPr lang="en-US" sz="3200" dirty="0" smtClean="0"/>
              <a:t>print("multiplication=",</a:t>
            </a:r>
            <a:r>
              <a:rPr lang="en-US" sz="3200" dirty="0" err="1" smtClean="0"/>
              <a:t>a.multiplication</a:t>
            </a:r>
            <a:r>
              <a:rPr lang="en-US" sz="3200" dirty="0" smtClean="0"/>
              <a:t>(</a:t>
            </a:r>
            <a:r>
              <a:rPr lang="en-US" sz="3200" dirty="0" err="1" smtClean="0"/>
              <a:t>i,j</a:t>
            </a:r>
            <a:r>
              <a:rPr lang="en-US" sz="3200" dirty="0" smtClean="0"/>
              <a:t>))</a:t>
            </a:r>
          </a:p>
          <a:p>
            <a:r>
              <a:rPr lang="en-US" sz="3200" dirty="0" smtClean="0"/>
              <a:t>print("division=",</a:t>
            </a:r>
            <a:r>
              <a:rPr lang="en-US" sz="3200" dirty="0" err="1" smtClean="0"/>
              <a:t>a.division</a:t>
            </a:r>
            <a:r>
              <a:rPr lang="en-US" sz="3200" dirty="0" smtClean="0"/>
              <a:t>(</a:t>
            </a:r>
            <a:r>
              <a:rPr lang="en-US" sz="3200" dirty="0" err="1" smtClean="0"/>
              <a:t>i,j</a:t>
            </a:r>
            <a:r>
              <a:rPr lang="en-US" sz="3200" dirty="0" smtClean="0"/>
              <a:t>))</a:t>
            </a:r>
          </a:p>
          <a:p>
            <a:r>
              <a:rPr lang="en-US" sz="3200" dirty="0" smtClean="0"/>
              <a:t>print("modulation=",</a:t>
            </a:r>
            <a:r>
              <a:rPr lang="en-US" sz="3200" dirty="0" err="1" smtClean="0"/>
              <a:t>a.modulation</a:t>
            </a:r>
            <a:r>
              <a:rPr lang="en-US" sz="3200" dirty="0" smtClean="0"/>
              <a:t>(</a:t>
            </a:r>
            <a:r>
              <a:rPr lang="en-US" sz="3200" dirty="0" err="1" smtClean="0"/>
              <a:t>i,j</a:t>
            </a:r>
            <a:r>
              <a:rPr lang="en-US" sz="3200" dirty="0" smtClean="0"/>
              <a:t>))</a:t>
            </a:r>
          </a:p>
          <a:p>
            <a:r>
              <a:rPr lang="en-US" sz="3200" dirty="0" smtClean="0"/>
              <a:t>print("*"*40)</a:t>
            </a:r>
          </a:p>
          <a:p>
            <a:r>
              <a:rPr lang="en-US" sz="3200" dirty="0" smtClean="0"/>
              <a:t>string=input("Enter a string:")</a:t>
            </a:r>
          </a:p>
          <a:p>
            <a:r>
              <a:rPr lang="en-US" sz="3200" dirty="0" smtClean="0"/>
              <a:t>print("String length=",</a:t>
            </a:r>
            <a:r>
              <a:rPr lang="en-US" sz="3200" dirty="0" err="1" smtClean="0"/>
              <a:t>s.string_length</a:t>
            </a:r>
            <a:r>
              <a:rPr lang="en-US" sz="3200" dirty="0" smtClean="0"/>
              <a:t>(string))</a:t>
            </a:r>
          </a:p>
          <a:p>
            <a:r>
              <a:rPr lang="en-US" sz="3200" dirty="0" smtClean="0"/>
              <a:t>string1=input("Enter a string:")</a:t>
            </a:r>
          </a:p>
          <a:p>
            <a:r>
              <a:rPr lang="en-US" sz="3200" dirty="0" smtClean="0"/>
              <a:t>print("Reversed string=",</a:t>
            </a:r>
            <a:r>
              <a:rPr lang="en-US" sz="3200" dirty="0" err="1" smtClean="0"/>
              <a:t>s.string_reverse</a:t>
            </a:r>
            <a:r>
              <a:rPr lang="en-US" sz="3200" dirty="0" smtClean="0"/>
              <a:t>(string1))</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dirty="0" smtClean="0"/>
              <a:t>Execution:</a:t>
            </a:r>
            <a:r>
              <a:rPr lang="en-US" sz="3200" dirty="0" smtClean="0"/>
              <a:t> Run Menu </a:t>
            </a:r>
            <a:r>
              <a:rPr lang="en-US" sz="3200" dirty="0" smtClean="0">
                <a:sym typeface="Wingdings" pitchFamily="2" charset="2"/>
              </a:rPr>
              <a:t> Run Module</a:t>
            </a:r>
            <a:endParaRPr lang="en-US" sz="3200" b="1" dirty="0" smtClean="0"/>
          </a:p>
          <a:p>
            <a:r>
              <a:rPr lang="en-US" sz="3200" dirty="0" smtClean="0"/>
              <a:t>Enter first integer:20</a:t>
            </a:r>
          </a:p>
          <a:p>
            <a:r>
              <a:rPr lang="en-US" sz="3200" dirty="0" smtClean="0"/>
              <a:t>Enter second integer:10</a:t>
            </a:r>
          </a:p>
          <a:p>
            <a:r>
              <a:rPr lang="en-US" sz="3200" dirty="0" smtClean="0"/>
              <a:t>addition= 30</a:t>
            </a:r>
          </a:p>
          <a:p>
            <a:r>
              <a:rPr lang="en-US" sz="3200" dirty="0" smtClean="0"/>
              <a:t>subtraction= 10</a:t>
            </a:r>
          </a:p>
          <a:p>
            <a:r>
              <a:rPr lang="en-US" sz="3200" dirty="0" smtClean="0"/>
              <a:t>multiplication= 200</a:t>
            </a:r>
          </a:p>
          <a:p>
            <a:r>
              <a:rPr lang="en-US" sz="3200" dirty="0" smtClean="0"/>
              <a:t>division= 2.0</a:t>
            </a:r>
          </a:p>
          <a:p>
            <a:r>
              <a:rPr lang="en-US" sz="3200" dirty="0" smtClean="0"/>
              <a:t>modulation= 0</a:t>
            </a:r>
          </a:p>
          <a:p>
            <a:r>
              <a:rPr lang="en-US" sz="3200" dirty="0" smtClean="0"/>
              <a:t>****************************************</a:t>
            </a:r>
          </a:p>
          <a:p>
            <a:r>
              <a:rPr lang="en-US" sz="3200" dirty="0" smtClean="0"/>
              <a:t>Enter a </a:t>
            </a:r>
            <a:r>
              <a:rPr lang="en-US" sz="3200" dirty="0" err="1" smtClean="0"/>
              <a:t>string:Python</a:t>
            </a:r>
            <a:endParaRPr lang="en-US" sz="3200" dirty="0" smtClean="0"/>
          </a:p>
          <a:p>
            <a:r>
              <a:rPr lang="en-US" sz="3200" dirty="0" smtClean="0"/>
              <a:t>String length= 6</a:t>
            </a:r>
          </a:p>
          <a:p>
            <a:r>
              <a:rPr lang="en-US" sz="3200" dirty="0" smtClean="0"/>
              <a:t>Enter a </a:t>
            </a:r>
            <a:r>
              <a:rPr lang="en-US" sz="3200" dirty="0" err="1" smtClean="0"/>
              <a:t>string:Python</a:t>
            </a:r>
            <a:endParaRPr lang="en-US" sz="3200" dirty="0" smtClean="0"/>
          </a:p>
          <a:p>
            <a:r>
              <a:rPr lang="en-US" sz="3200" dirty="0" smtClean="0"/>
              <a:t>Reversed string= </a:t>
            </a:r>
            <a:r>
              <a:rPr lang="en-US" sz="3200" dirty="0" err="1" smtClean="0"/>
              <a:t>nohtyP</a:t>
            </a:r>
            <a:endParaRPr lang="en-US" sz="3200" dirty="0" smtClean="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84775"/>
          </a:xfrm>
          <a:prstGeom prst="rect">
            <a:avLst/>
          </a:prstGeom>
          <a:noFill/>
        </p:spPr>
        <p:txBody>
          <a:bodyPr wrap="square" rtlCol="0">
            <a:spAutoFit/>
          </a:bodyPr>
          <a:lstStyle/>
          <a:p>
            <a:r>
              <a:rPr lang="en-US" sz="3200" b="1" u="sng" dirty="0" smtClean="0"/>
              <a:t>Defining Sub Packages</a:t>
            </a:r>
            <a:endParaRPr lang="en-US" sz="3200" u="sng" dirty="0" smtClean="0"/>
          </a:p>
        </p:txBody>
      </p:sp>
      <p:pic>
        <p:nvPicPr>
          <p:cNvPr id="1026" name="Picture 2"/>
          <p:cNvPicPr>
            <a:picLocks noChangeAspect="1" noChangeArrowheads="1"/>
          </p:cNvPicPr>
          <p:nvPr/>
        </p:nvPicPr>
        <p:blipFill>
          <a:blip r:embed="rId2"/>
          <a:srcRect/>
          <a:stretch>
            <a:fillRect/>
          </a:stretch>
        </p:blipFill>
        <p:spPr bwMode="auto">
          <a:xfrm>
            <a:off x="0" y="762001"/>
            <a:ext cx="9144000" cy="4567238"/>
          </a:xfrm>
          <a:prstGeom prst="rect">
            <a:avLst/>
          </a:prstGeom>
          <a:noFill/>
          <a:ln w="9525">
            <a:noFill/>
            <a:miter lim="800000"/>
            <a:headEnd/>
            <a:tailEnd/>
          </a:ln>
          <a:effectLst/>
        </p:spPr>
      </p:pic>
      <p:sp>
        <p:nvSpPr>
          <p:cNvPr id="4" name="TextBox 3"/>
          <p:cNvSpPr txBox="1"/>
          <p:nvPr/>
        </p:nvSpPr>
        <p:spPr>
          <a:xfrm>
            <a:off x="0" y="5358825"/>
            <a:ext cx="9144000" cy="1569660"/>
          </a:xfrm>
          <a:prstGeom prst="rect">
            <a:avLst/>
          </a:prstGeom>
          <a:noFill/>
        </p:spPr>
        <p:txBody>
          <a:bodyPr wrap="square" rtlCol="0">
            <a:spAutoFit/>
          </a:bodyPr>
          <a:lstStyle/>
          <a:p>
            <a:r>
              <a:rPr lang="en-US" sz="3200" dirty="0" smtClean="0"/>
              <a:t>After defining the sub packages, we can import he required modules and their functions from the sub packages.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539430"/>
          </a:xfrm>
          <a:prstGeom prst="rect">
            <a:avLst/>
          </a:prstGeom>
          <a:noFill/>
        </p:spPr>
        <p:txBody>
          <a:bodyPr wrap="square" rtlCol="0">
            <a:spAutoFit/>
          </a:bodyPr>
          <a:lstStyle/>
          <a:p>
            <a:r>
              <a:rPr lang="en-US" sz="3200" b="1" u="sng" dirty="0" smtClean="0"/>
              <a:t>Differences between python 2.x and python 3.x versions:</a:t>
            </a:r>
          </a:p>
          <a:p>
            <a:r>
              <a:rPr lang="en-US" sz="3200" dirty="0" smtClean="0"/>
              <a:t>Refer the word document namely:</a:t>
            </a:r>
          </a:p>
          <a:p>
            <a:r>
              <a:rPr lang="en-US" sz="3200" b="1" dirty="0" smtClean="0"/>
              <a:t>Important differences between Python 2.x and 3.x.doc</a:t>
            </a:r>
          </a:p>
          <a:p>
            <a:endParaRPr lang="en-US" sz="3200" b="1" dirty="0" smtClean="0"/>
          </a:p>
          <a:p>
            <a:r>
              <a:rPr lang="en-US" sz="3200" b="1" dirty="0" smtClean="0"/>
              <a:t>***********Core Python is completed***********</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fontScale="90000"/>
          </a:bodyPr>
          <a:lstStyle/>
          <a:p>
            <a:r>
              <a:rPr lang="en-US" sz="6600" b="1" dirty="0" smtClean="0"/>
              <a:t>ADVANCED PYTHON</a:t>
            </a:r>
            <a:br>
              <a:rPr lang="en-US" sz="6600" b="1" dirty="0" smtClean="0"/>
            </a:br>
            <a:r>
              <a:rPr lang="en-US" sz="3300" b="1" dirty="0" smtClean="0"/>
              <a:t>(from Exception Handling)</a:t>
            </a:r>
            <a:endParaRPr lang="en-US" sz="3300" b="1"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b="1" u="sng" dirty="0" smtClean="0"/>
              <a:t>Exception Handling</a:t>
            </a:r>
          </a:p>
          <a:p>
            <a:r>
              <a:rPr lang="en-US" sz="3200" dirty="0" smtClean="0"/>
              <a:t>In any programming language there are 2 types of errors are possible.</a:t>
            </a:r>
          </a:p>
          <a:p>
            <a:r>
              <a:rPr lang="en-US" sz="3200" dirty="0" smtClean="0"/>
              <a:t>1. Syntax Errors</a:t>
            </a:r>
          </a:p>
          <a:p>
            <a:r>
              <a:rPr lang="en-US" sz="3200" dirty="0" smtClean="0"/>
              <a:t>2. Runtime Errors</a:t>
            </a:r>
          </a:p>
          <a:p>
            <a:endParaRPr lang="en-US" sz="3200" dirty="0" smtClean="0"/>
          </a:p>
          <a:p>
            <a:r>
              <a:rPr lang="en-US" sz="3200" b="1" u="sng" dirty="0" smtClean="0"/>
              <a:t>1. Syntax Errors:</a:t>
            </a:r>
          </a:p>
          <a:p>
            <a:r>
              <a:rPr lang="en-US" sz="3200" dirty="0" smtClean="0"/>
              <a:t>The errors which occurs because of invalid syntax are called syntax errors.</a:t>
            </a:r>
          </a:p>
          <a:p>
            <a:r>
              <a:rPr lang="en-US" sz="3200" b="1" dirty="0" err="1" smtClean="0"/>
              <a:t>Eg</a:t>
            </a:r>
            <a:r>
              <a:rPr lang="en-US" sz="3200" b="1" dirty="0" smtClean="0"/>
              <a:t>:</a:t>
            </a:r>
          </a:p>
          <a:p>
            <a:r>
              <a:rPr lang="en-US" sz="3200" dirty="0" smtClean="0"/>
              <a:t>print "Hello"</a:t>
            </a:r>
          </a:p>
          <a:p>
            <a:r>
              <a:rPr lang="en-US" sz="3200" dirty="0" err="1" smtClean="0"/>
              <a:t>SyntaxError</a:t>
            </a:r>
            <a:r>
              <a:rPr lang="en-US" sz="3200" dirty="0" smtClean="0"/>
              <a:t>: Missing parentheses in call to 'print'</a:t>
            </a:r>
            <a:endParaRPr lang="en-US" sz="3200" dirty="0" smtClean="0">
              <a:sym typeface="Wingdings" pitchFamily="2" charset="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b="1" dirty="0" smtClean="0"/>
              <a:t>Note:</a:t>
            </a:r>
          </a:p>
          <a:p>
            <a:r>
              <a:rPr lang="en-US" sz="3200" dirty="0" smtClean="0"/>
              <a:t>Programmer is responsible to correct these syntax errors. Once all syntax errors are</a:t>
            </a:r>
          </a:p>
          <a:p>
            <a:r>
              <a:rPr lang="en-US" sz="3200" dirty="0" smtClean="0"/>
              <a:t>corrected then only program execution will be started.</a:t>
            </a:r>
          </a:p>
          <a:p>
            <a:endParaRPr lang="en-US" sz="3200" dirty="0" smtClean="0"/>
          </a:p>
          <a:p>
            <a:r>
              <a:rPr lang="en-US" sz="3200" b="1" u="sng" dirty="0" smtClean="0"/>
              <a:t>2. Runtime Errors:</a:t>
            </a:r>
          </a:p>
          <a:p>
            <a:r>
              <a:rPr lang="en-US" sz="3200" dirty="0" smtClean="0"/>
              <a:t>Also known as exceptions.</a:t>
            </a:r>
          </a:p>
          <a:p>
            <a:r>
              <a:rPr lang="en-US" sz="3200" dirty="0" smtClean="0"/>
              <a:t>While executing the program if something goes wrong because of end user input or programming logic or memory problems etc then we will get Runtime Errors.</a:t>
            </a:r>
          </a:p>
          <a:p>
            <a:r>
              <a:rPr lang="en-US" sz="3200" b="1" dirty="0" err="1" smtClean="0"/>
              <a:t>Eg</a:t>
            </a:r>
            <a:r>
              <a:rPr lang="en-US" sz="3200" b="1" dirty="0" smtClean="0"/>
              <a:t>:</a:t>
            </a:r>
            <a:r>
              <a:rPr lang="en-US" sz="3200" dirty="0" smtClean="0"/>
              <a:t> print(10/0) ==&gt;</a:t>
            </a:r>
            <a:r>
              <a:rPr lang="en-US" sz="3200" dirty="0" err="1" smtClean="0"/>
              <a:t>ZeroDivisionError</a:t>
            </a:r>
            <a:r>
              <a:rPr lang="en-US" sz="3200" dirty="0" smtClean="0"/>
              <a:t>: division by zero</a:t>
            </a:r>
            <a:endParaRPr lang="en-US" sz="3200" dirty="0" smtClean="0">
              <a:sym typeface="Wingdings" pitchFamily="2" charset="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b="1" dirty="0" err="1" smtClean="0"/>
              <a:t>Eg</a:t>
            </a:r>
            <a:r>
              <a:rPr lang="en-US" sz="3200" b="1" dirty="0" smtClean="0"/>
              <a:t>:</a:t>
            </a:r>
          </a:p>
          <a:p>
            <a:r>
              <a:rPr lang="en-US" sz="3200" dirty="0" smtClean="0"/>
              <a:t>&gt;&gt;&gt; print(10/"ten")</a:t>
            </a:r>
          </a:p>
          <a:p>
            <a:r>
              <a:rPr lang="en-US" sz="3200" dirty="0" err="1" smtClean="0"/>
              <a:t>TypeError</a:t>
            </a:r>
            <a:r>
              <a:rPr lang="en-US" sz="3200" dirty="0" smtClean="0"/>
              <a:t>: unsupported operand type(s) for /: '</a:t>
            </a:r>
            <a:r>
              <a:rPr lang="en-US" sz="3200" dirty="0" err="1" smtClean="0"/>
              <a:t>int</a:t>
            </a:r>
            <a:r>
              <a:rPr lang="en-US" sz="3200" dirty="0" smtClean="0"/>
              <a:t>' and '</a:t>
            </a:r>
            <a:r>
              <a:rPr lang="en-US" sz="3200" dirty="0" err="1" smtClean="0"/>
              <a:t>str</a:t>
            </a:r>
            <a:r>
              <a:rPr lang="en-US" sz="3200" dirty="0" smtClean="0"/>
              <a:t>'</a:t>
            </a:r>
          </a:p>
          <a:p>
            <a:endParaRPr lang="en-US" sz="3200" dirty="0" smtClean="0">
              <a:sym typeface="Wingdings" pitchFamily="2" charset="2"/>
            </a:endParaRPr>
          </a:p>
          <a:p>
            <a:r>
              <a:rPr lang="en-US" sz="3200" b="1" dirty="0" err="1" smtClean="0">
                <a:sym typeface="Wingdings" pitchFamily="2" charset="2"/>
              </a:rPr>
              <a:t>Eg</a:t>
            </a:r>
            <a:r>
              <a:rPr lang="en-US" sz="3200" b="1" dirty="0" smtClean="0">
                <a:sym typeface="Wingdings" pitchFamily="2" charset="2"/>
              </a:rPr>
              <a:t>:</a:t>
            </a:r>
            <a:r>
              <a:rPr lang="en-US" sz="3200" dirty="0" smtClean="0">
                <a:sym typeface="Wingdings" pitchFamily="2" charset="2"/>
              </a:rPr>
              <a:t> Test.py</a:t>
            </a:r>
          </a:p>
          <a:p>
            <a:r>
              <a:rPr lang="en-US" sz="3200" dirty="0" smtClean="0">
                <a:sym typeface="Wingdings" pitchFamily="2" charset="2"/>
              </a:rPr>
              <a:t>num=</a:t>
            </a:r>
            <a:r>
              <a:rPr lang="en-US" sz="3200" dirty="0" err="1" smtClean="0">
                <a:sym typeface="Wingdings" pitchFamily="2" charset="2"/>
              </a:rPr>
              <a:t>int</a:t>
            </a:r>
            <a:r>
              <a:rPr lang="en-US" sz="3200" dirty="0" smtClean="0">
                <a:sym typeface="Wingdings" pitchFamily="2" charset="2"/>
              </a:rPr>
              <a:t>(input("Enter any integer:"))</a:t>
            </a:r>
          </a:p>
          <a:p>
            <a:r>
              <a:rPr lang="en-US" sz="3200" dirty="0" smtClean="0">
                <a:sym typeface="Wingdings" pitchFamily="2" charset="2"/>
              </a:rPr>
              <a:t>print(num)</a:t>
            </a:r>
          </a:p>
          <a:p>
            <a:r>
              <a:rPr lang="en-US" sz="3200" b="1" dirty="0" smtClean="0">
                <a:sym typeface="Wingdings" pitchFamily="2" charset="2"/>
              </a:rPr>
              <a:t>Execution:</a:t>
            </a:r>
            <a:r>
              <a:rPr lang="en-US" sz="3200" dirty="0" smtClean="0">
                <a:sym typeface="Wingdings" pitchFamily="2" charset="2"/>
              </a:rPr>
              <a:t> Run Menu  Run Module</a:t>
            </a:r>
          </a:p>
          <a:p>
            <a:r>
              <a:rPr lang="en-US" sz="3200" dirty="0" smtClean="0">
                <a:sym typeface="Wingdings" pitchFamily="2" charset="2"/>
              </a:rPr>
              <a:t>Enter any </a:t>
            </a:r>
            <a:r>
              <a:rPr lang="en-US" sz="3200" dirty="0" err="1" smtClean="0">
                <a:sym typeface="Wingdings" pitchFamily="2" charset="2"/>
              </a:rPr>
              <a:t>integer:ten</a:t>
            </a:r>
            <a:endParaRPr lang="en-US" sz="3200" dirty="0" smtClean="0">
              <a:sym typeface="Wingdings" pitchFamily="2" charset="2"/>
            </a:endParaRPr>
          </a:p>
          <a:p>
            <a:r>
              <a:rPr lang="en-US" sz="3200" dirty="0" err="1" smtClean="0">
                <a:sym typeface="Wingdings" pitchFamily="2" charset="2"/>
              </a:rPr>
              <a:t>ValueError</a:t>
            </a:r>
            <a:r>
              <a:rPr lang="en-US" sz="3200" dirty="0" smtClean="0">
                <a:sym typeface="Wingdings" pitchFamily="2" charset="2"/>
              </a:rPr>
              <a:t>: invalid literal for </a:t>
            </a:r>
            <a:r>
              <a:rPr lang="en-US" sz="3200" dirty="0" err="1" smtClean="0">
                <a:sym typeface="Wingdings" pitchFamily="2" charset="2"/>
              </a:rPr>
              <a:t>int</a:t>
            </a:r>
            <a:r>
              <a:rPr lang="en-US" sz="3200" dirty="0" smtClean="0">
                <a:sym typeface="Wingdings" pitchFamily="2" charset="2"/>
              </a:rPr>
              <a:t>() with base 10: 'ten'</a:t>
            </a:r>
          </a:p>
          <a:p>
            <a:r>
              <a:rPr lang="en-US" sz="3200" b="1" dirty="0" smtClean="0">
                <a:sym typeface="Wingdings" pitchFamily="2" charset="2"/>
              </a:rPr>
              <a:t>Note: </a:t>
            </a:r>
            <a:r>
              <a:rPr lang="en-US" sz="3200" dirty="0" smtClean="0">
                <a:sym typeface="Wingdings" pitchFamily="2" charset="2"/>
              </a:rPr>
              <a:t>Integer should be entered but word “ten” is entered. Because of this exception </a:t>
            </a:r>
            <a:r>
              <a:rPr lang="en-US" sz="3200" smtClean="0">
                <a:sym typeface="Wingdings" pitchFamily="2" charset="2"/>
              </a:rPr>
              <a:t>is happened.</a:t>
            </a:r>
            <a:endParaRPr lang="en-US" sz="3200" b="1" dirty="0" smtClean="0">
              <a:sym typeface="Wingdings" pitchFamily="2" charset="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016758"/>
          </a:xfrm>
          <a:prstGeom prst="rect">
            <a:avLst/>
          </a:prstGeom>
          <a:noFill/>
        </p:spPr>
        <p:txBody>
          <a:bodyPr wrap="square" rtlCol="0">
            <a:spAutoFit/>
          </a:bodyPr>
          <a:lstStyle/>
          <a:p>
            <a:r>
              <a:rPr lang="en-US" sz="3200" b="1" dirty="0" smtClean="0"/>
              <a:t>Note:</a:t>
            </a:r>
            <a:r>
              <a:rPr lang="en-US" sz="3200" dirty="0" smtClean="0"/>
              <a:t> Exception Handling concept applicable for Runtime Errors but not for syntax errors</a:t>
            </a:r>
          </a:p>
          <a:p>
            <a:endParaRPr lang="en-US" sz="3200" dirty="0" smtClean="0"/>
          </a:p>
          <a:p>
            <a:r>
              <a:rPr lang="en-US" sz="3200" b="1" u="sng" dirty="0" smtClean="0"/>
              <a:t>What is Exception:</a:t>
            </a:r>
          </a:p>
          <a:p>
            <a:r>
              <a:rPr lang="en-US" sz="3200" dirty="0" smtClean="0"/>
              <a:t>An unwanted and unexpected event that disturbs normal flow of program is called exception.</a:t>
            </a:r>
          </a:p>
          <a:p>
            <a:endParaRPr lang="en-US" sz="3200" dirty="0" smtClean="0">
              <a:sym typeface="Wingdings" pitchFamily="2" charset="2"/>
            </a:endParaRPr>
          </a:p>
          <a:p>
            <a:r>
              <a:rPr lang="en-US" sz="3200" b="1" dirty="0" smtClean="0">
                <a:sym typeface="Wingdings" pitchFamily="2" charset="2"/>
              </a:rPr>
              <a:t>The following example shows that if an exception is raised then remaining flow of program will be disturbed:</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b="1" u="sng" dirty="0" smtClean="0"/>
              <a:t>Test.py</a:t>
            </a:r>
          </a:p>
          <a:p>
            <a:r>
              <a:rPr lang="en-US" sz="3200" dirty="0" smtClean="0"/>
              <a:t>a=</a:t>
            </a:r>
            <a:r>
              <a:rPr lang="en-US" sz="3200" dirty="0" err="1" smtClean="0"/>
              <a:t>int</a:t>
            </a:r>
            <a:r>
              <a:rPr lang="en-US" sz="3200" dirty="0" smtClean="0"/>
              <a:t>(input("Enter first integer:"))</a:t>
            </a:r>
          </a:p>
          <a:p>
            <a:r>
              <a:rPr lang="en-US" sz="3200" dirty="0" smtClean="0"/>
              <a:t>b=</a:t>
            </a:r>
            <a:r>
              <a:rPr lang="en-US" sz="3200" dirty="0" err="1" smtClean="0"/>
              <a:t>int</a:t>
            </a:r>
            <a:r>
              <a:rPr lang="en-US" sz="3200" dirty="0" smtClean="0"/>
              <a:t>(input("Enter second integer:"))</a:t>
            </a:r>
          </a:p>
          <a:p>
            <a:r>
              <a:rPr lang="en-US" sz="3200" dirty="0" smtClean="0"/>
              <a:t>print("addition=",</a:t>
            </a:r>
            <a:r>
              <a:rPr lang="en-US" sz="3200" dirty="0" err="1" smtClean="0"/>
              <a:t>a+b</a:t>
            </a:r>
            <a:r>
              <a:rPr lang="en-US" sz="3200" dirty="0" smtClean="0"/>
              <a:t>)</a:t>
            </a:r>
          </a:p>
          <a:p>
            <a:r>
              <a:rPr lang="en-US" sz="3200" dirty="0" smtClean="0"/>
              <a:t>print("Subtraction=",a-b)</a:t>
            </a:r>
          </a:p>
          <a:p>
            <a:r>
              <a:rPr lang="en-US" sz="3200" dirty="0" smtClean="0"/>
              <a:t>print("Multiplication=",a*b)</a:t>
            </a:r>
          </a:p>
          <a:p>
            <a:r>
              <a:rPr lang="en-US" sz="3200" dirty="0" smtClean="0"/>
              <a:t>print("Division=",a/b)</a:t>
            </a:r>
          </a:p>
          <a:p>
            <a:r>
              <a:rPr lang="en-US" sz="3200" dirty="0" smtClean="0"/>
              <a:t>print("Floor Division=",a//b)</a:t>
            </a:r>
          </a:p>
          <a:p>
            <a:r>
              <a:rPr lang="en-US" sz="3200" dirty="0" smtClean="0"/>
              <a:t>print("Modulation=",</a:t>
            </a:r>
            <a:r>
              <a:rPr lang="en-US" sz="3200" dirty="0" err="1" smtClean="0"/>
              <a:t>a%b</a:t>
            </a:r>
            <a:r>
              <a:rPr lang="en-US" sz="3200" dirty="0" smtClean="0"/>
              <a:t>)</a:t>
            </a:r>
          </a:p>
          <a:p>
            <a:r>
              <a:rPr lang="en-US" sz="3200" dirty="0" smtClean="0"/>
              <a:t>print("Power=",a**b)</a:t>
            </a:r>
          </a:p>
          <a:p>
            <a:r>
              <a:rPr lang="en-US" sz="3200" dirty="0" smtClean="0"/>
              <a:t>print("Power through </a:t>
            </a:r>
            <a:r>
              <a:rPr lang="en-US" sz="3200" dirty="0" err="1" smtClean="0"/>
              <a:t>pow</a:t>
            </a:r>
            <a:r>
              <a:rPr lang="en-US" sz="3200" dirty="0" smtClean="0"/>
              <a:t>() function=",</a:t>
            </a:r>
            <a:r>
              <a:rPr lang="en-US" sz="3200" dirty="0" err="1" smtClean="0"/>
              <a:t>pow</a:t>
            </a:r>
            <a:r>
              <a:rPr lang="en-US" sz="3200" dirty="0" smtClean="0"/>
              <a:t>(</a:t>
            </a:r>
            <a:r>
              <a:rPr lang="en-US" sz="3200" dirty="0" err="1" smtClean="0"/>
              <a:t>a,b</a:t>
            </a:r>
            <a:r>
              <a:rPr lang="en-US" sz="3200" dirty="0" smtClean="0"/>
              <a:t>))</a:t>
            </a:r>
          </a:p>
          <a:p>
            <a:r>
              <a:rPr lang="en-US" sz="3200" b="1" dirty="0" smtClean="0"/>
              <a:t>Execution: </a:t>
            </a:r>
            <a:r>
              <a:rPr lang="en-US" sz="3200" dirty="0" smtClean="0"/>
              <a:t>Run Menu </a:t>
            </a:r>
            <a:r>
              <a:rPr lang="en-US" sz="3200" dirty="0" smtClean="0">
                <a:sym typeface="Wingdings" pitchFamily="2" charset="2"/>
              </a:rPr>
              <a:t> Run Module</a:t>
            </a:r>
            <a:endParaRPr lang="en-US" sz="3200"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4524315"/>
          </a:xfrm>
          <a:prstGeom prst="rect">
            <a:avLst/>
          </a:prstGeom>
          <a:noFill/>
        </p:spPr>
        <p:txBody>
          <a:bodyPr wrap="square" rtlCol="0">
            <a:spAutoFit/>
          </a:bodyPr>
          <a:lstStyle/>
          <a:p>
            <a:r>
              <a:rPr lang="en-US" sz="3200" b="1" dirty="0" smtClean="0">
                <a:sym typeface="Wingdings" pitchFamily="2" charset="2"/>
              </a:rPr>
              <a:t>9) Deleting an element from a list by specifying an index</a:t>
            </a:r>
          </a:p>
          <a:p>
            <a:r>
              <a:rPr lang="en-US" sz="3200" dirty="0" smtClean="0"/>
              <a:t>&gt;&gt;&gt; l1</a:t>
            </a:r>
          </a:p>
          <a:p>
            <a:r>
              <a:rPr lang="en-US" sz="3200" dirty="0" smtClean="0"/>
              <a:t>[10, 21, 30, 31, 32, 33, 34, 35, 40, 50, 60, 70, 80, 90]</a:t>
            </a:r>
          </a:p>
          <a:p>
            <a:r>
              <a:rPr lang="en-US" sz="3200" dirty="0" smtClean="0"/>
              <a:t>&gt;&gt;&gt; l1.pop(1)</a:t>
            </a:r>
          </a:p>
          <a:p>
            <a:r>
              <a:rPr lang="en-US" sz="3200" dirty="0" smtClean="0"/>
              <a:t>21</a:t>
            </a:r>
          </a:p>
          <a:p>
            <a:r>
              <a:rPr lang="en-US" sz="3200" dirty="0" smtClean="0"/>
              <a:t>&gt;&gt;&gt; l1</a:t>
            </a:r>
          </a:p>
          <a:p>
            <a:r>
              <a:rPr lang="en-US" sz="3200" dirty="0" smtClean="0"/>
              <a:t>[10, 30, 31, 32, 33, 34, 35, 40, 50, 60, 70, 80, 90]</a:t>
            </a:r>
          </a:p>
          <a:p>
            <a:r>
              <a:rPr lang="en-US" sz="3200" dirty="0" smtClean="0"/>
              <a:t>&gt;&gt;&gt;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524315"/>
          </a:xfrm>
          <a:prstGeom prst="rect">
            <a:avLst/>
          </a:prstGeom>
          <a:noFill/>
        </p:spPr>
        <p:txBody>
          <a:bodyPr wrap="square" rtlCol="0">
            <a:spAutoFit/>
          </a:bodyPr>
          <a:lstStyle/>
          <a:p>
            <a:r>
              <a:rPr lang="en-US" sz="3200" dirty="0" smtClean="0"/>
              <a:t>Enter first integer:20</a:t>
            </a:r>
          </a:p>
          <a:p>
            <a:r>
              <a:rPr lang="en-US" sz="3200" dirty="0" smtClean="0"/>
              <a:t>Enter second </a:t>
            </a:r>
            <a:r>
              <a:rPr lang="en-US" sz="3200" dirty="0" err="1" smtClean="0"/>
              <a:t>integer:ten</a:t>
            </a:r>
            <a:endParaRPr lang="en-US" sz="3200" dirty="0" smtClean="0"/>
          </a:p>
          <a:p>
            <a:r>
              <a:rPr lang="en-US" sz="3200" dirty="0" err="1" smtClean="0"/>
              <a:t>ValueError</a:t>
            </a:r>
            <a:r>
              <a:rPr lang="en-US" sz="3200" dirty="0" smtClean="0"/>
              <a:t>: invalid literal for </a:t>
            </a:r>
            <a:r>
              <a:rPr lang="en-US" sz="3200" dirty="0" err="1" smtClean="0"/>
              <a:t>int</a:t>
            </a:r>
            <a:r>
              <a:rPr lang="en-US" sz="3200" dirty="0" smtClean="0"/>
              <a:t>() with base 10: 'ten'</a:t>
            </a:r>
          </a:p>
          <a:p>
            <a:r>
              <a:rPr lang="en-US" sz="3200" b="1" dirty="0" smtClean="0"/>
              <a:t>Note: </a:t>
            </a:r>
            <a:r>
              <a:rPr lang="en-US" sz="3200" dirty="0" smtClean="0"/>
              <a:t>Because of entering word “ten”, exception is occurred and remaining flow of program is disturbed.</a:t>
            </a:r>
          </a:p>
          <a:p>
            <a:r>
              <a:rPr lang="en-US" sz="3200" b="1" dirty="0" smtClean="0"/>
              <a:t>So, </a:t>
            </a:r>
            <a:r>
              <a:rPr lang="en-US" sz="3200" dirty="0" smtClean="0"/>
              <a:t>if end user enters proper integer values then only program will be executed. </a:t>
            </a:r>
            <a:r>
              <a:rPr lang="en-US" sz="3200" b="1" dirty="0" smtClean="0"/>
              <a:t>Now,</a:t>
            </a:r>
            <a:r>
              <a:rPr lang="en-US" sz="3200" dirty="0" smtClean="0"/>
              <a:t> enter proper integer values:</a:t>
            </a:r>
          </a:p>
          <a:p>
            <a:r>
              <a:rPr lang="en-US" sz="3200" b="1" dirty="0" smtClean="0"/>
              <a:t>Execution:</a:t>
            </a:r>
            <a:r>
              <a:rPr lang="en-US" sz="3200" dirty="0" smtClean="0"/>
              <a:t> Run menu </a:t>
            </a:r>
            <a:r>
              <a:rPr lang="en-US" sz="3200" dirty="0" smtClean="0">
                <a:sym typeface="Wingdings" pitchFamily="2" charset="2"/>
              </a:rPr>
              <a:t> Run Module</a:t>
            </a:r>
            <a:endParaRPr lang="en-US" sz="3200" b="1" dirty="0" smtClean="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016758"/>
          </a:xfrm>
          <a:prstGeom prst="rect">
            <a:avLst/>
          </a:prstGeom>
          <a:noFill/>
        </p:spPr>
        <p:txBody>
          <a:bodyPr wrap="square" rtlCol="0">
            <a:spAutoFit/>
          </a:bodyPr>
          <a:lstStyle/>
          <a:p>
            <a:r>
              <a:rPr lang="en-US" sz="3200" dirty="0" smtClean="0"/>
              <a:t>Enter first integer:20</a:t>
            </a:r>
          </a:p>
          <a:p>
            <a:r>
              <a:rPr lang="en-US" sz="3200" dirty="0" smtClean="0"/>
              <a:t>Enter second integer:10</a:t>
            </a:r>
          </a:p>
          <a:p>
            <a:r>
              <a:rPr lang="en-US" sz="3200" dirty="0" smtClean="0"/>
              <a:t>addition= 30</a:t>
            </a:r>
          </a:p>
          <a:p>
            <a:r>
              <a:rPr lang="en-US" sz="3200" dirty="0" smtClean="0"/>
              <a:t>Subtraction= 10</a:t>
            </a:r>
          </a:p>
          <a:p>
            <a:r>
              <a:rPr lang="en-US" sz="3200" dirty="0" smtClean="0"/>
              <a:t>Multiplication= 200</a:t>
            </a:r>
          </a:p>
          <a:p>
            <a:r>
              <a:rPr lang="en-US" sz="3200" dirty="0" smtClean="0"/>
              <a:t>Division= 2.0</a:t>
            </a:r>
          </a:p>
          <a:p>
            <a:r>
              <a:rPr lang="en-US" sz="3200" dirty="0" smtClean="0"/>
              <a:t>Floor Division= 2</a:t>
            </a:r>
          </a:p>
          <a:p>
            <a:r>
              <a:rPr lang="en-US" sz="3200" dirty="0" smtClean="0"/>
              <a:t>Modulation= 0</a:t>
            </a:r>
          </a:p>
          <a:p>
            <a:r>
              <a:rPr lang="en-US" sz="3200" dirty="0" smtClean="0"/>
              <a:t>Power= 10240000000000</a:t>
            </a:r>
          </a:p>
          <a:p>
            <a:r>
              <a:rPr lang="en-US" sz="3200" dirty="0" smtClean="0"/>
              <a:t>Power through </a:t>
            </a:r>
            <a:r>
              <a:rPr lang="en-US" sz="3200" dirty="0" err="1" smtClean="0"/>
              <a:t>pow</a:t>
            </a:r>
            <a:r>
              <a:rPr lang="en-US" sz="3200" smtClean="0"/>
              <a:t>() function= 10240000000000</a:t>
            </a:r>
            <a:endParaRPr lang="en-US" sz="3200" b="1" dirty="0" smtClean="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629400"/>
          </a:xfrm>
          <a:prstGeom prst="rect">
            <a:avLst/>
          </a:prstGeom>
          <a:noFill/>
          <a:ln w="9525">
            <a:noFill/>
            <a:miter lim="800000"/>
            <a:headEnd/>
            <a:tailEnd/>
          </a:ln>
          <a:effectLst/>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555641"/>
          </a:xfrm>
          <a:prstGeom prst="rect">
            <a:avLst/>
          </a:prstGeom>
          <a:noFill/>
        </p:spPr>
        <p:txBody>
          <a:bodyPr wrap="square" rtlCol="0">
            <a:spAutoFit/>
          </a:bodyPr>
          <a:lstStyle/>
          <a:p>
            <a:r>
              <a:rPr lang="en-US" sz="3000" dirty="0" smtClean="0">
                <a:sym typeface="Wingdings" pitchFamily="2" charset="2"/>
              </a:rPr>
              <a:t>The above hierarchy is also called as predefined exception hierarchy and it contains predefined exceptions</a:t>
            </a:r>
          </a:p>
          <a:p>
            <a:r>
              <a:rPr lang="en-US" sz="3000" dirty="0" smtClean="0">
                <a:sym typeface="Wingdings" pitchFamily="2" charset="2"/>
              </a:rPr>
              <a:t></a:t>
            </a:r>
            <a:r>
              <a:rPr lang="en-US" sz="3000" dirty="0" smtClean="0"/>
              <a:t>Every Exception in Python is a class.</a:t>
            </a:r>
          </a:p>
          <a:p>
            <a:r>
              <a:rPr lang="en-US" sz="3000" dirty="0" smtClean="0">
                <a:sym typeface="Wingdings" pitchFamily="2" charset="2"/>
              </a:rPr>
              <a:t></a:t>
            </a:r>
            <a:r>
              <a:rPr lang="en-US" sz="3000" dirty="0" smtClean="0"/>
              <a:t>All exception classes are child classes of </a:t>
            </a:r>
            <a:r>
              <a:rPr lang="en-US" sz="3000" dirty="0" err="1" smtClean="0"/>
              <a:t>BaseException</a:t>
            </a:r>
            <a:r>
              <a:rPr lang="en-US" sz="3000" dirty="0" smtClean="0"/>
              <a:t> </a:t>
            </a:r>
            <a:r>
              <a:rPr lang="en-US" sz="3000" dirty="0" err="1" smtClean="0"/>
              <a:t>i.e</a:t>
            </a:r>
            <a:r>
              <a:rPr lang="en-US" sz="3000" dirty="0" smtClean="0"/>
              <a:t> every exception class extends</a:t>
            </a:r>
          </a:p>
          <a:p>
            <a:r>
              <a:rPr lang="en-US" sz="3000" dirty="0" err="1" smtClean="0"/>
              <a:t>BaseException</a:t>
            </a:r>
            <a:r>
              <a:rPr lang="en-US" sz="3000" dirty="0" smtClean="0"/>
              <a:t> either directly or indirectly. Hence </a:t>
            </a:r>
            <a:r>
              <a:rPr lang="en-US" sz="3000" dirty="0" err="1" smtClean="0"/>
              <a:t>BaseException</a:t>
            </a:r>
            <a:r>
              <a:rPr lang="en-US" sz="3000" dirty="0" smtClean="0"/>
              <a:t> acts as root for Python Exception Hierarchy.</a:t>
            </a:r>
          </a:p>
          <a:p>
            <a:r>
              <a:rPr lang="en-US" sz="3000" b="1" u="sng" dirty="0" smtClean="0"/>
              <a:t>Customized Exception Handling by using try-except:</a:t>
            </a:r>
          </a:p>
          <a:p>
            <a:r>
              <a:rPr lang="en-US" sz="3000" dirty="0" smtClean="0">
                <a:sym typeface="Wingdings" pitchFamily="2" charset="2"/>
              </a:rPr>
              <a:t></a:t>
            </a:r>
            <a:r>
              <a:rPr lang="en-US" sz="3000" dirty="0" smtClean="0"/>
              <a:t>It is highly recommended to handle exceptions.</a:t>
            </a:r>
          </a:p>
          <a:p>
            <a:r>
              <a:rPr lang="en-US" sz="3000" dirty="0" smtClean="0"/>
              <a:t>The code which may raise exception is called risky code and we have to take risky code</a:t>
            </a:r>
          </a:p>
          <a:p>
            <a:r>
              <a:rPr lang="en-US" sz="3000" dirty="0" smtClean="0"/>
              <a:t>inside try block. The corresponding handling code we have to take inside except block.</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046988"/>
          </a:xfrm>
          <a:prstGeom prst="rect">
            <a:avLst/>
          </a:prstGeom>
          <a:noFill/>
        </p:spPr>
        <p:txBody>
          <a:bodyPr wrap="square" rtlCol="0">
            <a:spAutoFit/>
          </a:bodyPr>
          <a:lstStyle/>
          <a:p>
            <a:r>
              <a:rPr lang="en-US" sz="3200" b="1" u="sng" dirty="0" smtClean="0">
                <a:sym typeface="Wingdings" pitchFamily="2" charset="2"/>
              </a:rPr>
              <a:t>Syntax of try-except:</a:t>
            </a:r>
          </a:p>
          <a:p>
            <a:r>
              <a:rPr lang="en-US" sz="3200" dirty="0" smtClean="0"/>
              <a:t>try:</a:t>
            </a:r>
          </a:p>
          <a:p>
            <a:r>
              <a:rPr lang="en-US" sz="3200" dirty="0" smtClean="0"/>
              <a:t>Risky Code</a:t>
            </a:r>
          </a:p>
          <a:p>
            <a:r>
              <a:rPr lang="en-US" sz="3200" dirty="0" smtClean="0"/>
              <a:t>except XXX:</a:t>
            </a:r>
          </a:p>
          <a:p>
            <a:r>
              <a:rPr lang="en-US" sz="3200" dirty="0" smtClean="0"/>
              <a:t>Handling code/Alternative Code</a:t>
            </a:r>
          </a:p>
          <a:p>
            <a:r>
              <a:rPr lang="en-US" sz="3200" b="1" dirty="0" smtClean="0"/>
              <a:t>Note: </a:t>
            </a:r>
            <a:r>
              <a:rPr lang="en-US" sz="3200" dirty="0" smtClean="0"/>
              <a:t>XXX indicates </a:t>
            </a:r>
            <a:r>
              <a:rPr lang="en-US" sz="3200" u="sng" dirty="0" smtClean="0"/>
              <a:t>Exception Class Name</a:t>
            </a:r>
            <a:endParaRPr lang="en-US" sz="3200" b="1" dirty="0" smtClean="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b="1" u="sng" dirty="0" smtClean="0">
                <a:sym typeface="Wingdings" pitchFamily="2" charset="2"/>
              </a:rPr>
              <a:t>Program without “try-except” blocks:</a:t>
            </a:r>
          </a:p>
          <a:p>
            <a:r>
              <a:rPr lang="en-US" sz="3200" u="sng" dirty="0" smtClean="0"/>
              <a:t>Test.py</a:t>
            </a:r>
          </a:p>
          <a:p>
            <a:r>
              <a:rPr lang="en-US" sz="3200" dirty="0" smtClean="0"/>
              <a:t>a=</a:t>
            </a:r>
            <a:r>
              <a:rPr lang="en-US" sz="3200" dirty="0" err="1" smtClean="0"/>
              <a:t>int</a:t>
            </a:r>
            <a:r>
              <a:rPr lang="en-US" sz="3200" dirty="0" smtClean="0"/>
              <a:t>(input("Enter first integer:"))</a:t>
            </a:r>
          </a:p>
          <a:p>
            <a:r>
              <a:rPr lang="en-US" sz="3200" dirty="0" smtClean="0"/>
              <a:t>b=</a:t>
            </a:r>
            <a:r>
              <a:rPr lang="en-US" sz="3200" dirty="0" err="1" smtClean="0"/>
              <a:t>int</a:t>
            </a:r>
            <a:r>
              <a:rPr lang="en-US" sz="3200" dirty="0" smtClean="0"/>
              <a:t>(input("Enter Second integer:"))</a:t>
            </a:r>
          </a:p>
          <a:p>
            <a:r>
              <a:rPr lang="en-US" sz="3200" dirty="0" smtClean="0"/>
              <a:t>print("Division=",a/b)</a:t>
            </a:r>
          </a:p>
          <a:p>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j=</a:t>
            </a:r>
            <a:r>
              <a:rPr lang="en-US" sz="3200" dirty="0" err="1" smtClean="0"/>
              <a:t>int</a:t>
            </a:r>
            <a:r>
              <a:rPr lang="en-US" sz="3200" dirty="0" smtClean="0"/>
              <a:t>(input("Enter second integer:"))</a:t>
            </a:r>
          </a:p>
          <a:p>
            <a:r>
              <a:rPr lang="en-US" sz="3200" dirty="0" smtClean="0"/>
              <a:t>print("Addition=",</a:t>
            </a:r>
            <a:r>
              <a:rPr lang="en-US" sz="3200" dirty="0" err="1" smtClean="0"/>
              <a:t>i+j</a:t>
            </a:r>
            <a:r>
              <a:rPr lang="en-US" sz="3200" dirty="0" smtClean="0"/>
              <a:t>)</a:t>
            </a:r>
          </a:p>
          <a:p>
            <a:r>
              <a:rPr lang="en-US" sz="3200" b="1" dirty="0" err="1" smtClean="0"/>
              <a:t>Exectuion</a:t>
            </a:r>
            <a:r>
              <a:rPr lang="en-US" sz="3200" b="1" dirty="0" smtClean="0"/>
              <a:t>:</a:t>
            </a:r>
            <a:r>
              <a:rPr lang="en-US" sz="3200" dirty="0" smtClean="0"/>
              <a:t> Run Menu </a:t>
            </a:r>
            <a:r>
              <a:rPr lang="en-US" sz="3200" dirty="0" smtClean="0">
                <a:sym typeface="Wingdings" pitchFamily="2" charset="2"/>
              </a:rPr>
              <a:t> Run Module</a:t>
            </a:r>
          </a:p>
          <a:p>
            <a:r>
              <a:rPr lang="en-US" sz="3200" b="1" dirty="0" smtClean="0">
                <a:sym typeface="Wingdings" pitchFamily="2" charset="2"/>
              </a:rPr>
              <a:t>Output:</a:t>
            </a:r>
          </a:p>
          <a:p>
            <a:r>
              <a:rPr lang="en-US" sz="3200" dirty="0" smtClean="0"/>
              <a:t>Enter first integer:10</a:t>
            </a:r>
          </a:p>
          <a:p>
            <a:r>
              <a:rPr lang="en-US" sz="3200" dirty="0" smtClean="0"/>
              <a:t>Enter Second integer:0</a:t>
            </a:r>
          </a:p>
          <a:p>
            <a:r>
              <a:rPr lang="en-US" sz="3200" b="1" dirty="0" err="1" smtClean="0"/>
              <a:t>ZeroDivisionError</a:t>
            </a:r>
            <a:r>
              <a:rPr lang="en-US" sz="3200" b="1" dirty="0" smtClean="0"/>
              <a:t>: division by zero</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b="1" u="sng" dirty="0" smtClean="0">
                <a:sym typeface="Wingdings" pitchFamily="2" charset="2"/>
              </a:rPr>
              <a:t>Program with “try-except” blocks:</a:t>
            </a:r>
          </a:p>
          <a:p>
            <a:r>
              <a:rPr lang="en-US" sz="3200" u="sng" dirty="0" smtClean="0"/>
              <a:t>Test.py</a:t>
            </a:r>
          </a:p>
          <a:p>
            <a:r>
              <a:rPr lang="en-US" sz="3200" dirty="0" smtClean="0"/>
              <a:t>a=</a:t>
            </a:r>
            <a:r>
              <a:rPr lang="en-US" sz="3200" dirty="0" err="1" smtClean="0"/>
              <a:t>int</a:t>
            </a:r>
            <a:r>
              <a:rPr lang="en-US" sz="3200" dirty="0" smtClean="0"/>
              <a:t>(input("Enter first integer:"))</a:t>
            </a:r>
          </a:p>
          <a:p>
            <a:r>
              <a:rPr lang="en-US" sz="3200" dirty="0" smtClean="0"/>
              <a:t>b=</a:t>
            </a:r>
            <a:r>
              <a:rPr lang="en-US" sz="3200" dirty="0" err="1" smtClean="0"/>
              <a:t>int</a:t>
            </a:r>
            <a:r>
              <a:rPr lang="en-US" sz="3200" dirty="0" smtClean="0"/>
              <a:t>(input("Enter Second integer:"))</a:t>
            </a:r>
          </a:p>
          <a:p>
            <a:r>
              <a:rPr lang="en-US" sz="3200" dirty="0" smtClean="0"/>
              <a:t>try:</a:t>
            </a:r>
          </a:p>
          <a:p>
            <a:r>
              <a:rPr lang="en-US" sz="3200" dirty="0" smtClean="0"/>
              <a:t>    print("Division=",a/b)</a:t>
            </a:r>
          </a:p>
          <a:p>
            <a:r>
              <a:rPr lang="en-US" sz="3200" dirty="0" smtClean="0"/>
              <a:t>except </a:t>
            </a:r>
            <a:r>
              <a:rPr lang="en-US" sz="3200" dirty="0" err="1" smtClean="0"/>
              <a:t>ZeroDivisionError</a:t>
            </a:r>
            <a:r>
              <a:rPr lang="en-US" sz="3200" dirty="0" smtClean="0"/>
              <a:t>:</a:t>
            </a:r>
          </a:p>
          <a:p>
            <a:r>
              <a:rPr lang="en-US" sz="3200" dirty="0" smtClean="0"/>
              <a:t>    print("can’t divide with zero")</a:t>
            </a:r>
          </a:p>
          <a:p>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j=</a:t>
            </a:r>
            <a:r>
              <a:rPr lang="en-US" sz="3200" dirty="0" err="1" smtClean="0"/>
              <a:t>int</a:t>
            </a:r>
            <a:r>
              <a:rPr lang="en-US" sz="3200" dirty="0" smtClean="0"/>
              <a:t>(input("Enter second integer:"))</a:t>
            </a:r>
          </a:p>
          <a:p>
            <a:r>
              <a:rPr lang="en-US" sz="3200" dirty="0" smtClean="0"/>
              <a:t>print("Addition=",</a:t>
            </a:r>
            <a:r>
              <a:rPr lang="en-US" sz="3200" dirty="0" err="1" smtClean="0"/>
              <a:t>i+j</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en-US" sz="3200" b="1" dirty="0" smtClean="0">
                <a:sym typeface="Wingdings" pitchFamily="2" charset="2"/>
              </a:rPr>
              <a:t>Output:</a:t>
            </a:r>
            <a:endParaRPr lang="en-US" sz="3200" b="1" dirty="0" smtClean="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dirty="0" smtClean="0">
                <a:sym typeface="Wingdings" pitchFamily="2" charset="2"/>
              </a:rPr>
              <a:t>Enter first integer:10</a:t>
            </a:r>
          </a:p>
          <a:p>
            <a:r>
              <a:rPr lang="en-US" sz="3200" dirty="0" smtClean="0">
                <a:sym typeface="Wingdings" pitchFamily="2" charset="2"/>
              </a:rPr>
              <a:t>Enter Second integer:0</a:t>
            </a:r>
          </a:p>
          <a:p>
            <a:r>
              <a:rPr lang="en-US" sz="3200" dirty="0" smtClean="0">
                <a:sym typeface="Wingdings" pitchFamily="2" charset="2"/>
              </a:rPr>
              <a:t>Can’t divide with zero</a:t>
            </a:r>
          </a:p>
          <a:p>
            <a:r>
              <a:rPr lang="en-US" sz="3200" dirty="0" smtClean="0">
                <a:sym typeface="Wingdings" pitchFamily="2" charset="2"/>
              </a:rPr>
              <a:t>Enter first integer:20</a:t>
            </a:r>
          </a:p>
          <a:p>
            <a:r>
              <a:rPr lang="en-US" sz="3200" dirty="0" smtClean="0">
                <a:sym typeface="Wingdings" pitchFamily="2" charset="2"/>
              </a:rPr>
              <a:t>Enter second integer:30</a:t>
            </a:r>
          </a:p>
          <a:p>
            <a:r>
              <a:rPr lang="en-US" sz="3200" dirty="0" smtClean="0">
                <a:sym typeface="Wingdings" pitchFamily="2" charset="2"/>
              </a:rPr>
              <a:t>Addition= 50</a:t>
            </a:r>
          </a:p>
          <a:p>
            <a:r>
              <a:rPr lang="en-US" sz="3200" b="1" dirty="0" smtClean="0">
                <a:sym typeface="Wingdings" pitchFamily="2" charset="2"/>
              </a:rPr>
              <a:t>Execute again:</a:t>
            </a:r>
          </a:p>
          <a:p>
            <a:r>
              <a:rPr lang="en-US" sz="3200" dirty="0" smtClean="0"/>
              <a:t>Enter first integer:10</a:t>
            </a:r>
          </a:p>
          <a:p>
            <a:r>
              <a:rPr lang="en-US" sz="3200" dirty="0" smtClean="0"/>
              <a:t>Enter Second integer:2</a:t>
            </a:r>
          </a:p>
          <a:p>
            <a:r>
              <a:rPr lang="en-US" sz="3200" dirty="0" smtClean="0"/>
              <a:t>Division= 5.0</a:t>
            </a:r>
          </a:p>
          <a:p>
            <a:r>
              <a:rPr lang="en-US" sz="3200" dirty="0" smtClean="0"/>
              <a:t>Enter first integer:20</a:t>
            </a:r>
          </a:p>
          <a:p>
            <a:r>
              <a:rPr lang="en-US" sz="3200" dirty="0" smtClean="0"/>
              <a:t>Enter second integer:30</a:t>
            </a:r>
          </a:p>
          <a:p>
            <a:r>
              <a:rPr lang="en-US" sz="3200" dirty="0" smtClean="0"/>
              <a:t>Addition= 50</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dirty="0" smtClean="0"/>
              <a:t>Printing exception information (or) Printing System-defined exception information:</a:t>
            </a:r>
          </a:p>
          <a:p>
            <a:r>
              <a:rPr lang="en-US" sz="3200" u="sng" dirty="0" smtClean="0"/>
              <a:t>Test.py</a:t>
            </a:r>
          </a:p>
          <a:p>
            <a:r>
              <a:rPr lang="en-US" sz="3200" dirty="0" smtClean="0"/>
              <a:t>a=</a:t>
            </a:r>
            <a:r>
              <a:rPr lang="en-US" sz="3200" dirty="0" err="1" smtClean="0"/>
              <a:t>int</a:t>
            </a:r>
            <a:r>
              <a:rPr lang="en-US" sz="3200" dirty="0" smtClean="0"/>
              <a:t>(input("Enter first integer:"))</a:t>
            </a:r>
          </a:p>
          <a:p>
            <a:r>
              <a:rPr lang="en-US" sz="3200" dirty="0" smtClean="0"/>
              <a:t>b=</a:t>
            </a:r>
            <a:r>
              <a:rPr lang="en-US" sz="3200" dirty="0" err="1" smtClean="0"/>
              <a:t>int</a:t>
            </a:r>
            <a:r>
              <a:rPr lang="en-US" sz="3200" dirty="0" smtClean="0"/>
              <a:t>(input("Enter Second integer:"))</a:t>
            </a:r>
          </a:p>
          <a:p>
            <a:r>
              <a:rPr lang="en-US" sz="3200" dirty="0" smtClean="0"/>
              <a:t>try:</a:t>
            </a:r>
          </a:p>
          <a:p>
            <a:r>
              <a:rPr lang="en-US" sz="3200" dirty="0" smtClean="0"/>
              <a:t>    print("Division=",a/b)</a:t>
            </a:r>
          </a:p>
          <a:p>
            <a:r>
              <a:rPr lang="en-US" sz="3200" dirty="0" smtClean="0"/>
              <a:t>except </a:t>
            </a:r>
            <a:r>
              <a:rPr lang="en-US" sz="3200" dirty="0" err="1" smtClean="0"/>
              <a:t>ZeroDivisionError</a:t>
            </a:r>
            <a:r>
              <a:rPr lang="en-US" sz="3200" dirty="0" smtClean="0"/>
              <a:t> as </a:t>
            </a:r>
            <a:r>
              <a:rPr lang="en-US" sz="3200" dirty="0" err="1" smtClean="0"/>
              <a:t>exceptioninformation</a:t>
            </a:r>
            <a:r>
              <a:rPr lang="en-US" sz="3200" dirty="0" smtClean="0"/>
              <a:t>:</a:t>
            </a:r>
          </a:p>
          <a:p>
            <a:r>
              <a:rPr lang="en-US" sz="3200" dirty="0" smtClean="0"/>
              <a:t>    print("exception information is:",</a:t>
            </a:r>
            <a:r>
              <a:rPr lang="en-US" sz="3200" dirty="0" err="1" smtClean="0"/>
              <a:t>exceptioninformation</a:t>
            </a:r>
            <a:r>
              <a:rPr lang="en-US" sz="3200" dirty="0" smtClean="0"/>
              <a:t>)</a:t>
            </a:r>
          </a:p>
          <a:p>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j=</a:t>
            </a:r>
            <a:r>
              <a:rPr lang="en-US" sz="3200" dirty="0" err="1" smtClean="0"/>
              <a:t>int</a:t>
            </a:r>
            <a:r>
              <a:rPr lang="en-US" sz="3200" dirty="0" smtClean="0"/>
              <a:t>(input("Enter second integer:"))</a:t>
            </a:r>
          </a:p>
          <a:p>
            <a:r>
              <a:rPr lang="en-US" sz="3200" dirty="0" smtClean="0"/>
              <a:t>print("Addition=",</a:t>
            </a:r>
            <a:r>
              <a:rPr lang="en-US" sz="3200" dirty="0" err="1" smtClean="0"/>
              <a:t>i+j</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endParaRPr lang="en-US" sz="3200" b="1" dirty="0" smtClean="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046988"/>
          </a:xfrm>
          <a:prstGeom prst="rect">
            <a:avLst/>
          </a:prstGeom>
          <a:noFill/>
        </p:spPr>
        <p:txBody>
          <a:bodyPr wrap="square" rtlCol="0">
            <a:spAutoFit/>
          </a:bodyPr>
          <a:lstStyle/>
          <a:p>
            <a:r>
              <a:rPr lang="en-US" sz="3200" dirty="0" smtClean="0"/>
              <a:t>Enter first integer:10</a:t>
            </a:r>
          </a:p>
          <a:p>
            <a:r>
              <a:rPr lang="en-US" sz="3200" dirty="0" smtClean="0"/>
              <a:t>Enter Second integer:0</a:t>
            </a:r>
          </a:p>
          <a:p>
            <a:r>
              <a:rPr lang="en-US" sz="3200" dirty="0" smtClean="0"/>
              <a:t>exception information is: division by zero</a:t>
            </a:r>
          </a:p>
          <a:p>
            <a:r>
              <a:rPr lang="en-US" sz="3200" dirty="0" smtClean="0"/>
              <a:t>Enter first integer:20</a:t>
            </a:r>
          </a:p>
          <a:p>
            <a:r>
              <a:rPr lang="en-US" sz="3200" dirty="0" smtClean="0"/>
              <a:t>Enter second integer:30</a:t>
            </a:r>
          </a:p>
          <a:p>
            <a:r>
              <a:rPr lang="en-US" sz="3200" smtClean="0"/>
              <a:t>Addition= 50</a:t>
            </a:r>
            <a:endParaRPr lang="en-US" sz="32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3539430"/>
          </a:xfrm>
          <a:prstGeom prst="rect">
            <a:avLst/>
          </a:prstGeom>
          <a:noFill/>
        </p:spPr>
        <p:txBody>
          <a:bodyPr wrap="square" rtlCol="0">
            <a:spAutoFit/>
          </a:bodyPr>
          <a:lstStyle/>
          <a:p>
            <a:r>
              <a:rPr lang="en-US" sz="3200" b="1" dirty="0" smtClean="0">
                <a:sym typeface="Wingdings" pitchFamily="2" charset="2"/>
              </a:rPr>
              <a:t>10) Deleting multiple elements from a list by specifying an indexes</a:t>
            </a:r>
          </a:p>
          <a:p>
            <a:r>
              <a:rPr lang="en-US" sz="3200" dirty="0" smtClean="0"/>
              <a:t>&gt;&gt;&gt; l1</a:t>
            </a:r>
          </a:p>
          <a:p>
            <a:r>
              <a:rPr lang="en-US" sz="3200" dirty="0" smtClean="0"/>
              <a:t>[10, 30, 31, 32, 33, 34, 35, 40, 50, 60, 70, 80, 90]</a:t>
            </a:r>
          </a:p>
          <a:p>
            <a:r>
              <a:rPr lang="en-US" sz="3200" dirty="0" smtClean="0"/>
              <a:t>&gt;&gt;&gt; del l1[1:5] </a:t>
            </a:r>
            <a:r>
              <a:rPr lang="en-US" sz="3200" dirty="0" smtClean="0">
                <a:sym typeface="Wingdings" pitchFamily="2" charset="2"/>
              </a:rPr>
              <a:t> </a:t>
            </a:r>
            <a:r>
              <a:rPr lang="en-US" sz="3200" b="1" dirty="0" smtClean="0"/>
              <a:t>30, 31, 32, 33</a:t>
            </a:r>
            <a:r>
              <a:rPr lang="en-US" sz="3200" dirty="0" smtClean="0"/>
              <a:t> elements removed</a:t>
            </a:r>
          </a:p>
          <a:p>
            <a:r>
              <a:rPr lang="en-US" sz="3200" dirty="0" smtClean="0"/>
              <a:t>&gt;&gt;&gt; l1</a:t>
            </a:r>
          </a:p>
          <a:p>
            <a:r>
              <a:rPr lang="en-US" sz="3200" dirty="0" smtClean="0"/>
              <a:t>[10, 34, 35, 40, 50, 60, 70, 80, 90]</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2062103"/>
          </a:xfrm>
          <a:prstGeom prst="rect">
            <a:avLst/>
          </a:prstGeom>
          <a:noFill/>
        </p:spPr>
        <p:txBody>
          <a:bodyPr wrap="square" rtlCol="0">
            <a:spAutoFit/>
          </a:bodyPr>
          <a:lstStyle/>
          <a:p>
            <a:r>
              <a:rPr lang="en-US" sz="3200" b="1" u="sng" dirty="0" smtClean="0"/>
              <a:t>try with multiple except blocks:</a:t>
            </a:r>
          </a:p>
          <a:p>
            <a:r>
              <a:rPr lang="en-US" sz="3200" dirty="0" smtClean="0"/>
              <a:t>If </a:t>
            </a:r>
            <a:r>
              <a:rPr lang="en-US" sz="3200" u="sng" dirty="0" smtClean="0"/>
              <a:t>try</a:t>
            </a:r>
            <a:r>
              <a:rPr lang="en-US" sz="3200" dirty="0" smtClean="0"/>
              <a:t> with multiple </a:t>
            </a:r>
            <a:r>
              <a:rPr lang="en-US" sz="3200" u="sng" dirty="0" smtClean="0"/>
              <a:t>except</a:t>
            </a:r>
            <a:r>
              <a:rPr lang="en-US" sz="3200" dirty="0" smtClean="0"/>
              <a:t> blocks available then based on raised exception, the corresponding except block will be executed.</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u="sng" dirty="0" smtClean="0"/>
              <a:t>Test.py</a:t>
            </a:r>
          </a:p>
          <a:p>
            <a:r>
              <a:rPr lang="en-US" sz="3200" dirty="0" smtClean="0"/>
              <a:t>try:</a:t>
            </a:r>
          </a:p>
          <a:p>
            <a:r>
              <a:rPr lang="en-US" sz="3200" dirty="0" smtClean="0"/>
              <a:t>    a=</a:t>
            </a:r>
            <a:r>
              <a:rPr lang="en-US" sz="3200" dirty="0" err="1" smtClean="0"/>
              <a:t>int</a:t>
            </a:r>
            <a:r>
              <a:rPr lang="en-US" sz="3200" dirty="0" smtClean="0"/>
              <a:t>(input("Enter first integer:"))</a:t>
            </a:r>
          </a:p>
          <a:p>
            <a:r>
              <a:rPr lang="en-US" sz="3200" dirty="0" smtClean="0"/>
              <a:t>    b=</a:t>
            </a:r>
            <a:r>
              <a:rPr lang="en-US" sz="3200" dirty="0" err="1" smtClean="0"/>
              <a:t>int</a:t>
            </a:r>
            <a:r>
              <a:rPr lang="en-US" sz="3200" dirty="0" smtClean="0"/>
              <a:t>(input("Enter Second integer:"))</a:t>
            </a:r>
          </a:p>
          <a:p>
            <a:r>
              <a:rPr lang="en-US" sz="3200" dirty="0" smtClean="0"/>
              <a:t>    print("Division=",a/b)</a:t>
            </a:r>
          </a:p>
          <a:p>
            <a:r>
              <a:rPr lang="en-US" sz="3200" dirty="0" smtClean="0"/>
              <a:t>except </a:t>
            </a:r>
            <a:r>
              <a:rPr lang="en-US" sz="3200" dirty="0" err="1" smtClean="0"/>
              <a:t>ZeroDivisionError</a:t>
            </a:r>
            <a:r>
              <a:rPr lang="en-US" sz="3200" dirty="0" smtClean="0"/>
              <a:t>:</a:t>
            </a:r>
          </a:p>
          <a:p>
            <a:r>
              <a:rPr lang="en-US" sz="3200" dirty="0" smtClean="0"/>
              <a:t>    print("can’t divide with zero")</a:t>
            </a:r>
          </a:p>
          <a:p>
            <a:r>
              <a:rPr lang="en-US" sz="3200" dirty="0" smtClean="0"/>
              <a:t>except </a:t>
            </a:r>
            <a:r>
              <a:rPr lang="en-US" sz="3200" dirty="0" err="1" smtClean="0"/>
              <a:t>ValueError</a:t>
            </a:r>
            <a:r>
              <a:rPr lang="en-US" sz="3200" dirty="0" smtClean="0"/>
              <a:t>:</a:t>
            </a:r>
          </a:p>
          <a:p>
            <a:r>
              <a:rPr lang="en-US" sz="3200" dirty="0" smtClean="0"/>
              <a:t>    print("Please enter integer value only")</a:t>
            </a:r>
          </a:p>
          <a:p>
            <a:r>
              <a:rPr lang="en-US" sz="3200" dirty="0" smtClean="0"/>
              <a:t>print("ADDITION OPERATION:")</a:t>
            </a:r>
          </a:p>
          <a:p>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j=</a:t>
            </a:r>
            <a:r>
              <a:rPr lang="en-US" sz="3200" dirty="0" err="1" smtClean="0"/>
              <a:t>int</a:t>
            </a:r>
            <a:r>
              <a:rPr lang="en-US" sz="3200" dirty="0" smtClean="0"/>
              <a:t>(input("Enter second integer:"))</a:t>
            </a:r>
          </a:p>
          <a:p>
            <a:r>
              <a:rPr lang="en-US" sz="3200" dirty="0" smtClean="0"/>
              <a:t>print("Addition=",</a:t>
            </a:r>
            <a:r>
              <a:rPr lang="en-US" sz="3200" dirty="0" err="1" smtClean="0"/>
              <a:t>i+j</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endParaRPr lang="en-US" sz="3200" b="1" dirty="0" smtClean="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524315"/>
          </a:xfrm>
          <a:prstGeom prst="rect">
            <a:avLst/>
          </a:prstGeom>
          <a:noFill/>
        </p:spPr>
        <p:txBody>
          <a:bodyPr wrap="square" rtlCol="0">
            <a:spAutoFit/>
          </a:bodyPr>
          <a:lstStyle/>
          <a:p>
            <a:r>
              <a:rPr lang="en-US" sz="3200" b="1" dirty="0" smtClean="0"/>
              <a:t>Output:</a:t>
            </a:r>
          </a:p>
          <a:p>
            <a:r>
              <a:rPr lang="en-US" sz="3200" dirty="0" smtClean="0"/>
              <a:t>Enter first integer:10</a:t>
            </a:r>
          </a:p>
          <a:p>
            <a:r>
              <a:rPr lang="en-US" sz="3200" dirty="0" smtClean="0"/>
              <a:t>Enter Second integer:0</a:t>
            </a:r>
          </a:p>
          <a:p>
            <a:r>
              <a:rPr lang="en-US" sz="3200" dirty="0" smtClean="0"/>
              <a:t>can’t divide with zero</a:t>
            </a:r>
          </a:p>
          <a:p>
            <a:r>
              <a:rPr lang="en-US" sz="3200" dirty="0" smtClean="0"/>
              <a:t>ADDITION OPERATION:</a:t>
            </a:r>
          </a:p>
          <a:p>
            <a:r>
              <a:rPr lang="en-US" sz="3200" dirty="0" smtClean="0"/>
              <a:t>Enter first integer:1</a:t>
            </a:r>
          </a:p>
          <a:p>
            <a:r>
              <a:rPr lang="en-US" sz="3200" dirty="0" smtClean="0"/>
              <a:t>Enter second integer:2</a:t>
            </a:r>
          </a:p>
          <a:p>
            <a:r>
              <a:rPr lang="en-US" sz="3200" dirty="0" smtClean="0"/>
              <a:t>Addition= 3</a:t>
            </a:r>
          </a:p>
          <a:p>
            <a:endParaRPr lang="en-US" sz="3200" dirty="0" smtClean="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dirty="0" smtClean="0"/>
              <a:t>Execute again:</a:t>
            </a:r>
          </a:p>
          <a:p>
            <a:r>
              <a:rPr lang="en-US" sz="3200" dirty="0" smtClean="0"/>
              <a:t>Enter first integer:10</a:t>
            </a:r>
          </a:p>
          <a:p>
            <a:r>
              <a:rPr lang="en-US" sz="3200" dirty="0" smtClean="0"/>
              <a:t>Enter Second </a:t>
            </a:r>
            <a:r>
              <a:rPr lang="en-US" sz="3200" dirty="0" err="1" smtClean="0"/>
              <a:t>integer:two</a:t>
            </a:r>
            <a:endParaRPr lang="en-US" sz="3200" dirty="0" smtClean="0"/>
          </a:p>
          <a:p>
            <a:r>
              <a:rPr lang="en-US" sz="3200" dirty="0" smtClean="0"/>
              <a:t>Please enter integer value only</a:t>
            </a:r>
          </a:p>
          <a:p>
            <a:r>
              <a:rPr lang="en-US" sz="3200" dirty="0" smtClean="0"/>
              <a:t>ADDITION OPERATION:</a:t>
            </a:r>
          </a:p>
          <a:p>
            <a:r>
              <a:rPr lang="en-US" sz="3200" dirty="0" smtClean="0"/>
              <a:t>Enter first integer:1</a:t>
            </a:r>
          </a:p>
          <a:p>
            <a:r>
              <a:rPr lang="en-US" sz="3200" dirty="0" smtClean="0"/>
              <a:t>Enter second integer:2</a:t>
            </a:r>
          </a:p>
          <a:p>
            <a:r>
              <a:rPr lang="en-US" sz="3200" dirty="0" smtClean="0"/>
              <a:t>Addition= 3</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539430"/>
          </a:xfrm>
          <a:prstGeom prst="rect">
            <a:avLst/>
          </a:prstGeom>
          <a:noFill/>
        </p:spPr>
        <p:txBody>
          <a:bodyPr wrap="square" rtlCol="0">
            <a:spAutoFit/>
          </a:bodyPr>
          <a:lstStyle/>
          <a:p>
            <a:r>
              <a:rPr lang="en-US" sz="3200" b="1" dirty="0" smtClean="0"/>
              <a:t>Execute again:</a:t>
            </a:r>
          </a:p>
          <a:p>
            <a:r>
              <a:rPr lang="en-US" sz="3200" dirty="0" smtClean="0"/>
              <a:t>Enter first </a:t>
            </a:r>
            <a:r>
              <a:rPr lang="en-US" sz="3200" dirty="0" err="1" smtClean="0"/>
              <a:t>integer:ten</a:t>
            </a:r>
            <a:endParaRPr lang="en-US" sz="3200" dirty="0" smtClean="0"/>
          </a:p>
          <a:p>
            <a:r>
              <a:rPr lang="en-US" sz="3200" dirty="0" smtClean="0"/>
              <a:t>Please enter integer value only</a:t>
            </a:r>
          </a:p>
          <a:p>
            <a:r>
              <a:rPr lang="en-US" sz="3200" dirty="0" smtClean="0"/>
              <a:t>ADDITION OPERATION:</a:t>
            </a:r>
          </a:p>
          <a:p>
            <a:r>
              <a:rPr lang="en-US" sz="3200" dirty="0" smtClean="0"/>
              <a:t>Enter first integer:1</a:t>
            </a:r>
          </a:p>
          <a:p>
            <a:r>
              <a:rPr lang="en-US" sz="3200" dirty="0" smtClean="0"/>
              <a:t>Enter second integer:2</a:t>
            </a:r>
          </a:p>
          <a:p>
            <a:r>
              <a:rPr lang="en-US" sz="3200" dirty="0" smtClean="0"/>
              <a:t>Addition= 3</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dirty="0" smtClean="0">
                <a:sym typeface="Wingdings" pitchFamily="2" charset="2"/>
              </a:rPr>
              <a:t>Execute again:</a:t>
            </a:r>
          </a:p>
          <a:p>
            <a:r>
              <a:rPr lang="en-US" sz="3200" dirty="0" smtClean="0">
                <a:sym typeface="Wingdings" pitchFamily="2" charset="2"/>
              </a:rPr>
              <a:t>Enter first integer:10</a:t>
            </a:r>
          </a:p>
          <a:p>
            <a:r>
              <a:rPr lang="en-US" sz="3200" dirty="0" smtClean="0">
                <a:sym typeface="Wingdings" pitchFamily="2" charset="2"/>
              </a:rPr>
              <a:t>Enter Second integer:2</a:t>
            </a:r>
          </a:p>
          <a:p>
            <a:r>
              <a:rPr lang="en-US" sz="3200" dirty="0" smtClean="0">
                <a:sym typeface="Wingdings" pitchFamily="2" charset="2"/>
              </a:rPr>
              <a:t>Division= 5.0</a:t>
            </a:r>
          </a:p>
          <a:p>
            <a:r>
              <a:rPr lang="en-US" sz="3200" dirty="0" smtClean="0">
                <a:sym typeface="Wingdings" pitchFamily="2" charset="2"/>
              </a:rPr>
              <a:t>ADDITION OPERATION:</a:t>
            </a:r>
          </a:p>
          <a:p>
            <a:r>
              <a:rPr lang="en-US" sz="3200" dirty="0" smtClean="0">
                <a:sym typeface="Wingdings" pitchFamily="2" charset="2"/>
              </a:rPr>
              <a:t>Enter first integer:1</a:t>
            </a:r>
          </a:p>
          <a:p>
            <a:r>
              <a:rPr lang="en-US" sz="3200" dirty="0" smtClean="0">
                <a:sym typeface="Wingdings" pitchFamily="2" charset="2"/>
              </a:rPr>
              <a:t>Enter second integer:2</a:t>
            </a:r>
          </a:p>
          <a:p>
            <a:r>
              <a:rPr lang="en-US" sz="3200" dirty="0" smtClean="0">
                <a:sym typeface="Wingdings" pitchFamily="2" charset="2"/>
              </a:rPr>
              <a:t>Addition= 3</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71139"/>
          </a:xfrm>
          <a:prstGeom prst="rect">
            <a:avLst/>
          </a:prstGeom>
          <a:noFill/>
        </p:spPr>
        <p:txBody>
          <a:bodyPr wrap="square" rtlCol="0">
            <a:spAutoFit/>
          </a:bodyPr>
          <a:lstStyle/>
          <a:p>
            <a:r>
              <a:rPr lang="en-US" sz="3200" b="1" u="sng" dirty="0" smtClean="0"/>
              <a:t>Single except block can handle multiple exceptions:</a:t>
            </a:r>
          </a:p>
          <a:p>
            <a:r>
              <a:rPr lang="en-US" sz="3200" dirty="0" smtClean="0"/>
              <a:t>We can write a single except block that can handle multiple types of exceptions.</a:t>
            </a:r>
          </a:p>
          <a:p>
            <a:r>
              <a:rPr lang="en-US" sz="3200" u="sng" dirty="0" smtClean="0"/>
              <a:t>Test.py</a:t>
            </a:r>
          </a:p>
          <a:p>
            <a:r>
              <a:rPr lang="en-US" sz="2900" dirty="0" smtClean="0"/>
              <a:t>try:</a:t>
            </a:r>
          </a:p>
          <a:p>
            <a:r>
              <a:rPr lang="en-US" sz="2900" dirty="0" smtClean="0"/>
              <a:t>    a=</a:t>
            </a:r>
            <a:r>
              <a:rPr lang="en-US" sz="2900" dirty="0" err="1" smtClean="0"/>
              <a:t>int</a:t>
            </a:r>
            <a:r>
              <a:rPr lang="en-US" sz="2900" dirty="0" smtClean="0"/>
              <a:t>(input("Enter first integer:"))</a:t>
            </a:r>
          </a:p>
          <a:p>
            <a:r>
              <a:rPr lang="en-US" sz="2900" dirty="0" smtClean="0"/>
              <a:t>    b=</a:t>
            </a:r>
            <a:r>
              <a:rPr lang="en-US" sz="2900" dirty="0" err="1" smtClean="0"/>
              <a:t>int</a:t>
            </a:r>
            <a:r>
              <a:rPr lang="en-US" sz="2900" dirty="0" smtClean="0"/>
              <a:t>(input("Enter Second integer:"))</a:t>
            </a:r>
          </a:p>
          <a:p>
            <a:r>
              <a:rPr lang="en-US" sz="2900" dirty="0" smtClean="0"/>
              <a:t>    print("Division=",a/b)</a:t>
            </a:r>
          </a:p>
          <a:p>
            <a:r>
              <a:rPr lang="en-US" sz="2900" dirty="0" smtClean="0"/>
              <a:t>except (</a:t>
            </a:r>
            <a:r>
              <a:rPr lang="en-US" sz="2900" dirty="0" err="1" smtClean="0"/>
              <a:t>ZeroDivisionError,ValueError</a:t>
            </a:r>
            <a:r>
              <a:rPr lang="en-US" sz="2900" dirty="0" smtClean="0"/>
              <a:t>) as </a:t>
            </a:r>
            <a:r>
              <a:rPr lang="en-US" sz="2900" dirty="0" err="1" smtClean="0"/>
              <a:t>ExceptionInformation</a:t>
            </a:r>
            <a:r>
              <a:rPr lang="en-US" sz="2900" dirty="0" smtClean="0"/>
              <a:t>:</a:t>
            </a:r>
          </a:p>
          <a:p>
            <a:r>
              <a:rPr lang="en-US" sz="2900" dirty="0" smtClean="0"/>
              <a:t>    print("Exception Information:",</a:t>
            </a:r>
            <a:r>
              <a:rPr lang="en-US" sz="2900" dirty="0" err="1" smtClean="0"/>
              <a:t>ExceptionInformation</a:t>
            </a:r>
            <a:r>
              <a:rPr lang="en-US" sz="2900" dirty="0" smtClean="0"/>
              <a:t>)</a:t>
            </a:r>
          </a:p>
          <a:p>
            <a:r>
              <a:rPr lang="en-US" sz="2900" dirty="0" smtClean="0"/>
              <a:t>print("ADDITION OPERATION:")</a:t>
            </a:r>
          </a:p>
          <a:p>
            <a:r>
              <a:rPr lang="en-US" sz="2900" dirty="0" err="1" smtClean="0"/>
              <a:t>i</a:t>
            </a:r>
            <a:r>
              <a:rPr lang="en-US" sz="2900" dirty="0" smtClean="0"/>
              <a:t>=</a:t>
            </a:r>
            <a:r>
              <a:rPr lang="en-US" sz="2900" dirty="0" err="1" smtClean="0"/>
              <a:t>int</a:t>
            </a:r>
            <a:r>
              <a:rPr lang="en-US" sz="2900" dirty="0" smtClean="0"/>
              <a:t>(input("Enter first integer:"))</a:t>
            </a:r>
          </a:p>
          <a:p>
            <a:r>
              <a:rPr lang="en-US" sz="2900" dirty="0" smtClean="0"/>
              <a:t>j=</a:t>
            </a:r>
            <a:r>
              <a:rPr lang="en-US" sz="2900" dirty="0" err="1" smtClean="0"/>
              <a:t>int</a:t>
            </a:r>
            <a:r>
              <a:rPr lang="en-US" sz="2900" dirty="0" smtClean="0"/>
              <a:t>(input("Enter second integer:"))</a:t>
            </a:r>
          </a:p>
          <a:p>
            <a:r>
              <a:rPr lang="en-US" sz="2900" dirty="0" smtClean="0"/>
              <a:t>print("Addition=",</a:t>
            </a:r>
            <a:r>
              <a:rPr lang="en-US" sz="2900" dirty="0" err="1" smtClean="0"/>
              <a:t>i+j</a:t>
            </a:r>
            <a:r>
              <a:rPr lang="en-US" sz="2900" dirty="0" smtClean="0"/>
              <a:t>)</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dirty="0" smtClean="0"/>
              <a:t>Execution: </a:t>
            </a:r>
            <a:r>
              <a:rPr lang="en-US" sz="3200" dirty="0" smtClean="0"/>
              <a:t>Run Menu </a:t>
            </a:r>
            <a:r>
              <a:rPr lang="en-US" sz="3200" dirty="0" smtClean="0">
                <a:sym typeface="Wingdings" pitchFamily="2" charset="2"/>
              </a:rPr>
              <a:t> Run Module</a:t>
            </a:r>
          </a:p>
          <a:p>
            <a:r>
              <a:rPr lang="en-US" sz="3200" dirty="0" smtClean="0">
                <a:sym typeface="Wingdings" pitchFamily="2" charset="2"/>
              </a:rPr>
              <a:t>Enter first integer:10</a:t>
            </a:r>
          </a:p>
          <a:p>
            <a:r>
              <a:rPr lang="en-US" sz="3200" dirty="0" smtClean="0">
                <a:sym typeface="Wingdings" pitchFamily="2" charset="2"/>
              </a:rPr>
              <a:t>Enter Second integer:0</a:t>
            </a:r>
          </a:p>
          <a:p>
            <a:r>
              <a:rPr lang="en-US" sz="3200" dirty="0" smtClean="0">
                <a:sym typeface="Wingdings" pitchFamily="2" charset="2"/>
              </a:rPr>
              <a:t>Exception Information: division by zero</a:t>
            </a:r>
          </a:p>
          <a:p>
            <a:r>
              <a:rPr lang="en-US" sz="3200" dirty="0" smtClean="0">
                <a:sym typeface="Wingdings" pitchFamily="2" charset="2"/>
              </a:rPr>
              <a:t>ADDITION OPERATION:</a:t>
            </a:r>
          </a:p>
          <a:p>
            <a:r>
              <a:rPr lang="en-US" sz="3200" dirty="0" smtClean="0">
                <a:sym typeface="Wingdings" pitchFamily="2" charset="2"/>
              </a:rPr>
              <a:t>Enter first integer:1</a:t>
            </a:r>
          </a:p>
          <a:p>
            <a:r>
              <a:rPr lang="en-US" sz="3200" dirty="0" smtClean="0">
                <a:sym typeface="Wingdings" pitchFamily="2" charset="2"/>
              </a:rPr>
              <a:t>Enter second integer:2</a:t>
            </a:r>
          </a:p>
          <a:p>
            <a:r>
              <a:rPr lang="en-US" sz="3200" dirty="0" smtClean="0">
                <a:sym typeface="Wingdings" pitchFamily="2" charset="2"/>
              </a:rPr>
              <a:t>Addition= 3</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524315"/>
          </a:xfrm>
          <a:prstGeom prst="rect">
            <a:avLst/>
          </a:prstGeom>
          <a:noFill/>
        </p:spPr>
        <p:txBody>
          <a:bodyPr wrap="square" rtlCol="0">
            <a:spAutoFit/>
          </a:bodyPr>
          <a:lstStyle/>
          <a:p>
            <a:r>
              <a:rPr lang="en-US" sz="3200" b="1" dirty="0" smtClean="0"/>
              <a:t>Execute again:</a:t>
            </a:r>
          </a:p>
          <a:p>
            <a:r>
              <a:rPr lang="en-US" sz="3200" dirty="0" smtClean="0">
                <a:sym typeface="Wingdings" pitchFamily="2" charset="2"/>
              </a:rPr>
              <a:t>Enter first integer:10</a:t>
            </a:r>
          </a:p>
          <a:p>
            <a:r>
              <a:rPr lang="en-US" sz="3200" dirty="0" smtClean="0">
                <a:sym typeface="Wingdings" pitchFamily="2" charset="2"/>
              </a:rPr>
              <a:t>Enter Second </a:t>
            </a:r>
            <a:r>
              <a:rPr lang="en-US" sz="3200" dirty="0" err="1" smtClean="0">
                <a:sym typeface="Wingdings" pitchFamily="2" charset="2"/>
              </a:rPr>
              <a:t>integer:two</a:t>
            </a:r>
            <a:endParaRPr lang="en-US" sz="3200" dirty="0" smtClean="0">
              <a:sym typeface="Wingdings" pitchFamily="2" charset="2"/>
            </a:endParaRPr>
          </a:p>
          <a:p>
            <a:r>
              <a:rPr lang="en-US" sz="3200" dirty="0" smtClean="0">
                <a:sym typeface="Wingdings" pitchFamily="2" charset="2"/>
              </a:rPr>
              <a:t>Exception Information: invalid literal for </a:t>
            </a:r>
            <a:r>
              <a:rPr lang="en-US" sz="3200" dirty="0" err="1" smtClean="0">
                <a:sym typeface="Wingdings" pitchFamily="2" charset="2"/>
              </a:rPr>
              <a:t>int</a:t>
            </a:r>
            <a:r>
              <a:rPr lang="en-US" sz="3200" dirty="0" smtClean="0">
                <a:sym typeface="Wingdings" pitchFamily="2" charset="2"/>
              </a:rPr>
              <a:t>() with base 10: 'two'</a:t>
            </a:r>
          </a:p>
          <a:p>
            <a:r>
              <a:rPr lang="en-US" sz="3200" dirty="0" smtClean="0">
                <a:sym typeface="Wingdings" pitchFamily="2" charset="2"/>
              </a:rPr>
              <a:t>ADDITION OPERATION:</a:t>
            </a:r>
          </a:p>
          <a:p>
            <a:r>
              <a:rPr lang="en-US" sz="3200" dirty="0" smtClean="0">
                <a:sym typeface="Wingdings" pitchFamily="2" charset="2"/>
              </a:rPr>
              <a:t>Enter first integer:1</a:t>
            </a:r>
          </a:p>
          <a:p>
            <a:r>
              <a:rPr lang="en-US" sz="3200" dirty="0" smtClean="0">
                <a:sym typeface="Wingdings" pitchFamily="2" charset="2"/>
              </a:rPr>
              <a:t>Enter second integer:2</a:t>
            </a:r>
          </a:p>
          <a:p>
            <a:r>
              <a:rPr lang="en-US" sz="3200" dirty="0" smtClean="0">
                <a:sym typeface="Wingdings" pitchFamily="2" charset="2"/>
              </a:rPr>
              <a:t>Addition= 3</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dirty="0" smtClean="0">
                <a:sym typeface="Wingdings" pitchFamily="2" charset="2"/>
              </a:rPr>
              <a:t>Execute again:</a:t>
            </a:r>
          </a:p>
          <a:p>
            <a:r>
              <a:rPr lang="en-US" sz="3200" dirty="0" smtClean="0">
                <a:sym typeface="Wingdings" pitchFamily="2" charset="2"/>
              </a:rPr>
              <a:t>Enter first </a:t>
            </a:r>
            <a:r>
              <a:rPr lang="en-US" sz="3200" dirty="0" err="1" smtClean="0">
                <a:sym typeface="Wingdings" pitchFamily="2" charset="2"/>
              </a:rPr>
              <a:t>integer:ten</a:t>
            </a:r>
            <a:endParaRPr lang="en-US" sz="3200" dirty="0" smtClean="0">
              <a:sym typeface="Wingdings" pitchFamily="2" charset="2"/>
            </a:endParaRPr>
          </a:p>
          <a:p>
            <a:r>
              <a:rPr lang="en-US" sz="3200" dirty="0" smtClean="0">
                <a:sym typeface="Wingdings" pitchFamily="2" charset="2"/>
              </a:rPr>
              <a:t>Exception Information: invalid literal for </a:t>
            </a:r>
            <a:r>
              <a:rPr lang="en-US" sz="3200" dirty="0" err="1" smtClean="0">
                <a:sym typeface="Wingdings" pitchFamily="2" charset="2"/>
              </a:rPr>
              <a:t>int</a:t>
            </a:r>
            <a:r>
              <a:rPr lang="en-US" sz="3200" dirty="0" smtClean="0">
                <a:sym typeface="Wingdings" pitchFamily="2" charset="2"/>
              </a:rPr>
              <a:t>() with base 10: 'ten'</a:t>
            </a:r>
          </a:p>
          <a:p>
            <a:r>
              <a:rPr lang="en-US" sz="3200" dirty="0" smtClean="0">
                <a:sym typeface="Wingdings" pitchFamily="2" charset="2"/>
              </a:rPr>
              <a:t>ADDITION OPERATION:</a:t>
            </a:r>
          </a:p>
          <a:p>
            <a:r>
              <a:rPr lang="en-US" sz="3200" dirty="0" smtClean="0">
                <a:sym typeface="Wingdings" pitchFamily="2" charset="2"/>
              </a:rPr>
              <a:t>Enter first integer:1</a:t>
            </a:r>
          </a:p>
          <a:p>
            <a:r>
              <a:rPr lang="en-US" sz="3200" dirty="0" smtClean="0">
                <a:sym typeface="Wingdings" pitchFamily="2" charset="2"/>
              </a:rPr>
              <a:t>Enter second integer:2</a:t>
            </a:r>
          </a:p>
          <a:p>
            <a:r>
              <a:rPr lang="en-US" sz="3200" dirty="0" smtClean="0">
                <a:sym typeface="Wingdings" pitchFamily="2" charset="2"/>
              </a:rPr>
              <a:t>Addition= 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3539430"/>
          </a:xfrm>
          <a:prstGeom prst="rect">
            <a:avLst/>
          </a:prstGeom>
          <a:noFill/>
        </p:spPr>
        <p:txBody>
          <a:bodyPr wrap="square" rtlCol="0">
            <a:spAutoFit/>
          </a:bodyPr>
          <a:lstStyle/>
          <a:p>
            <a:r>
              <a:rPr lang="en-US" sz="3200" b="1" dirty="0" smtClean="0">
                <a:sym typeface="Wingdings" pitchFamily="2" charset="2"/>
              </a:rPr>
              <a:t>11) Deleting multiple elements in a list from specified index to last</a:t>
            </a:r>
          </a:p>
          <a:p>
            <a:r>
              <a:rPr lang="en-US" sz="3200" dirty="0" smtClean="0"/>
              <a:t>&gt;&gt;&gt; l1</a:t>
            </a:r>
          </a:p>
          <a:p>
            <a:r>
              <a:rPr lang="en-US" sz="3200" dirty="0" smtClean="0"/>
              <a:t>[10, 34, 35, 40, 50, 60, 70, 80, 90]</a:t>
            </a:r>
          </a:p>
          <a:p>
            <a:r>
              <a:rPr lang="en-US" sz="3200" dirty="0" smtClean="0"/>
              <a:t>&gt;&gt;&gt; del l1[4:]   </a:t>
            </a:r>
            <a:r>
              <a:rPr lang="en-US" sz="3200" dirty="0" smtClean="0">
                <a:sym typeface="Wingdings" pitchFamily="2" charset="2"/>
              </a:rPr>
              <a:t></a:t>
            </a:r>
            <a:r>
              <a:rPr lang="en-US" sz="3200" dirty="0" smtClean="0"/>
              <a:t> 50, 60, 70, 80, 90 element removed</a:t>
            </a:r>
          </a:p>
          <a:p>
            <a:r>
              <a:rPr lang="en-US" sz="3200" dirty="0" smtClean="0"/>
              <a:t>&gt;&gt;&gt; l1</a:t>
            </a:r>
          </a:p>
          <a:p>
            <a:r>
              <a:rPr lang="en-US" sz="3200" dirty="0" smtClean="0"/>
              <a:t>[10, 34, 35, 40]</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dirty="0" smtClean="0">
                <a:sym typeface="Wingdings" pitchFamily="2" charset="2"/>
              </a:rPr>
              <a:t>Execute again:</a:t>
            </a:r>
          </a:p>
          <a:p>
            <a:r>
              <a:rPr lang="en-US" sz="3200" dirty="0" smtClean="0">
                <a:sym typeface="Wingdings" pitchFamily="2" charset="2"/>
              </a:rPr>
              <a:t>Enter first integer:10</a:t>
            </a:r>
          </a:p>
          <a:p>
            <a:r>
              <a:rPr lang="en-US" sz="3200" dirty="0" smtClean="0">
                <a:sym typeface="Wingdings" pitchFamily="2" charset="2"/>
              </a:rPr>
              <a:t>Enter Second integer:2</a:t>
            </a:r>
          </a:p>
          <a:p>
            <a:r>
              <a:rPr lang="en-US" sz="3200" dirty="0" smtClean="0">
                <a:sym typeface="Wingdings" pitchFamily="2" charset="2"/>
              </a:rPr>
              <a:t>Division= 5.0</a:t>
            </a:r>
          </a:p>
          <a:p>
            <a:r>
              <a:rPr lang="en-US" sz="3200" dirty="0" smtClean="0">
                <a:sym typeface="Wingdings" pitchFamily="2" charset="2"/>
              </a:rPr>
              <a:t>ADDITION OPERATION:</a:t>
            </a:r>
          </a:p>
          <a:p>
            <a:r>
              <a:rPr lang="en-US" sz="3200" dirty="0" smtClean="0">
                <a:sym typeface="Wingdings" pitchFamily="2" charset="2"/>
              </a:rPr>
              <a:t>Enter first integer:1</a:t>
            </a:r>
          </a:p>
          <a:p>
            <a:r>
              <a:rPr lang="en-US" sz="3200" dirty="0" smtClean="0">
                <a:sym typeface="Wingdings" pitchFamily="2" charset="2"/>
              </a:rPr>
              <a:t>Enter second integer:2</a:t>
            </a:r>
          </a:p>
          <a:p>
            <a:r>
              <a:rPr lang="en-US" sz="3200" dirty="0" smtClean="0">
                <a:sym typeface="Wingdings" pitchFamily="2" charset="2"/>
              </a:rPr>
              <a:t>Addition= 3</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2554545"/>
          </a:xfrm>
          <a:prstGeom prst="rect">
            <a:avLst/>
          </a:prstGeom>
          <a:noFill/>
        </p:spPr>
        <p:txBody>
          <a:bodyPr wrap="square" rtlCol="0">
            <a:spAutoFit/>
          </a:bodyPr>
          <a:lstStyle/>
          <a:p>
            <a:r>
              <a:rPr lang="en-US" sz="3200" b="1" u="sng" dirty="0" smtClean="0"/>
              <a:t>Default except block:</a:t>
            </a:r>
          </a:p>
          <a:p>
            <a:r>
              <a:rPr lang="en-US" sz="3200" dirty="0" smtClean="0">
                <a:sym typeface="Wingdings" pitchFamily="2" charset="2"/>
              </a:rPr>
              <a:t></a:t>
            </a:r>
            <a:r>
              <a:rPr lang="en-US" sz="3200" dirty="0" smtClean="0"/>
              <a:t>We can use default except block to handle any type of exceptions.</a:t>
            </a:r>
          </a:p>
          <a:p>
            <a:r>
              <a:rPr lang="en-US" sz="3200" dirty="0" smtClean="0">
                <a:sym typeface="Wingdings" pitchFamily="2" charset="2"/>
              </a:rPr>
              <a:t></a:t>
            </a:r>
            <a:r>
              <a:rPr lang="en-US" sz="3200" dirty="0" smtClean="0"/>
              <a:t>In default except block generally we print error message which is suitable to all types of exceptions</a:t>
            </a:r>
            <a:endParaRPr lang="en-US" sz="3200" dirty="0" smtClean="0">
              <a:sym typeface="Wingdings" pitchFamily="2" charset="2"/>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u="sng" dirty="0" smtClean="0"/>
              <a:t>Test.py</a:t>
            </a:r>
          </a:p>
          <a:p>
            <a:r>
              <a:rPr lang="en-US" sz="3200" dirty="0" smtClean="0"/>
              <a:t>try:</a:t>
            </a:r>
          </a:p>
          <a:p>
            <a:r>
              <a:rPr lang="en-US" sz="3200" dirty="0" smtClean="0"/>
              <a:t>    a=</a:t>
            </a:r>
            <a:r>
              <a:rPr lang="en-US" sz="3200" dirty="0" err="1" smtClean="0"/>
              <a:t>int</a:t>
            </a:r>
            <a:r>
              <a:rPr lang="en-US" sz="3200" dirty="0" smtClean="0"/>
              <a:t>(input("Enter first integer:"))</a:t>
            </a:r>
          </a:p>
          <a:p>
            <a:r>
              <a:rPr lang="en-US" sz="3200" dirty="0" smtClean="0"/>
              <a:t>    b=</a:t>
            </a:r>
            <a:r>
              <a:rPr lang="en-US" sz="3200" dirty="0" err="1" smtClean="0"/>
              <a:t>int</a:t>
            </a:r>
            <a:r>
              <a:rPr lang="en-US" sz="3200" dirty="0" smtClean="0"/>
              <a:t>(input("Enter Second integer:"))</a:t>
            </a:r>
          </a:p>
          <a:p>
            <a:r>
              <a:rPr lang="en-US" sz="3200" dirty="0" smtClean="0"/>
              <a:t>    print("Division=",a/b)</a:t>
            </a:r>
          </a:p>
          <a:p>
            <a:r>
              <a:rPr lang="en-US" sz="3200" dirty="0" smtClean="0"/>
              <a:t>except:</a:t>
            </a:r>
          </a:p>
          <a:p>
            <a:r>
              <a:rPr lang="en-US" sz="3200" dirty="0" smtClean="0"/>
              <a:t>    print("Enter valid input")</a:t>
            </a:r>
          </a:p>
          <a:p>
            <a:r>
              <a:rPr lang="en-US" sz="3200" dirty="0" smtClean="0"/>
              <a:t>print("ADDITION OPERATION:")</a:t>
            </a:r>
          </a:p>
          <a:p>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j=</a:t>
            </a:r>
            <a:r>
              <a:rPr lang="en-US" sz="3200" dirty="0" err="1" smtClean="0"/>
              <a:t>int</a:t>
            </a:r>
            <a:r>
              <a:rPr lang="en-US" sz="3200" dirty="0" smtClean="0"/>
              <a:t>(input("Enter second integer:"))</a:t>
            </a:r>
          </a:p>
          <a:p>
            <a:r>
              <a:rPr lang="en-US" sz="3200" dirty="0" smtClean="0"/>
              <a:t>print("Addition=",</a:t>
            </a:r>
            <a:r>
              <a:rPr lang="en-US" sz="3200" dirty="0" err="1" smtClean="0"/>
              <a:t>i+j</a:t>
            </a:r>
            <a:r>
              <a:rPr lang="en-US" sz="3200" dirty="0" smtClean="0"/>
              <a:t>)</a:t>
            </a:r>
          </a:p>
          <a:p>
            <a:r>
              <a:rPr lang="en-US" sz="3200" b="1" dirty="0" smtClean="0"/>
              <a:t>Execution: </a:t>
            </a:r>
            <a:r>
              <a:rPr lang="en-US" sz="3200" dirty="0" smtClean="0"/>
              <a:t>Run Menu </a:t>
            </a:r>
            <a:r>
              <a:rPr lang="en-US" sz="3200" dirty="0" smtClean="0">
                <a:sym typeface="Wingdings" pitchFamily="2" charset="2"/>
              </a:rPr>
              <a:t> Run Module</a:t>
            </a:r>
            <a:endParaRPr lang="en-US" sz="3200" b="1" dirty="0" smtClean="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539430"/>
          </a:xfrm>
          <a:prstGeom prst="rect">
            <a:avLst/>
          </a:prstGeom>
          <a:noFill/>
        </p:spPr>
        <p:txBody>
          <a:bodyPr wrap="square" rtlCol="0">
            <a:spAutoFit/>
          </a:bodyPr>
          <a:lstStyle/>
          <a:p>
            <a:r>
              <a:rPr lang="en-US" sz="3200" dirty="0" smtClean="0"/>
              <a:t>Enter first integer:10</a:t>
            </a:r>
          </a:p>
          <a:p>
            <a:r>
              <a:rPr lang="en-US" sz="3200" dirty="0" smtClean="0"/>
              <a:t>Enter Second integer:0</a:t>
            </a:r>
          </a:p>
          <a:p>
            <a:r>
              <a:rPr lang="en-US" sz="3200" dirty="0" smtClean="0"/>
              <a:t>Enter valid input</a:t>
            </a:r>
          </a:p>
          <a:p>
            <a:r>
              <a:rPr lang="en-US" sz="3200" dirty="0" smtClean="0"/>
              <a:t>ADDITION OPERATION:</a:t>
            </a:r>
          </a:p>
          <a:p>
            <a:r>
              <a:rPr lang="en-US" sz="3200" dirty="0" smtClean="0"/>
              <a:t>Enter first integer:1</a:t>
            </a:r>
          </a:p>
          <a:p>
            <a:r>
              <a:rPr lang="en-US" sz="3200" dirty="0" smtClean="0"/>
              <a:t>Enter second integer:2</a:t>
            </a:r>
          </a:p>
          <a:p>
            <a:r>
              <a:rPr lang="en-US" sz="3200" dirty="0" smtClean="0"/>
              <a:t>Addition= 3</a:t>
            </a:r>
            <a:endParaRPr lang="en-US" sz="3200" b="1" dirty="0" smtClean="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dirty="0" smtClean="0"/>
              <a:t>Execute again:</a:t>
            </a:r>
          </a:p>
          <a:p>
            <a:r>
              <a:rPr lang="en-US" sz="3200" dirty="0" smtClean="0"/>
              <a:t>Enter first integer:10</a:t>
            </a:r>
          </a:p>
          <a:p>
            <a:r>
              <a:rPr lang="en-US" sz="3200" dirty="0" smtClean="0"/>
              <a:t>Enter Second </a:t>
            </a:r>
            <a:r>
              <a:rPr lang="en-US" sz="3200" dirty="0" err="1" smtClean="0"/>
              <a:t>integer:two</a:t>
            </a:r>
            <a:endParaRPr lang="en-US" sz="3200" dirty="0" smtClean="0"/>
          </a:p>
          <a:p>
            <a:r>
              <a:rPr lang="en-US" sz="3200" dirty="0" smtClean="0"/>
              <a:t>Enter valid input</a:t>
            </a:r>
          </a:p>
          <a:p>
            <a:r>
              <a:rPr lang="en-US" sz="3200" dirty="0" smtClean="0"/>
              <a:t>ADDITION OPERATION:</a:t>
            </a:r>
          </a:p>
          <a:p>
            <a:r>
              <a:rPr lang="en-US" sz="3200" dirty="0" smtClean="0"/>
              <a:t>Enter first integer:1</a:t>
            </a:r>
          </a:p>
          <a:p>
            <a:r>
              <a:rPr lang="en-US" sz="3200" dirty="0" smtClean="0"/>
              <a:t>Enter second integer:2</a:t>
            </a:r>
          </a:p>
          <a:p>
            <a:r>
              <a:rPr lang="en-US" sz="3200" dirty="0" smtClean="0"/>
              <a:t>Addition= 3</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539430"/>
          </a:xfrm>
          <a:prstGeom prst="rect">
            <a:avLst/>
          </a:prstGeom>
          <a:noFill/>
        </p:spPr>
        <p:txBody>
          <a:bodyPr wrap="square" rtlCol="0">
            <a:spAutoFit/>
          </a:bodyPr>
          <a:lstStyle/>
          <a:p>
            <a:r>
              <a:rPr lang="en-US" sz="3200" b="1" dirty="0" smtClean="0"/>
              <a:t>Execute again:</a:t>
            </a:r>
          </a:p>
          <a:p>
            <a:r>
              <a:rPr lang="en-US" sz="3200" dirty="0" smtClean="0"/>
              <a:t>Enter first </a:t>
            </a:r>
            <a:r>
              <a:rPr lang="en-US" sz="3200" dirty="0" err="1" smtClean="0"/>
              <a:t>integer:ten</a:t>
            </a:r>
            <a:endParaRPr lang="en-US" sz="3200" dirty="0" smtClean="0"/>
          </a:p>
          <a:p>
            <a:r>
              <a:rPr lang="en-US" sz="3200" dirty="0" smtClean="0"/>
              <a:t>Enter valid input</a:t>
            </a:r>
          </a:p>
          <a:p>
            <a:r>
              <a:rPr lang="en-US" sz="3200" dirty="0" smtClean="0"/>
              <a:t>ADDITION OPERATION:</a:t>
            </a:r>
          </a:p>
          <a:p>
            <a:r>
              <a:rPr lang="en-US" sz="3200" dirty="0" smtClean="0"/>
              <a:t>Enter first integer:1</a:t>
            </a:r>
          </a:p>
          <a:p>
            <a:r>
              <a:rPr lang="en-US" sz="3200" dirty="0" smtClean="0"/>
              <a:t>Enter second integer:2</a:t>
            </a:r>
          </a:p>
          <a:p>
            <a:r>
              <a:rPr lang="en-US" sz="3200" dirty="0" smtClean="0"/>
              <a:t>Addition= 3</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dirty="0" smtClean="0"/>
              <a:t>Execute again:</a:t>
            </a:r>
          </a:p>
          <a:p>
            <a:r>
              <a:rPr lang="en-US" sz="3200" dirty="0" smtClean="0"/>
              <a:t>Enter first integer:10</a:t>
            </a:r>
          </a:p>
          <a:p>
            <a:r>
              <a:rPr lang="en-US" sz="3200" dirty="0" smtClean="0"/>
              <a:t>Enter Second integer:2</a:t>
            </a:r>
          </a:p>
          <a:p>
            <a:r>
              <a:rPr lang="en-US" sz="3200" dirty="0" smtClean="0"/>
              <a:t>Division= 5.0</a:t>
            </a:r>
          </a:p>
          <a:p>
            <a:r>
              <a:rPr lang="en-US" sz="3200" dirty="0" smtClean="0"/>
              <a:t>ADDITION OPERATION:</a:t>
            </a:r>
          </a:p>
          <a:p>
            <a:r>
              <a:rPr lang="en-US" sz="3200" dirty="0" smtClean="0"/>
              <a:t>Enter first integer:1</a:t>
            </a:r>
          </a:p>
          <a:p>
            <a:r>
              <a:rPr lang="en-US" sz="3200" dirty="0" smtClean="0"/>
              <a:t>Enter second integer:2</a:t>
            </a:r>
          </a:p>
          <a:p>
            <a:r>
              <a:rPr lang="en-US" sz="3200" smtClean="0"/>
              <a:t>Addition= 3</a:t>
            </a:r>
            <a:endParaRPr lang="en-US" sz="3200" dirty="0" smtClean="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509200"/>
          </a:xfrm>
          <a:prstGeom prst="rect">
            <a:avLst/>
          </a:prstGeom>
          <a:noFill/>
        </p:spPr>
        <p:txBody>
          <a:bodyPr wrap="square" rtlCol="0">
            <a:spAutoFit/>
          </a:bodyPr>
          <a:lstStyle/>
          <a:p>
            <a:r>
              <a:rPr lang="en-US" sz="3200" b="1" u="sng" dirty="0" smtClean="0"/>
              <a:t>finally block:</a:t>
            </a:r>
          </a:p>
          <a:p>
            <a:r>
              <a:rPr lang="en-US" sz="3200" dirty="0" smtClean="0"/>
              <a:t>The main purpose of finally block is to maintain clean up code (Resource De-allocation Code or Resource Releasing code).</a:t>
            </a:r>
          </a:p>
          <a:p>
            <a:r>
              <a:rPr lang="en-US" sz="3200" b="1" dirty="0" smtClean="0"/>
              <a:t>try:</a:t>
            </a:r>
          </a:p>
          <a:p>
            <a:r>
              <a:rPr lang="en-US" sz="3200" b="1" dirty="0" smtClean="0"/>
              <a:t>	Risky Code</a:t>
            </a:r>
          </a:p>
          <a:p>
            <a:r>
              <a:rPr lang="en-US" sz="3200" b="1" dirty="0" smtClean="0"/>
              <a:t>except:</a:t>
            </a:r>
          </a:p>
          <a:p>
            <a:r>
              <a:rPr lang="en-US" sz="3200" b="1" dirty="0" smtClean="0"/>
              <a:t>	Handling Code</a:t>
            </a:r>
          </a:p>
          <a:p>
            <a:r>
              <a:rPr lang="en-US" sz="3200" b="1" dirty="0" smtClean="0"/>
              <a:t>finally:</a:t>
            </a:r>
          </a:p>
          <a:p>
            <a:r>
              <a:rPr lang="en-US" sz="3200" b="1" dirty="0" smtClean="0"/>
              <a:t>	Cleanup code</a:t>
            </a:r>
          </a:p>
          <a:p>
            <a:endParaRPr lang="en-US" sz="3200" dirty="0" smtClean="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140416"/>
          </a:xfrm>
          <a:prstGeom prst="rect">
            <a:avLst/>
          </a:prstGeom>
          <a:noFill/>
        </p:spPr>
        <p:txBody>
          <a:bodyPr wrap="square" rtlCol="0">
            <a:spAutoFit/>
          </a:bodyPr>
          <a:lstStyle/>
          <a:p>
            <a:r>
              <a:rPr lang="en-US" sz="3200" dirty="0" smtClean="0"/>
              <a:t>The specialty of finally block is it will be executed always whether exception raised or not raised and whether exception handled or not handled.</a:t>
            </a:r>
          </a:p>
          <a:p>
            <a:r>
              <a:rPr lang="en-US" sz="3200" b="1" dirty="0" smtClean="0"/>
              <a:t>Case-1: If an exception is not raised</a:t>
            </a:r>
          </a:p>
          <a:p>
            <a:r>
              <a:rPr lang="en-US" sz="3000" u="sng" dirty="0" smtClean="0"/>
              <a:t>Test.py</a:t>
            </a:r>
          </a:p>
          <a:p>
            <a:r>
              <a:rPr lang="en-US" sz="2900" dirty="0" smtClean="0"/>
              <a:t>try:</a:t>
            </a:r>
          </a:p>
          <a:p>
            <a:r>
              <a:rPr lang="en-US" sz="2900" dirty="0" smtClean="0"/>
              <a:t>    </a:t>
            </a:r>
            <a:r>
              <a:rPr lang="en-US" sz="2900" dirty="0" err="1" smtClean="0"/>
              <a:t>i</a:t>
            </a:r>
            <a:r>
              <a:rPr lang="en-US" sz="2900" dirty="0" smtClean="0"/>
              <a:t>=</a:t>
            </a:r>
            <a:r>
              <a:rPr lang="en-US" sz="2900" dirty="0" err="1" smtClean="0"/>
              <a:t>int</a:t>
            </a:r>
            <a:r>
              <a:rPr lang="en-US" sz="2900" dirty="0" smtClean="0"/>
              <a:t>(input("Enter first integer:"))</a:t>
            </a:r>
          </a:p>
          <a:p>
            <a:r>
              <a:rPr lang="en-US" sz="2900" dirty="0" smtClean="0"/>
              <a:t>    j=</a:t>
            </a:r>
            <a:r>
              <a:rPr lang="en-US" sz="2900" dirty="0" err="1" smtClean="0"/>
              <a:t>int</a:t>
            </a:r>
            <a:r>
              <a:rPr lang="en-US" sz="2900" dirty="0" smtClean="0"/>
              <a:t>(input("Enter second integer:"))</a:t>
            </a:r>
          </a:p>
          <a:p>
            <a:r>
              <a:rPr lang="en-US" sz="2900" dirty="0" smtClean="0"/>
              <a:t>    print("Addition=",</a:t>
            </a:r>
            <a:r>
              <a:rPr lang="en-US" sz="2900" dirty="0" err="1" smtClean="0"/>
              <a:t>i+j</a:t>
            </a:r>
            <a:r>
              <a:rPr lang="en-US" sz="2900" dirty="0" smtClean="0"/>
              <a:t>)</a:t>
            </a:r>
          </a:p>
          <a:p>
            <a:r>
              <a:rPr lang="en-US" sz="2900" dirty="0" smtClean="0"/>
              <a:t>except:</a:t>
            </a:r>
          </a:p>
          <a:p>
            <a:r>
              <a:rPr lang="en-US" sz="2900" dirty="0" smtClean="0"/>
              <a:t>    print("Enter valid input")</a:t>
            </a:r>
          </a:p>
          <a:p>
            <a:r>
              <a:rPr lang="en-US" sz="2900" dirty="0" smtClean="0"/>
              <a:t>finally:</a:t>
            </a:r>
          </a:p>
          <a:p>
            <a:r>
              <a:rPr lang="en-US" sz="2900" dirty="0" smtClean="0"/>
              <a:t>    print("finally block is executed")</a:t>
            </a:r>
          </a:p>
          <a:p>
            <a:r>
              <a:rPr lang="en-US" sz="2900" dirty="0" smtClean="0"/>
              <a:t>    </a:t>
            </a:r>
            <a:r>
              <a:rPr lang="en-US" sz="2900" dirty="0" err="1" smtClean="0"/>
              <a:t>i</a:t>
            </a:r>
            <a:r>
              <a:rPr lang="en-US" sz="2900" dirty="0" smtClean="0"/>
              <a:t>=j=None #Resources are </a:t>
            </a:r>
            <a:r>
              <a:rPr lang="en-US" sz="2900" dirty="0" err="1" smtClean="0"/>
              <a:t>deallocated</a:t>
            </a:r>
            <a:endParaRPr lang="en-US" sz="2900" dirty="0" smtClean="0"/>
          </a:p>
          <a:p>
            <a:r>
              <a:rPr lang="en-US" sz="2900" dirty="0" smtClean="0"/>
              <a:t>    print("</a:t>
            </a:r>
            <a:r>
              <a:rPr lang="en-US" sz="2900" dirty="0" err="1" smtClean="0"/>
              <a:t>i</a:t>
            </a:r>
            <a:r>
              <a:rPr lang="en-US" sz="2900" dirty="0" smtClean="0"/>
              <a:t>=",</a:t>
            </a:r>
            <a:r>
              <a:rPr lang="en-US" sz="2900" dirty="0" err="1" smtClean="0"/>
              <a:t>i</a:t>
            </a:r>
            <a:r>
              <a:rPr lang="en-US" sz="2900" dirty="0" smtClean="0"/>
              <a:t>," j=",j)</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524315"/>
          </a:xfrm>
          <a:prstGeom prst="rect">
            <a:avLst/>
          </a:prstGeom>
          <a:noFill/>
        </p:spPr>
        <p:txBody>
          <a:bodyPr wrap="square" rtlCol="0">
            <a:spAutoFit/>
          </a:bodyPr>
          <a:lstStyle/>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Enter first integer:10</a:t>
            </a:r>
          </a:p>
          <a:p>
            <a:r>
              <a:rPr lang="en-US" sz="3200" dirty="0" smtClean="0"/>
              <a:t>Enter second integer:20</a:t>
            </a:r>
          </a:p>
          <a:p>
            <a:r>
              <a:rPr lang="en-US" sz="3200" dirty="0" smtClean="0"/>
              <a:t>Addition= 30</a:t>
            </a:r>
          </a:p>
          <a:p>
            <a:r>
              <a:rPr lang="en-US" sz="3200" dirty="0" smtClean="0"/>
              <a:t>finally block is executed</a:t>
            </a:r>
          </a:p>
          <a:p>
            <a:r>
              <a:rPr lang="en-US" sz="3200" dirty="0" err="1" smtClean="0"/>
              <a:t>i</a:t>
            </a:r>
            <a:r>
              <a:rPr lang="en-US" sz="3200" dirty="0" smtClean="0"/>
              <a:t>= None  j= None</a:t>
            </a:r>
          </a:p>
          <a:p>
            <a:r>
              <a:rPr lang="en-US" sz="3200" b="1" dirty="0" smtClean="0"/>
              <a:t>Note: </a:t>
            </a:r>
            <a:r>
              <a:rPr lang="en-US" sz="3200" dirty="0" smtClean="0"/>
              <a:t>Exception is not raised but “finally” block is executed and the memory for “</a:t>
            </a:r>
            <a:r>
              <a:rPr lang="en-US" sz="3200" dirty="0" err="1" smtClean="0"/>
              <a:t>i</a:t>
            </a:r>
            <a:r>
              <a:rPr lang="en-US" sz="3200" dirty="0" smtClean="0"/>
              <a:t>“ and “j” variables are de-allocated. Hence “finally” block is executed always.</a:t>
            </a:r>
            <a:endParaRPr lang="en-US" sz="32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494085"/>
          </a:xfrm>
          <a:prstGeom prst="rect">
            <a:avLst/>
          </a:prstGeom>
          <a:noFill/>
        </p:spPr>
        <p:txBody>
          <a:bodyPr wrap="square" rtlCol="0">
            <a:spAutoFit/>
          </a:bodyPr>
          <a:lstStyle/>
          <a:p>
            <a:r>
              <a:rPr lang="en-US" sz="3200" b="1" u="sng" dirty="0" smtClean="0"/>
              <a:t>List Data Structure / List collection Data Type</a:t>
            </a:r>
            <a:endParaRPr lang="en-US" sz="3200" u="sng" dirty="0" smtClean="0"/>
          </a:p>
          <a:p>
            <a:r>
              <a:rPr lang="en-US" sz="3200" b="1" dirty="0" smtClean="0">
                <a:sym typeface="Wingdings" pitchFamily="2" charset="2"/>
              </a:rPr>
              <a:t>A List is</a:t>
            </a:r>
            <a:r>
              <a:rPr lang="en-US" sz="3200" b="1" dirty="0" smtClean="0"/>
              <a:t> a group of individual .</a:t>
            </a:r>
          </a:p>
          <a:p>
            <a:r>
              <a:rPr lang="en-US" sz="3200" dirty="0" smtClean="0"/>
              <a:t>&gt;&gt;&gt; l1=[10,20,30,40,50]</a:t>
            </a:r>
          </a:p>
          <a:p>
            <a:r>
              <a:rPr lang="en-US" sz="3200" dirty="0" smtClean="0"/>
              <a:t>&gt;&gt;&gt; type(l1)</a:t>
            </a:r>
          </a:p>
          <a:p>
            <a:r>
              <a:rPr lang="en-US" sz="3200" dirty="0" smtClean="0"/>
              <a:t>&lt;class 'list'&gt;</a:t>
            </a:r>
          </a:p>
          <a:p>
            <a:r>
              <a:rPr lang="en-US" sz="3200" dirty="0" smtClean="0"/>
              <a:t>&gt;&gt;&gt; l1</a:t>
            </a:r>
          </a:p>
          <a:p>
            <a:r>
              <a:rPr lang="en-US" sz="3200" dirty="0" smtClean="0"/>
              <a:t>[10, 20, 30, 40, 50]</a:t>
            </a:r>
          </a:p>
          <a:p>
            <a:r>
              <a:rPr lang="en-US" sz="3200" dirty="0" smtClean="0">
                <a:sym typeface="Wingdings" pitchFamily="2" charset="2"/>
              </a:rPr>
              <a:t></a:t>
            </a:r>
            <a:r>
              <a:rPr lang="en-US" sz="3200" dirty="0" smtClean="0"/>
              <a:t>In List, the elements will be placed within square brackets and with comma separator.</a:t>
            </a:r>
          </a:p>
          <a:p>
            <a:r>
              <a:rPr lang="en-US" sz="3200" b="1" dirty="0" smtClean="0">
                <a:sym typeface="Wingdings" pitchFamily="2" charset="2"/>
              </a:rPr>
              <a:t> In List, </a:t>
            </a:r>
            <a:r>
              <a:rPr lang="en-US" sz="3200" b="1" dirty="0" smtClean="0"/>
              <a:t>insertion order preserved.</a:t>
            </a:r>
          </a:p>
          <a:p>
            <a:r>
              <a:rPr lang="en-US" sz="3200" dirty="0" smtClean="0"/>
              <a:t>&gt;&gt;&gt; l1</a:t>
            </a:r>
          </a:p>
          <a:p>
            <a:r>
              <a:rPr lang="en-US" sz="3200" dirty="0" smtClean="0"/>
              <a:t>[10, 20, 30, 40, 50]</a:t>
            </a:r>
            <a:endParaRPr lang="en-US" sz="3200" b="1" dirty="0" smtClean="0">
              <a:sym typeface="Wingdings" pitchFamily="2" charset="2"/>
            </a:endParaRPr>
          </a:p>
          <a:p>
            <a:r>
              <a:rPr lang="en-US" sz="3200" b="1" dirty="0" smtClean="0">
                <a:sym typeface="Wingdings" pitchFamily="2" charset="2"/>
              </a:rPr>
              <a:t>Note: </a:t>
            </a:r>
            <a:r>
              <a:rPr lang="en-US" sz="3200" dirty="0" smtClean="0">
                <a:sym typeface="Wingdings" pitchFamily="2" charset="2"/>
              </a:rPr>
              <a:t>elements are inserted in same order</a:t>
            </a:r>
            <a:endParaRPr lang="en-US" sz="3200"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4031873"/>
          </a:xfrm>
          <a:prstGeom prst="rect">
            <a:avLst/>
          </a:prstGeom>
          <a:noFill/>
        </p:spPr>
        <p:txBody>
          <a:bodyPr wrap="square" rtlCol="0">
            <a:spAutoFit/>
          </a:bodyPr>
          <a:lstStyle/>
          <a:p>
            <a:r>
              <a:rPr lang="en-US" sz="3200" b="1" dirty="0" smtClean="0">
                <a:sym typeface="Wingdings" pitchFamily="2" charset="2"/>
              </a:rPr>
              <a:t>12) Deleting all elements from the list</a:t>
            </a:r>
          </a:p>
          <a:p>
            <a:r>
              <a:rPr lang="en-US" sz="3200" dirty="0" smtClean="0"/>
              <a:t>&gt;&gt;&gt; l1</a:t>
            </a:r>
          </a:p>
          <a:p>
            <a:r>
              <a:rPr lang="en-US" sz="3200" dirty="0" smtClean="0"/>
              <a:t>[10, 34, 35, 40]</a:t>
            </a:r>
          </a:p>
          <a:p>
            <a:r>
              <a:rPr lang="en-US" sz="3200" dirty="0" smtClean="0"/>
              <a:t>&gt;&gt;&gt; l1</a:t>
            </a:r>
          </a:p>
          <a:p>
            <a:r>
              <a:rPr lang="en-US" sz="3200" dirty="0" smtClean="0"/>
              <a:t>[10, 34, 35, 40]</a:t>
            </a:r>
          </a:p>
          <a:p>
            <a:r>
              <a:rPr lang="en-US" sz="3200" dirty="0" smtClean="0"/>
              <a:t>&gt;&gt;&gt; l1.clear()</a:t>
            </a:r>
          </a:p>
          <a:p>
            <a:r>
              <a:rPr lang="en-US" sz="3200" dirty="0" smtClean="0"/>
              <a:t>&gt;&gt;&gt; l1</a:t>
            </a:r>
          </a:p>
          <a:p>
            <a:r>
              <a:rPr lang="en-US" sz="3200" dirty="0" smtClean="0"/>
              <a:t>[]</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b="1" dirty="0" smtClean="0"/>
              <a:t>Case-2: If an exception is raised and handled:</a:t>
            </a:r>
          </a:p>
          <a:p>
            <a:r>
              <a:rPr lang="en-US" sz="3200" u="sng" dirty="0" smtClean="0"/>
              <a:t>Test.py</a:t>
            </a:r>
          </a:p>
          <a:p>
            <a:r>
              <a:rPr lang="en-US" sz="3200" dirty="0" smtClean="0"/>
              <a:t>try:</a:t>
            </a:r>
          </a:p>
          <a:p>
            <a:r>
              <a:rPr lang="en-US" sz="3200" dirty="0" smtClean="0"/>
              <a:t>    </a:t>
            </a:r>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    j=</a:t>
            </a:r>
            <a:r>
              <a:rPr lang="en-US" sz="3200" dirty="0" err="1" smtClean="0"/>
              <a:t>int</a:t>
            </a:r>
            <a:r>
              <a:rPr lang="en-US" sz="3200" dirty="0" smtClean="0"/>
              <a:t>(input("Enter second integer:"))</a:t>
            </a:r>
          </a:p>
          <a:p>
            <a:r>
              <a:rPr lang="en-US" sz="3200" dirty="0" smtClean="0"/>
              <a:t>    print("Addition=",</a:t>
            </a:r>
            <a:r>
              <a:rPr lang="en-US" sz="3200" dirty="0" err="1" smtClean="0"/>
              <a:t>i+j</a:t>
            </a:r>
            <a:r>
              <a:rPr lang="en-US" sz="3200" dirty="0" smtClean="0"/>
              <a:t>)</a:t>
            </a:r>
          </a:p>
          <a:p>
            <a:r>
              <a:rPr lang="en-US" sz="3200" dirty="0" smtClean="0"/>
              <a:t>except:</a:t>
            </a:r>
          </a:p>
          <a:p>
            <a:r>
              <a:rPr lang="en-US" sz="3200" dirty="0" smtClean="0"/>
              <a:t>    print("Enter valid input")</a:t>
            </a:r>
          </a:p>
          <a:p>
            <a:r>
              <a:rPr lang="en-US" sz="3200" dirty="0" smtClean="0"/>
              <a:t>finally:</a:t>
            </a:r>
          </a:p>
          <a:p>
            <a:r>
              <a:rPr lang="en-US" sz="3200" dirty="0" smtClean="0"/>
              <a:t>    print("finally block is executed")</a:t>
            </a:r>
          </a:p>
          <a:p>
            <a:r>
              <a:rPr lang="en-US" sz="3200" dirty="0" smtClean="0"/>
              <a:t>    </a:t>
            </a:r>
            <a:r>
              <a:rPr lang="en-US" sz="3200" dirty="0" err="1" smtClean="0"/>
              <a:t>i</a:t>
            </a:r>
            <a:r>
              <a:rPr lang="en-US" sz="3200" dirty="0" smtClean="0"/>
              <a:t>=j=None #Resources are </a:t>
            </a:r>
            <a:r>
              <a:rPr lang="en-US" sz="3200" dirty="0" err="1" smtClean="0"/>
              <a:t>deallocated</a:t>
            </a:r>
            <a:endParaRPr lang="en-US" sz="3200" dirty="0" smtClean="0"/>
          </a:p>
          <a:p>
            <a:r>
              <a:rPr lang="en-US" sz="3200" dirty="0" smtClean="0"/>
              <a:t>    print("</a:t>
            </a:r>
            <a:r>
              <a:rPr lang="en-US" sz="3200" dirty="0" err="1" smtClean="0"/>
              <a:t>i</a:t>
            </a:r>
            <a:r>
              <a:rPr lang="en-US" sz="3200" dirty="0" smtClean="0"/>
              <a:t>=",</a:t>
            </a:r>
            <a:r>
              <a:rPr lang="en-US" sz="3200" dirty="0" err="1" smtClean="0"/>
              <a:t>i</a:t>
            </a:r>
            <a:r>
              <a:rPr lang="en-US" sz="3200" dirty="0" smtClean="0"/>
              <a:t>," j=",j)</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016758"/>
          </a:xfrm>
          <a:prstGeom prst="rect">
            <a:avLst/>
          </a:prstGeom>
          <a:noFill/>
        </p:spPr>
        <p:txBody>
          <a:bodyPr wrap="square" rtlCol="0">
            <a:spAutoFit/>
          </a:bodyPr>
          <a:lstStyle/>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Enter first integer:10</a:t>
            </a:r>
          </a:p>
          <a:p>
            <a:r>
              <a:rPr lang="en-US" sz="3200" dirty="0" smtClean="0"/>
              <a:t>Enter second integer:$</a:t>
            </a:r>
          </a:p>
          <a:p>
            <a:r>
              <a:rPr lang="en-US" sz="3200" dirty="0" smtClean="0"/>
              <a:t>Enter valid input</a:t>
            </a:r>
          </a:p>
          <a:p>
            <a:r>
              <a:rPr lang="en-US" sz="3200" dirty="0" smtClean="0"/>
              <a:t>finally block is executed</a:t>
            </a:r>
          </a:p>
          <a:p>
            <a:r>
              <a:rPr lang="en-US" sz="3200" dirty="0" err="1" smtClean="0"/>
              <a:t>i</a:t>
            </a:r>
            <a:r>
              <a:rPr lang="en-US" sz="3200" dirty="0" smtClean="0"/>
              <a:t>= None  j= None</a:t>
            </a:r>
          </a:p>
          <a:p>
            <a:r>
              <a:rPr lang="en-US" sz="3200" b="1" dirty="0" smtClean="0"/>
              <a:t>Note: </a:t>
            </a:r>
            <a:r>
              <a:rPr lang="en-US" sz="3200" dirty="0" smtClean="0"/>
              <a:t>$ symbol is entered instead of entering integer. So exception is raised and still “finally” block is executed and the memory for “</a:t>
            </a:r>
            <a:r>
              <a:rPr lang="en-US" sz="3200" dirty="0" err="1" smtClean="0"/>
              <a:t>i</a:t>
            </a:r>
            <a:r>
              <a:rPr lang="en-US" sz="3200" dirty="0" smtClean="0"/>
              <a:t>“ and “j” variables are de-allocated. Hence “finally” block is executed always.</a:t>
            </a:r>
            <a:endParaRPr lang="en-US" sz="3200" b="1" dirty="0" smtClean="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663636"/>
          </a:xfrm>
          <a:prstGeom prst="rect">
            <a:avLst/>
          </a:prstGeom>
          <a:noFill/>
        </p:spPr>
        <p:txBody>
          <a:bodyPr wrap="square" rtlCol="0">
            <a:spAutoFit/>
          </a:bodyPr>
          <a:lstStyle/>
          <a:p>
            <a:r>
              <a:rPr lang="en-US" sz="3200" b="1" dirty="0" smtClean="0"/>
              <a:t>Case-3: If an exception is raised but not handled:</a:t>
            </a:r>
          </a:p>
          <a:p>
            <a:r>
              <a:rPr lang="en-US" sz="3200" dirty="0" smtClean="0"/>
              <a:t>In the following program “</a:t>
            </a:r>
            <a:r>
              <a:rPr lang="en-US" sz="3200" dirty="0" err="1" smtClean="0"/>
              <a:t>ValueError</a:t>
            </a:r>
            <a:r>
              <a:rPr lang="en-US" sz="3200" dirty="0" smtClean="0"/>
              <a:t>” exception is only handled but “</a:t>
            </a:r>
            <a:r>
              <a:rPr lang="en-US" sz="3200" dirty="0" err="1" smtClean="0"/>
              <a:t>ZeroDivisionError</a:t>
            </a:r>
            <a:r>
              <a:rPr lang="en-US" sz="3200" dirty="0" smtClean="0"/>
              <a:t>” i.e. Division by </a:t>
            </a:r>
            <a:r>
              <a:rPr lang="en-US" sz="3200" smtClean="0"/>
              <a:t>zero exception is not handled.</a:t>
            </a:r>
          </a:p>
          <a:p>
            <a:r>
              <a:rPr lang="en-US" sz="3200" u="sng" smtClean="0"/>
              <a:t>Test.py</a:t>
            </a:r>
          </a:p>
          <a:p>
            <a:r>
              <a:rPr lang="en-US" sz="2900" smtClean="0"/>
              <a:t>try:</a:t>
            </a:r>
          </a:p>
          <a:p>
            <a:r>
              <a:rPr lang="en-US" sz="2900" smtClean="0"/>
              <a:t>    i=int(input("Enter first integer:"))</a:t>
            </a:r>
          </a:p>
          <a:p>
            <a:r>
              <a:rPr lang="en-US" sz="2900" smtClean="0"/>
              <a:t>    </a:t>
            </a:r>
            <a:r>
              <a:rPr lang="en-US" sz="2900" dirty="0" smtClean="0"/>
              <a:t>j=</a:t>
            </a:r>
            <a:r>
              <a:rPr lang="en-US" sz="2900" dirty="0" err="1" smtClean="0"/>
              <a:t>int</a:t>
            </a:r>
            <a:r>
              <a:rPr lang="en-US" sz="2900" dirty="0" smtClean="0"/>
              <a:t>(input("Enter second integer:"))</a:t>
            </a:r>
          </a:p>
          <a:p>
            <a:r>
              <a:rPr lang="en-US" sz="2900" smtClean="0"/>
              <a:t>   </a:t>
            </a:r>
            <a:r>
              <a:rPr lang="en-US" sz="2900" dirty="0" smtClean="0"/>
              <a:t>print("Division=",</a:t>
            </a:r>
            <a:r>
              <a:rPr lang="en-US" sz="2900" dirty="0" err="1" smtClean="0"/>
              <a:t>i</a:t>
            </a:r>
            <a:r>
              <a:rPr lang="en-US" sz="2900" dirty="0" smtClean="0"/>
              <a:t>/j)</a:t>
            </a:r>
          </a:p>
          <a:p>
            <a:r>
              <a:rPr lang="en-US" sz="2900" smtClean="0"/>
              <a:t>except </a:t>
            </a:r>
            <a:r>
              <a:rPr lang="en-US" sz="2900" dirty="0" err="1" smtClean="0"/>
              <a:t>ValueError</a:t>
            </a:r>
            <a:r>
              <a:rPr lang="en-US" sz="2900" dirty="0" smtClean="0"/>
              <a:t>:</a:t>
            </a:r>
          </a:p>
          <a:p>
            <a:r>
              <a:rPr lang="en-US" sz="2900" smtClean="0"/>
              <a:t>   </a:t>
            </a:r>
            <a:r>
              <a:rPr lang="en-US" sz="2900" dirty="0" smtClean="0"/>
              <a:t>print("Enter integer only")</a:t>
            </a:r>
          </a:p>
          <a:p>
            <a:r>
              <a:rPr lang="en-US" sz="2900" smtClean="0"/>
              <a:t>finally</a:t>
            </a:r>
            <a:r>
              <a:rPr lang="en-US" sz="2900" dirty="0" smtClean="0"/>
              <a:t>:</a:t>
            </a:r>
          </a:p>
          <a:p>
            <a:r>
              <a:rPr lang="en-US" sz="2900" smtClean="0"/>
              <a:t>   </a:t>
            </a:r>
            <a:r>
              <a:rPr lang="en-US" sz="2900" dirty="0" smtClean="0"/>
              <a:t>print("finally block is executed")</a:t>
            </a:r>
          </a:p>
          <a:p>
            <a:r>
              <a:rPr lang="en-US" sz="2900" smtClean="0"/>
              <a:t>   </a:t>
            </a:r>
            <a:r>
              <a:rPr lang="en-US" sz="2900" dirty="0" err="1" smtClean="0"/>
              <a:t>i</a:t>
            </a:r>
            <a:r>
              <a:rPr lang="en-US" sz="2900" dirty="0" smtClean="0"/>
              <a:t>=j=None #Resources are </a:t>
            </a:r>
            <a:r>
              <a:rPr lang="en-US" sz="2900" dirty="0" err="1" smtClean="0"/>
              <a:t>deallocated</a:t>
            </a:r>
            <a:endParaRPr lang="en-US" sz="2900" dirty="0" smtClean="0"/>
          </a:p>
          <a:p>
            <a:r>
              <a:rPr lang="en-US" sz="2900" smtClean="0"/>
              <a:t>   </a:t>
            </a:r>
            <a:r>
              <a:rPr lang="en-US" sz="2900" dirty="0" smtClean="0"/>
              <a:t>print("</a:t>
            </a:r>
            <a:r>
              <a:rPr lang="en-US" sz="2900" dirty="0" err="1" smtClean="0"/>
              <a:t>i</a:t>
            </a:r>
            <a:r>
              <a:rPr lang="en-US" sz="2900" dirty="0" smtClean="0"/>
              <a:t>=",</a:t>
            </a:r>
            <a:r>
              <a:rPr lang="en-US" sz="2900" dirty="0" err="1" smtClean="0"/>
              <a:t>i</a:t>
            </a:r>
            <a:r>
              <a:rPr lang="en-US" sz="2900" dirty="0" smtClean="0"/>
              <a:t>," j=",j)</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b="1" dirty="0" smtClean="0"/>
              <a:t>Execution: </a:t>
            </a:r>
            <a:r>
              <a:rPr lang="en-US" sz="3200" dirty="0" smtClean="0"/>
              <a:t>Run Menu </a:t>
            </a:r>
            <a:r>
              <a:rPr lang="en-US" sz="3200" dirty="0" smtClean="0">
                <a:sym typeface="Wingdings" pitchFamily="2" charset="2"/>
              </a:rPr>
              <a:t> Run Module</a:t>
            </a:r>
          </a:p>
          <a:p>
            <a:r>
              <a:rPr lang="en-US" sz="3200" dirty="0" smtClean="0"/>
              <a:t>Enter first integer:10</a:t>
            </a:r>
          </a:p>
          <a:p>
            <a:r>
              <a:rPr lang="en-US" sz="3200" dirty="0" smtClean="0"/>
              <a:t>Enter second integer:0</a:t>
            </a:r>
          </a:p>
          <a:p>
            <a:r>
              <a:rPr lang="en-US" sz="3200" dirty="0" smtClean="0"/>
              <a:t>finally block is executed</a:t>
            </a:r>
          </a:p>
          <a:p>
            <a:r>
              <a:rPr lang="en-US" sz="3200" dirty="0" err="1" smtClean="0"/>
              <a:t>i</a:t>
            </a:r>
            <a:r>
              <a:rPr lang="en-US" sz="3200" dirty="0" smtClean="0"/>
              <a:t>= None  j= None</a:t>
            </a:r>
          </a:p>
          <a:p>
            <a:r>
              <a:rPr lang="en-US" sz="3200" dirty="0" smtClean="0"/>
              <a:t>….</a:t>
            </a:r>
          </a:p>
          <a:p>
            <a:r>
              <a:rPr lang="en-US" sz="3200" dirty="0" err="1" smtClean="0"/>
              <a:t>ZeroDivisionError</a:t>
            </a:r>
            <a:r>
              <a:rPr lang="en-US" sz="3200" dirty="0" smtClean="0"/>
              <a:t>: division by zero</a:t>
            </a:r>
          </a:p>
          <a:p>
            <a:r>
              <a:rPr lang="en-US" sz="3200" b="1" dirty="0" smtClean="0"/>
              <a:t>Note: </a:t>
            </a:r>
            <a:r>
              <a:rPr lang="en-US" sz="3200" dirty="0" err="1" smtClean="0"/>
              <a:t>Eventhough</a:t>
            </a:r>
            <a:r>
              <a:rPr lang="en-US" sz="3200" dirty="0" smtClean="0"/>
              <a:t> “</a:t>
            </a:r>
            <a:r>
              <a:rPr lang="en-US" sz="3200" dirty="0" err="1" smtClean="0"/>
              <a:t>ZeroDivisionError</a:t>
            </a:r>
            <a:r>
              <a:rPr lang="en-US" sz="3200" dirty="0" smtClean="0"/>
              <a:t>” exception i.e. division by zero exception not handled still “finally” block is executed and the memory for “</a:t>
            </a:r>
            <a:r>
              <a:rPr lang="en-US" sz="3200" dirty="0" err="1" smtClean="0"/>
              <a:t>i</a:t>
            </a:r>
            <a:r>
              <a:rPr lang="en-US" sz="3200" dirty="0" smtClean="0"/>
              <a:t>“ and “j” variables are de-allocated. Hence “finally” block is executed always.</a:t>
            </a:r>
            <a:endParaRPr lang="en-US" sz="3200" b="1" dirty="0" smtClean="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2062103"/>
          </a:xfrm>
          <a:prstGeom prst="rect">
            <a:avLst/>
          </a:prstGeom>
          <a:noFill/>
        </p:spPr>
        <p:txBody>
          <a:bodyPr wrap="square" rtlCol="0">
            <a:spAutoFit/>
          </a:bodyPr>
          <a:lstStyle/>
          <a:p>
            <a:r>
              <a:rPr lang="en-US" sz="3200" b="1" dirty="0" smtClean="0"/>
              <a:t>Note:</a:t>
            </a:r>
            <a:r>
              <a:rPr lang="en-US" sz="3200" dirty="0" smtClean="0"/>
              <a:t> There is only one situation where finally block won't be executed </a:t>
            </a:r>
            <a:r>
              <a:rPr lang="en-US" sz="3200" dirty="0" err="1" smtClean="0"/>
              <a:t>ie</a:t>
            </a:r>
            <a:r>
              <a:rPr lang="en-US" sz="3200" dirty="0" smtClean="0"/>
              <a:t> whenever we are using </a:t>
            </a:r>
            <a:r>
              <a:rPr lang="en-US" sz="3200" dirty="0" err="1" smtClean="0"/>
              <a:t>os._exit</a:t>
            </a:r>
            <a:r>
              <a:rPr lang="en-US" sz="3200" dirty="0" smtClean="0"/>
              <a:t>(0) function.</a:t>
            </a:r>
          </a:p>
          <a:p>
            <a:r>
              <a:rPr lang="en-US" sz="3200" dirty="0" smtClean="0"/>
              <a:t>The following program is the proof:</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u="sng" dirty="0" smtClean="0"/>
              <a:t>Test.py</a:t>
            </a:r>
          </a:p>
          <a:p>
            <a:r>
              <a:rPr lang="en-US" sz="3200" dirty="0" smtClean="0"/>
              <a:t>import </a:t>
            </a:r>
            <a:r>
              <a:rPr lang="en-US" sz="3200" dirty="0" err="1" smtClean="0"/>
              <a:t>os</a:t>
            </a:r>
            <a:endParaRPr lang="en-US" sz="3200" dirty="0" smtClean="0"/>
          </a:p>
          <a:p>
            <a:r>
              <a:rPr lang="en-US" sz="3200" dirty="0" smtClean="0"/>
              <a:t>try:</a:t>
            </a:r>
          </a:p>
          <a:p>
            <a:r>
              <a:rPr lang="en-US" sz="3200" dirty="0" smtClean="0"/>
              <a:t>    </a:t>
            </a:r>
            <a:r>
              <a:rPr lang="en-US" sz="3200" dirty="0" err="1" smtClean="0"/>
              <a:t>i</a:t>
            </a:r>
            <a:r>
              <a:rPr lang="en-US" sz="3200" dirty="0" smtClean="0"/>
              <a:t>=</a:t>
            </a:r>
            <a:r>
              <a:rPr lang="en-US" sz="3200" dirty="0" err="1" smtClean="0"/>
              <a:t>int</a:t>
            </a:r>
            <a:r>
              <a:rPr lang="en-US" sz="3200" dirty="0" smtClean="0"/>
              <a:t>(input("Enter first integer:"))</a:t>
            </a:r>
          </a:p>
          <a:p>
            <a:r>
              <a:rPr lang="en-US" sz="3200" dirty="0" smtClean="0"/>
              <a:t>    j=</a:t>
            </a:r>
            <a:r>
              <a:rPr lang="en-US" sz="3200" dirty="0" err="1" smtClean="0"/>
              <a:t>int</a:t>
            </a:r>
            <a:r>
              <a:rPr lang="en-US" sz="3200" dirty="0" smtClean="0"/>
              <a:t>(input("Enter second integer:"))</a:t>
            </a:r>
          </a:p>
          <a:p>
            <a:r>
              <a:rPr lang="en-US" sz="3200" dirty="0" smtClean="0"/>
              <a:t>    print("Division=",</a:t>
            </a:r>
            <a:r>
              <a:rPr lang="en-US" sz="3200" dirty="0" err="1" smtClean="0"/>
              <a:t>i</a:t>
            </a:r>
            <a:r>
              <a:rPr lang="en-US" sz="3200" dirty="0" smtClean="0"/>
              <a:t>/j)</a:t>
            </a:r>
          </a:p>
          <a:p>
            <a:r>
              <a:rPr lang="en-US" sz="3200" dirty="0" smtClean="0"/>
              <a:t>    </a:t>
            </a:r>
            <a:r>
              <a:rPr lang="en-US" sz="3200" dirty="0" err="1" smtClean="0"/>
              <a:t>os._exit</a:t>
            </a:r>
            <a:r>
              <a:rPr lang="en-US" sz="3200" dirty="0" smtClean="0"/>
              <a:t>(0)</a:t>
            </a:r>
          </a:p>
          <a:p>
            <a:r>
              <a:rPr lang="en-US" sz="3200" dirty="0" smtClean="0"/>
              <a:t>except:</a:t>
            </a:r>
          </a:p>
          <a:p>
            <a:r>
              <a:rPr lang="en-US" sz="3200" dirty="0" smtClean="0"/>
              <a:t>    print("Enter valid input")</a:t>
            </a:r>
          </a:p>
          <a:p>
            <a:r>
              <a:rPr lang="en-US" sz="3200" dirty="0" smtClean="0"/>
              <a:t>finally:</a:t>
            </a:r>
          </a:p>
          <a:p>
            <a:r>
              <a:rPr lang="en-US" sz="3200" dirty="0" smtClean="0"/>
              <a:t>    print("finally block is executed")</a:t>
            </a:r>
          </a:p>
          <a:p>
            <a:r>
              <a:rPr lang="en-US" sz="3200" dirty="0" smtClean="0"/>
              <a:t>    </a:t>
            </a:r>
            <a:r>
              <a:rPr lang="en-US" sz="3200" dirty="0" err="1" smtClean="0"/>
              <a:t>i</a:t>
            </a:r>
            <a:r>
              <a:rPr lang="en-US" sz="3200" dirty="0" smtClean="0"/>
              <a:t>=j=None #Resources are </a:t>
            </a:r>
            <a:r>
              <a:rPr lang="en-US" sz="3200" dirty="0" err="1" smtClean="0"/>
              <a:t>deallocated</a:t>
            </a:r>
            <a:endParaRPr lang="en-US" sz="3200" dirty="0" smtClean="0"/>
          </a:p>
          <a:p>
            <a:r>
              <a:rPr lang="en-US" sz="3200" dirty="0" smtClean="0"/>
              <a:t>    print("</a:t>
            </a:r>
            <a:r>
              <a:rPr lang="en-US" sz="3200" dirty="0" err="1" smtClean="0"/>
              <a:t>i</a:t>
            </a:r>
            <a:r>
              <a:rPr lang="en-US" sz="3200" dirty="0" smtClean="0"/>
              <a:t>=",</a:t>
            </a:r>
            <a:r>
              <a:rPr lang="en-US" sz="3200" dirty="0" err="1" smtClean="0"/>
              <a:t>i</a:t>
            </a:r>
            <a:r>
              <a:rPr lang="en-US" sz="3200" dirty="0" smtClean="0"/>
              <a:t>," j=",j)</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863417"/>
          </a:xfrm>
          <a:prstGeom prst="rect">
            <a:avLst/>
          </a:prstGeom>
          <a:noFill/>
        </p:spPr>
        <p:txBody>
          <a:bodyPr wrap="square" rtlCol="0">
            <a:spAutoFit/>
          </a:bodyPr>
          <a:lstStyle/>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Enter first integer:10</a:t>
            </a:r>
          </a:p>
          <a:p>
            <a:r>
              <a:rPr lang="en-US" sz="3200" dirty="0" smtClean="0"/>
              <a:t>Enter second integer:2</a:t>
            </a:r>
          </a:p>
          <a:p>
            <a:r>
              <a:rPr lang="en-US" sz="3200" dirty="0" smtClean="0"/>
              <a:t>Division= 5.0</a:t>
            </a:r>
          </a:p>
          <a:p>
            <a:r>
              <a:rPr lang="en-US" sz="3200" b="1" dirty="0" smtClean="0"/>
              <a:t>Execute again: </a:t>
            </a:r>
            <a:r>
              <a:rPr lang="en-US" sz="3200" dirty="0" smtClean="0"/>
              <a:t>Now give input which causes to raise the exception then “finally” block will be executed.</a:t>
            </a:r>
          </a:p>
          <a:p>
            <a:r>
              <a:rPr lang="en-US" sz="3200" dirty="0" smtClean="0"/>
              <a:t>Enter first integer:10</a:t>
            </a:r>
          </a:p>
          <a:p>
            <a:r>
              <a:rPr lang="en-US" sz="3200" dirty="0" smtClean="0"/>
              <a:t>Enter second integer:0</a:t>
            </a:r>
          </a:p>
          <a:p>
            <a:r>
              <a:rPr lang="en-US" sz="3200" dirty="0" smtClean="0"/>
              <a:t>Enter valid input</a:t>
            </a:r>
          </a:p>
          <a:p>
            <a:r>
              <a:rPr lang="en-US" sz="3200" dirty="0" smtClean="0"/>
              <a:t>finally block is executed</a:t>
            </a:r>
          </a:p>
          <a:p>
            <a:r>
              <a:rPr lang="en-US" sz="3200" dirty="0" err="1" smtClean="0"/>
              <a:t>i</a:t>
            </a:r>
            <a:r>
              <a:rPr lang="en-US" sz="3200" dirty="0" smtClean="0"/>
              <a:t>= None  j= None</a:t>
            </a:r>
          </a:p>
          <a:p>
            <a:r>
              <a:rPr lang="en-US" sz="3200" b="1" dirty="0" smtClean="0"/>
              <a:t>Note: </a:t>
            </a:r>
            <a:r>
              <a:rPr lang="en-US" sz="2800" dirty="0" smtClean="0"/>
              <a:t>0 is entered as second integer. So it causes to raise “Division by zero” exception. So, </a:t>
            </a:r>
            <a:r>
              <a:rPr lang="en-US" sz="2800" dirty="0" err="1" smtClean="0"/>
              <a:t>os_exit</a:t>
            </a:r>
            <a:r>
              <a:rPr lang="en-US" sz="2800" dirty="0" smtClean="0"/>
              <a:t>(0) is skipped then exception is handled and finally block is executed.</a:t>
            </a:r>
            <a:endParaRPr lang="en-US" sz="2800" b="1" dirty="0" smtClean="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832640"/>
          </a:xfrm>
          <a:prstGeom prst="rect">
            <a:avLst/>
          </a:prstGeom>
          <a:noFill/>
        </p:spPr>
        <p:txBody>
          <a:bodyPr wrap="square" rtlCol="0">
            <a:spAutoFit/>
          </a:bodyPr>
          <a:lstStyle/>
          <a:p>
            <a:r>
              <a:rPr lang="en-US" sz="3200" b="1" u="sng" dirty="0" smtClean="0"/>
              <a:t>Nested try-except-finally blocks:</a:t>
            </a:r>
          </a:p>
          <a:p>
            <a:r>
              <a:rPr lang="en-US" sz="3200" dirty="0" smtClean="0"/>
              <a:t>Programmer can place “try-except-finally blocks” in another “try” block. Syntax is:</a:t>
            </a:r>
          </a:p>
          <a:p>
            <a:r>
              <a:rPr lang="en-US" dirty="0" smtClean="0"/>
              <a:t>try:  </a:t>
            </a:r>
            <a:r>
              <a:rPr lang="en-US" dirty="0" smtClean="0">
                <a:sym typeface="Wingdings" pitchFamily="2" charset="2"/>
              </a:rPr>
              <a:t></a:t>
            </a:r>
            <a:r>
              <a:rPr lang="en-US" b="1" dirty="0" smtClean="0">
                <a:sym typeface="Wingdings" pitchFamily="2" charset="2"/>
              </a:rPr>
              <a:t> Outer try block</a:t>
            </a:r>
            <a:endParaRPr lang="en-US" dirty="0" smtClean="0"/>
          </a:p>
          <a:p>
            <a:r>
              <a:rPr lang="en-US" dirty="0" smtClean="0"/>
              <a:t>      ---------</a:t>
            </a:r>
          </a:p>
          <a:p>
            <a:r>
              <a:rPr lang="en-US" dirty="0" smtClean="0"/>
              <a:t>      ---------</a:t>
            </a:r>
          </a:p>
          <a:p>
            <a:r>
              <a:rPr lang="en-US" dirty="0" smtClean="0"/>
              <a:t>      try:   </a:t>
            </a:r>
            <a:r>
              <a:rPr lang="en-US" dirty="0" smtClean="0">
                <a:sym typeface="Wingdings" pitchFamily="2" charset="2"/>
              </a:rPr>
              <a:t> </a:t>
            </a:r>
            <a:r>
              <a:rPr lang="en-US" b="1" dirty="0" smtClean="0">
                <a:sym typeface="Wingdings" pitchFamily="2" charset="2"/>
              </a:rPr>
              <a:t>Inner try block</a:t>
            </a:r>
            <a:endParaRPr lang="en-US" dirty="0" smtClean="0"/>
          </a:p>
          <a:p>
            <a:r>
              <a:rPr lang="en-US" dirty="0" smtClean="0"/>
              <a:t>          -----------</a:t>
            </a:r>
          </a:p>
          <a:p>
            <a:r>
              <a:rPr lang="en-US" dirty="0" smtClean="0"/>
              <a:t>          -----------</a:t>
            </a:r>
          </a:p>
          <a:p>
            <a:r>
              <a:rPr lang="en-US" dirty="0" smtClean="0"/>
              <a:t>      except:</a:t>
            </a:r>
          </a:p>
          <a:p>
            <a:r>
              <a:rPr lang="en-US" dirty="0" smtClean="0"/>
              <a:t>          ----------</a:t>
            </a:r>
          </a:p>
          <a:p>
            <a:r>
              <a:rPr lang="en-US" dirty="0" smtClean="0"/>
              <a:t>          ----------</a:t>
            </a:r>
          </a:p>
          <a:p>
            <a:r>
              <a:rPr lang="en-US" dirty="0" smtClean="0"/>
              <a:t>      finally:</a:t>
            </a:r>
          </a:p>
          <a:p>
            <a:r>
              <a:rPr lang="en-US" dirty="0" smtClean="0"/>
              <a:t>          ---------</a:t>
            </a:r>
          </a:p>
          <a:p>
            <a:r>
              <a:rPr lang="en-US" dirty="0" smtClean="0"/>
              <a:t>          ---------</a:t>
            </a:r>
          </a:p>
          <a:p>
            <a:endParaRPr lang="en-US" dirty="0" smtClean="0"/>
          </a:p>
          <a:p>
            <a:r>
              <a:rPr lang="en-US" dirty="0" smtClean="0"/>
              <a:t>except:</a:t>
            </a:r>
          </a:p>
          <a:p>
            <a:r>
              <a:rPr lang="en-US" dirty="0" smtClean="0"/>
              <a:t>    ------------</a:t>
            </a:r>
          </a:p>
          <a:p>
            <a:r>
              <a:rPr lang="en-US" dirty="0" smtClean="0"/>
              <a:t>    ------------</a:t>
            </a:r>
          </a:p>
          <a:p>
            <a:r>
              <a:rPr lang="en-US" dirty="0" smtClean="0"/>
              <a:t>finally:</a:t>
            </a:r>
          </a:p>
          <a:p>
            <a:r>
              <a:rPr lang="en-US" dirty="0" smtClean="0"/>
              <a:t>    ------------</a:t>
            </a:r>
          </a:p>
          <a:p>
            <a:r>
              <a:rPr lang="en-US" dirty="0" smtClean="0"/>
              <a:t>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617196"/>
          </a:xfrm>
          <a:prstGeom prst="rect">
            <a:avLst/>
          </a:prstGeom>
          <a:noFill/>
        </p:spPr>
        <p:txBody>
          <a:bodyPr wrap="square" rtlCol="0">
            <a:spAutoFit/>
          </a:bodyPr>
          <a:lstStyle/>
          <a:p>
            <a:r>
              <a:rPr lang="en-US" sz="3200" u="sng" dirty="0" smtClean="0"/>
              <a:t>Test.py</a:t>
            </a:r>
          </a:p>
          <a:p>
            <a:r>
              <a:rPr lang="en-US" sz="2800" dirty="0" smtClean="0"/>
              <a:t>try:</a:t>
            </a:r>
          </a:p>
          <a:p>
            <a:r>
              <a:rPr lang="en-US" sz="2800" dirty="0" smtClean="0"/>
              <a:t>    print("outer try block")</a:t>
            </a:r>
          </a:p>
          <a:p>
            <a:r>
              <a:rPr lang="en-US" sz="2800" dirty="0" smtClean="0"/>
              <a:t>    try:</a:t>
            </a:r>
          </a:p>
          <a:p>
            <a:r>
              <a:rPr lang="en-US" sz="2800" dirty="0" smtClean="0"/>
              <a:t>        print("Inner try block")</a:t>
            </a:r>
          </a:p>
          <a:p>
            <a:r>
              <a:rPr lang="en-US" sz="2800" dirty="0" smtClean="0"/>
              <a:t>        print(10/0)</a:t>
            </a:r>
          </a:p>
          <a:p>
            <a:r>
              <a:rPr lang="en-US" sz="2800" dirty="0" smtClean="0"/>
              <a:t>    except </a:t>
            </a:r>
            <a:r>
              <a:rPr lang="en-US" sz="2800" dirty="0" err="1" smtClean="0"/>
              <a:t>ZeroDivisionError</a:t>
            </a:r>
            <a:r>
              <a:rPr lang="en-US" sz="2800" dirty="0" smtClean="0"/>
              <a:t>:</a:t>
            </a:r>
          </a:p>
          <a:p>
            <a:r>
              <a:rPr lang="en-US" sz="2800" dirty="0" smtClean="0"/>
              <a:t>        print("Inner except block")</a:t>
            </a:r>
          </a:p>
          <a:p>
            <a:r>
              <a:rPr lang="en-US" sz="2800" dirty="0" smtClean="0"/>
              <a:t>    finally:</a:t>
            </a:r>
          </a:p>
          <a:p>
            <a:r>
              <a:rPr lang="en-US" sz="2800" dirty="0" smtClean="0"/>
              <a:t>        print("Inner finally block")</a:t>
            </a:r>
          </a:p>
          <a:p>
            <a:r>
              <a:rPr lang="en-US" sz="2800" dirty="0" smtClean="0"/>
              <a:t>except:</a:t>
            </a:r>
          </a:p>
          <a:p>
            <a:r>
              <a:rPr lang="en-US" sz="2800" dirty="0" smtClean="0"/>
              <a:t>    print("outer except block")</a:t>
            </a:r>
          </a:p>
          <a:p>
            <a:r>
              <a:rPr lang="en-US" sz="2800" dirty="0" smtClean="0"/>
              <a:t>finally:</a:t>
            </a:r>
          </a:p>
          <a:p>
            <a:r>
              <a:rPr lang="en-US" sz="2800" dirty="0" smtClean="0"/>
              <a:t>    print("outer finally block")</a:t>
            </a:r>
          </a:p>
          <a:p>
            <a:r>
              <a:rPr lang="en-US" sz="2800" b="1" dirty="0" smtClean="0"/>
              <a:t>Execution:</a:t>
            </a:r>
            <a:r>
              <a:rPr lang="en-US" sz="2800" dirty="0" smtClean="0"/>
              <a:t> Run Menu </a:t>
            </a:r>
            <a:r>
              <a:rPr lang="en-US" sz="2800" dirty="0" smtClean="0">
                <a:sym typeface="Wingdings" pitchFamily="2" charset="2"/>
              </a:rPr>
              <a:t> Run Module</a:t>
            </a:r>
            <a:endParaRPr lang="en-US" sz="2800" b="1" dirty="0" smtClean="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dirty="0" smtClean="0"/>
              <a:t>outer try block</a:t>
            </a:r>
          </a:p>
          <a:p>
            <a:r>
              <a:rPr lang="en-US" sz="3200" dirty="0" smtClean="0"/>
              <a:t>Inner try block</a:t>
            </a:r>
          </a:p>
          <a:p>
            <a:r>
              <a:rPr lang="en-US" sz="3200" dirty="0" smtClean="0"/>
              <a:t>Inner except block</a:t>
            </a:r>
          </a:p>
          <a:p>
            <a:r>
              <a:rPr lang="en-US" sz="3200" dirty="0" smtClean="0"/>
              <a:t>Inner finally block</a:t>
            </a:r>
          </a:p>
          <a:p>
            <a:r>
              <a:rPr lang="en-US" sz="3200" dirty="0" smtClean="0"/>
              <a:t>outer finally block</a:t>
            </a:r>
          </a:p>
          <a:p>
            <a:endParaRPr lang="en-US" sz="3200" b="1" dirty="0" smtClean="0"/>
          </a:p>
          <a:p>
            <a:r>
              <a:rPr lang="en-US" sz="3200" b="1" dirty="0" smtClean="0"/>
              <a:t>Note: </a:t>
            </a:r>
            <a:r>
              <a:rPr lang="en-US" sz="3200" dirty="0" smtClean="0"/>
              <a:t>To see outer except block also then change the code </a:t>
            </a:r>
            <a:r>
              <a:rPr lang="en-US" sz="3200" smtClean="0"/>
              <a:t>as follows:</a:t>
            </a:r>
            <a:endParaRPr lang="en-US"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2554545"/>
          </a:xfrm>
          <a:prstGeom prst="rect">
            <a:avLst/>
          </a:prstGeom>
          <a:noFill/>
        </p:spPr>
        <p:txBody>
          <a:bodyPr wrap="square" rtlCol="0">
            <a:spAutoFit/>
          </a:bodyPr>
          <a:lstStyle/>
          <a:p>
            <a:r>
              <a:rPr lang="en-US" sz="3200" b="1" dirty="0" smtClean="0">
                <a:sym typeface="Wingdings" pitchFamily="2" charset="2"/>
              </a:rPr>
              <a:t>13) Deleting total list</a:t>
            </a:r>
          </a:p>
          <a:p>
            <a:r>
              <a:rPr lang="en-US" sz="3200" dirty="0" smtClean="0"/>
              <a:t>&gt;&gt;&gt; del l1  </a:t>
            </a:r>
          </a:p>
          <a:p>
            <a:r>
              <a:rPr lang="en-US" sz="3200" dirty="0" smtClean="0"/>
              <a:t>&gt;&gt;&gt; l1</a:t>
            </a:r>
          </a:p>
          <a:p>
            <a:r>
              <a:rPr lang="en-US" sz="3200" dirty="0" smtClean="0"/>
              <a:t>…</a:t>
            </a:r>
          </a:p>
          <a:p>
            <a:r>
              <a:rPr lang="en-US" sz="3200" dirty="0" err="1" smtClean="0"/>
              <a:t>NameError</a:t>
            </a:r>
            <a:r>
              <a:rPr lang="en-US" sz="3200" dirty="0" smtClean="0"/>
              <a:t>: name 'l1' is not defined</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555641"/>
          </a:xfrm>
          <a:prstGeom prst="rect">
            <a:avLst/>
          </a:prstGeom>
          <a:noFill/>
        </p:spPr>
        <p:txBody>
          <a:bodyPr wrap="square" rtlCol="0">
            <a:spAutoFit/>
          </a:bodyPr>
          <a:lstStyle/>
          <a:p>
            <a:r>
              <a:rPr lang="en-US" sz="2800" u="sng" dirty="0" smtClean="0"/>
              <a:t>Test.py</a:t>
            </a:r>
          </a:p>
          <a:p>
            <a:r>
              <a:rPr lang="en-US" sz="2800" dirty="0" smtClean="0"/>
              <a:t>try:</a:t>
            </a:r>
          </a:p>
          <a:p>
            <a:r>
              <a:rPr lang="en-US" sz="2800" dirty="0" smtClean="0"/>
              <a:t>    print("outer try block")</a:t>
            </a:r>
          </a:p>
          <a:p>
            <a:r>
              <a:rPr lang="en-US" sz="2800" dirty="0" smtClean="0"/>
              <a:t>    try:</a:t>
            </a:r>
          </a:p>
          <a:p>
            <a:r>
              <a:rPr lang="en-US" sz="2800" dirty="0" smtClean="0"/>
              <a:t>        print("Inner try block")</a:t>
            </a:r>
          </a:p>
          <a:p>
            <a:r>
              <a:rPr lang="en-US" sz="2800" dirty="0" smtClean="0"/>
              <a:t>        print(10/0)</a:t>
            </a:r>
          </a:p>
          <a:p>
            <a:r>
              <a:rPr lang="en-US" sz="2800" dirty="0" smtClean="0"/>
              <a:t>    except </a:t>
            </a:r>
            <a:r>
              <a:rPr lang="en-US" sz="2800" dirty="0" err="1" smtClean="0"/>
              <a:t>ZeroDivisionError</a:t>
            </a:r>
            <a:r>
              <a:rPr lang="en-US" sz="2800" dirty="0" smtClean="0"/>
              <a:t>:</a:t>
            </a:r>
          </a:p>
          <a:p>
            <a:r>
              <a:rPr lang="en-US" sz="2800" dirty="0" smtClean="0"/>
              <a:t>        print("Inner except block")</a:t>
            </a:r>
          </a:p>
          <a:p>
            <a:r>
              <a:rPr lang="en-US" sz="2800" dirty="0" smtClean="0"/>
              <a:t>    finally:</a:t>
            </a:r>
          </a:p>
          <a:p>
            <a:r>
              <a:rPr lang="en-US" sz="2800" dirty="0" smtClean="0"/>
              <a:t>        print("Inner finally block")</a:t>
            </a:r>
          </a:p>
          <a:p>
            <a:r>
              <a:rPr lang="en-US" sz="2800" dirty="0" smtClean="0"/>
              <a:t>    a=</a:t>
            </a:r>
            <a:r>
              <a:rPr lang="en-US" sz="2800" dirty="0" err="1" smtClean="0"/>
              <a:t>int</a:t>
            </a:r>
            <a:r>
              <a:rPr lang="en-US" sz="2800" dirty="0" smtClean="0"/>
              <a:t>(input("Enter integer:"))</a:t>
            </a:r>
          </a:p>
          <a:p>
            <a:r>
              <a:rPr lang="en-US" sz="2800" dirty="0" smtClean="0"/>
              <a:t>except:</a:t>
            </a:r>
          </a:p>
          <a:p>
            <a:r>
              <a:rPr lang="en-US" sz="2800" dirty="0" smtClean="0"/>
              <a:t>    print("outer except block: Enter valid input")</a:t>
            </a:r>
          </a:p>
          <a:p>
            <a:r>
              <a:rPr lang="en-US" sz="2800" dirty="0" smtClean="0"/>
              <a:t>finally:</a:t>
            </a:r>
          </a:p>
          <a:p>
            <a:r>
              <a:rPr lang="en-US" sz="2800" dirty="0" smtClean="0"/>
              <a:t>    print("outer finally block")</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539430"/>
          </a:xfrm>
          <a:prstGeom prst="rect">
            <a:avLst/>
          </a:prstGeom>
          <a:noFill/>
        </p:spPr>
        <p:txBody>
          <a:bodyPr wrap="square" rtlCol="0">
            <a:spAutoFit/>
          </a:bodyPr>
          <a:lstStyle/>
          <a:p>
            <a:r>
              <a:rPr lang="en-US" sz="2800" b="1" dirty="0" smtClean="0"/>
              <a:t>Execute:</a:t>
            </a:r>
            <a:r>
              <a:rPr lang="en-US" sz="2800" dirty="0" smtClean="0"/>
              <a:t> Run Menu </a:t>
            </a:r>
            <a:r>
              <a:rPr lang="en-US" sz="2800" dirty="0" smtClean="0">
                <a:sym typeface="Wingdings" pitchFamily="2" charset="2"/>
              </a:rPr>
              <a:t> Run Module</a:t>
            </a:r>
          </a:p>
          <a:p>
            <a:r>
              <a:rPr lang="en-US" sz="2800" dirty="0" smtClean="0"/>
              <a:t>outer try block</a:t>
            </a:r>
          </a:p>
          <a:p>
            <a:r>
              <a:rPr lang="en-US" sz="2800" dirty="0" smtClean="0"/>
              <a:t>Inner try block</a:t>
            </a:r>
          </a:p>
          <a:p>
            <a:r>
              <a:rPr lang="en-US" sz="2800" dirty="0" smtClean="0"/>
              <a:t>Inner except block</a:t>
            </a:r>
          </a:p>
          <a:p>
            <a:r>
              <a:rPr lang="en-US" sz="2800" dirty="0" smtClean="0"/>
              <a:t>Inner finally block</a:t>
            </a:r>
          </a:p>
          <a:p>
            <a:r>
              <a:rPr lang="en-US" sz="2800" dirty="0" smtClean="0"/>
              <a:t>Enter integer:@</a:t>
            </a:r>
          </a:p>
          <a:p>
            <a:r>
              <a:rPr lang="en-US" sz="2800" dirty="0" smtClean="0"/>
              <a:t>outer except block: Enter valid input</a:t>
            </a:r>
          </a:p>
          <a:p>
            <a:r>
              <a:rPr lang="en-US" sz="2800" smtClean="0"/>
              <a:t>outer finally block</a:t>
            </a:r>
            <a:endParaRPr lang="en-US" sz="2800" dirty="0" smtClean="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b="1" u="sng" dirty="0" smtClean="0"/>
              <a:t>Types of Exceptions:</a:t>
            </a:r>
          </a:p>
          <a:p>
            <a:r>
              <a:rPr lang="en-US" sz="3200" dirty="0" smtClean="0"/>
              <a:t>1. Predefined Exceptions</a:t>
            </a:r>
          </a:p>
          <a:p>
            <a:r>
              <a:rPr lang="en-US" sz="3200" dirty="0" smtClean="0"/>
              <a:t>2. User Defined Exceptions</a:t>
            </a:r>
          </a:p>
          <a:p>
            <a:endParaRPr lang="en-US" sz="3200" dirty="0" smtClean="0"/>
          </a:p>
          <a:p>
            <a:r>
              <a:rPr lang="en-US" sz="3200" b="1" u="sng" dirty="0" smtClean="0"/>
              <a:t>1. Predefined Exceptions:</a:t>
            </a:r>
          </a:p>
          <a:p>
            <a:r>
              <a:rPr lang="en-US" sz="3200" dirty="0" smtClean="0">
                <a:sym typeface="Wingdings" pitchFamily="2" charset="2"/>
              </a:rPr>
              <a:t></a:t>
            </a:r>
            <a:r>
              <a:rPr lang="en-US" sz="3200" dirty="0" smtClean="0"/>
              <a:t>Also known as in-built exceptions</a:t>
            </a:r>
          </a:p>
          <a:p>
            <a:r>
              <a:rPr lang="en-US" sz="3200" dirty="0" smtClean="0">
                <a:sym typeface="Wingdings" pitchFamily="2" charset="2"/>
              </a:rPr>
              <a:t></a:t>
            </a:r>
            <a:r>
              <a:rPr lang="en-US" sz="3200" dirty="0" smtClean="0"/>
              <a:t>The exceptions which are raised automatically by Python virtual machine whenever a particular event occurs, are called pre defined exceptions.</a:t>
            </a:r>
          </a:p>
          <a:p>
            <a:r>
              <a:rPr lang="en-US" sz="3200" b="1" dirty="0" err="1" smtClean="0"/>
              <a:t>Eg</a:t>
            </a:r>
            <a:r>
              <a:rPr lang="en-US" sz="3200" b="1" dirty="0" smtClean="0"/>
              <a:t>:</a:t>
            </a:r>
            <a:r>
              <a:rPr lang="en-US" sz="3200" dirty="0" smtClean="0"/>
              <a:t> Whenever we are trying to perform Division by zero, automatically Python will raise </a:t>
            </a:r>
            <a:r>
              <a:rPr lang="en-US" sz="3200" dirty="0" err="1" smtClean="0"/>
              <a:t>ZeroDivisionError</a:t>
            </a:r>
            <a:r>
              <a:rPr lang="en-US" sz="3200" dirty="0" smtClean="0"/>
              <a:t> exception.</a:t>
            </a:r>
          </a:p>
          <a:p>
            <a:r>
              <a:rPr lang="en-US" sz="3200" dirty="0" smtClean="0"/>
              <a:t>print(10/0)</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u="sng" dirty="0" smtClean="0"/>
              <a:t>2. User Defined Exceptions:</a:t>
            </a:r>
          </a:p>
          <a:p>
            <a:r>
              <a:rPr lang="en-US" sz="3200" dirty="0" smtClean="0">
                <a:sym typeface="Wingdings" pitchFamily="2" charset="2"/>
              </a:rPr>
              <a:t></a:t>
            </a:r>
            <a:r>
              <a:rPr lang="en-US" sz="3200" dirty="0" smtClean="0"/>
              <a:t>Also known as Customized Exceptions or Programmatic Exceptions.</a:t>
            </a:r>
          </a:p>
          <a:p>
            <a:r>
              <a:rPr lang="en-US" sz="3200" dirty="0" smtClean="0">
                <a:sym typeface="Wingdings" pitchFamily="2" charset="2"/>
              </a:rPr>
              <a:t></a:t>
            </a:r>
            <a:r>
              <a:rPr lang="en-US" sz="3200" dirty="0" smtClean="0"/>
              <a:t>Some time we have to define and raise exceptions explicitly to indicate that something goes wrong ,such type of exceptions are called User Defined Exceptions or Customized Exceptions.</a:t>
            </a:r>
          </a:p>
          <a:p>
            <a:r>
              <a:rPr lang="en-US" sz="3200" dirty="0" smtClean="0">
                <a:sym typeface="Wingdings" pitchFamily="2" charset="2"/>
              </a:rPr>
              <a:t></a:t>
            </a:r>
            <a:r>
              <a:rPr lang="en-US" sz="3200" dirty="0" smtClean="0"/>
              <a:t>Programmer is responsible to define these exceptions and Python not having any idea about these. Hence we have to raise explicitly based on our requirement by using "raise“ keyword.</a:t>
            </a:r>
          </a:p>
          <a:p>
            <a:r>
              <a:rPr lang="en-US" sz="3200" dirty="0" smtClean="0">
                <a:sym typeface="Wingdings" pitchFamily="2" charset="2"/>
              </a:rPr>
              <a:t> Examples of User Defined Exceptions: </a:t>
            </a:r>
            <a:r>
              <a:rPr lang="en-US" sz="3200" dirty="0" err="1" smtClean="0"/>
              <a:t>InSufficientFundsException</a:t>
            </a:r>
            <a:r>
              <a:rPr lang="en-US" sz="3200" dirty="0" smtClean="0"/>
              <a:t>, </a:t>
            </a:r>
            <a:r>
              <a:rPr lang="en-US" sz="3200" dirty="0" err="1" smtClean="0"/>
              <a:t>InvalidInputException</a:t>
            </a:r>
            <a:r>
              <a:rPr lang="en-US" sz="3200" smtClean="0"/>
              <a:t>, etc.</a:t>
            </a:r>
            <a:endParaRPr lang="en-US" sz="3200" dirty="0" smtClean="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u="sng" dirty="0" smtClean="0"/>
              <a:t>Define and Raise Customized Exceptions:</a:t>
            </a:r>
          </a:p>
          <a:p>
            <a:r>
              <a:rPr lang="en-US" sz="3200" dirty="0" smtClean="0"/>
              <a:t>Every exception in Python is a class that extends Exception class either directly or indirectly.</a:t>
            </a:r>
          </a:p>
          <a:p>
            <a:r>
              <a:rPr lang="en-US" sz="3200" b="1" dirty="0" smtClean="0"/>
              <a:t>Syntax:</a:t>
            </a:r>
          </a:p>
          <a:p>
            <a:r>
              <a:rPr lang="en-US" sz="3200" dirty="0" smtClean="0"/>
              <a:t>class </a:t>
            </a:r>
            <a:r>
              <a:rPr lang="en-US" sz="3200" dirty="0" err="1" smtClean="0"/>
              <a:t>classname</a:t>
            </a:r>
            <a:r>
              <a:rPr lang="en-US" sz="3200" dirty="0" smtClean="0"/>
              <a:t>(predefined exception class name):</a:t>
            </a:r>
          </a:p>
          <a:p>
            <a:r>
              <a:rPr lang="en-US" sz="3200" dirty="0" smtClean="0"/>
              <a:t>	def __init__(</a:t>
            </a:r>
            <a:r>
              <a:rPr lang="en-US" sz="3200" dirty="0" err="1" smtClean="0"/>
              <a:t>self,arg</a:t>
            </a:r>
            <a:r>
              <a:rPr lang="en-US" sz="3200" dirty="0" smtClean="0"/>
              <a:t>):</a:t>
            </a:r>
          </a:p>
          <a:p>
            <a:r>
              <a:rPr lang="en-US" sz="3200" dirty="0" smtClean="0"/>
              <a:t>		self.msg=</a:t>
            </a:r>
            <a:r>
              <a:rPr lang="en-US" sz="3200" dirty="0" err="1" smtClean="0"/>
              <a:t>arg</a:t>
            </a:r>
            <a:endParaRPr lang="en-US" sz="3200" dirty="0" smtClean="0"/>
          </a:p>
          <a:p>
            <a:r>
              <a:rPr lang="en-US" sz="3200" b="1" dirty="0" err="1" smtClean="0"/>
              <a:t>Eg</a:t>
            </a:r>
            <a:r>
              <a:rPr lang="en-US" sz="3200" b="1" dirty="0" smtClean="0"/>
              <a:t>:</a:t>
            </a:r>
            <a:r>
              <a:rPr lang="en-US" sz="3200" dirty="0" smtClean="0"/>
              <a:t> write an Exception class namely “</a:t>
            </a:r>
            <a:r>
              <a:rPr lang="en-US" sz="3200" dirty="0" err="1" smtClean="0"/>
              <a:t>InsufficientFundsException</a:t>
            </a:r>
            <a:r>
              <a:rPr lang="en-US" sz="3200" dirty="0" smtClean="0"/>
              <a:t>” and it should be raised whenever the amount is withdrawn more than available account balance amount. If the withdraw amount is less than available account balance amount then deduct than withdraw amount from account balance and display the remaining balance.</a:t>
            </a:r>
            <a:endParaRPr lang="en-US" sz="3200" b="1" dirty="0" smtClean="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017306"/>
          </a:xfrm>
          <a:prstGeom prst="rect">
            <a:avLst/>
          </a:prstGeom>
          <a:noFill/>
        </p:spPr>
        <p:txBody>
          <a:bodyPr wrap="square" rtlCol="0">
            <a:spAutoFit/>
          </a:bodyPr>
          <a:lstStyle/>
          <a:p>
            <a:r>
              <a:rPr lang="en-US" sz="3000" u="sng" dirty="0" smtClean="0"/>
              <a:t>InsufficientFunds.py</a:t>
            </a:r>
          </a:p>
          <a:p>
            <a:r>
              <a:rPr lang="en-US" sz="3000" dirty="0" smtClean="0"/>
              <a:t>class </a:t>
            </a:r>
            <a:r>
              <a:rPr lang="en-US" sz="3000" dirty="0" err="1" smtClean="0"/>
              <a:t>InsufficientFundsException</a:t>
            </a:r>
            <a:r>
              <a:rPr lang="en-US" sz="3000" dirty="0" smtClean="0"/>
              <a:t>(Exception):</a:t>
            </a:r>
          </a:p>
          <a:p>
            <a:r>
              <a:rPr lang="en-US" sz="3000" dirty="0" smtClean="0"/>
              <a:t>    def __init__(</a:t>
            </a:r>
            <a:r>
              <a:rPr lang="en-US" sz="3000" dirty="0" err="1" smtClean="0"/>
              <a:t>self,argument</a:t>
            </a:r>
            <a:r>
              <a:rPr lang="en-US" sz="3000" dirty="0" smtClean="0"/>
              <a:t>):</a:t>
            </a:r>
          </a:p>
          <a:p>
            <a:r>
              <a:rPr lang="en-US" sz="3000" dirty="0" smtClean="0"/>
              <a:t>        </a:t>
            </a:r>
            <a:r>
              <a:rPr lang="en-US" sz="3000" dirty="0" err="1" smtClean="0"/>
              <a:t>self.ExceptionMessage</a:t>
            </a:r>
            <a:r>
              <a:rPr lang="en-US" sz="3000" dirty="0" smtClean="0"/>
              <a:t>=argument</a:t>
            </a:r>
          </a:p>
          <a:p>
            <a:endParaRPr lang="en-US" sz="3000" dirty="0" smtClean="0"/>
          </a:p>
          <a:p>
            <a:r>
              <a:rPr lang="en-US" sz="3000" dirty="0" err="1" smtClean="0"/>
              <a:t>account_balance</a:t>
            </a:r>
            <a:r>
              <a:rPr lang="en-US" sz="3000" dirty="0" smtClean="0"/>
              <a:t>=100000</a:t>
            </a:r>
          </a:p>
          <a:p>
            <a:r>
              <a:rPr lang="en-US" sz="3000" dirty="0" err="1" smtClean="0"/>
              <a:t>withdraw_amount</a:t>
            </a:r>
            <a:r>
              <a:rPr lang="en-US" sz="3000" dirty="0" smtClean="0"/>
              <a:t>=</a:t>
            </a:r>
            <a:r>
              <a:rPr lang="en-US" sz="3000" dirty="0" err="1" smtClean="0"/>
              <a:t>int</a:t>
            </a:r>
            <a:r>
              <a:rPr lang="en-US" sz="3000" dirty="0" smtClean="0"/>
              <a:t>(input("Enter the amount to withdraw:"))</a:t>
            </a:r>
          </a:p>
          <a:p>
            <a:r>
              <a:rPr lang="en-US" sz="3000" dirty="0" smtClean="0"/>
              <a:t>if </a:t>
            </a:r>
            <a:r>
              <a:rPr lang="en-US" sz="3000" dirty="0" err="1" smtClean="0"/>
              <a:t>withdraw_amount</a:t>
            </a:r>
            <a:r>
              <a:rPr lang="en-US" sz="3000" dirty="0" smtClean="0"/>
              <a:t>&gt;</a:t>
            </a:r>
            <a:r>
              <a:rPr lang="en-US" sz="3000" dirty="0" err="1" smtClean="0"/>
              <a:t>account_balance</a:t>
            </a:r>
            <a:r>
              <a:rPr lang="en-US" sz="3000" dirty="0" smtClean="0"/>
              <a:t>:</a:t>
            </a:r>
          </a:p>
          <a:p>
            <a:r>
              <a:rPr lang="en-US" sz="3000" dirty="0" smtClean="0"/>
              <a:t>    raise </a:t>
            </a:r>
            <a:r>
              <a:rPr lang="en-US" sz="3000" dirty="0" err="1" smtClean="0"/>
              <a:t>InsufficientFundsException</a:t>
            </a:r>
            <a:r>
              <a:rPr lang="en-US" sz="3000" dirty="0" smtClean="0"/>
              <a:t>("Withdraw amount is more than available balance")</a:t>
            </a:r>
          </a:p>
          <a:p>
            <a:r>
              <a:rPr lang="en-US" sz="3000" dirty="0" smtClean="0"/>
              <a:t>else:</a:t>
            </a:r>
          </a:p>
          <a:p>
            <a:r>
              <a:rPr lang="en-US" sz="3000" dirty="0" smtClean="0"/>
              <a:t>    </a:t>
            </a:r>
            <a:r>
              <a:rPr lang="en-US" sz="3000" dirty="0" err="1" smtClean="0"/>
              <a:t>account_balance</a:t>
            </a:r>
            <a:r>
              <a:rPr lang="en-US" sz="3000" dirty="0" smtClean="0"/>
              <a:t>=</a:t>
            </a:r>
            <a:r>
              <a:rPr lang="en-US" sz="3000" dirty="0" err="1" smtClean="0"/>
              <a:t>account_balance-withdraw_amount</a:t>
            </a:r>
            <a:endParaRPr lang="en-US" sz="3000" dirty="0" smtClean="0"/>
          </a:p>
          <a:p>
            <a:r>
              <a:rPr lang="en-US" sz="3000" dirty="0" smtClean="0"/>
              <a:t>    print("Available </a:t>
            </a:r>
            <a:r>
              <a:rPr lang="en-US" sz="3000" dirty="0" err="1" smtClean="0"/>
              <a:t>acoount</a:t>
            </a:r>
            <a:r>
              <a:rPr lang="en-US" sz="3000" dirty="0" smtClean="0"/>
              <a:t> balance=",</a:t>
            </a:r>
            <a:r>
              <a:rPr lang="en-US" sz="3000" dirty="0" err="1" smtClean="0"/>
              <a:t>account_balance</a:t>
            </a:r>
            <a:r>
              <a:rPr lang="en-US" sz="3000" dirty="0" smtClean="0"/>
              <a:t>)</a:t>
            </a:r>
          </a:p>
          <a:p>
            <a:r>
              <a:rPr lang="en-US" sz="3000" b="1" dirty="0" smtClean="0"/>
              <a:t>Execute:</a:t>
            </a:r>
            <a:r>
              <a:rPr lang="en-US" sz="3000" dirty="0" smtClean="0"/>
              <a:t> Run Menu </a:t>
            </a:r>
            <a:r>
              <a:rPr lang="en-US" sz="3000" dirty="0" smtClean="0">
                <a:sym typeface="Wingdings" pitchFamily="2" charset="2"/>
              </a:rPr>
              <a:t> Run Module</a:t>
            </a:r>
            <a:endParaRPr lang="en-US" sz="3000" b="1" dirty="0" smtClean="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dirty="0" smtClean="0"/>
              <a:t>Enter the amount to withdraw:110000</a:t>
            </a:r>
          </a:p>
          <a:p>
            <a:r>
              <a:rPr lang="en-US" sz="3200" dirty="0" smtClean="0"/>
              <a:t>….</a:t>
            </a:r>
          </a:p>
          <a:p>
            <a:r>
              <a:rPr lang="en-US" sz="3200" b="1" dirty="0" err="1" smtClean="0"/>
              <a:t>InsufficientFundsException</a:t>
            </a:r>
            <a:r>
              <a:rPr lang="en-US" sz="3200" b="1" dirty="0" smtClean="0"/>
              <a:t>: Withdraw amount is more than available balance</a:t>
            </a:r>
          </a:p>
          <a:p>
            <a:endParaRPr lang="en-US" sz="3200" b="1" dirty="0" smtClean="0"/>
          </a:p>
          <a:p>
            <a:r>
              <a:rPr lang="en-US" sz="3200" b="1" dirty="0" smtClean="0"/>
              <a:t>Execute again:</a:t>
            </a:r>
          </a:p>
          <a:p>
            <a:r>
              <a:rPr lang="en-US" sz="3200" dirty="0" smtClean="0"/>
              <a:t>Enter the amount to withdraw:100000</a:t>
            </a:r>
          </a:p>
          <a:p>
            <a:r>
              <a:rPr lang="en-US" sz="3200" dirty="0" smtClean="0"/>
              <a:t>Available </a:t>
            </a:r>
            <a:r>
              <a:rPr lang="en-US" sz="3200" dirty="0" err="1" smtClean="0"/>
              <a:t>acoount</a:t>
            </a:r>
            <a:r>
              <a:rPr lang="en-US" sz="3200" smtClean="0"/>
              <a:t> balance= 0</a:t>
            </a:r>
            <a:endParaRPr lang="en-US" sz="3200" dirty="0" smtClean="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539430"/>
          </a:xfrm>
          <a:prstGeom prst="rect">
            <a:avLst/>
          </a:prstGeom>
          <a:noFill/>
        </p:spPr>
        <p:txBody>
          <a:bodyPr wrap="square" rtlCol="0">
            <a:spAutoFit/>
          </a:bodyPr>
          <a:lstStyle/>
          <a:p>
            <a:r>
              <a:rPr lang="en-US" sz="3200" b="1" u="sng" dirty="0" smtClean="0"/>
              <a:t>assertions (or) assert statements</a:t>
            </a:r>
          </a:p>
          <a:p>
            <a:r>
              <a:rPr lang="en-US" sz="3200" dirty="0" smtClean="0">
                <a:sym typeface="Wingdings" pitchFamily="2" charset="2"/>
              </a:rPr>
              <a:t></a:t>
            </a:r>
            <a:r>
              <a:rPr lang="en-US" sz="3200" dirty="0" smtClean="0"/>
              <a:t>The process of identifying and fixing the bug is called debugging.</a:t>
            </a:r>
          </a:p>
          <a:p>
            <a:r>
              <a:rPr lang="en-US" sz="3200" dirty="0" smtClean="0">
                <a:sym typeface="Wingdings" pitchFamily="2" charset="2"/>
              </a:rPr>
              <a:t>T</a:t>
            </a:r>
            <a:r>
              <a:rPr lang="en-US" sz="3200" dirty="0" smtClean="0"/>
              <a:t>he main purpose of assertions is to perform debugging.</a:t>
            </a:r>
          </a:p>
          <a:p>
            <a:r>
              <a:rPr lang="en-US" sz="3200" dirty="0" smtClean="0">
                <a:sym typeface="Wingdings" pitchFamily="2" charset="2"/>
              </a:rPr>
              <a:t> </a:t>
            </a:r>
            <a:r>
              <a:rPr lang="en-US" sz="3200" dirty="0" smtClean="0"/>
              <a:t>Assertions concept can be used to alert programmer to resolve development time errors.</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048083"/>
          </a:xfrm>
          <a:prstGeom prst="rect">
            <a:avLst/>
          </a:prstGeom>
          <a:noFill/>
        </p:spPr>
        <p:txBody>
          <a:bodyPr wrap="square" rtlCol="0">
            <a:spAutoFit/>
          </a:bodyPr>
          <a:lstStyle/>
          <a:p>
            <a:r>
              <a:rPr lang="en-US" sz="3200" u="sng" dirty="0" smtClean="0"/>
              <a:t>AssertExample.py</a:t>
            </a:r>
          </a:p>
          <a:p>
            <a:r>
              <a:rPr lang="en-US" sz="3000" dirty="0" smtClean="0"/>
              <a:t>def </a:t>
            </a:r>
            <a:r>
              <a:rPr lang="en-US" sz="3000" dirty="0" err="1" smtClean="0"/>
              <a:t>avg</a:t>
            </a:r>
            <a:r>
              <a:rPr lang="en-US" sz="3000" dirty="0" smtClean="0"/>
              <a:t>(marks):    </a:t>
            </a:r>
          </a:p>
          <a:p>
            <a:r>
              <a:rPr lang="en-US" sz="3000" dirty="0" smtClean="0"/>
              <a:t>    assert </a:t>
            </a:r>
            <a:r>
              <a:rPr lang="en-US" sz="3000" dirty="0" err="1" smtClean="0"/>
              <a:t>len</a:t>
            </a:r>
            <a:r>
              <a:rPr lang="en-US" sz="3000" dirty="0" smtClean="0"/>
              <a:t>(marks) != 0</a:t>
            </a:r>
          </a:p>
          <a:p>
            <a:r>
              <a:rPr lang="en-US" sz="3000" dirty="0" smtClean="0"/>
              <a:t>    return sum(marks)/</a:t>
            </a:r>
            <a:r>
              <a:rPr lang="en-US" sz="3000" dirty="0" err="1" smtClean="0"/>
              <a:t>len</a:t>
            </a:r>
            <a:r>
              <a:rPr lang="en-US" sz="3000" dirty="0" smtClean="0"/>
              <a:t>(marks)</a:t>
            </a:r>
          </a:p>
          <a:p>
            <a:r>
              <a:rPr lang="en-US" sz="3000" b="1" dirty="0" smtClean="0"/>
              <a:t>Execution: </a:t>
            </a:r>
            <a:r>
              <a:rPr lang="en-US" sz="3000" dirty="0" smtClean="0"/>
              <a:t>Run Menu </a:t>
            </a:r>
            <a:r>
              <a:rPr lang="en-US" sz="3000" dirty="0" smtClean="0">
                <a:sym typeface="Wingdings" pitchFamily="2" charset="2"/>
              </a:rPr>
              <a:t> Run Module</a:t>
            </a:r>
          </a:p>
          <a:p>
            <a:r>
              <a:rPr lang="en-US" sz="3000" dirty="0" smtClean="0"/>
              <a:t>&gt;&gt;&gt; marks=[]</a:t>
            </a:r>
          </a:p>
          <a:p>
            <a:r>
              <a:rPr lang="en-US" sz="3000" dirty="0" smtClean="0"/>
              <a:t>&gt;&gt;&gt; </a:t>
            </a:r>
            <a:r>
              <a:rPr lang="en-US" sz="3000" dirty="0" err="1" smtClean="0"/>
              <a:t>avg</a:t>
            </a:r>
            <a:r>
              <a:rPr lang="en-US" sz="3000" dirty="0" smtClean="0"/>
              <a:t>(marks)</a:t>
            </a:r>
          </a:p>
          <a:p>
            <a:r>
              <a:rPr lang="en-US" sz="3000" dirty="0" smtClean="0"/>
              <a:t>…….</a:t>
            </a:r>
          </a:p>
          <a:p>
            <a:r>
              <a:rPr lang="en-US" sz="3000" dirty="0" smtClean="0"/>
              <a:t>    </a:t>
            </a:r>
            <a:r>
              <a:rPr lang="en-US" sz="3000" b="1" dirty="0" smtClean="0"/>
              <a:t>assert </a:t>
            </a:r>
            <a:r>
              <a:rPr lang="en-US" sz="3000" b="1" dirty="0" err="1" smtClean="0"/>
              <a:t>len</a:t>
            </a:r>
            <a:r>
              <a:rPr lang="en-US" sz="3000" b="1" dirty="0" smtClean="0"/>
              <a:t>(marks) != 0</a:t>
            </a:r>
          </a:p>
          <a:p>
            <a:r>
              <a:rPr lang="en-US" sz="3000" b="1" dirty="0" err="1" smtClean="0"/>
              <a:t>AssertionError</a:t>
            </a:r>
            <a:r>
              <a:rPr lang="en-US" sz="3000" b="1" dirty="0" smtClean="0"/>
              <a:t>  </a:t>
            </a:r>
            <a:r>
              <a:rPr lang="en-US" sz="3000" b="1" dirty="0" smtClean="0">
                <a:sym typeface="Wingdings" pitchFamily="2" charset="2"/>
              </a:rPr>
              <a:t> Assertion Error is raised because marks is empty</a:t>
            </a:r>
            <a:endParaRPr lang="en-US" sz="3000" b="1" dirty="0" smtClean="0"/>
          </a:p>
          <a:p>
            <a:r>
              <a:rPr lang="en-US" sz="3000" u="sng" dirty="0" smtClean="0"/>
              <a:t>Execute again:</a:t>
            </a:r>
          </a:p>
          <a:p>
            <a:r>
              <a:rPr lang="en-US" sz="3000" dirty="0" smtClean="0"/>
              <a:t>&gt;&gt;&gt; marks=[60,70,80,90,100]</a:t>
            </a:r>
          </a:p>
          <a:p>
            <a:r>
              <a:rPr lang="en-US" sz="3000" dirty="0" smtClean="0"/>
              <a:t>&gt;&gt;&gt; </a:t>
            </a:r>
            <a:r>
              <a:rPr lang="en-US" sz="3000" dirty="0" err="1" smtClean="0"/>
              <a:t>avg</a:t>
            </a:r>
            <a:r>
              <a:rPr lang="en-US" sz="3000" dirty="0" smtClean="0"/>
              <a:t>(marks)</a:t>
            </a:r>
          </a:p>
          <a:p>
            <a:r>
              <a:rPr lang="en-US" sz="3000" dirty="0" smtClean="0"/>
              <a:t>80.0</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328952"/>
            <a:ext cx="9144000" cy="1862048"/>
          </a:xfrm>
          <a:prstGeom prst="rect">
            <a:avLst/>
          </a:prstGeom>
          <a:noFill/>
        </p:spPr>
        <p:txBody>
          <a:bodyPr wrap="square" rtlCol="0">
            <a:spAutoFit/>
          </a:bodyPr>
          <a:lstStyle/>
          <a:p>
            <a:pPr algn="ctr"/>
            <a:r>
              <a:rPr lang="en-US" sz="11500" b="1" dirty="0" smtClean="0"/>
              <a:t>File Handling</a:t>
            </a:r>
            <a:endParaRPr lang="en-US" sz="9600" b="1"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3539430"/>
          </a:xfrm>
          <a:prstGeom prst="rect">
            <a:avLst/>
          </a:prstGeom>
          <a:noFill/>
        </p:spPr>
        <p:txBody>
          <a:bodyPr wrap="square" rtlCol="0">
            <a:spAutoFit/>
          </a:bodyPr>
          <a:lstStyle/>
          <a:p>
            <a:r>
              <a:rPr lang="en-US" sz="3200" b="1" dirty="0" smtClean="0">
                <a:sym typeface="Wingdings" pitchFamily="2" charset="2"/>
              </a:rPr>
              <a:t>14) Reversing the elements of a list</a:t>
            </a:r>
          </a:p>
          <a:p>
            <a:r>
              <a:rPr lang="en-US" sz="3200" dirty="0" smtClean="0"/>
              <a:t>&gt;&gt;&gt; l1=[100,5,10,300,4,500]</a:t>
            </a:r>
          </a:p>
          <a:p>
            <a:r>
              <a:rPr lang="en-US" sz="3200" dirty="0" smtClean="0"/>
              <a:t>&gt;&gt;&gt; l1</a:t>
            </a:r>
          </a:p>
          <a:p>
            <a:r>
              <a:rPr lang="en-US" sz="3200" dirty="0" smtClean="0"/>
              <a:t>[100, 5, 10, 300, 4, 500]</a:t>
            </a:r>
          </a:p>
          <a:p>
            <a:r>
              <a:rPr lang="en-US" sz="3200" dirty="0" smtClean="0"/>
              <a:t>&gt;&gt;&gt; l1.reverse()</a:t>
            </a:r>
          </a:p>
          <a:p>
            <a:r>
              <a:rPr lang="en-US" sz="3200" dirty="0" smtClean="0"/>
              <a:t>&gt;&gt;&gt; l1</a:t>
            </a:r>
          </a:p>
          <a:p>
            <a:r>
              <a:rPr lang="en-US" sz="3200" dirty="0" smtClean="0"/>
              <a:t>[500, 4, 300, 10, 5, 100]</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dirty="0" smtClean="0"/>
              <a:t>Storage Areas</a:t>
            </a:r>
          </a:p>
          <a:p>
            <a:r>
              <a:rPr lang="en-US" sz="3200" dirty="0" smtClean="0"/>
              <a:t>As the Part of our Applications, we required to store our Data like Customers Information, Billing</a:t>
            </a:r>
          </a:p>
          <a:p>
            <a:r>
              <a:rPr lang="en-US" sz="3200" dirty="0" smtClean="0"/>
              <a:t>Information, Calls Information etc..</a:t>
            </a:r>
          </a:p>
          <a:p>
            <a:r>
              <a:rPr lang="en-US" sz="3200" dirty="0" smtClean="0"/>
              <a:t>To store this Data, we required Storage Areas. There are 2 types of Storage Areas.</a:t>
            </a:r>
          </a:p>
          <a:p>
            <a:r>
              <a:rPr lang="en-US" sz="3200" dirty="0" smtClean="0"/>
              <a:t>1) Temporary Storage Areas</a:t>
            </a:r>
          </a:p>
          <a:p>
            <a:r>
              <a:rPr lang="en-US" sz="3200" dirty="0" smtClean="0"/>
              <a:t>2) Permanent Storage Areas</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539430"/>
          </a:xfrm>
          <a:prstGeom prst="rect">
            <a:avLst/>
          </a:prstGeom>
          <a:noFill/>
        </p:spPr>
        <p:txBody>
          <a:bodyPr wrap="square" rtlCol="0">
            <a:spAutoFit/>
          </a:bodyPr>
          <a:lstStyle/>
          <a:p>
            <a:r>
              <a:rPr lang="en-US" sz="3200" b="1" dirty="0" smtClean="0"/>
              <a:t>1.Temporary Storage Areas:</a:t>
            </a:r>
          </a:p>
          <a:p>
            <a:r>
              <a:rPr lang="en-US" sz="3200" dirty="0" smtClean="0"/>
              <a:t>These are the Memory Areas where Data will be stored temporarily.</a:t>
            </a:r>
          </a:p>
          <a:p>
            <a:r>
              <a:rPr lang="en-US" sz="3200" dirty="0" err="1" smtClean="0"/>
              <a:t>Eg</a:t>
            </a:r>
            <a:r>
              <a:rPr lang="en-US" sz="3200" dirty="0" smtClean="0"/>
              <a:t>: Python objects like List, </a:t>
            </a:r>
            <a:r>
              <a:rPr lang="en-US" sz="3200" dirty="0" err="1" smtClean="0"/>
              <a:t>Tuple</a:t>
            </a:r>
            <a:r>
              <a:rPr lang="en-US" sz="3200" dirty="0" smtClean="0"/>
              <a:t>, Dictionary.</a:t>
            </a:r>
          </a:p>
          <a:p>
            <a:r>
              <a:rPr lang="en-US" sz="3200" dirty="0" smtClean="0"/>
              <a:t>Once Python program completes its execution then these objects will be destroyed automatically</a:t>
            </a:r>
          </a:p>
          <a:p>
            <a:r>
              <a:rPr lang="en-US" sz="3200" dirty="0" smtClean="0"/>
              <a:t>and data will be lost.</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dirty="0" smtClean="0"/>
              <a:t>2. Permanent Storage Areas:</a:t>
            </a:r>
          </a:p>
          <a:p>
            <a:r>
              <a:rPr lang="en-US" sz="3200" dirty="0" smtClean="0"/>
              <a:t>Also known as Persistent Storage Areas. Here we can store Data permanently.</a:t>
            </a:r>
          </a:p>
          <a:p>
            <a:r>
              <a:rPr lang="en-US" sz="3200" dirty="0" err="1" smtClean="0"/>
              <a:t>Eg</a:t>
            </a:r>
            <a:r>
              <a:rPr lang="en-US" sz="3200" dirty="0" smtClean="0"/>
              <a:t>: File Systems, Databases, Data warehouses, Big Data Technologies etc</a:t>
            </a:r>
          </a:p>
          <a:p>
            <a:r>
              <a:rPr lang="en-US" sz="3200" dirty="0" smtClean="0"/>
              <a:t>File Systems:</a:t>
            </a:r>
          </a:p>
          <a:p>
            <a:r>
              <a:rPr lang="en-US" sz="3200" dirty="0" smtClean="0"/>
              <a:t>File Systems can be provided by Local operating System. File Systems are best suitable to store</a:t>
            </a:r>
          </a:p>
          <a:p>
            <a:r>
              <a:rPr lang="en-US" sz="3200" dirty="0" smtClean="0"/>
              <a:t>very less Amount of Information.</a:t>
            </a:r>
          </a:p>
          <a:p>
            <a:r>
              <a:rPr lang="en-US" sz="3200" dirty="0" smtClean="0"/>
              <a:t>Limitations:</a:t>
            </a:r>
          </a:p>
          <a:p>
            <a:r>
              <a:rPr lang="en-US" sz="3200" dirty="0" smtClean="0"/>
              <a:t>1) We cannot store huge Amount of Information.</a:t>
            </a:r>
          </a:p>
          <a:p>
            <a:r>
              <a:rPr lang="en-US" sz="3200" dirty="0" smtClean="0"/>
              <a:t>2) There is no Query Language support and hence operations will become very complex.</a:t>
            </a:r>
          </a:p>
          <a:p>
            <a:r>
              <a:rPr lang="en-US" sz="3200" dirty="0" smtClean="0"/>
              <a:t>3) There is no Security for Data.</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524315"/>
          </a:xfrm>
          <a:prstGeom prst="rect">
            <a:avLst/>
          </a:prstGeom>
          <a:noFill/>
        </p:spPr>
        <p:txBody>
          <a:bodyPr wrap="square" rtlCol="0">
            <a:spAutoFit/>
          </a:bodyPr>
          <a:lstStyle/>
          <a:p>
            <a:r>
              <a:rPr lang="en-US" sz="3200" dirty="0" smtClean="0"/>
              <a:t>3) There is no Security for Data.</a:t>
            </a:r>
          </a:p>
          <a:p>
            <a:r>
              <a:rPr lang="en-US" sz="3200" dirty="0" smtClean="0"/>
              <a:t>4) There is no Mechanism to prevent duplicate Data. Hence there may be a chance of Data</a:t>
            </a:r>
          </a:p>
          <a:p>
            <a:r>
              <a:rPr lang="en-US" sz="3200" dirty="0" smtClean="0"/>
              <a:t>Inconsistency Problems.</a:t>
            </a:r>
          </a:p>
          <a:p>
            <a:r>
              <a:rPr lang="en-US" sz="3200" dirty="0" smtClean="0"/>
              <a:t>To overcome the above Problems of File Systems, we should go for Databases.</a:t>
            </a:r>
          </a:p>
          <a:p>
            <a:r>
              <a:rPr lang="en-US" sz="3200" dirty="0" smtClean="0"/>
              <a:t>We will discuss about Databases in Database Access chapter (or database programming) . </a:t>
            </a:r>
          </a:p>
          <a:p>
            <a:r>
              <a:rPr lang="en-US" sz="3200" dirty="0" smtClean="0"/>
              <a:t>Now, we will discuss </a:t>
            </a:r>
            <a:r>
              <a:rPr lang="en-US" sz="3200" smtClean="0"/>
              <a:t>about Files.</a:t>
            </a:r>
            <a:endParaRPr lang="en-US" sz="3200" dirty="0" smtClean="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016758"/>
          </a:xfrm>
          <a:prstGeom prst="rect">
            <a:avLst/>
          </a:prstGeom>
          <a:noFill/>
        </p:spPr>
        <p:txBody>
          <a:bodyPr wrap="square" rtlCol="0">
            <a:spAutoFit/>
          </a:bodyPr>
          <a:lstStyle/>
          <a:p>
            <a:r>
              <a:rPr lang="en-US" sz="3200" dirty="0" smtClean="0">
                <a:sym typeface="Wingdings" pitchFamily="2" charset="2"/>
              </a:rPr>
              <a:t>What is a file?</a:t>
            </a:r>
          </a:p>
          <a:p>
            <a:r>
              <a:rPr lang="en-US" sz="3200" dirty="0" smtClean="0">
                <a:sym typeface="Wingdings" pitchFamily="2" charset="2"/>
              </a:rPr>
              <a:t>A file stores data permanently.</a:t>
            </a:r>
          </a:p>
          <a:p>
            <a:r>
              <a:rPr lang="en-US" sz="3200" b="1" u="sng" dirty="0" smtClean="0"/>
              <a:t>Types of Files:</a:t>
            </a:r>
          </a:p>
          <a:p>
            <a:r>
              <a:rPr lang="en-US" sz="3200" dirty="0" smtClean="0"/>
              <a:t>There are two types of files</a:t>
            </a:r>
          </a:p>
          <a:p>
            <a:r>
              <a:rPr lang="en-US" sz="3200" b="1" u="sng" dirty="0" smtClean="0"/>
              <a:t>1. Text Files:</a:t>
            </a:r>
          </a:p>
          <a:p>
            <a:r>
              <a:rPr lang="en-US" sz="3200" dirty="0" smtClean="0"/>
              <a:t>Usually we can use text files to store character data</a:t>
            </a:r>
          </a:p>
          <a:p>
            <a:r>
              <a:rPr lang="en-US" sz="3200" dirty="0" err="1" smtClean="0"/>
              <a:t>eg</a:t>
            </a:r>
            <a:r>
              <a:rPr lang="en-US" sz="3200" dirty="0" smtClean="0"/>
              <a:t>: abc.txt</a:t>
            </a:r>
          </a:p>
          <a:p>
            <a:r>
              <a:rPr lang="en-US" sz="3200" b="1" u="sng" dirty="0" smtClean="0"/>
              <a:t>2. Binary Files:</a:t>
            </a:r>
          </a:p>
          <a:p>
            <a:r>
              <a:rPr lang="en-US" sz="3200" dirty="0" smtClean="0"/>
              <a:t>Usually we can use binary files to store binary data like images, video files, audio files etc...</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2554545"/>
          </a:xfrm>
          <a:prstGeom prst="rect">
            <a:avLst/>
          </a:prstGeom>
          <a:noFill/>
        </p:spPr>
        <p:txBody>
          <a:bodyPr wrap="square" rtlCol="0">
            <a:spAutoFit/>
          </a:bodyPr>
          <a:lstStyle/>
          <a:p>
            <a:r>
              <a:rPr lang="en-US" sz="3200" b="1" u="sng" dirty="0" smtClean="0">
                <a:sym typeface="Wingdings" pitchFamily="2" charset="2"/>
              </a:rPr>
              <a:t>Operations on files:</a:t>
            </a:r>
          </a:p>
          <a:p>
            <a:r>
              <a:rPr lang="en-US" sz="3200" dirty="0" smtClean="0">
                <a:sym typeface="Wingdings" pitchFamily="2" charset="2"/>
              </a:rPr>
              <a:t>Opening a file</a:t>
            </a:r>
          </a:p>
          <a:p>
            <a:r>
              <a:rPr lang="en-US" sz="3200" dirty="0" smtClean="0">
                <a:sym typeface="Wingdings" pitchFamily="2" charset="2"/>
              </a:rPr>
              <a:t>Writing data to a file</a:t>
            </a:r>
          </a:p>
          <a:p>
            <a:r>
              <a:rPr lang="en-US" sz="3200" dirty="0" smtClean="0">
                <a:sym typeface="Wingdings" pitchFamily="2" charset="2"/>
              </a:rPr>
              <a:t>Reading data from a file</a:t>
            </a:r>
            <a:endParaRPr lang="en-US" sz="3200" dirty="0" smtClean="0"/>
          </a:p>
          <a:p>
            <a:r>
              <a:rPr lang="en-US" sz="3200" dirty="0" smtClean="0">
                <a:sym typeface="Wingdings" pitchFamily="2" charset="2"/>
              </a:rPr>
              <a:t>Closing </a:t>
            </a:r>
            <a:r>
              <a:rPr lang="en-US" sz="3200" smtClean="0">
                <a:sym typeface="Wingdings" pitchFamily="2" charset="2"/>
              </a:rPr>
              <a:t>a file</a:t>
            </a:r>
            <a:endParaRPr lang="en-US" sz="3200" dirty="0" smtClean="0">
              <a:sym typeface="Wingdings" pitchFamily="2" charset="2"/>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109639"/>
          </a:xfrm>
          <a:prstGeom prst="rect">
            <a:avLst/>
          </a:prstGeom>
          <a:noFill/>
        </p:spPr>
        <p:txBody>
          <a:bodyPr wrap="square" rtlCol="0">
            <a:spAutoFit/>
          </a:bodyPr>
          <a:lstStyle/>
          <a:p>
            <a:r>
              <a:rPr lang="en-US" sz="3200" b="1" u="sng" dirty="0" smtClean="0"/>
              <a:t>Writing Data to a file:</a:t>
            </a:r>
          </a:p>
          <a:p>
            <a:r>
              <a:rPr lang="en-US" sz="3200" u="sng" dirty="0" smtClean="0">
                <a:sym typeface="Wingdings" pitchFamily="2" charset="2"/>
              </a:rPr>
              <a:t>FileHandling.py</a:t>
            </a:r>
          </a:p>
          <a:p>
            <a:r>
              <a:rPr lang="en-US" sz="3200" dirty="0" smtClean="0">
                <a:sym typeface="Wingdings" pitchFamily="2" charset="2"/>
              </a:rPr>
              <a:t>f=open("</a:t>
            </a:r>
            <a:r>
              <a:rPr lang="en-US" sz="3200" dirty="0" err="1" smtClean="0">
                <a:sym typeface="Wingdings" pitchFamily="2" charset="2"/>
              </a:rPr>
              <a:t>PythonFile.txt",'w</a:t>
            </a:r>
            <a:r>
              <a:rPr lang="en-US" sz="3200" dirty="0" smtClean="0">
                <a:sym typeface="Wingdings" pitchFamily="2" charset="2"/>
              </a:rPr>
              <a:t>') </a:t>
            </a:r>
            <a:r>
              <a:rPr lang="en-US" sz="3200" b="1" dirty="0" smtClean="0">
                <a:sym typeface="Wingdings" pitchFamily="2" charset="2"/>
              </a:rPr>
              <a:t>”Write” mode replaces the content of the file, i.e. old data is replaced with new data</a:t>
            </a:r>
            <a:endParaRPr lang="en-US" sz="3200" dirty="0" smtClean="0">
              <a:sym typeface="Wingdings" pitchFamily="2" charset="2"/>
            </a:endParaRPr>
          </a:p>
          <a:p>
            <a:r>
              <a:rPr lang="en-US" sz="3200" dirty="0" err="1" smtClean="0">
                <a:sym typeface="Wingdings" pitchFamily="2" charset="2"/>
              </a:rPr>
              <a:t>f.write</a:t>
            </a:r>
            <a:r>
              <a:rPr lang="en-US" sz="3200" dirty="0" smtClean="0">
                <a:sym typeface="Wingdings" pitchFamily="2" charset="2"/>
              </a:rPr>
              <a:t>("Python </a:t>
            </a:r>
            <a:r>
              <a:rPr lang="en-US" sz="3200" dirty="0" err="1" smtClean="0">
                <a:sym typeface="Wingdings" pitchFamily="2" charset="2"/>
              </a:rPr>
              <a:t>Progrmming</a:t>
            </a:r>
            <a:r>
              <a:rPr lang="en-US" sz="3200" dirty="0" smtClean="0">
                <a:sym typeface="Wingdings" pitchFamily="2" charset="2"/>
              </a:rPr>
              <a:t> language is used to develop all types of applications\n")</a:t>
            </a:r>
          </a:p>
          <a:p>
            <a:r>
              <a:rPr lang="en-US" sz="3200" dirty="0" err="1" smtClean="0">
                <a:sym typeface="Wingdings" pitchFamily="2" charset="2"/>
              </a:rPr>
              <a:t>f.write</a:t>
            </a:r>
            <a:r>
              <a:rPr lang="en-US" sz="3200" dirty="0" smtClean="0">
                <a:sym typeface="Wingdings" pitchFamily="2" charset="2"/>
              </a:rPr>
              <a:t>("With Python programming language, Application Development is fast\n")</a:t>
            </a:r>
          </a:p>
          <a:p>
            <a:r>
              <a:rPr lang="en-US" sz="3200" dirty="0" smtClean="0">
                <a:sym typeface="Wingdings" pitchFamily="2" charset="2"/>
              </a:rPr>
              <a:t>print("Data written to the file successfully")</a:t>
            </a:r>
          </a:p>
          <a:p>
            <a:r>
              <a:rPr lang="en-US" sz="3200" dirty="0" err="1" smtClean="0">
                <a:sym typeface="Wingdings" pitchFamily="2" charset="2"/>
              </a:rPr>
              <a:t>f.close</a:t>
            </a:r>
            <a:r>
              <a:rPr lang="en-US" sz="3200" dirty="0" smtClean="0">
                <a:sym typeface="Wingdings" pitchFamily="2" charset="2"/>
              </a:rPr>
              <a:t>() </a:t>
            </a:r>
            <a:r>
              <a:rPr lang="en-US" sz="3200" b="1" dirty="0" smtClean="0">
                <a:sym typeface="Wingdings" pitchFamily="2" charset="2"/>
              </a:rPr>
              <a:t> Closing a file</a:t>
            </a:r>
            <a:endParaRPr lang="en-US" sz="3200" dirty="0" smtClean="0">
              <a:sym typeface="Wingdings" pitchFamily="2" charset="2"/>
            </a:endParaRPr>
          </a:p>
          <a:p>
            <a:r>
              <a:rPr lang="en-US" sz="2600" b="1" dirty="0" smtClean="0">
                <a:sym typeface="Wingdings" pitchFamily="2" charset="2"/>
              </a:rPr>
              <a:t>Execution:</a:t>
            </a:r>
            <a:r>
              <a:rPr lang="en-US" sz="2600" dirty="0" smtClean="0">
                <a:sym typeface="Wingdings" pitchFamily="2" charset="2"/>
              </a:rPr>
              <a:t> Run Menu  Run Module</a:t>
            </a:r>
          </a:p>
          <a:p>
            <a:r>
              <a:rPr lang="en-US" sz="2600" dirty="0" smtClean="0">
                <a:sym typeface="Wingdings" pitchFamily="2" charset="2"/>
              </a:rPr>
              <a:t>Data written to the file successfully</a:t>
            </a:r>
          </a:p>
          <a:p>
            <a:r>
              <a:rPr lang="en-US" sz="2600" b="1" dirty="0" smtClean="0">
                <a:sym typeface="Wingdings" pitchFamily="2" charset="2"/>
              </a:rPr>
              <a:t>Note: </a:t>
            </a:r>
            <a:r>
              <a:rPr lang="en-US" sz="2600" u="sng" dirty="0" smtClean="0">
                <a:sym typeface="Wingdings" pitchFamily="2" charset="2"/>
              </a:rPr>
              <a:t>PythonFile.txt</a:t>
            </a:r>
            <a:r>
              <a:rPr lang="en-US" sz="2600" dirty="0" smtClean="0">
                <a:sym typeface="Wingdings" pitchFamily="2" charset="2"/>
              </a:rPr>
              <a:t> is stored in present working directory i.e. </a:t>
            </a:r>
            <a:r>
              <a:rPr lang="en-US" sz="2600" u="sng" dirty="0" err="1" smtClean="0">
                <a:sym typeface="Wingdings" pitchFamily="2" charset="2"/>
              </a:rPr>
              <a:t>CCReddy</a:t>
            </a:r>
            <a:r>
              <a:rPr lang="en-US" sz="2600" dirty="0" smtClean="0">
                <a:sym typeface="Wingdings" pitchFamily="2" charset="2"/>
              </a:rPr>
              <a:t> directory.</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986528"/>
          </a:xfrm>
          <a:prstGeom prst="rect">
            <a:avLst/>
          </a:prstGeom>
          <a:noFill/>
        </p:spPr>
        <p:txBody>
          <a:bodyPr wrap="square" rtlCol="0">
            <a:spAutoFit/>
          </a:bodyPr>
          <a:lstStyle/>
          <a:p>
            <a:r>
              <a:rPr lang="en-US" sz="3200" b="1" u="sng" dirty="0" smtClean="0"/>
              <a:t>File Modes:</a:t>
            </a:r>
          </a:p>
          <a:p>
            <a:r>
              <a:rPr lang="en-US" sz="3200" dirty="0" smtClean="0">
                <a:sym typeface="Wingdings" pitchFamily="2" charset="2"/>
              </a:rPr>
              <a:t>r	Read operation</a:t>
            </a:r>
          </a:p>
          <a:p>
            <a:r>
              <a:rPr lang="en-US" sz="3200" dirty="0" smtClean="0">
                <a:sym typeface="Wingdings" pitchFamily="2" charset="2"/>
              </a:rPr>
              <a:t>w	Write operation</a:t>
            </a:r>
          </a:p>
          <a:p>
            <a:r>
              <a:rPr lang="en-US" sz="3200" dirty="0" smtClean="0">
                <a:sym typeface="Wingdings" pitchFamily="2" charset="2"/>
              </a:rPr>
              <a:t>a	append operation (new data is appended or   </a:t>
            </a:r>
          </a:p>
          <a:p>
            <a:r>
              <a:rPr lang="en-US" sz="3200" dirty="0" smtClean="0">
                <a:sym typeface="Wingdings" pitchFamily="2" charset="2"/>
              </a:rPr>
              <a:t>           added to old data)</a:t>
            </a:r>
          </a:p>
          <a:p>
            <a:r>
              <a:rPr lang="en-US" sz="3200" dirty="0" smtClean="0">
                <a:sym typeface="Wingdings" pitchFamily="2" charset="2"/>
              </a:rPr>
              <a:t>r+	read and write</a:t>
            </a:r>
          </a:p>
          <a:p>
            <a:r>
              <a:rPr lang="en-US" sz="3200" dirty="0" smtClean="0">
                <a:sym typeface="Wingdings" pitchFamily="2" charset="2"/>
              </a:rPr>
              <a:t>w+	write and read</a:t>
            </a:r>
          </a:p>
          <a:p>
            <a:r>
              <a:rPr lang="en-US" sz="3200" dirty="0" smtClean="0">
                <a:sym typeface="Wingdings" pitchFamily="2" charset="2"/>
              </a:rPr>
              <a:t>a+	append and read</a:t>
            </a:r>
          </a:p>
          <a:p>
            <a:r>
              <a:rPr lang="en-US" sz="3200" dirty="0" err="1" smtClean="0">
                <a:sym typeface="Wingdings" pitchFamily="2" charset="2"/>
              </a:rPr>
              <a:t>rb</a:t>
            </a:r>
            <a:r>
              <a:rPr lang="en-US" sz="3200" dirty="0" smtClean="0">
                <a:sym typeface="Wingdings" pitchFamily="2" charset="2"/>
              </a:rPr>
              <a:t>	read data from binary file</a:t>
            </a:r>
          </a:p>
          <a:p>
            <a:r>
              <a:rPr lang="en-US" sz="3200" dirty="0" err="1" smtClean="0">
                <a:sym typeface="Wingdings" pitchFamily="2" charset="2"/>
              </a:rPr>
              <a:t>wb</a:t>
            </a:r>
            <a:r>
              <a:rPr lang="en-US" sz="3200" dirty="0" smtClean="0">
                <a:sym typeface="Wingdings" pitchFamily="2" charset="2"/>
              </a:rPr>
              <a:t>	write data to binary file</a:t>
            </a:r>
          </a:p>
          <a:p>
            <a:r>
              <a:rPr lang="en-US" sz="3200" dirty="0" err="1" smtClean="0">
                <a:sym typeface="Wingdings" pitchFamily="2" charset="2"/>
              </a:rPr>
              <a:t>ab</a:t>
            </a:r>
            <a:r>
              <a:rPr lang="en-US" sz="3200" dirty="0" smtClean="0">
                <a:sym typeface="Wingdings" pitchFamily="2" charset="2"/>
              </a:rPr>
              <a:t>	append data to binary file</a:t>
            </a:r>
          </a:p>
          <a:p>
            <a:r>
              <a:rPr lang="en-US" sz="3200" dirty="0" err="1" smtClean="0">
                <a:sym typeface="Wingdings" pitchFamily="2" charset="2"/>
              </a:rPr>
              <a:t>r+b</a:t>
            </a:r>
            <a:r>
              <a:rPr lang="en-US" sz="3200" dirty="0" smtClean="0">
                <a:sym typeface="Wingdings" pitchFamily="2" charset="2"/>
              </a:rPr>
              <a:t>	read and write on binary file</a:t>
            </a:r>
          </a:p>
          <a:p>
            <a:r>
              <a:rPr lang="en-US" sz="3200" dirty="0" err="1" smtClean="0">
                <a:sym typeface="Wingdings" pitchFamily="2" charset="2"/>
              </a:rPr>
              <a:t>w+b</a:t>
            </a:r>
            <a:r>
              <a:rPr lang="en-US" sz="3200" dirty="0" smtClean="0">
                <a:sym typeface="Wingdings" pitchFamily="2" charset="2"/>
              </a:rPr>
              <a:t>	write and read on binary file</a:t>
            </a:r>
          </a:p>
          <a:p>
            <a:r>
              <a:rPr lang="en-US" sz="3200" dirty="0" err="1" smtClean="0">
                <a:sym typeface="Wingdings" pitchFamily="2" charset="2"/>
              </a:rPr>
              <a:t>a+b</a:t>
            </a:r>
            <a:r>
              <a:rPr lang="en-US" sz="3200" dirty="0" smtClean="0">
                <a:sym typeface="Wingdings" pitchFamily="2" charset="2"/>
              </a:rPr>
              <a:t>	</a:t>
            </a:r>
            <a:r>
              <a:rPr lang="en-US" sz="3200" dirty="0" err="1" smtClean="0">
                <a:sym typeface="Wingdings" pitchFamily="2" charset="2"/>
              </a:rPr>
              <a:t>appen</a:t>
            </a:r>
            <a:r>
              <a:rPr lang="en-US" sz="3200" dirty="0" smtClean="0">
                <a:sym typeface="Wingdings" pitchFamily="2" charset="2"/>
              </a:rPr>
              <a:t> and read on binary file</a:t>
            </a:r>
            <a:endParaRPr lang="en-US" sz="2600" dirty="0" smtClean="0">
              <a:sym typeface="Wingdings" pitchFamily="2" charset="2"/>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sym typeface="Wingdings" pitchFamily="2" charset="2"/>
              </a:rPr>
              <a:t>Reading the data from a file:</a:t>
            </a:r>
          </a:p>
          <a:p>
            <a:r>
              <a:rPr lang="en-US" sz="3200" u="sng" dirty="0" smtClean="0">
                <a:sym typeface="Wingdings" pitchFamily="2" charset="2"/>
              </a:rPr>
              <a:t>FileReading.py</a:t>
            </a:r>
          </a:p>
          <a:p>
            <a:r>
              <a:rPr lang="en-US" sz="3200" dirty="0" smtClean="0">
                <a:sym typeface="Wingdings" pitchFamily="2" charset="2"/>
              </a:rPr>
              <a:t>f=open("</a:t>
            </a:r>
            <a:r>
              <a:rPr lang="en-US" sz="3200" dirty="0" err="1" smtClean="0">
                <a:sym typeface="Wingdings" pitchFamily="2" charset="2"/>
              </a:rPr>
              <a:t>PythonFile.txt",'r</a:t>
            </a:r>
            <a:r>
              <a:rPr lang="en-US" sz="3200" dirty="0" smtClean="0">
                <a:sym typeface="Wingdings" pitchFamily="2" charset="2"/>
              </a:rPr>
              <a:t>') </a:t>
            </a:r>
            <a:r>
              <a:rPr lang="en-US" sz="3200" b="1" dirty="0" smtClean="0">
                <a:sym typeface="Wingdings" pitchFamily="2" charset="2"/>
              </a:rPr>
              <a:t> Opening a file for reading data from a file</a:t>
            </a:r>
            <a:endParaRPr lang="en-US" sz="3200" dirty="0" smtClean="0">
              <a:sym typeface="Wingdings" pitchFamily="2" charset="2"/>
            </a:endParaRPr>
          </a:p>
          <a:p>
            <a:r>
              <a:rPr lang="en-US" sz="3200" dirty="0" smtClean="0">
                <a:sym typeface="Wingdings" pitchFamily="2" charset="2"/>
              </a:rPr>
              <a:t>data=</a:t>
            </a:r>
            <a:r>
              <a:rPr lang="en-US" sz="3200" dirty="0" err="1" smtClean="0">
                <a:sym typeface="Wingdings" pitchFamily="2" charset="2"/>
              </a:rPr>
              <a:t>f.read</a:t>
            </a:r>
            <a:r>
              <a:rPr lang="en-US" sz="3200" dirty="0" smtClean="0">
                <a:sym typeface="Wingdings" pitchFamily="2" charset="2"/>
              </a:rPr>
              <a:t>()</a:t>
            </a:r>
          </a:p>
          <a:p>
            <a:r>
              <a:rPr lang="en-US" sz="3200" dirty="0" smtClean="0">
                <a:sym typeface="Wingdings" pitchFamily="2" charset="2"/>
              </a:rPr>
              <a:t>print(data)</a:t>
            </a:r>
          </a:p>
          <a:p>
            <a:r>
              <a:rPr lang="en-US" sz="3200" b="1" dirty="0" smtClean="0">
                <a:sym typeface="Wingdings" pitchFamily="2" charset="2"/>
              </a:rPr>
              <a:t>Execution:</a:t>
            </a:r>
            <a:r>
              <a:rPr lang="en-US" sz="3200" dirty="0" smtClean="0">
                <a:sym typeface="Wingdings" pitchFamily="2" charset="2"/>
              </a:rPr>
              <a:t> Run Menu  Run Module</a:t>
            </a:r>
          </a:p>
          <a:p>
            <a:r>
              <a:rPr lang="en-US" sz="3200" dirty="0" smtClean="0">
                <a:sym typeface="Wingdings" pitchFamily="2" charset="2"/>
              </a:rPr>
              <a:t>Python Programming language is used to develop all types of applications</a:t>
            </a:r>
          </a:p>
          <a:p>
            <a:r>
              <a:rPr lang="en-US" sz="3200" dirty="0" smtClean="0">
                <a:sym typeface="Wingdings" pitchFamily="2" charset="2"/>
              </a:rPr>
              <a:t>With Python programming language, Application Development is fast</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u="sng" dirty="0" smtClean="0"/>
              <a:t>Example-2: Writing Data to a File with append mode</a:t>
            </a:r>
            <a:endParaRPr lang="en-US" sz="3200" b="1" u="sng" dirty="0" smtClean="0">
              <a:sym typeface="Wingdings" pitchFamily="2" charset="2"/>
            </a:endParaRPr>
          </a:p>
          <a:p>
            <a:r>
              <a:rPr lang="en-US" sz="3200" u="sng" dirty="0" smtClean="0">
                <a:sym typeface="Wingdings" pitchFamily="2" charset="2"/>
              </a:rPr>
              <a:t>appending.py</a:t>
            </a:r>
          </a:p>
          <a:p>
            <a:r>
              <a:rPr lang="en-US" sz="3200" dirty="0" smtClean="0"/>
              <a:t>f=open("</a:t>
            </a:r>
            <a:r>
              <a:rPr lang="en-US" sz="3200" dirty="0" err="1" smtClean="0"/>
              <a:t>PythonFile.txt",'a</a:t>
            </a:r>
            <a:r>
              <a:rPr lang="en-US" sz="3200" dirty="0" smtClean="0"/>
              <a:t>')</a:t>
            </a:r>
          </a:p>
          <a:p>
            <a:r>
              <a:rPr lang="en-US" sz="3200" dirty="0" smtClean="0"/>
              <a:t>data=input("Enter the text:")</a:t>
            </a:r>
          </a:p>
          <a:p>
            <a:r>
              <a:rPr lang="en-US" sz="3200" dirty="0" err="1" smtClean="0"/>
              <a:t>f.write</a:t>
            </a:r>
            <a:r>
              <a:rPr lang="en-US" sz="3200" dirty="0" smtClean="0"/>
              <a:t>(data)</a:t>
            </a:r>
          </a:p>
          <a:p>
            <a:r>
              <a:rPr lang="en-US" sz="3200" dirty="0" smtClean="0"/>
              <a:t>print("Data written to the file successfully")</a:t>
            </a:r>
          </a:p>
          <a:p>
            <a:r>
              <a:rPr lang="en-US" sz="3200" dirty="0" err="1" smtClean="0"/>
              <a:t>f.close</a:t>
            </a:r>
            <a:r>
              <a:rPr lang="en-US" sz="3200" dirty="0" smtClean="0"/>
              <a:t>()</a:t>
            </a:r>
          </a:p>
          <a:p>
            <a:r>
              <a:rPr lang="en-US" sz="3200" b="1" dirty="0" smtClean="0"/>
              <a:t>Execution: </a:t>
            </a:r>
            <a:r>
              <a:rPr lang="en-US" sz="3200" dirty="0" smtClean="0"/>
              <a:t>Run Menu </a:t>
            </a:r>
            <a:r>
              <a:rPr lang="en-US" sz="3200" dirty="0" smtClean="0">
                <a:sym typeface="Wingdings" pitchFamily="2" charset="2"/>
              </a:rPr>
              <a:t> Run Module</a:t>
            </a:r>
          </a:p>
          <a:p>
            <a:r>
              <a:rPr lang="en-US" sz="3200" dirty="0" smtClean="0"/>
              <a:t>Enter the </a:t>
            </a:r>
            <a:r>
              <a:rPr lang="en-US" sz="3200" dirty="0" err="1" smtClean="0"/>
              <a:t>text:added</a:t>
            </a:r>
            <a:r>
              <a:rPr lang="en-US" sz="3200" dirty="0" smtClean="0"/>
              <a:t> line of text</a:t>
            </a:r>
          </a:p>
          <a:p>
            <a:r>
              <a:rPr lang="en-US" sz="3200" dirty="0" smtClean="0"/>
              <a:t>Data written to the file successfully</a:t>
            </a:r>
          </a:p>
          <a:p>
            <a:r>
              <a:rPr lang="en-US" sz="3200" b="1" dirty="0" smtClean="0"/>
              <a:t>For reading the data:</a:t>
            </a:r>
          </a:p>
          <a:p>
            <a:r>
              <a:rPr lang="en-US" sz="3200" dirty="0" smtClean="0"/>
              <a:t>&gt;&gt;&gt; f=open("</a:t>
            </a:r>
            <a:r>
              <a:rPr lang="en-US" sz="3200" dirty="0" err="1" smtClean="0"/>
              <a:t>PythonFile.txt",'r</a:t>
            </a:r>
            <a:r>
              <a:rPr lang="en-US" sz="3200" dirty="0" smtClean="0"/>
              <a:t>')</a:t>
            </a:r>
          </a:p>
          <a:p>
            <a:r>
              <a:rPr lang="en-US" sz="3200" dirty="0" smtClean="0"/>
              <a:t>&gt;&gt;&gt; data=</a:t>
            </a:r>
            <a:r>
              <a:rPr lang="en-US" sz="3200" dirty="0" err="1" smtClean="0"/>
              <a:t>f.read</a:t>
            </a:r>
            <a:r>
              <a:rPr lang="en-US" sz="3200" dirty="0" smtClean="0"/>
              <a:t>()</a:t>
            </a:r>
          </a:p>
          <a:p>
            <a:r>
              <a:rPr lang="en-US" sz="3200" dirty="0" smtClean="0"/>
              <a:t>&gt;&gt;&gt;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494085"/>
          </a:xfrm>
          <a:prstGeom prst="rect">
            <a:avLst/>
          </a:prstGeom>
          <a:noFill/>
        </p:spPr>
        <p:txBody>
          <a:bodyPr wrap="square" rtlCol="0">
            <a:spAutoFit/>
          </a:bodyPr>
          <a:lstStyle/>
          <a:p>
            <a:r>
              <a:rPr lang="en-US" sz="3200" b="1" dirty="0" smtClean="0">
                <a:sym typeface="Wingdings" pitchFamily="2" charset="2"/>
              </a:rPr>
              <a:t>15) Sorting a list</a:t>
            </a:r>
          </a:p>
          <a:p>
            <a:r>
              <a:rPr lang="en-US" sz="3200" dirty="0" smtClean="0"/>
              <a:t>&gt;&gt;&gt; l1=[50,20,30,40,10]</a:t>
            </a:r>
          </a:p>
          <a:p>
            <a:r>
              <a:rPr lang="en-US" sz="3200" dirty="0" smtClean="0"/>
              <a:t>&gt;&gt;&gt; l1</a:t>
            </a:r>
          </a:p>
          <a:p>
            <a:r>
              <a:rPr lang="en-US" sz="3200" dirty="0" smtClean="0"/>
              <a:t>[50, 20, 30, 40, 10]</a:t>
            </a:r>
          </a:p>
          <a:p>
            <a:r>
              <a:rPr lang="en-US" sz="3200" dirty="0" smtClean="0"/>
              <a:t>&gt;&gt;&gt; l1.sort()</a:t>
            </a:r>
          </a:p>
          <a:p>
            <a:r>
              <a:rPr lang="en-US" sz="3200" dirty="0" smtClean="0"/>
              <a:t>&gt;&gt;&gt; l1</a:t>
            </a:r>
          </a:p>
          <a:p>
            <a:r>
              <a:rPr lang="en-US" sz="3200" dirty="0" smtClean="0"/>
              <a:t>[10, 20, 30, 40, 50]</a:t>
            </a:r>
          </a:p>
          <a:p>
            <a:r>
              <a:rPr lang="en-US" sz="3200" b="1" dirty="0" smtClean="0"/>
              <a:t>16) Sorting in a reversed order</a:t>
            </a:r>
          </a:p>
          <a:p>
            <a:r>
              <a:rPr lang="da-DK" sz="3200" dirty="0" smtClean="0"/>
              <a:t>&gt;&gt;&gt; l1</a:t>
            </a:r>
          </a:p>
          <a:p>
            <a:r>
              <a:rPr lang="da-DK" sz="3200" dirty="0" smtClean="0"/>
              <a:t>[10, 20, 30, 40, 50]</a:t>
            </a:r>
          </a:p>
          <a:p>
            <a:r>
              <a:rPr lang="da-DK" sz="3200" dirty="0" smtClean="0"/>
              <a:t>&gt;&gt;&gt; l1.sort(reverse=True)</a:t>
            </a:r>
          </a:p>
          <a:p>
            <a:r>
              <a:rPr lang="da-DK" sz="3200" dirty="0" smtClean="0"/>
              <a:t>&gt;&gt;&gt; l1</a:t>
            </a:r>
          </a:p>
          <a:p>
            <a:r>
              <a:rPr lang="da-DK" sz="3200" dirty="0" smtClean="0"/>
              <a:t>[50, 40, 30, 20, 10]</a:t>
            </a:r>
            <a:endParaRPr lang="en-US" sz="3200" dirty="0" smtClean="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046988"/>
          </a:xfrm>
          <a:prstGeom prst="rect">
            <a:avLst/>
          </a:prstGeom>
          <a:noFill/>
        </p:spPr>
        <p:txBody>
          <a:bodyPr wrap="square" rtlCol="0">
            <a:spAutoFit/>
          </a:bodyPr>
          <a:lstStyle/>
          <a:p>
            <a:r>
              <a:rPr lang="en-US" sz="3200" u="sng" dirty="0" smtClean="0"/>
              <a:t>Output:</a:t>
            </a:r>
          </a:p>
          <a:p>
            <a:r>
              <a:rPr lang="en-US" sz="3200" dirty="0" smtClean="0">
                <a:sym typeface="Wingdings" pitchFamily="2" charset="2"/>
              </a:rPr>
              <a:t>Python Programming language is used to develop all types of applications</a:t>
            </a:r>
          </a:p>
          <a:p>
            <a:r>
              <a:rPr lang="en-US" sz="3200" dirty="0" smtClean="0">
                <a:sym typeface="Wingdings" pitchFamily="2" charset="2"/>
              </a:rPr>
              <a:t>With Python programming language, Application Development is fast</a:t>
            </a:r>
          </a:p>
          <a:p>
            <a:r>
              <a:rPr lang="en-US" sz="3200" dirty="0" smtClean="0"/>
              <a:t>added line of text</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046988"/>
          </a:xfrm>
          <a:prstGeom prst="rect">
            <a:avLst/>
          </a:prstGeom>
          <a:noFill/>
        </p:spPr>
        <p:txBody>
          <a:bodyPr wrap="square" rtlCol="0">
            <a:spAutoFit/>
          </a:bodyPr>
          <a:lstStyle/>
          <a:p>
            <a:r>
              <a:rPr lang="en-US" sz="3200" b="1" u="sng" dirty="0" smtClean="0"/>
              <a:t>Working with the methods of file object</a:t>
            </a:r>
          </a:p>
          <a:p>
            <a:r>
              <a:rPr lang="en-US" sz="3200" dirty="0" smtClean="0"/>
              <a:t>The following methods we have used with file object.</a:t>
            </a:r>
          </a:p>
          <a:p>
            <a:r>
              <a:rPr lang="en-US" sz="3200" dirty="0" smtClean="0"/>
              <a:t>open()</a:t>
            </a:r>
          </a:p>
          <a:p>
            <a:r>
              <a:rPr lang="en-US" sz="3200" dirty="0" smtClean="0"/>
              <a:t>write()</a:t>
            </a:r>
          </a:p>
          <a:p>
            <a:r>
              <a:rPr lang="en-US" sz="3200" dirty="0" smtClean="0"/>
              <a:t>read()</a:t>
            </a:r>
          </a:p>
          <a:p>
            <a:r>
              <a:rPr lang="en-US" sz="3200" dirty="0" smtClean="0"/>
              <a:t>close()</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t>Working with Directories</a:t>
            </a:r>
          </a:p>
          <a:p>
            <a:r>
              <a:rPr lang="en-US" sz="3200" dirty="0" smtClean="0"/>
              <a:t>It is very common requirement to perform operations for directories like</a:t>
            </a:r>
          </a:p>
          <a:p>
            <a:r>
              <a:rPr lang="en-US" sz="3200" dirty="0" smtClean="0"/>
              <a:t>1. To know current working directory</a:t>
            </a:r>
          </a:p>
          <a:p>
            <a:r>
              <a:rPr lang="en-US" sz="3200" dirty="0" smtClean="0"/>
              <a:t>2. To create a new directory</a:t>
            </a:r>
          </a:p>
          <a:p>
            <a:r>
              <a:rPr lang="en-US" sz="3200" dirty="0" smtClean="0"/>
              <a:t>3. To remove an existing directory</a:t>
            </a:r>
          </a:p>
          <a:p>
            <a:r>
              <a:rPr lang="en-US" sz="3200" dirty="0" smtClean="0"/>
              <a:t>4. To rename a directory</a:t>
            </a:r>
          </a:p>
          <a:p>
            <a:r>
              <a:rPr lang="en-US" sz="3200" dirty="0" smtClean="0"/>
              <a:t>5. To list contents of the directory etc...</a:t>
            </a:r>
          </a:p>
          <a:p>
            <a:endParaRPr lang="en-US" sz="3200" b="1" dirty="0" smtClean="0"/>
          </a:p>
          <a:p>
            <a:r>
              <a:rPr lang="en-US" sz="3200" dirty="0" smtClean="0"/>
              <a:t>To perform these operations, Python provides inbuilt module </a:t>
            </a:r>
            <a:r>
              <a:rPr lang="en-US" sz="3200" b="1" u="sng" dirty="0" err="1" smtClean="0"/>
              <a:t>os</a:t>
            </a:r>
            <a:r>
              <a:rPr lang="en-US" sz="3200" dirty="0" smtClean="0"/>
              <a:t>, which contains several functions to perform directory related operations.</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To Know Current Working Directory:</a:t>
            </a:r>
          </a:p>
          <a:p>
            <a:r>
              <a:rPr lang="en-US" sz="3200" dirty="0" smtClean="0"/>
              <a:t>&gt;&gt;&gt; import </a:t>
            </a:r>
            <a:r>
              <a:rPr lang="en-US" sz="3200" dirty="0" err="1" smtClean="0"/>
              <a:t>os</a:t>
            </a:r>
            <a:endParaRPr lang="en-US" sz="3200" dirty="0" smtClean="0"/>
          </a:p>
          <a:p>
            <a:r>
              <a:rPr lang="en-US" sz="3200" dirty="0" smtClean="0"/>
              <a:t>&gt;&gt;&gt; </a:t>
            </a:r>
            <a:r>
              <a:rPr lang="en-US" sz="3200" dirty="0" err="1" smtClean="0"/>
              <a:t>cwd</a:t>
            </a:r>
            <a:r>
              <a:rPr lang="en-US" sz="3200" dirty="0" smtClean="0"/>
              <a:t>=</a:t>
            </a:r>
            <a:r>
              <a:rPr lang="en-US" sz="3200" dirty="0" err="1" smtClean="0"/>
              <a:t>os.getcwd</a:t>
            </a:r>
            <a:r>
              <a:rPr lang="en-US" sz="3200" dirty="0" smtClean="0"/>
              <a:t>()</a:t>
            </a:r>
          </a:p>
          <a:p>
            <a:r>
              <a:rPr lang="en-US" sz="3200" dirty="0" smtClean="0"/>
              <a:t>&gt;&gt;&gt; </a:t>
            </a:r>
            <a:r>
              <a:rPr lang="en-US" sz="3200" dirty="0" err="1" smtClean="0"/>
              <a:t>cwd</a:t>
            </a:r>
            <a:endParaRPr lang="en-US" sz="3200" dirty="0" smtClean="0"/>
          </a:p>
          <a:p>
            <a:r>
              <a:rPr lang="en-US" sz="3200" dirty="0" smtClean="0"/>
              <a:t>'C:\\Python37'</a:t>
            </a:r>
          </a:p>
          <a:p>
            <a:endParaRPr lang="en-US" sz="3200" b="1" dirty="0" smtClean="0"/>
          </a:p>
          <a:p>
            <a:r>
              <a:rPr lang="en-US" sz="3200" b="1" u="sng" dirty="0" smtClean="0"/>
              <a:t>To create a sub directory in the current working directory:</a:t>
            </a:r>
          </a:p>
          <a:p>
            <a:r>
              <a:rPr lang="en-US" sz="3200" dirty="0" smtClean="0"/>
              <a:t>&gt;&gt;&gt; import </a:t>
            </a:r>
            <a:r>
              <a:rPr lang="en-US" sz="3200" dirty="0" err="1" smtClean="0"/>
              <a:t>os</a:t>
            </a:r>
            <a:endParaRPr lang="en-US" sz="3200" dirty="0" smtClean="0"/>
          </a:p>
          <a:p>
            <a:r>
              <a:rPr lang="en-US" sz="3200" dirty="0" smtClean="0"/>
              <a:t>&gt;&gt;&gt; </a:t>
            </a:r>
            <a:r>
              <a:rPr lang="en-US" sz="3200" dirty="0" err="1" smtClean="0"/>
              <a:t>os.mkdir</a:t>
            </a:r>
            <a:r>
              <a:rPr lang="en-US" sz="3200" dirty="0" smtClean="0"/>
              <a:t>("SubDirectory1")</a:t>
            </a:r>
          </a:p>
          <a:p>
            <a:r>
              <a:rPr lang="en-US" sz="3200" b="1" dirty="0" smtClean="0"/>
              <a:t>Note:</a:t>
            </a:r>
            <a:r>
              <a:rPr lang="en-US" sz="3200" dirty="0" smtClean="0"/>
              <a:t> </a:t>
            </a:r>
            <a:r>
              <a:rPr lang="en-US" sz="3200" u="sng" dirty="0" smtClean="0"/>
              <a:t>SubDirctory1</a:t>
            </a:r>
            <a:r>
              <a:rPr lang="en-US" sz="3200" dirty="0" smtClean="0"/>
              <a:t> is created in </a:t>
            </a:r>
            <a:r>
              <a:rPr lang="en-US" sz="3200" u="sng" dirty="0" smtClean="0"/>
              <a:t>C:\Python37</a:t>
            </a:r>
            <a:r>
              <a:rPr lang="en-US" sz="3200" dirty="0" smtClean="0"/>
              <a:t> directory</a:t>
            </a:r>
            <a:endParaRPr lang="en-US" sz="3200" b="1" dirty="0" smtClean="0"/>
          </a:p>
          <a:p>
            <a:r>
              <a:rPr lang="en-US" sz="3200" b="1" dirty="0" smtClean="0"/>
              <a:t>To see whether “SubDirectory1” is created or not:</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dirty="0" smtClean="0"/>
              <a:t>&gt;&gt;&gt; </a:t>
            </a:r>
            <a:r>
              <a:rPr lang="en-US" sz="3200" dirty="0" err="1" smtClean="0"/>
              <a:t>os.listdir</a:t>
            </a:r>
            <a:r>
              <a:rPr lang="en-US" sz="3200" dirty="0" smtClean="0"/>
              <a:t>()</a:t>
            </a:r>
          </a:p>
          <a:p>
            <a:r>
              <a:rPr lang="en-US" sz="3200" dirty="0" smtClean="0"/>
              <a:t>['</a:t>
            </a:r>
            <a:r>
              <a:rPr lang="en-US" sz="3200" dirty="0" err="1" smtClean="0"/>
              <a:t>CCReddy</a:t>
            </a:r>
            <a:r>
              <a:rPr lang="en-US" sz="3200" dirty="0" smtClean="0"/>
              <a:t>', 'DLLs', 'Doc', 'include', 'Lib', '</a:t>
            </a:r>
            <a:r>
              <a:rPr lang="en-US" sz="3200" dirty="0" err="1" smtClean="0"/>
              <a:t>libs'</a:t>
            </a:r>
            <a:r>
              <a:rPr lang="en-US" sz="3200" dirty="0" smtClean="0"/>
              <a:t>, 'LICENSE.txt', 'NEWS.txt', 'python.exe', 'python3.dll', 'python37.dll', 'pythonw.exe', 'Scripts', </a:t>
            </a:r>
            <a:r>
              <a:rPr lang="en-US" sz="3200" b="1" dirty="0" smtClean="0"/>
              <a:t>'SubDirectory1'</a:t>
            </a:r>
            <a:r>
              <a:rPr lang="en-US" sz="3200" dirty="0" smtClean="0"/>
              <a:t>, '</a:t>
            </a:r>
            <a:r>
              <a:rPr lang="en-US" sz="3200" dirty="0" err="1" smtClean="0"/>
              <a:t>tcl</a:t>
            </a:r>
            <a:r>
              <a:rPr lang="en-US" sz="3200" dirty="0" smtClean="0"/>
              <a:t>', 'Tools', 'vcruntime140.dll‘,]</a:t>
            </a:r>
          </a:p>
          <a:p>
            <a:r>
              <a:rPr lang="en-US" sz="3200" b="1" dirty="0" smtClean="0"/>
              <a:t>To create </a:t>
            </a:r>
            <a:r>
              <a:rPr lang="en-US" sz="3200" b="1" u="sng" dirty="0" smtClean="0"/>
              <a:t>SubDirectory2</a:t>
            </a:r>
            <a:r>
              <a:rPr lang="en-US" sz="3200" b="1" dirty="0" smtClean="0"/>
              <a:t> under C:\Python37\CCReddy:</a:t>
            </a:r>
          </a:p>
          <a:p>
            <a:r>
              <a:rPr lang="en-US" sz="3200" dirty="0" smtClean="0"/>
              <a:t>&gt;&gt;&gt; import </a:t>
            </a:r>
            <a:r>
              <a:rPr lang="en-US" sz="3200" dirty="0" err="1" smtClean="0"/>
              <a:t>os</a:t>
            </a:r>
            <a:endParaRPr lang="en-US" sz="3200" dirty="0" smtClean="0"/>
          </a:p>
          <a:p>
            <a:r>
              <a:rPr lang="en-US" sz="3200" dirty="0" smtClean="0"/>
              <a:t>&gt;&gt;&gt; </a:t>
            </a:r>
            <a:r>
              <a:rPr lang="en-US" sz="3200" dirty="0" err="1" smtClean="0"/>
              <a:t>os.mkdir</a:t>
            </a:r>
            <a:r>
              <a:rPr lang="en-US" sz="3200" dirty="0" smtClean="0"/>
              <a:t>("C:\Python37\CCReddy\SubDirectory2")</a:t>
            </a:r>
          </a:p>
          <a:p>
            <a:r>
              <a:rPr lang="en-US" sz="3200" b="1" dirty="0" smtClean="0"/>
              <a:t>Note:</a:t>
            </a:r>
            <a:r>
              <a:rPr lang="en-US" sz="3200" dirty="0" smtClean="0"/>
              <a:t> Check in C:\Python37\CCReddy directory by opening windows explorer, Here </a:t>
            </a:r>
            <a:r>
              <a:rPr lang="en-US" sz="3200" u="sng" dirty="0" smtClean="0"/>
              <a:t>SubDirectory2</a:t>
            </a:r>
            <a:r>
              <a:rPr lang="en-US" sz="3200" dirty="0" smtClean="0"/>
              <a:t> exist.</a:t>
            </a:r>
            <a:endParaRPr lang="en-US" sz="3200" b="1" dirty="0" smtClean="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dirty="0" smtClean="0"/>
              <a:t>To create a file in Subdirectory i.e. in C:\Python37\CCReddy\SubDirectory2</a:t>
            </a:r>
          </a:p>
          <a:p>
            <a:r>
              <a:rPr lang="en-US" sz="3200" b="1" dirty="0" smtClean="0"/>
              <a:t>Note:</a:t>
            </a:r>
            <a:r>
              <a:rPr lang="en-US" sz="3200" dirty="0" smtClean="0"/>
              <a:t> </a:t>
            </a:r>
            <a:r>
              <a:rPr lang="en-US" sz="3200" u="sng" dirty="0" smtClean="0"/>
              <a:t>SubDirectory2</a:t>
            </a:r>
            <a:r>
              <a:rPr lang="en-US" sz="3200" dirty="0" smtClean="0"/>
              <a:t> should be existed in </a:t>
            </a:r>
            <a:r>
              <a:rPr lang="en-US" sz="3200" u="sng" dirty="0" err="1" smtClean="0"/>
              <a:t>CCReddy</a:t>
            </a:r>
            <a:r>
              <a:rPr lang="en-US" sz="3200" dirty="0" smtClean="0"/>
              <a:t> directory, otherwise run time error comes.</a:t>
            </a:r>
            <a:endParaRPr lang="en-US" sz="3200" b="1" dirty="0" smtClean="0"/>
          </a:p>
          <a:p>
            <a:r>
              <a:rPr lang="en-US" sz="3200" u="sng" dirty="0" smtClean="0"/>
              <a:t>FileHandling.py</a:t>
            </a:r>
          </a:p>
          <a:p>
            <a:r>
              <a:rPr lang="en-US" sz="3200" dirty="0" smtClean="0"/>
              <a:t>f=open("C:\Python37\CCReddy\SubDirectory2\</a:t>
            </a:r>
            <a:r>
              <a:rPr lang="en-US" sz="3200" dirty="0" err="1" smtClean="0"/>
              <a:t>PythonFile.txt",'w</a:t>
            </a:r>
            <a:r>
              <a:rPr lang="en-US" sz="3200" dirty="0" smtClean="0"/>
              <a:t>')</a:t>
            </a:r>
          </a:p>
          <a:p>
            <a:r>
              <a:rPr lang="en-US" sz="3200" dirty="0" err="1" smtClean="0"/>
              <a:t>f.write</a:t>
            </a:r>
            <a:r>
              <a:rPr lang="en-US" sz="3200" dirty="0" smtClean="0"/>
              <a:t>("Python </a:t>
            </a:r>
            <a:r>
              <a:rPr lang="en-US" sz="3200" dirty="0" err="1" smtClean="0"/>
              <a:t>Progrmming</a:t>
            </a:r>
            <a:r>
              <a:rPr lang="en-US" sz="3200" dirty="0" smtClean="0"/>
              <a:t> language is used to develop all types of applications\n")</a:t>
            </a:r>
          </a:p>
          <a:p>
            <a:r>
              <a:rPr lang="en-US" sz="3200" dirty="0" err="1" smtClean="0"/>
              <a:t>f.write</a:t>
            </a:r>
            <a:r>
              <a:rPr lang="en-US" sz="3200" dirty="0" smtClean="0"/>
              <a:t>("With Python programming language, Application Development is fast\n")</a:t>
            </a:r>
          </a:p>
          <a:p>
            <a:r>
              <a:rPr lang="en-US" sz="3200" dirty="0" smtClean="0"/>
              <a:t>print("Data written to the file successfully")</a:t>
            </a:r>
          </a:p>
          <a:p>
            <a:r>
              <a:rPr lang="en-US" sz="3200" dirty="0" err="1" smtClean="0"/>
              <a:t>f.close</a:t>
            </a:r>
            <a:r>
              <a:rPr lang="en-US" sz="3200" dirty="0" smtClean="0"/>
              <a:t>()</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2554545"/>
          </a:xfrm>
          <a:prstGeom prst="rect">
            <a:avLst/>
          </a:prstGeom>
          <a:noFill/>
        </p:spPr>
        <p:txBody>
          <a:bodyPr wrap="square" rtlCol="0">
            <a:spAutoFit/>
          </a:bodyPr>
          <a:lstStyle/>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&gt;&gt;&gt; Data Written to file successfully</a:t>
            </a:r>
          </a:p>
          <a:p>
            <a:r>
              <a:rPr lang="en-US" sz="3200" b="1" dirty="0" smtClean="0"/>
              <a:t>Now,</a:t>
            </a:r>
            <a:r>
              <a:rPr lang="en-US" sz="3200" dirty="0" smtClean="0"/>
              <a:t> open Windows Explorer and see in </a:t>
            </a:r>
            <a:r>
              <a:rPr lang="en-US" sz="3200" u="sng" dirty="0" smtClean="0"/>
              <a:t>C:\Python37\CCReddy\SubDirectory2</a:t>
            </a:r>
            <a:r>
              <a:rPr lang="en-US" sz="3200" dirty="0" smtClean="0"/>
              <a:t> , Here </a:t>
            </a:r>
            <a:r>
              <a:rPr lang="en-US" sz="3200" u="sng" dirty="0" smtClean="0"/>
              <a:t>PythonFile.txt</a:t>
            </a:r>
            <a:r>
              <a:rPr lang="en-US" sz="3200" dirty="0" smtClean="0"/>
              <a:t> file is found. </a:t>
            </a:r>
            <a:endParaRPr lang="en-US" sz="3200" b="1" dirty="0" smtClean="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u="sng" dirty="0" smtClean="0"/>
              <a:t>Handling Binary Data:</a:t>
            </a:r>
          </a:p>
          <a:p>
            <a:r>
              <a:rPr lang="en-US" sz="3200" dirty="0" smtClean="0"/>
              <a:t>It is very common requirement to read or write binary data like images, video files, audio files etc.</a:t>
            </a:r>
          </a:p>
          <a:p>
            <a:r>
              <a:rPr lang="en-US" sz="3200" b="1" dirty="0" smtClean="0"/>
              <a:t>Note: </a:t>
            </a:r>
            <a:r>
              <a:rPr lang="en-US" sz="3200" dirty="0" smtClean="0"/>
              <a:t>Place </a:t>
            </a:r>
            <a:r>
              <a:rPr lang="en-US" sz="3200" u="sng" dirty="0" smtClean="0"/>
              <a:t>picture.png</a:t>
            </a:r>
            <a:r>
              <a:rPr lang="en-US" sz="3200" dirty="0" smtClean="0"/>
              <a:t> file (paint file) in present directory i.e. c:\python37\ccreddy</a:t>
            </a:r>
          </a:p>
          <a:p>
            <a:r>
              <a:rPr lang="en-US" sz="3200" u="sng" dirty="0" smtClean="0"/>
              <a:t>Filehandling.py</a:t>
            </a:r>
          </a:p>
          <a:p>
            <a:r>
              <a:rPr lang="en-US" sz="3200" dirty="0" smtClean="0"/>
              <a:t>f1=open("</a:t>
            </a:r>
            <a:r>
              <a:rPr lang="en-US" sz="3200" dirty="0" err="1" smtClean="0"/>
              <a:t>picture.png","rb</a:t>
            </a:r>
            <a:r>
              <a:rPr lang="en-US" sz="3200" dirty="0" smtClean="0"/>
              <a:t>")</a:t>
            </a:r>
          </a:p>
          <a:p>
            <a:r>
              <a:rPr lang="en-US" sz="3200" dirty="0" smtClean="0"/>
              <a:t>f2=open("</a:t>
            </a:r>
            <a:r>
              <a:rPr lang="en-US" sz="3200" dirty="0" err="1" smtClean="0"/>
              <a:t>newpic.png","wb</a:t>
            </a:r>
            <a:r>
              <a:rPr lang="en-US" sz="3200" dirty="0" smtClean="0"/>
              <a:t>")</a:t>
            </a:r>
          </a:p>
          <a:p>
            <a:r>
              <a:rPr lang="en-US" sz="3200" dirty="0" smtClean="0"/>
              <a:t>bytes=f1.read()</a:t>
            </a:r>
          </a:p>
          <a:p>
            <a:r>
              <a:rPr lang="en-US" sz="3200" dirty="0" smtClean="0"/>
              <a:t>f2.write(bytes)</a:t>
            </a:r>
          </a:p>
          <a:p>
            <a:r>
              <a:rPr lang="en-US" sz="3200" dirty="0" smtClean="0"/>
              <a:t>f1.close()</a:t>
            </a:r>
          </a:p>
          <a:p>
            <a:r>
              <a:rPr lang="en-US" sz="3200" dirty="0" smtClean="0"/>
              <a:t>f2.close()</a:t>
            </a:r>
          </a:p>
          <a:p>
            <a:r>
              <a:rPr lang="en-US" sz="3200" b="1" dirty="0" smtClean="0"/>
              <a:t>Execution:</a:t>
            </a:r>
            <a:r>
              <a:rPr lang="en-US" sz="3200" dirty="0" smtClean="0"/>
              <a:t> Run Menu </a:t>
            </a:r>
            <a:r>
              <a:rPr lang="en-US" sz="3200" dirty="0" smtClean="0">
                <a:sym typeface="Wingdings" pitchFamily="2" charset="2"/>
              </a:rPr>
              <a:t> Run Module </a:t>
            </a:r>
            <a:r>
              <a:rPr lang="en-US" sz="3200" b="1" dirty="0" smtClean="0">
                <a:sym typeface="Wingdings" pitchFamily="2" charset="2"/>
              </a:rPr>
              <a:t>and see in present directory i.e. </a:t>
            </a:r>
            <a:r>
              <a:rPr lang="en-US" sz="3200" b="1" dirty="0" err="1" smtClean="0">
                <a:sym typeface="Wingdings" pitchFamily="2" charset="2"/>
              </a:rPr>
              <a:t>ccreddy</a:t>
            </a:r>
            <a:r>
              <a:rPr lang="en-US" sz="3200" b="1" dirty="0" smtClean="0">
                <a:sym typeface="Wingdings" pitchFamily="2" charset="2"/>
              </a:rPr>
              <a:t>, here </a:t>
            </a:r>
            <a:r>
              <a:rPr lang="en-US" sz="3200" b="1" u="sng" dirty="0" smtClean="0">
                <a:sym typeface="Wingdings" pitchFamily="2" charset="2"/>
              </a:rPr>
              <a:t>newpic.png</a:t>
            </a:r>
            <a:r>
              <a:rPr lang="en-US" sz="3200" b="1" dirty="0" smtClean="0">
                <a:sym typeface="Wingdings" pitchFamily="2" charset="2"/>
              </a:rPr>
              <a:t> exist.</a:t>
            </a:r>
            <a:endParaRPr lang="en-US" sz="3200" b="1" dirty="0" smtClean="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Handling IO Exceptions</a:t>
            </a:r>
          </a:p>
          <a:p>
            <a:r>
              <a:rPr lang="en-US" sz="3200" dirty="0" smtClean="0"/>
              <a:t>Task: Create </a:t>
            </a:r>
            <a:r>
              <a:rPr lang="en-US" sz="3200" u="sng" dirty="0" smtClean="0"/>
              <a:t>Employees.txt</a:t>
            </a:r>
            <a:r>
              <a:rPr lang="en-US" sz="3200" dirty="0" smtClean="0"/>
              <a:t> file under </a:t>
            </a:r>
            <a:r>
              <a:rPr lang="en-US" sz="3200" u="sng" dirty="0" smtClean="0"/>
              <a:t>C:\Python37\CCReddy\Employees</a:t>
            </a:r>
            <a:r>
              <a:rPr lang="en-US" sz="3200" dirty="0" smtClean="0"/>
              <a:t> directory and </a:t>
            </a:r>
            <a:endParaRPr lang="en-US" sz="3200" u="sng" dirty="0" smtClean="0"/>
          </a:p>
          <a:p>
            <a:r>
              <a:rPr lang="en-US" sz="3200" dirty="0" smtClean="0"/>
              <a:t>Imagine that </a:t>
            </a:r>
            <a:r>
              <a:rPr lang="en-US" sz="3200" u="sng" dirty="0" smtClean="0"/>
              <a:t>Employees</a:t>
            </a:r>
            <a:r>
              <a:rPr lang="en-US" sz="3200" dirty="0" smtClean="0"/>
              <a:t> directory is not existed in </a:t>
            </a:r>
            <a:r>
              <a:rPr lang="en-US" sz="3200" u="sng" dirty="0" smtClean="0"/>
              <a:t>C:\Python37\CCReddy</a:t>
            </a:r>
            <a:r>
              <a:rPr lang="en-US" sz="3200" dirty="0" smtClean="0"/>
              <a:t> directory then exception comes. Whenever exception comes then create </a:t>
            </a:r>
            <a:r>
              <a:rPr lang="en-US" sz="3200" u="sng" dirty="0" smtClean="0"/>
              <a:t>Employees</a:t>
            </a:r>
            <a:r>
              <a:rPr lang="en-US" sz="3200" dirty="0" smtClean="0"/>
              <a:t> directory and in this directory create </a:t>
            </a:r>
            <a:r>
              <a:rPr lang="en-US" sz="3200" u="sng" dirty="0" smtClean="0"/>
              <a:t>Employees.txt</a:t>
            </a:r>
            <a:r>
              <a:rPr lang="en-US" sz="3200" dirty="0" smtClean="0"/>
              <a:t> file by using try, except and finally blocks</a:t>
            </a:r>
          </a:p>
          <a:p>
            <a:r>
              <a:rPr lang="en-US" sz="3200" b="1" dirty="0" smtClean="0"/>
              <a:t>Note: </a:t>
            </a:r>
            <a:r>
              <a:rPr lang="en-US" sz="3200" dirty="0" smtClean="0"/>
              <a:t>Remove </a:t>
            </a:r>
            <a:r>
              <a:rPr lang="en-US" sz="3200" u="sng" dirty="0" smtClean="0"/>
              <a:t>Employees</a:t>
            </a:r>
            <a:r>
              <a:rPr lang="en-US" sz="3200" dirty="0" smtClean="0"/>
              <a:t> directory if exists and execute the following code:</a:t>
            </a:r>
            <a:endParaRPr lang="en-US" sz="3200" b="1" dirty="0" smtClean="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247864"/>
          </a:xfrm>
          <a:prstGeom prst="rect">
            <a:avLst/>
          </a:prstGeom>
          <a:noFill/>
        </p:spPr>
        <p:txBody>
          <a:bodyPr wrap="square" rtlCol="0">
            <a:spAutoFit/>
          </a:bodyPr>
          <a:lstStyle/>
          <a:p>
            <a:r>
              <a:rPr lang="en-US" sz="3200" dirty="0" smtClean="0"/>
              <a:t>import </a:t>
            </a:r>
            <a:r>
              <a:rPr lang="en-US" sz="3200" dirty="0" err="1" smtClean="0"/>
              <a:t>os</a:t>
            </a:r>
            <a:endParaRPr lang="en-US" sz="3200" dirty="0" smtClean="0"/>
          </a:p>
          <a:p>
            <a:r>
              <a:rPr lang="en-US" sz="3200" dirty="0" smtClean="0"/>
              <a:t>try:       </a:t>
            </a:r>
          </a:p>
          <a:p>
            <a:r>
              <a:rPr lang="en-US" sz="2400" dirty="0" smtClean="0"/>
              <a:t>      </a:t>
            </a:r>
            <a:r>
              <a:rPr lang="en-US" sz="2400" b="1" dirty="0" smtClean="0"/>
              <a:t>f=open("C:\Python37\CCReddy\Employees\</a:t>
            </a:r>
            <a:r>
              <a:rPr lang="en-US" sz="2400" b="1" dirty="0" err="1" smtClean="0"/>
              <a:t>Employees.txt",'w</a:t>
            </a:r>
            <a:r>
              <a:rPr lang="en-US" sz="2400" b="1" dirty="0" smtClean="0"/>
              <a:t>')</a:t>
            </a:r>
          </a:p>
          <a:p>
            <a:r>
              <a:rPr lang="en-US" sz="3200" dirty="0" smtClean="0"/>
              <a:t>except </a:t>
            </a:r>
            <a:r>
              <a:rPr lang="en-US" sz="3200" dirty="0" err="1" smtClean="0"/>
              <a:t>IOError</a:t>
            </a:r>
            <a:r>
              <a:rPr lang="en-US" sz="3200" dirty="0" smtClean="0"/>
              <a:t>:   </a:t>
            </a:r>
            <a:r>
              <a:rPr lang="en-US" sz="3200" dirty="0" smtClean="0">
                <a:sym typeface="Wingdings" pitchFamily="2" charset="2"/>
              </a:rPr>
              <a:t> </a:t>
            </a:r>
            <a:r>
              <a:rPr lang="en-US" sz="3200" b="1" dirty="0" smtClean="0">
                <a:sym typeface="Wingdings" pitchFamily="2" charset="2"/>
              </a:rPr>
              <a:t>(or) except:</a:t>
            </a:r>
            <a:endParaRPr lang="en-US" sz="3200" dirty="0" smtClean="0"/>
          </a:p>
          <a:p>
            <a:r>
              <a:rPr lang="en-US" sz="3200" dirty="0" smtClean="0"/>
              <a:t>    print("Employees sub directory is not available")</a:t>
            </a:r>
          </a:p>
          <a:p>
            <a:r>
              <a:rPr lang="en-US" sz="3200" dirty="0" smtClean="0"/>
              <a:t>    </a:t>
            </a:r>
            <a:r>
              <a:rPr lang="en-US" sz="3200" dirty="0" err="1" smtClean="0"/>
              <a:t>os.mkdir</a:t>
            </a:r>
            <a:r>
              <a:rPr lang="en-US" sz="3200" dirty="0" smtClean="0"/>
              <a:t>("C:\Python37\CCReddy\Employees")</a:t>
            </a:r>
          </a:p>
          <a:p>
            <a:r>
              <a:rPr lang="en-US" sz="3200" dirty="0" smtClean="0"/>
              <a:t>    print("Now, Employees Sub directory is created")</a:t>
            </a:r>
          </a:p>
          <a:p>
            <a:r>
              <a:rPr lang="en-US" sz="3200" dirty="0" smtClean="0"/>
              <a:t>finally:</a:t>
            </a:r>
          </a:p>
          <a:p>
            <a:r>
              <a:rPr lang="en-US" sz="2400" dirty="0" smtClean="0"/>
              <a:t>      </a:t>
            </a:r>
            <a:r>
              <a:rPr lang="en-US" sz="2400" b="1" dirty="0" smtClean="0"/>
              <a:t>f=open("C:\Python37\CCReddy\Employees\</a:t>
            </a:r>
            <a:r>
              <a:rPr lang="en-US" sz="2400" b="1" dirty="0" err="1" smtClean="0"/>
              <a:t>Employees.txt",'w</a:t>
            </a:r>
            <a:r>
              <a:rPr lang="en-US" sz="2400" b="1" dirty="0" smtClean="0"/>
              <a:t>')</a:t>
            </a:r>
          </a:p>
          <a:p>
            <a:r>
              <a:rPr lang="en-US" sz="3200" dirty="0" smtClean="0"/>
              <a:t>    </a:t>
            </a:r>
            <a:r>
              <a:rPr lang="en-US" sz="3200" dirty="0" err="1" smtClean="0"/>
              <a:t>f.write</a:t>
            </a:r>
            <a:r>
              <a:rPr lang="en-US" sz="3200" dirty="0" smtClean="0"/>
              <a:t>("1001,Raju,100000")</a:t>
            </a:r>
          </a:p>
          <a:p>
            <a:r>
              <a:rPr lang="en-US" sz="3200" dirty="0" smtClean="0"/>
              <a:t>    print("Employee record is written successfully")</a:t>
            </a:r>
          </a:p>
          <a:p>
            <a:r>
              <a:rPr lang="en-US" sz="3200" dirty="0" smtClean="0"/>
              <a:t>    </a:t>
            </a:r>
            <a:r>
              <a:rPr lang="en-US" sz="3200" dirty="0" err="1" smtClean="0"/>
              <a:t>f.close</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endParaRPr lang="en-US" sz="3200" b="1"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5509200"/>
          </a:xfrm>
          <a:prstGeom prst="rect">
            <a:avLst/>
          </a:prstGeom>
          <a:noFill/>
        </p:spPr>
        <p:txBody>
          <a:bodyPr wrap="square" rtlCol="0">
            <a:spAutoFit/>
          </a:bodyPr>
          <a:lstStyle/>
          <a:p>
            <a:r>
              <a:rPr lang="en-US" sz="3200" b="1" dirty="0" smtClean="0">
                <a:sym typeface="Wingdings" pitchFamily="2" charset="2"/>
              </a:rPr>
              <a:t>17) Copying a list</a:t>
            </a:r>
          </a:p>
          <a:p>
            <a:r>
              <a:rPr lang="en-US" sz="3200" dirty="0" smtClean="0"/>
              <a:t>&gt;&gt;&gt; l1=['</a:t>
            </a:r>
            <a:r>
              <a:rPr lang="en-US" sz="3200" dirty="0" err="1" smtClean="0"/>
              <a:t>apples','mangoes','bananas</a:t>
            </a:r>
            <a:r>
              <a:rPr lang="en-US" sz="3200" dirty="0" smtClean="0"/>
              <a:t>']</a:t>
            </a:r>
          </a:p>
          <a:p>
            <a:r>
              <a:rPr lang="en-US" sz="3200" dirty="0" smtClean="0"/>
              <a:t>&gt;&gt;&gt; l2=l1.</a:t>
            </a:r>
            <a:r>
              <a:rPr lang="en-US" sz="3200" b="1" dirty="0" smtClean="0"/>
              <a:t>copy()</a:t>
            </a:r>
          </a:p>
          <a:p>
            <a:r>
              <a:rPr lang="en-US" sz="3200" dirty="0" smtClean="0"/>
              <a:t>&gt;&gt;&gt; l1</a:t>
            </a:r>
          </a:p>
          <a:p>
            <a:r>
              <a:rPr lang="en-US" sz="3200" dirty="0" smtClean="0"/>
              <a:t>['apples', 'mangoes', 'bananas']</a:t>
            </a:r>
          </a:p>
          <a:p>
            <a:r>
              <a:rPr lang="en-US" sz="3200" dirty="0" smtClean="0"/>
              <a:t>&gt;&gt;&gt; l2</a:t>
            </a:r>
          </a:p>
          <a:p>
            <a:r>
              <a:rPr lang="en-US" sz="3200" dirty="0" smtClean="0"/>
              <a:t>['apples', 'mangoes', 'bananas']</a:t>
            </a:r>
          </a:p>
          <a:p>
            <a:r>
              <a:rPr lang="en-US" sz="3200" dirty="0" smtClean="0"/>
              <a:t>&gt;&gt;&gt; id(l1)</a:t>
            </a:r>
          </a:p>
          <a:p>
            <a:r>
              <a:rPr lang="en-US" sz="3200" dirty="0" smtClean="0"/>
              <a:t>46515080</a:t>
            </a:r>
          </a:p>
          <a:p>
            <a:r>
              <a:rPr lang="en-US" sz="3200" dirty="0" smtClean="0"/>
              <a:t>&gt;&gt;&gt; id(l2)</a:t>
            </a:r>
          </a:p>
          <a:p>
            <a:r>
              <a:rPr lang="en-US" sz="3200" dirty="0" smtClean="0"/>
              <a:t>46549704</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046988"/>
          </a:xfrm>
          <a:prstGeom prst="rect">
            <a:avLst/>
          </a:prstGeom>
          <a:noFill/>
        </p:spPr>
        <p:txBody>
          <a:bodyPr wrap="square" rtlCol="0">
            <a:spAutoFit/>
          </a:bodyPr>
          <a:lstStyle/>
          <a:p>
            <a:r>
              <a:rPr lang="en-US" sz="3200" dirty="0" smtClean="0"/>
              <a:t>Employees sub directory is not available</a:t>
            </a:r>
          </a:p>
          <a:p>
            <a:r>
              <a:rPr lang="en-US" sz="3200" dirty="0" smtClean="0"/>
              <a:t>Now, Employees sub directory is created</a:t>
            </a:r>
          </a:p>
          <a:p>
            <a:r>
              <a:rPr lang="en-US" sz="3200" dirty="0" smtClean="0"/>
              <a:t>Employee record is written successfully</a:t>
            </a:r>
          </a:p>
          <a:p>
            <a:r>
              <a:rPr lang="en-US" sz="3200" b="1" dirty="0" smtClean="0"/>
              <a:t>Now, </a:t>
            </a:r>
            <a:r>
              <a:rPr lang="en-US" sz="3200" dirty="0" smtClean="0"/>
              <a:t>Open Windows explorer and see in </a:t>
            </a:r>
            <a:r>
              <a:rPr lang="en-US" sz="3200" u="sng" dirty="0" smtClean="0"/>
              <a:t>C:\Python37\CCReddy\Employees</a:t>
            </a:r>
            <a:r>
              <a:rPr lang="en-US" sz="3200" dirty="0" smtClean="0"/>
              <a:t> directory, Here </a:t>
            </a:r>
            <a:r>
              <a:rPr lang="en-US" sz="3200" u="sng" dirty="0" smtClean="0"/>
              <a:t>Employees.txt</a:t>
            </a:r>
            <a:r>
              <a:rPr lang="en-US" sz="3200" dirty="0" smtClean="0"/>
              <a:t> file is found</a:t>
            </a:r>
            <a:endParaRPr lang="en-US" sz="3200" b="1" dirty="0" smtClean="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1200329"/>
          </a:xfrm>
          <a:prstGeom prst="rect">
            <a:avLst/>
          </a:prstGeom>
          <a:noFill/>
        </p:spPr>
        <p:txBody>
          <a:bodyPr wrap="square" rtlCol="0">
            <a:spAutoFit/>
          </a:bodyPr>
          <a:lstStyle/>
          <a:p>
            <a:pPr algn="ctr"/>
            <a:r>
              <a:rPr lang="en-US" sz="7200" b="1" dirty="0" smtClean="0"/>
              <a:t>Regular Expressions</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sym typeface="Wingdings" pitchFamily="2" charset="2"/>
              </a:rPr>
              <a:t>Introduction to Regular Expressions</a:t>
            </a:r>
          </a:p>
          <a:p>
            <a:r>
              <a:rPr lang="en-US" sz="3200" dirty="0" smtClean="0">
                <a:sym typeface="Wingdings" pitchFamily="2" charset="2"/>
              </a:rPr>
              <a:t></a:t>
            </a:r>
            <a:r>
              <a:rPr lang="en-US" sz="3200" dirty="0" smtClean="0"/>
              <a:t>A </a:t>
            </a:r>
            <a:r>
              <a:rPr lang="en-US" sz="3200" dirty="0" err="1" smtClean="0"/>
              <a:t>RegEx</a:t>
            </a:r>
            <a:r>
              <a:rPr lang="en-US" sz="3200" dirty="0" smtClean="0"/>
              <a:t>, or Regular Expression, is a sequence of characters that forms a search pattern. </a:t>
            </a:r>
            <a:r>
              <a:rPr lang="en-US" sz="3200" b="1" dirty="0" smtClean="0"/>
              <a:t>(or) </a:t>
            </a:r>
            <a:r>
              <a:rPr lang="en-US" sz="3200" dirty="0" smtClean="0"/>
              <a:t>A regular expression in a programming language is a special text string used for describing a search pattern. It is extremely useful for extracting information from text such as code, files, log, spreadsheets or even documents.</a:t>
            </a:r>
          </a:p>
          <a:p>
            <a:r>
              <a:rPr lang="en-US" sz="3200" dirty="0" smtClean="0">
                <a:sym typeface="Wingdings" pitchFamily="2" charset="2"/>
              </a:rPr>
              <a:t></a:t>
            </a:r>
            <a:r>
              <a:rPr lang="en-US" sz="3200" dirty="0" err="1" smtClean="0"/>
              <a:t>RegEx</a:t>
            </a:r>
            <a:r>
              <a:rPr lang="en-US" sz="3200" dirty="0" smtClean="0"/>
              <a:t> can be used to check if a string contains the </a:t>
            </a:r>
          </a:p>
          <a:p>
            <a:r>
              <a:rPr lang="en-US" sz="3200" dirty="0" smtClean="0"/>
              <a:t>specified search pattern.</a:t>
            </a:r>
          </a:p>
          <a:p>
            <a:r>
              <a:rPr lang="en-US" sz="3200" dirty="0" smtClean="0">
                <a:sym typeface="Wingdings" pitchFamily="2" charset="2"/>
              </a:rPr>
              <a:t></a:t>
            </a:r>
            <a:r>
              <a:rPr lang="en-US" sz="3200" dirty="0" smtClean="0"/>
              <a:t> We can develop Regular Expression Based applications by using python module: </a:t>
            </a:r>
            <a:r>
              <a:rPr lang="en-US" sz="3200" b="1" dirty="0" smtClean="0"/>
              <a:t>re</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2554545"/>
          </a:xfrm>
          <a:prstGeom prst="rect">
            <a:avLst/>
          </a:prstGeom>
          <a:noFill/>
        </p:spPr>
        <p:txBody>
          <a:bodyPr wrap="square" rtlCol="0">
            <a:spAutoFit/>
          </a:bodyPr>
          <a:lstStyle/>
          <a:p>
            <a:r>
              <a:rPr lang="en-US" sz="3200" dirty="0" smtClean="0">
                <a:sym typeface="Wingdings" pitchFamily="2" charset="2"/>
              </a:rPr>
              <a:t></a:t>
            </a:r>
            <a:r>
              <a:rPr lang="en-US" sz="3200" dirty="0" smtClean="0"/>
              <a:t>This module contains several inbuilt functions to use Regular Expressions very easily in our applications</a:t>
            </a:r>
          </a:p>
          <a:p>
            <a:r>
              <a:rPr lang="en-US" sz="3200" dirty="0" smtClean="0">
                <a:sym typeface="Wingdings" pitchFamily="2" charset="2"/>
              </a:rPr>
              <a:t> To see </a:t>
            </a:r>
            <a:r>
              <a:rPr lang="en-US" sz="3200" b="1" u="sng" dirty="0" smtClean="0">
                <a:sym typeface="Wingdings" pitchFamily="2" charset="2"/>
              </a:rPr>
              <a:t>re</a:t>
            </a:r>
            <a:r>
              <a:rPr lang="en-US" sz="3200" dirty="0" smtClean="0">
                <a:sym typeface="Wingdings" pitchFamily="2" charset="2"/>
              </a:rPr>
              <a:t> module:     help(“re”)</a:t>
            </a:r>
          </a:p>
          <a:p>
            <a:r>
              <a:rPr lang="en-US" sz="3200" dirty="0" smtClean="0">
                <a:sym typeface="Wingdings" pitchFamily="2" charset="2"/>
              </a:rPr>
              <a:t> To import </a:t>
            </a:r>
            <a:r>
              <a:rPr lang="en-US" sz="3200" b="1" dirty="0" smtClean="0">
                <a:sym typeface="Wingdings" pitchFamily="2" charset="2"/>
              </a:rPr>
              <a:t>re </a:t>
            </a:r>
            <a:r>
              <a:rPr lang="en-US" sz="3200" dirty="0" smtClean="0">
                <a:sym typeface="Wingdings" pitchFamily="2" charset="2"/>
              </a:rPr>
              <a:t>type the following import statement</a:t>
            </a:r>
            <a:r>
              <a:rPr lang="en-US" sz="3200" b="1" dirty="0" smtClean="0">
                <a:sym typeface="Wingdings" pitchFamily="2" charset="2"/>
              </a:rPr>
              <a:t>:</a:t>
            </a:r>
          </a:p>
          <a:p>
            <a:r>
              <a:rPr lang="en-US" sz="3200" b="1" dirty="0" smtClean="0"/>
              <a:t>import re</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t>1. compile()</a:t>
            </a:r>
          </a:p>
          <a:p>
            <a:r>
              <a:rPr lang="en-US" sz="3200" b="1" u="sng" dirty="0" smtClean="0"/>
              <a:t>re</a:t>
            </a:r>
            <a:r>
              <a:rPr lang="en-US" sz="3200" dirty="0" smtClean="0"/>
              <a:t> module contains compile() function to compile a pattern into </a:t>
            </a:r>
            <a:r>
              <a:rPr lang="en-US" sz="3200" dirty="0" err="1" smtClean="0"/>
              <a:t>RegexObject</a:t>
            </a:r>
            <a:r>
              <a:rPr lang="en-US" sz="3200" dirty="0" smtClean="0"/>
              <a:t>.</a:t>
            </a:r>
          </a:p>
          <a:p>
            <a:r>
              <a:rPr lang="en-US" sz="3200" dirty="0" smtClean="0"/>
              <a:t>pattern=</a:t>
            </a:r>
            <a:r>
              <a:rPr lang="en-US" sz="3200" dirty="0" err="1" smtClean="0"/>
              <a:t>re.compile</a:t>
            </a:r>
            <a:r>
              <a:rPr lang="en-US" sz="3200" dirty="0" smtClean="0"/>
              <a:t>("TCS") </a:t>
            </a:r>
            <a:r>
              <a:rPr lang="en-US" sz="3200" b="1" dirty="0" smtClean="0">
                <a:sym typeface="Wingdings" pitchFamily="2" charset="2"/>
              </a:rPr>
              <a:t> </a:t>
            </a:r>
            <a:r>
              <a:rPr lang="en-US" sz="2800" b="1" dirty="0" smtClean="0">
                <a:sym typeface="Wingdings" pitchFamily="2" charset="2"/>
              </a:rPr>
              <a:t>Simple Character matches</a:t>
            </a:r>
            <a:endParaRPr lang="en-US" sz="3200" dirty="0" smtClean="0"/>
          </a:p>
          <a:p>
            <a:endParaRPr lang="en-US" sz="3200" dirty="0" smtClean="0"/>
          </a:p>
          <a:p>
            <a:endParaRPr lang="en-US" sz="3200" b="1" dirty="0" smtClean="0"/>
          </a:p>
          <a:p>
            <a:endParaRPr lang="en-US" sz="3200" b="1" dirty="0" smtClean="0"/>
          </a:p>
          <a:p>
            <a:endParaRPr lang="en-US" sz="3200" b="1" dirty="0" smtClean="0"/>
          </a:p>
          <a:p>
            <a:r>
              <a:rPr lang="en-US" sz="3200" b="1" dirty="0" smtClean="0"/>
              <a:t>2. </a:t>
            </a:r>
            <a:r>
              <a:rPr lang="en-US" sz="3200" b="1" dirty="0" err="1" smtClean="0"/>
              <a:t>finditer</a:t>
            </a:r>
            <a:r>
              <a:rPr lang="en-US" sz="3200" b="1" dirty="0" smtClean="0"/>
              <a:t>():</a:t>
            </a:r>
          </a:p>
          <a:p>
            <a:r>
              <a:rPr lang="en-US" sz="3200" dirty="0" smtClean="0"/>
              <a:t>Returns an </a:t>
            </a:r>
            <a:r>
              <a:rPr lang="en-US" sz="3200" dirty="0" err="1" smtClean="0"/>
              <a:t>Iterator</a:t>
            </a:r>
            <a:r>
              <a:rPr lang="en-US" sz="3200" dirty="0" smtClean="0"/>
              <a:t> object which yields Match object for every Match</a:t>
            </a:r>
          </a:p>
          <a:p>
            <a:r>
              <a:rPr lang="en-US" sz="3200" dirty="0" smtClean="0"/>
              <a:t>match=</a:t>
            </a:r>
            <a:r>
              <a:rPr lang="en-US" sz="3200" dirty="0" err="1" smtClean="0"/>
              <a:t>pattern.finditer</a:t>
            </a:r>
            <a:r>
              <a:rPr lang="en-US" sz="3200" dirty="0" smtClean="0"/>
              <a:t>("TCS stands for Tata Consultancy Services. TCS is a top rated software </a:t>
            </a:r>
            <a:r>
              <a:rPr lang="en-US" sz="3200" dirty="0" err="1" smtClean="0"/>
              <a:t>cosultancy</a:t>
            </a:r>
            <a:r>
              <a:rPr lang="en-US" sz="3200" dirty="0" smtClean="0"/>
              <a:t> company")</a:t>
            </a:r>
          </a:p>
        </p:txBody>
      </p:sp>
      <p:pic>
        <p:nvPicPr>
          <p:cNvPr id="1026" name="Picture 2"/>
          <p:cNvPicPr>
            <a:picLocks noChangeAspect="1" noChangeArrowheads="1"/>
          </p:cNvPicPr>
          <p:nvPr/>
        </p:nvPicPr>
        <p:blipFill>
          <a:blip r:embed="rId2"/>
          <a:srcRect/>
          <a:stretch>
            <a:fillRect/>
          </a:stretch>
        </p:blipFill>
        <p:spPr bwMode="auto">
          <a:xfrm>
            <a:off x="23813" y="2057400"/>
            <a:ext cx="9096375" cy="1857375"/>
          </a:xfrm>
          <a:prstGeom prst="rect">
            <a:avLst/>
          </a:prstGeom>
          <a:noFill/>
          <a:ln w="9525">
            <a:noFill/>
            <a:miter lim="800000"/>
            <a:headEnd/>
            <a:tailEnd/>
          </a:ln>
          <a:effectLst/>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Examples for Simple Character Matches:</a:t>
            </a:r>
            <a:endParaRPr lang="en-US" sz="3200" u="sng" dirty="0" smtClean="0"/>
          </a:p>
          <a:p>
            <a:r>
              <a:rPr lang="en-US" sz="3200" u="sng" dirty="0" smtClean="0"/>
              <a:t>RegularExpression.py</a:t>
            </a:r>
          </a:p>
          <a:p>
            <a:r>
              <a:rPr lang="en-US" sz="3200" dirty="0" smtClean="0"/>
              <a:t>import re</a:t>
            </a:r>
          </a:p>
          <a:p>
            <a:r>
              <a:rPr lang="en-US" sz="3200" dirty="0" smtClean="0"/>
              <a:t>count=0</a:t>
            </a:r>
          </a:p>
          <a:p>
            <a:r>
              <a:rPr lang="en-US" sz="3200" dirty="0" smtClean="0"/>
              <a:t>pattern=</a:t>
            </a:r>
            <a:r>
              <a:rPr lang="en-US" sz="3200" dirty="0" err="1" smtClean="0"/>
              <a:t>re.compile</a:t>
            </a:r>
            <a:r>
              <a:rPr lang="en-US" sz="3200" dirty="0" smtClean="0"/>
              <a:t>("TCS“)</a:t>
            </a:r>
            <a:endParaRPr lang="en-US" sz="3200" b="1" dirty="0" smtClean="0"/>
          </a:p>
          <a:p>
            <a:r>
              <a:rPr lang="en-US" sz="3200" dirty="0" smtClean="0"/>
              <a:t>match=</a:t>
            </a:r>
            <a:r>
              <a:rPr lang="en-US" sz="3200" dirty="0" err="1" smtClean="0"/>
              <a:t>pattern.finditer</a:t>
            </a:r>
            <a:r>
              <a:rPr lang="en-US" sz="3200" dirty="0" smtClean="0"/>
              <a:t>("TCS stands for Tata Consultancy Services. TCS is a top rated software </a:t>
            </a:r>
            <a:r>
              <a:rPr lang="en-US" sz="3200" dirty="0" err="1" smtClean="0"/>
              <a:t>cosultancy</a:t>
            </a:r>
            <a:r>
              <a:rPr lang="en-US" sz="3200" dirty="0" smtClean="0"/>
              <a:t> company")</a:t>
            </a:r>
          </a:p>
          <a:p>
            <a:r>
              <a:rPr lang="en-US" sz="3200" dirty="0" smtClean="0"/>
              <a:t>for </a:t>
            </a:r>
            <a:r>
              <a:rPr lang="en-US" sz="3200" dirty="0" err="1" smtClean="0"/>
              <a:t>i</a:t>
            </a:r>
            <a:r>
              <a:rPr lang="en-US" sz="3200" dirty="0" smtClean="0"/>
              <a:t> in match:</a:t>
            </a:r>
          </a:p>
          <a:p>
            <a:r>
              <a:rPr lang="en-US" sz="3200" dirty="0" smtClean="0"/>
              <a:t>    count=count+1</a:t>
            </a:r>
          </a:p>
          <a:p>
            <a:r>
              <a:rPr lang="en-US" sz="3200" dirty="0" smtClean="0"/>
              <a:t>print("TCS word is existed for ",count," times")</a:t>
            </a:r>
          </a:p>
          <a:p>
            <a:r>
              <a:rPr lang="en-US" sz="3200" b="1" dirty="0" smtClean="0"/>
              <a:t>Execution: </a:t>
            </a:r>
            <a:r>
              <a:rPr lang="en-US" sz="3200" dirty="0" smtClean="0"/>
              <a:t>Run Menu </a:t>
            </a:r>
            <a:r>
              <a:rPr lang="en-US" sz="3200" dirty="0" smtClean="0">
                <a:sym typeface="Wingdings" pitchFamily="2" charset="2"/>
              </a:rPr>
              <a:t> Run Module</a:t>
            </a:r>
          </a:p>
          <a:p>
            <a:r>
              <a:rPr lang="en-US" sz="3200" dirty="0" smtClean="0"/>
              <a:t>TCS word is existed for  2  times</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count=0</a:t>
            </a:r>
          </a:p>
          <a:p>
            <a:r>
              <a:rPr lang="en-US" sz="3200" dirty="0" smtClean="0"/>
              <a:t>data=input("Enter any text:")</a:t>
            </a:r>
          </a:p>
          <a:p>
            <a:r>
              <a:rPr lang="en-US" sz="3200" dirty="0" smtClean="0"/>
              <a:t>word=input("What word you want to search:")</a:t>
            </a:r>
          </a:p>
          <a:p>
            <a:r>
              <a:rPr lang="en-US" sz="3200" dirty="0" smtClean="0"/>
              <a:t>pattern=</a:t>
            </a:r>
            <a:r>
              <a:rPr lang="en-US" sz="3200" dirty="0" err="1" smtClean="0"/>
              <a:t>re.compile</a:t>
            </a:r>
            <a:r>
              <a:rPr lang="en-US" sz="3200" dirty="0" smtClean="0"/>
              <a:t>(word)</a:t>
            </a:r>
          </a:p>
          <a:p>
            <a:r>
              <a:rPr lang="en-US" sz="3200" dirty="0" smtClean="0"/>
              <a:t>match=</a:t>
            </a:r>
            <a:r>
              <a:rPr lang="en-US" sz="3200" dirty="0" err="1" smtClean="0"/>
              <a:t>pattern.finditer</a:t>
            </a:r>
            <a:r>
              <a:rPr lang="en-US" sz="3200" dirty="0" smtClean="0"/>
              <a:t>(data)</a:t>
            </a:r>
          </a:p>
          <a:p>
            <a:r>
              <a:rPr lang="en-US" sz="3200" dirty="0" smtClean="0"/>
              <a:t>for </a:t>
            </a:r>
            <a:r>
              <a:rPr lang="en-US" sz="3200" dirty="0" err="1" smtClean="0"/>
              <a:t>i</a:t>
            </a:r>
            <a:r>
              <a:rPr lang="en-US" sz="3200" dirty="0" smtClean="0"/>
              <a:t> in match:</a:t>
            </a:r>
          </a:p>
          <a:p>
            <a:r>
              <a:rPr lang="en-US" sz="3200" dirty="0" smtClean="0"/>
              <a:t>    count=count+1</a:t>
            </a:r>
          </a:p>
          <a:p>
            <a:r>
              <a:rPr lang="en-US" sz="3200" dirty="0" smtClean="0"/>
              <a:t>print(word," word is existed for ",count," times")</a:t>
            </a:r>
          </a:p>
          <a:p>
            <a:r>
              <a:rPr lang="en-US" sz="3200" b="1" dirty="0" smtClean="0"/>
              <a:t>Execution: </a:t>
            </a:r>
            <a:r>
              <a:rPr lang="en-US" sz="3200" dirty="0" smtClean="0"/>
              <a:t>Run Menu </a:t>
            </a:r>
            <a:r>
              <a:rPr lang="en-US" sz="3200" dirty="0" smtClean="0">
                <a:sym typeface="Wingdings" pitchFamily="2" charset="2"/>
              </a:rPr>
              <a:t> Run Module</a:t>
            </a:r>
            <a:endParaRPr lang="en-US" sz="3200" b="1" dirty="0" smtClean="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dirty="0" smtClean="0"/>
              <a:t>Enter any </a:t>
            </a:r>
            <a:r>
              <a:rPr lang="en-US" sz="3200" dirty="0" err="1" smtClean="0"/>
              <a:t>text:TCS</a:t>
            </a:r>
            <a:r>
              <a:rPr lang="en-US" sz="3200" dirty="0" smtClean="0"/>
              <a:t> stands for Tata Consultancy Services. TCS is top rated Software consultancy.</a:t>
            </a:r>
          </a:p>
          <a:p>
            <a:r>
              <a:rPr lang="en-US" sz="3200" dirty="0" smtClean="0"/>
              <a:t>What word you want to </a:t>
            </a:r>
            <a:r>
              <a:rPr lang="en-US" sz="3200" dirty="0" err="1" smtClean="0"/>
              <a:t>search:TCS</a:t>
            </a:r>
            <a:endParaRPr lang="en-US" sz="3200" dirty="0" smtClean="0"/>
          </a:p>
          <a:p>
            <a:r>
              <a:rPr lang="en-US" sz="3200" dirty="0" smtClean="0"/>
              <a:t>TCS word is existed for  2  times</a:t>
            </a:r>
          </a:p>
          <a:p>
            <a:endParaRPr lang="en-US" sz="3200" b="1" dirty="0" smtClean="0"/>
          </a:p>
          <a:p>
            <a:r>
              <a:rPr lang="en-US" sz="3200" b="1" dirty="0" smtClean="0"/>
              <a:t>Execute again: </a:t>
            </a:r>
            <a:endParaRPr lang="en-US" sz="3200" dirty="0" smtClean="0"/>
          </a:p>
          <a:p>
            <a:r>
              <a:rPr lang="en-US" sz="3200" dirty="0" smtClean="0"/>
              <a:t>Enter any text: apple is a good fruit. Eat an apple keeps a doctor away.</a:t>
            </a:r>
          </a:p>
          <a:p>
            <a:r>
              <a:rPr lang="en-US" sz="3200" dirty="0" smtClean="0"/>
              <a:t>What word you want to search: apple</a:t>
            </a:r>
          </a:p>
          <a:p>
            <a:r>
              <a:rPr lang="en-US" sz="3200" dirty="0" smtClean="0"/>
              <a:t>apple  word is existed for  2  times</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539430"/>
          </a:xfrm>
          <a:prstGeom prst="rect">
            <a:avLst/>
          </a:prstGeom>
          <a:noFill/>
        </p:spPr>
        <p:txBody>
          <a:bodyPr wrap="square" rtlCol="0">
            <a:spAutoFit/>
          </a:bodyPr>
          <a:lstStyle/>
          <a:p>
            <a:r>
              <a:rPr lang="en-US" sz="3200" b="1" u="sng" dirty="0" smtClean="0"/>
              <a:t>On Match object we can call the following methods.</a:t>
            </a:r>
          </a:p>
          <a:p>
            <a:r>
              <a:rPr lang="en-US" sz="3200" dirty="0" smtClean="0"/>
              <a:t>1. start() </a:t>
            </a:r>
            <a:r>
              <a:rPr lang="en-US" sz="3200" dirty="0" smtClean="0">
                <a:sym typeface="Wingdings" pitchFamily="2" charset="2"/>
              </a:rPr>
              <a:t></a:t>
            </a:r>
            <a:r>
              <a:rPr lang="en-US" sz="3200" dirty="0" smtClean="0"/>
              <a:t> Returns start index of the match (or) 			  </a:t>
            </a:r>
            <a:r>
              <a:rPr lang="en-US" sz="3200" b="1" dirty="0" smtClean="0"/>
              <a:t>Matching at beginning</a:t>
            </a:r>
          </a:p>
          <a:p>
            <a:r>
              <a:rPr lang="en-US" sz="3200" dirty="0" smtClean="0"/>
              <a:t>2. end() </a:t>
            </a:r>
            <a:r>
              <a:rPr lang="en-US" sz="3200" dirty="0" smtClean="0">
                <a:sym typeface="Wingdings" pitchFamily="2" charset="2"/>
              </a:rPr>
              <a:t></a:t>
            </a:r>
            <a:r>
              <a:rPr lang="en-US" sz="3200" dirty="0" smtClean="0"/>
              <a:t> Returns end+1 index of the match (or) 		</a:t>
            </a:r>
            <a:r>
              <a:rPr lang="en-US" sz="3200" b="1" dirty="0" smtClean="0"/>
              <a:t>Matching at end</a:t>
            </a:r>
          </a:p>
          <a:p>
            <a:r>
              <a:rPr lang="en-US" sz="3200" dirty="0" smtClean="0"/>
              <a:t>3. group() </a:t>
            </a:r>
            <a:r>
              <a:rPr lang="en-US" sz="3200" dirty="0" smtClean="0">
                <a:sym typeface="Wingdings" pitchFamily="2" charset="2"/>
              </a:rPr>
              <a:t></a:t>
            </a:r>
            <a:r>
              <a:rPr lang="en-US" sz="3200" dirty="0" smtClean="0"/>
              <a:t> Returns the matched string (or) 			    </a:t>
            </a:r>
            <a:r>
              <a:rPr lang="en-US" sz="3200" b="1" dirty="0" smtClean="0"/>
              <a:t>Grouping</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count=0</a:t>
            </a:r>
          </a:p>
          <a:p>
            <a:r>
              <a:rPr lang="en-US" sz="3200" dirty="0" smtClean="0"/>
              <a:t>pattern=</a:t>
            </a:r>
            <a:r>
              <a:rPr lang="en-US" sz="3200" dirty="0" err="1" smtClean="0"/>
              <a:t>re.compile</a:t>
            </a:r>
            <a:r>
              <a:rPr lang="en-US" sz="3200" dirty="0" smtClean="0"/>
              <a:t>("WIPRO“)</a:t>
            </a:r>
          </a:p>
          <a:p>
            <a:r>
              <a:rPr lang="en-US" sz="3200" dirty="0" smtClean="0"/>
              <a:t>matcher=</a:t>
            </a:r>
            <a:r>
              <a:rPr lang="en-US" sz="3200" dirty="0" err="1" smtClean="0"/>
              <a:t>pattern.finditer</a:t>
            </a:r>
            <a:r>
              <a:rPr lang="en-US" sz="3200" dirty="0" smtClean="0"/>
              <a:t>("WIPRO,Facebook,Microsoft,twitter,WIPRO,TCS,Amazon,Flipcart,snapdeal,WIPRO,TechMahendra")</a:t>
            </a:r>
          </a:p>
          <a:p>
            <a:r>
              <a:rPr lang="en-US" sz="3200" dirty="0" smtClean="0"/>
              <a:t>for match in matcher:</a:t>
            </a:r>
          </a:p>
          <a:p>
            <a:r>
              <a:rPr lang="en-US" sz="3200" dirty="0" smtClean="0"/>
              <a:t>    count+=1       </a:t>
            </a:r>
          </a:p>
          <a:p>
            <a:r>
              <a:rPr lang="en-US" sz="3200" dirty="0" smtClean="0"/>
              <a:t>    print(</a:t>
            </a:r>
            <a:r>
              <a:rPr lang="en-US" sz="3200" dirty="0" err="1" smtClean="0"/>
              <a:t>match.start</a:t>
            </a:r>
            <a:r>
              <a:rPr lang="en-US" sz="3200" dirty="0" smtClean="0"/>
              <a:t>(),"...",</a:t>
            </a:r>
            <a:r>
              <a:rPr lang="en-US" sz="3200" dirty="0" err="1" smtClean="0"/>
              <a:t>match.end</a:t>
            </a:r>
            <a:r>
              <a:rPr lang="en-US" sz="3200" dirty="0" smtClean="0"/>
              <a:t>(),"...",   </a:t>
            </a:r>
          </a:p>
          <a:p>
            <a:r>
              <a:rPr lang="en-US" sz="3200" dirty="0" smtClean="0"/>
              <a:t>    </a:t>
            </a:r>
            <a:r>
              <a:rPr lang="en-US" sz="3200" dirty="0" err="1" smtClean="0"/>
              <a:t>match.group</a:t>
            </a:r>
            <a:r>
              <a:rPr lang="en-US" sz="3200" dirty="0" smtClean="0"/>
              <a:t>())</a:t>
            </a:r>
          </a:p>
          <a:p>
            <a:r>
              <a:rPr lang="en-US" sz="3200" dirty="0" smtClean="0"/>
              <a:t>print("The number of occurrences: ",count)</a:t>
            </a:r>
          </a:p>
          <a:p>
            <a:r>
              <a:rPr lang="en-US" sz="3200" b="1" dirty="0" smtClean="0"/>
              <a:t>Execution:</a:t>
            </a:r>
            <a:r>
              <a:rPr lang="en-US" sz="3200" dirty="0" smtClean="0"/>
              <a:t> Run Menu </a:t>
            </a:r>
            <a:r>
              <a:rPr lang="en-US" sz="3200" dirty="0" smtClean="0">
                <a:sym typeface="Wingdings" pitchFamily="2" charset="2"/>
              </a:rPr>
              <a:t> Run Module</a:t>
            </a:r>
            <a:endParaRPr lang="en-US" sz="3200" b="1"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2923877"/>
          </a:xfrm>
          <a:prstGeom prst="rect">
            <a:avLst/>
          </a:prstGeom>
          <a:noFill/>
        </p:spPr>
        <p:txBody>
          <a:bodyPr wrap="square" rtlCol="0">
            <a:spAutoFit/>
          </a:bodyPr>
          <a:lstStyle/>
          <a:p>
            <a:r>
              <a:rPr lang="en-US" sz="3200" b="1" dirty="0" smtClean="0">
                <a:sym typeface="Wingdings" pitchFamily="2" charset="2"/>
              </a:rPr>
              <a:t>18)</a:t>
            </a:r>
            <a:r>
              <a:rPr lang="en-US" sz="3200" b="1" dirty="0" smtClean="0"/>
              <a:t>Concatenation of lists:</a:t>
            </a:r>
          </a:p>
          <a:p>
            <a:r>
              <a:rPr lang="en-US" sz="3000" dirty="0" smtClean="0"/>
              <a:t>&gt;&gt;&gt; list1=[10,20,30,40]</a:t>
            </a:r>
          </a:p>
          <a:p>
            <a:r>
              <a:rPr lang="en-US" sz="3000" dirty="0" smtClean="0"/>
              <a:t>&gt;&gt;&gt; list2=[50,60,70,80]</a:t>
            </a:r>
          </a:p>
          <a:p>
            <a:r>
              <a:rPr lang="en-US" sz="3000" dirty="0" smtClean="0"/>
              <a:t>&gt;&gt;&gt; list3=list1+list2</a:t>
            </a:r>
          </a:p>
          <a:p>
            <a:r>
              <a:rPr lang="en-US" sz="3000" dirty="0" smtClean="0"/>
              <a:t>&gt;&gt;&gt; list3</a:t>
            </a:r>
          </a:p>
          <a:p>
            <a:r>
              <a:rPr lang="en-US" sz="3200" dirty="0" smtClean="0"/>
              <a:t>[10, 20, 30, 40, 50, 60, 70, 80]</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2062103"/>
          </a:xfrm>
          <a:prstGeom prst="rect">
            <a:avLst/>
          </a:prstGeom>
          <a:noFill/>
        </p:spPr>
        <p:txBody>
          <a:bodyPr wrap="square" rtlCol="0">
            <a:spAutoFit/>
          </a:bodyPr>
          <a:lstStyle/>
          <a:p>
            <a:r>
              <a:rPr lang="en-US" sz="3200" dirty="0" smtClean="0"/>
              <a:t>0 ... 5 ... WIPRO</a:t>
            </a:r>
          </a:p>
          <a:p>
            <a:r>
              <a:rPr lang="en-US" sz="3200" dirty="0" smtClean="0"/>
              <a:t>33 ... 38 ... WIPRO</a:t>
            </a:r>
          </a:p>
          <a:p>
            <a:r>
              <a:rPr lang="en-US" sz="3200" dirty="0" smtClean="0"/>
              <a:t>68 ... 73 ... WIPRO</a:t>
            </a:r>
          </a:p>
          <a:p>
            <a:r>
              <a:rPr lang="en-US" sz="3200" dirty="0" smtClean="0"/>
              <a:t>The number of occurrences:  3</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t>Character classes:</a:t>
            </a:r>
          </a:p>
          <a:p>
            <a:r>
              <a:rPr lang="en-US" sz="3200" dirty="0" smtClean="0"/>
              <a:t>We can use character classes to search a group of characters</a:t>
            </a:r>
          </a:p>
          <a:p>
            <a:r>
              <a:rPr lang="en-US" sz="3200" dirty="0" smtClean="0"/>
              <a:t>1. [</a:t>
            </a:r>
            <a:r>
              <a:rPr lang="en-US" sz="3200" dirty="0" err="1" smtClean="0"/>
              <a:t>abc</a:t>
            </a:r>
            <a:r>
              <a:rPr lang="en-US" sz="3200" dirty="0" smtClean="0"/>
              <a:t>]===&gt;Either a or b or c</a:t>
            </a:r>
          </a:p>
          <a:p>
            <a:r>
              <a:rPr lang="en-US" sz="3200" dirty="0" smtClean="0"/>
              <a:t>2. [^</a:t>
            </a:r>
            <a:r>
              <a:rPr lang="en-US" sz="3200" dirty="0" err="1" smtClean="0"/>
              <a:t>abc</a:t>
            </a:r>
            <a:r>
              <a:rPr lang="en-US" sz="3200" dirty="0" smtClean="0"/>
              <a:t>] ===&gt;Except a and b and c</a:t>
            </a:r>
          </a:p>
          <a:p>
            <a:r>
              <a:rPr lang="en-US" sz="3200" dirty="0" smtClean="0"/>
              <a:t>3. [a-z]==&gt;Any Lower case alphabet symbol</a:t>
            </a:r>
          </a:p>
          <a:p>
            <a:r>
              <a:rPr lang="en-US" sz="3200" dirty="0" smtClean="0"/>
              <a:t>4. [A-Z]===&gt;Any upper case alphabet symbol</a:t>
            </a:r>
          </a:p>
          <a:p>
            <a:r>
              <a:rPr lang="pl-PL" sz="3200" dirty="0" smtClean="0"/>
              <a:t>5. [a-zA-Z]==&gt;Any alphabet symbol</a:t>
            </a:r>
          </a:p>
          <a:p>
            <a:r>
              <a:rPr lang="en-US" sz="3200" dirty="0" smtClean="0"/>
              <a:t>6. [0-9] Any digit from 0 to 9</a:t>
            </a:r>
          </a:p>
          <a:p>
            <a:r>
              <a:rPr lang="en-US" sz="3200" dirty="0" smtClean="0"/>
              <a:t>7. [a-zA-Z0-9]==&gt;Any alphanumeric character</a:t>
            </a:r>
          </a:p>
          <a:p>
            <a:r>
              <a:rPr lang="en-US" sz="3200" dirty="0" smtClean="0"/>
              <a:t>8. [^a-zA-Z0-9]==&gt;Except alphanumeric characters(Special Characters)</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84775"/>
          </a:xfrm>
          <a:prstGeom prst="rect">
            <a:avLst/>
          </a:prstGeom>
          <a:noFill/>
        </p:spPr>
        <p:txBody>
          <a:bodyPr wrap="square" rtlCol="0">
            <a:spAutoFit/>
          </a:bodyPr>
          <a:lstStyle/>
          <a:p>
            <a:r>
              <a:rPr lang="en-US" sz="3200" b="1" u="sng" dirty="0" smtClean="0"/>
              <a:t>Special Characters</a:t>
            </a:r>
          </a:p>
        </p:txBody>
      </p:sp>
      <p:pic>
        <p:nvPicPr>
          <p:cNvPr id="2050" name="Picture 2"/>
          <p:cNvPicPr>
            <a:picLocks noChangeAspect="1" noChangeArrowheads="1"/>
          </p:cNvPicPr>
          <p:nvPr/>
        </p:nvPicPr>
        <p:blipFill>
          <a:blip r:embed="rId2"/>
          <a:srcRect/>
          <a:stretch>
            <a:fillRect/>
          </a:stretch>
        </p:blipFill>
        <p:spPr bwMode="auto">
          <a:xfrm>
            <a:off x="2286000" y="609600"/>
            <a:ext cx="4591050" cy="5915025"/>
          </a:xfrm>
          <a:prstGeom prst="rect">
            <a:avLst/>
          </a:prstGeom>
          <a:noFill/>
          <a:ln w="9525">
            <a:noFill/>
            <a:miter lim="800000"/>
            <a:headEnd/>
            <a:tailEnd/>
          </a:ln>
          <a:effectLst/>
        </p:spPr>
      </p:pic>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81238" y="447675"/>
            <a:ext cx="4581525" cy="5962650"/>
          </a:xfrm>
          <a:prstGeom prst="rect">
            <a:avLst/>
          </a:prstGeom>
          <a:noFill/>
          <a:ln w="9525">
            <a:noFill/>
            <a:miter lim="800000"/>
            <a:headEnd/>
            <a:tailEnd/>
          </a:ln>
          <a:effectLst/>
        </p:spPr>
      </p:pic>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1905000" y="304800"/>
            <a:ext cx="4181475" cy="6096000"/>
          </a:xfrm>
          <a:prstGeom prst="rect">
            <a:avLst/>
          </a:prstGeom>
          <a:noFill/>
          <a:ln w="9525">
            <a:noFill/>
            <a:miter lim="800000"/>
            <a:headEnd/>
            <a:tailEnd/>
          </a:ln>
          <a:effectLst/>
        </p:spPr>
      </p:pic>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dirty="0" smtClean="0"/>
              <a:t>b7c@k9z</a:t>
            </a:r>
          </a:p>
          <a:p>
            <a:r>
              <a:rPr lang="en-US" sz="3200" dirty="0" smtClean="0"/>
              <a:t>[</a:t>
            </a:r>
            <a:r>
              <a:rPr lang="en-US" sz="3200" dirty="0" err="1" smtClean="0"/>
              <a:t>abc</a:t>
            </a:r>
            <a:r>
              <a:rPr lang="en-US" sz="3200" dirty="0" smtClean="0"/>
              <a:t>]</a:t>
            </a:r>
          </a:p>
          <a:p>
            <a:r>
              <a:rPr lang="en-US" sz="3200" dirty="0" smtClean="0"/>
              <a:t>0 ...... b</a:t>
            </a:r>
          </a:p>
          <a:p>
            <a:r>
              <a:rPr lang="en-US" sz="3200" dirty="0" smtClean="0"/>
              <a:t>2 ...... c</a:t>
            </a:r>
          </a:p>
          <a:p>
            <a:endParaRPr lang="en-US" sz="3200" dirty="0" smtClean="0"/>
          </a:p>
          <a:p>
            <a:r>
              <a:rPr lang="en-US" sz="3200" dirty="0" smtClean="0"/>
              <a:t>[^</a:t>
            </a:r>
            <a:r>
              <a:rPr lang="en-US" sz="3200" dirty="0" err="1" smtClean="0"/>
              <a:t>abc</a:t>
            </a:r>
            <a:r>
              <a:rPr lang="en-US" sz="3200" dirty="0" smtClean="0"/>
              <a:t>]</a:t>
            </a:r>
          </a:p>
          <a:p>
            <a:r>
              <a:rPr lang="en-US" sz="3200" dirty="0" smtClean="0"/>
              <a:t>1 ...... 7</a:t>
            </a:r>
          </a:p>
          <a:p>
            <a:r>
              <a:rPr lang="en-US" sz="3200" dirty="0" smtClean="0"/>
              <a:t>3 ...... @</a:t>
            </a:r>
          </a:p>
          <a:p>
            <a:r>
              <a:rPr lang="en-US" sz="3200" dirty="0" smtClean="0"/>
              <a:t>4 ...... k</a:t>
            </a:r>
          </a:p>
          <a:p>
            <a:r>
              <a:rPr lang="en-US" sz="3200" dirty="0" smtClean="0"/>
              <a:t>5 ...... 9</a:t>
            </a:r>
          </a:p>
          <a:p>
            <a:r>
              <a:rPr lang="en-US" sz="3200" dirty="0" smtClean="0"/>
              <a:t>6 ...... z</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dirty="0" smtClean="0"/>
              <a:t>[a-z]</a:t>
            </a:r>
          </a:p>
          <a:p>
            <a:r>
              <a:rPr lang="en-US" sz="3200" dirty="0" smtClean="0"/>
              <a:t>0 ...... b</a:t>
            </a:r>
          </a:p>
          <a:p>
            <a:r>
              <a:rPr lang="en-US" sz="3200" dirty="0" smtClean="0"/>
              <a:t>2 ...... c</a:t>
            </a:r>
          </a:p>
          <a:p>
            <a:r>
              <a:rPr lang="en-US" sz="3200" dirty="0" smtClean="0"/>
              <a:t>4 ...... k</a:t>
            </a:r>
          </a:p>
          <a:p>
            <a:r>
              <a:rPr lang="en-US" sz="3200" dirty="0" smtClean="0"/>
              <a:t>6 ...... z</a:t>
            </a:r>
          </a:p>
          <a:p>
            <a:endParaRPr lang="en-US" sz="3200" dirty="0" smtClean="0"/>
          </a:p>
          <a:p>
            <a:r>
              <a:rPr lang="en-US" sz="3200" dirty="0" smtClean="0"/>
              <a:t>[0-9]</a:t>
            </a:r>
          </a:p>
          <a:p>
            <a:r>
              <a:rPr lang="en-US" sz="3200" dirty="0" smtClean="0"/>
              <a:t>1 ...... 7</a:t>
            </a:r>
          </a:p>
          <a:p>
            <a:r>
              <a:rPr lang="en-US" sz="3200" dirty="0" smtClean="0"/>
              <a:t>5 ...... 9</a:t>
            </a:r>
          </a:p>
          <a:p>
            <a:endParaRPr lang="en-US" sz="3200" dirty="0" smtClean="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dirty="0" smtClean="0"/>
              <a:t>[a-zA-Z0-9]</a:t>
            </a:r>
          </a:p>
          <a:p>
            <a:r>
              <a:rPr lang="en-US" sz="3200" dirty="0" smtClean="0"/>
              <a:t>0 ...... b</a:t>
            </a:r>
          </a:p>
          <a:p>
            <a:r>
              <a:rPr lang="en-US" sz="3200" dirty="0" smtClean="0"/>
              <a:t>1 ...... 7</a:t>
            </a:r>
          </a:p>
          <a:p>
            <a:r>
              <a:rPr lang="en-US" sz="3200" dirty="0" smtClean="0"/>
              <a:t>2 ...... c</a:t>
            </a:r>
          </a:p>
          <a:p>
            <a:r>
              <a:rPr lang="en-US" sz="3200" dirty="0" smtClean="0"/>
              <a:t>4 ...... k</a:t>
            </a:r>
          </a:p>
          <a:p>
            <a:r>
              <a:rPr lang="en-US" sz="3200" dirty="0" smtClean="0"/>
              <a:t>5 ...... 9</a:t>
            </a:r>
          </a:p>
          <a:p>
            <a:r>
              <a:rPr lang="en-US" sz="3200" dirty="0" smtClean="0"/>
              <a:t>6 ...... z</a:t>
            </a:r>
          </a:p>
          <a:p>
            <a:endParaRPr lang="en-US" sz="3200" dirty="0" smtClean="0"/>
          </a:p>
          <a:p>
            <a:r>
              <a:rPr lang="en-US" sz="3200" dirty="0" smtClean="0"/>
              <a:t>[^a-zA-Z0-9]</a:t>
            </a:r>
          </a:p>
          <a:p>
            <a:r>
              <a:rPr lang="en-US" sz="3200" dirty="0" smtClean="0"/>
              <a:t>3 ...... @</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a:t>
            </a:r>
            <a:r>
              <a:rPr lang="en-US" sz="3200" dirty="0" err="1" smtClean="0"/>
              <a:t>abc</a:t>
            </a:r>
            <a:r>
              <a:rPr lang="en-US" sz="3200" dirty="0" smtClean="0"/>
              <a:t>]")</a:t>
            </a:r>
          </a:p>
          <a:p>
            <a:r>
              <a:rPr lang="en-US" sz="3200" dirty="0" smtClean="0"/>
              <a:t>match=</a:t>
            </a:r>
            <a:r>
              <a:rPr lang="en-US" sz="3200" dirty="0" err="1" smtClean="0"/>
              <a:t>pattern.finditer</a:t>
            </a:r>
            <a:r>
              <a:rPr lang="en-US" sz="3200" dirty="0" smtClean="0"/>
              <a:t>("b7c@k9z")</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0 ... b</a:t>
            </a:r>
          </a:p>
          <a:p>
            <a:r>
              <a:rPr lang="en-US" sz="3200" dirty="0" smtClean="0"/>
              <a:t>2 ... c</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a:t>
            </a:r>
            <a:r>
              <a:rPr lang="en-US" sz="3200" dirty="0" err="1" smtClean="0"/>
              <a:t>abc</a:t>
            </a:r>
            <a:r>
              <a:rPr lang="en-US" sz="3200" dirty="0" smtClean="0"/>
              <a:t>]")</a:t>
            </a:r>
          </a:p>
          <a:p>
            <a:r>
              <a:rPr lang="en-US" sz="3200" dirty="0" smtClean="0"/>
              <a:t>match=</a:t>
            </a:r>
            <a:r>
              <a:rPr lang="en-US" sz="3200" dirty="0" err="1" smtClean="0"/>
              <a:t>pattern.finditer</a:t>
            </a:r>
            <a:r>
              <a:rPr lang="en-US" sz="3200" dirty="0" smtClean="0"/>
              <a:t>("b7c@k9z")</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pl-PL" sz="3200" dirty="0" smtClean="0">
                <a:sym typeface="Wingdings" pitchFamily="2" charset="2"/>
              </a:rPr>
              <a:t>1 ... 7</a:t>
            </a:r>
          </a:p>
          <a:p>
            <a:r>
              <a:rPr lang="pl-PL" sz="3200" dirty="0" smtClean="0">
                <a:sym typeface="Wingdings" pitchFamily="2" charset="2"/>
              </a:rPr>
              <a:t>3 ... @</a:t>
            </a:r>
          </a:p>
          <a:p>
            <a:r>
              <a:rPr lang="pl-PL" sz="3200" dirty="0" smtClean="0">
                <a:sym typeface="Wingdings" pitchFamily="2" charset="2"/>
              </a:rPr>
              <a:t>4 ... k</a:t>
            </a:r>
          </a:p>
          <a:p>
            <a:r>
              <a:rPr lang="pl-PL" sz="3200" dirty="0" smtClean="0">
                <a:sym typeface="Wingdings" pitchFamily="2" charset="2"/>
              </a:rPr>
              <a:t>5 ... 9</a:t>
            </a:r>
          </a:p>
          <a:p>
            <a:r>
              <a:rPr lang="pl-PL" sz="3200" dirty="0" smtClean="0">
                <a:sym typeface="Wingdings" pitchFamily="2" charset="2"/>
              </a:rPr>
              <a:t>6 ... z</a:t>
            </a:r>
            <a:endParaRPr lang="en-US" sz="3200" dirty="0" smtClean="0">
              <a:sym typeface="Wingdings" pitchFamily="2" charset="2"/>
            </a:endParaRPr>
          </a:p>
          <a:p>
            <a:r>
              <a:rPr lang="en-US" sz="3200" b="1" dirty="0" smtClean="0">
                <a:sym typeface="Wingdings" pitchFamily="2" charset="2"/>
              </a:rPr>
              <a:t>Note:</a:t>
            </a:r>
            <a:r>
              <a:rPr lang="en-US" sz="3200" dirty="0" smtClean="0">
                <a:sym typeface="Wingdings" pitchFamily="2" charset="2"/>
              </a:rPr>
              <a:t> Like this you can try:  </a:t>
            </a:r>
            <a:r>
              <a:rPr lang="en-US" sz="3200" dirty="0" smtClean="0"/>
              <a:t>[a-z]  [0-9]   [a-zA-Z0-9] </a:t>
            </a:r>
          </a:p>
          <a:p>
            <a:r>
              <a:rPr lang="en-US" sz="3200" dirty="0" smtClean="0"/>
              <a:t>[^a-zA-Z0-9]  </a:t>
            </a:r>
            <a:endParaRPr lang="en-US" sz="3200" b="1" dirty="0" smtClean="0">
              <a:sym typeface="Wingdings" pitchFamily="2"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5509200"/>
          </a:xfrm>
          <a:prstGeom prst="rect">
            <a:avLst/>
          </a:prstGeom>
          <a:noFill/>
        </p:spPr>
        <p:txBody>
          <a:bodyPr wrap="square" rtlCol="0">
            <a:spAutoFit/>
          </a:bodyPr>
          <a:lstStyle/>
          <a:p>
            <a:r>
              <a:rPr lang="en-US" sz="3200" b="1" dirty="0" smtClean="0">
                <a:sym typeface="Wingdings" pitchFamily="2" charset="2"/>
              </a:rPr>
              <a:t>19) Comparison of lists:</a:t>
            </a:r>
            <a:endParaRPr lang="en-US" sz="3200" b="1" dirty="0" smtClean="0"/>
          </a:p>
          <a:p>
            <a:r>
              <a:rPr lang="en-US" sz="3200" dirty="0" smtClean="0"/>
              <a:t>&gt;&gt;&gt; list1=[100,200,300,400]</a:t>
            </a:r>
          </a:p>
          <a:p>
            <a:r>
              <a:rPr lang="en-US" sz="3200" dirty="0" smtClean="0"/>
              <a:t>&gt;&gt;&gt; list2=[100,200,300,400]</a:t>
            </a:r>
          </a:p>
          <a:p>
            <a:r>
              <a:rPr lang="en-US" sz="3200" dirty="0" smtClean="0"/>
              <a:t>&gt;&gt;&gt; list1==list2</a:t>
            </a:r>
          </a:p>
          <a:p>
            <a:r>
              <a:rPr lang="en-US" sz="3200" dirty="0" smtClean="0"/>
              <a:t>True</a:t>
            </a:r>
          </a:p>
          <a:p>
            <a:endParaRPr lang="en-US" sz="3200" b="1" dirty="0" smtClean="0"/>
          </a:p>
          <a:p>
            <a:r>
              <a:rPr lang="en-US" sz="3200" dirty="0" smtClean="0"/>
              <a:t>&gt;&gt;&gt; list1=[10,20,30,40]</a:t>
            </a:r>
          </a:p>
          <a:p>
            <a:r>
              <a:rPr lang="en-US" sz="3200" dirty="0" smtClean="0"/>
              <a:t>&gt;&gt;&gt; list2=[10,20,30,40,50]</a:t>
            </a:r>
          </a:p>
          <a:p>
            <a:r>
              <a:rPr lang="en-US" sz="3200" dirty="0" smtClean="0"/>
              <a:t>&gt;&gt;&gt; list1==list2</a:t>
            </a:r>
          </a:p>
          <a:p>
            <a:r>
              <a:rPr lang="en-US" sz="3200" dirty="0" smtClean="0"/>
              <a:t>False</a:t>
            </a:r>
          </a:p>
          <a:p>
            <a:endParaRPr lang="en-US" sz="3200" dirty="0" smtClean="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b="1" u="sng" dirty="0" smtClean="0"/>
              <a:t>Pre defined Character classes:</a:t>
            </a:r>
            <a:endParaRPr lang="en-US" sz="3200" u="sng" dirty="0" smtClean="0"/>
          </a:p>
          <a:p>
            <a:r>
              <a:rPr lang="en-US" sz="3200" dirty="0" smtClean="0"/>
              <a:t>\s </a:t>
            </a:r>
            <a:r>
              <a:rPr lang="en-US" sz="3200" dirty="0" smtClean="0">
                <a:sym typeface="Wingdings" pitchFamily="2" charset="2"/>
              </a:rPr>
              <a:t></a:t>
            </a:r>
            <a:r>
              <a:rPr lang="en-US" sz="3200" dirty="0" smtClean="0"/>
              <a:t> Space character</a:t>
            </a:r>
          </a:p>
          <a:p>
            <a:r>
              <a:rPr lang="en-US" sz="3200" dirty="0" smtClean="0"/>
              <a:t>\S </a:t>
            </a:r>
            <a:r>
              <a:rPr lang="en-US" sz="3200" dirty="0" smtClean="0">
                <a:sym typeface="Wingdings" pitchFamily="2" charset="2"/>
              </a:rPr>
              <a:t></a:t>
            </a:r>
            <a:r>
              <a:rPr lang="en-US" sz="3200" dirty="0" smtClean="0"/>
              <a:t> Any character except space character</a:t>
            </a:r>
          </a:p>
          <a:p>
            <a:r>
              <a:rPr lang="en-US" sz="3200" dirty="0" smtClean="0"/>
              <a:t>\d </a:t>
            </a:r>
            <a:r>
              <a:rPr lang="en-US" sz="3200" dirty="0" smtClean="0">
                <a:sym typeface="Wingdings" pitchFamily="2" charset="2"/>
              </a:rPr>
              <a:t></a:t>
            </a:r>
            <a:r>
              <a:rPr lang="en-US" sz="3200" dirty="0" smtClean="0"/>
              <a:t> Any digit from 0 to 9</a:t>
            </a:r>
          </a:p>
          <a:p>
            <a:r>
              <a:rPr lang="en-US" sz="3200" dirty="0" smtClean="0"/>
              <a:t>\D </a:t>
            </a:r>
            <a:r>
              <a:rPr lang="en-US" sz="3200" dirty="0" smtClean="0">
                <a:sym typeface="Wingdings" pitchFamily="2" charset="2"/>
              </a:rPr>
              <a:t></a:t>
            </a:r>
            <a:r>
              <a:rPr lang="en-US" sz="3200" dirty="0" smtClean="0"/>
              <a:t> Any character except digit</a:t>
            </a:r>
          </a:p>
          <a:p>
            <a:r>
              <a:rPr lang="en-US" sz="3200" dirty="0" smtClean="0"/>
              <a:t>\w </a:t>
            </a:r>
            <a:r>
              <a:rPr lang="en-US" sz="3200" dirty="0" smtClean="0">
                <a:sym typeface="Wingdings" pitchFamily="2" charset="2"/>
              </a:rPr>
              <a:t></a:t>
            </a:r>
            <a:r>
              <a:rPr lang="en-US" sz="3200" dirty="0" smtClean="0"/>
              <a:t> Any word character [a-zA-Z0-9]</a:t>
            </a:r>
          </a:p>
          <a:p>
            <a:r>
              <a:rPr lang="en-US" sz="3200" dirty="0" smtClean="0"/>
              <a:t>\W </a:t>
            </a:r>
            <a:r>
              <a:rPr lang="en-US" sz="3200" dirty="0" smtClean="0">
                <a:sym typeface="Wingdings" pitchFamily="2" charset="2"/>
              </a:rPr>
              <a:t></a:t>
            </a:r>
            <a:r>
              <a:rPr lang="en-US" sz="3200" dirty="0" smtClean="0"/>
              <a:t> Any character except word character (Special Characters)</a:t>
            </a:r>
          </a:p>
          <a:p>
            <a:r>
              <a:rPr lang="en-US" sz="3200" dirty="0" smtClean="0"/>
              <a:t>. </a:t>
            </a:r>
            <a:r>
              <a:rPr lang="en-US" sz="3200" dirty="0" smtClean="0">
                <a:sym typeface="Wingdings" pitchFamily="2" charset="2"/>
              </a:rPr>
              <a:t></a:t>
            </a:r>
            <a:r>
              <a:rPr lang="en-US" sz="3200" dirty="0" smtClean="0"/>
              <a:t> Any character including special characters</a:t>
            </a:r>
            <a:endParaRPr lang="en-US" sz="3200" dirty="0" smtClean="0">
              <a:sym typeface="Wingdings" pitchFamily="2" charset="2"/>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b="1" u="sng" dirty="0" smtClean="0"/>
              <a:t>\s </a:t>
            </a:r>
            <a:r>
              <a:rPr lang="en-US" sz="3200" b="1" u="sng" dirty="0" smtClean="0">
                <a:sym typeface="Wingdings" pitchFamily="2" charset="2"/>
              </a:rPr>
              <a:t></a:t>
            </a:r>
            <a:r>
              <a:rPr lang="en-US" sz="3200" b="1" u="sng" dirty="0" smtClean="0"/>
              <a:t> Space character</a:t>
            </a:r>
          </a:p>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("\s")</a:t>
            </a:r>
          </a:p>
          <a:p>
            <a:r>
              <a:rPr lang="en-US" sz="3200" dirty="0" smtClean="0"/>
              <a:t>match=</a:t>
            </a:r>
            <a:r>
              <a:rPr lang="en-US" sz="3200" dirty="0" err="1" smtClean="0"/>
              <a:t>pattern.finditer</a:t>
            </a:r>
            <a:r>
              <a:rPr lang="en-US" sz="3200" dirty="0" smtClean="0"/>
              <a:t>("b7c@k9z")</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sym typeface="Wingdings" pitchFamily="2" charset="2"/>
              </a:rPr>
              <a:t>No output because there is no space</a:t>
            </a:r>
            <a:endParaRPr lang="en-US" sz="3200" dirty="0" smtClean="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7048083"/>
          </a:xfrm>
          <a:prstGeom prst="rect">
            <a:avLst/>
          </a:prstGeom>
          <a:noFill/>
        </p:spPr>
        <p:txBody>
          <a:bodyPr wrap="square" rtlCol="0">
            <a:spAutoFit/>
          </a:bodyPr>
          <a:lstStyle/>
          <a:p>
            <a:r>
              <a:rPr lang="en-US" sz="3200" b="1" u="sng" dirty="0" smtClean="0"/>
              <a:t>\S </a:t>
            </a:r>
            <a:r>
              <a:rPr lang="en-US" sz="3200" b="1" u="sng" dirty="0" smtClean="0">
                <a:sym typeface="Wingdings" pitchFamily="2" charset="2"/>
              </a:rPr>
              <a:t></a:t>
            </a:r>
            <a:r>
              <a:rPr lang="en-US" sz="3200" b="1" u="sng" dirty="0" smtClean="0"/>
              <a:t> Any character except space character</a:t>
            </a:r>
          </a:p>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("\S")</a:t>
            </a:r>
          </a:p>
          <a:p>
            <a:r>
              <a:rPr lang="en-US" sz="3200" dirty="0" smtClean="0"/>
              <a:t>match=</a:t>
            </a:r>
            <a:r>
              <a:rPr lang="en-US" sz="3200" dirty="0" err="1" smtClean="0"/>
              <a:t>pattern.finditer</a:t>
            </a:r>
            <a:r>
              <a:rPr lang="en-US" sz="3200" dirty="0" smtClean="0"/>
              <a:t>("b7c@k9z")</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pl-PL" sz="2800" dirty="0" smtClean="0"/>
              <a:t>0 ... </a:t>
            </a:r>
            <a:r>
              <a:rPr lang="en-US" sz="2800" dirty="0" smtClean="0"/>
              <a:t>b</a:t>
            </a:r>
            <a:endParaRPr lang="pl-PL" sz="2800" dirty="0" smtClean="0"/>
          </a:p>
          <a:p>
            <a:r>
              <a:rPr lang="pl-PL" sz="2800" dirty="0" smtClean="0"/>
              <a:t>1 ... 7</a:t>
            </a:r>
          </a:p>
          <a:p>
            <a:r>
              <a:rPr lang="pl-PL" sz="2800" dirty="0" smtClean="0"/>
              <a:t>2 ... </a:t>
            </a:r>
            <a:r>
              <a:rPr lang="en-US" sz="2800" dirty="0" smtClean="0"/>
              <a:t>c</a:t>
            </a:r>
            <a:endParaRPr lang="pl-PL" sz="2800" dirty="0" smtClean="0"/>
          </a:p>
          <a:p>
            <a:r>
              <a:rPr lang="pl-PL" sz="2800" dirty="0" smtClean="0"/>
              <a:t>3 ... @</a:t>
            </a:r>
          </a:p>
          <a:p>
            <a:r>
              <a:rPr lang="pl-PL" sz="2800" dirty="0" smtClean="0"/>
              <a:t>4 ... k</a:t>
            </a:r>
          </a:p>
          <a:p>
            <a:r>
              <a:rPr lang="pl-PL" sz="2800" dirty="0" smtClean="0"/>
              <a:t>5 ... 9</a:t>
            </a:r>
          </a:p>
          <a:p>
            <a:r>
              <a:rPr lang="pl-PL" sz="2800" dirty="0" smtClean="0"/>
              <a:t>6 ... z</a:t>
            </a:r>
            <a:endParaRPr lang="en-US" sz="2800" dirty="0" smtClean="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\d </a:t>
            </a:r>
            <a:r>
              <a:rPr lang="en-US" sz="3200" b="1" u="sng" dirty="0" smtClean="0">
                <a:sym typeface="Wingdings" pitchFamily="2" charset="2"/>
              </a:rPr>
              <a:t></a:t>
            </a:r>
            <a:r>
              <a:rPr lang="en-US" sz="3200" b="1" u="sng" dirty="0" smtClean="0"/>
              <a:t> Any digit from 0 to 9</a:t>
            </a:r>
          </a:p>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("\d")</a:t>
            </a:r>
          </a:p>
          <a:p>
            <a:r>
              <a:rPr lang="en-US" sz="3200" dirty="0" smtClean="0"/>
              <a:t>match=</a:t>
            </a:r>
            <a:r>
              <a:rPr lang="en-US" sz="3200" dirty="0" err="1" smtClean="0"/>
              <a:t>pattern.finditer</a:t>
            </a:r>
            <a:r>
              <a:rPr lang="en-US" sz="3200" dirty="0" smtClean="0"/>
              <a:t>("b7c@k9z")</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 </a:t>
            </a:r>
            <a:r>
              <a:rPr lang="en-US" sz="3200" dirty="0" smtClean="0"/>
              <a:t>Run Menu </a:t>
            </a:r>
            <a:r>
              <a:rPr lang="en-US" sz="3200" dirty="0" smtClean="0">
                <a:sym typeface="Wingdings" pitchFamily="2" charset="2"/>
              </a:rPr>
              <a:t> Run Module</a:t>
            </a:r>
          </a:p>
          <a:p>
            <a:r>
              <a:rPr lang="en-US" sz="3200" dirty="0" smtClean="0"/>
              <a:t>1 ... 7</a:t>
            </a:r>
          </a:p>
          <a:p>
            <a:r>
              <a:rPr lang="en-US" sz="3200" dirty="0" smtClean="0"/>
              <a:t>5 ... 9</a:t>
            </a:r>
          </a:p>
          <a:p>
            <a:r>
              <a:rPr lang="en-US" sz="3200" b="1" dirty="0" smtClean="0"/>
              <a:t>Note:</a:t>
            </a:r>
            <a:r>
              <a:rPr lang="en-US" sz="3200" dirty="0" smtClean="0"/>
              <a:t> Like this try: \D  \w </a:t>
            </a:r>
            <a:r>
              <a:rPr lang="en-US" sz="3200" dirty="0" smtClean="0">
                <a:sym typeface="Wingdings" pitchFamily="2" charset="2"/>
              </a:rPr>
              <a:t> </a:t>
            </a:r>
            <a:r>
              <a:rPr lang="en-US" sz="3200" dirty="0" smtClean="0"/>
              <a:t>[a-zA-Z0-9]  \W  .</a:t>
            </a:r>
            <a:endParaRPr lang="en-US" sz="3200" b="1" dirty="0" smtClean="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b="1" u="sng" dirty="0" smtClean="0"/>
              <a:t>Quantifiers:</a:t>
            </a:r>
          </a:p>
          <a:p>
            <a:r>
              <a:rPr lang="en-US" sz="3200" dirty="0" smtClean="0"/>
              <a:t>We can use quantifiers to specify the number of occurrences to match.</a:t>
            </a:r>
          </a:p>
          <a:p>
            <a:r>
              <a:rPr lang="en-US" sz="3200" dirty="0" smtClean="0"/>
              <a:t>a </a:t>
            </a:r>
            <a:r>
              <a:rPr lang="en-US" sz="3200" dirty="0" smtClean="0">
                <a:sym typeface="Wingdings" pitchFamily="2" charset="2"/>
              </a:rPr>
              <a:t></a:t>
            </a:r>
            <a:r>
              <a:rPr lang="en-US" sz="3200" dirty="0" smtClean="0"/>
              <a:t> Exactly one 'a'</a:t>
            </a:r>
          </a:p>
          <a:p>
            <a:r>
              <a:rPr lang="en-US" sz="3200" dirty="0" smtClean="0"/>
              <a:t>a+ </a:t>
            </a:r>
            <a:r>
              <a:rPr lang="en-US" sz="3200" dirty="0" smtClean="0">
                <a:sym typeface="Wingdings" pitchFamily="2" charset="2"/>
              </a:rPr>
              <a:t></a:t>
            </a:r>
            <a:r>
              <a:rPr lang="en-US" sz="3200" dirty="0" smtClean="0"/>
              <a:t> At least one 'a'</a:t>
            </a:r>
          </a:p>
          <a:p>
            <a:r>
              <a:rPr lang="en-US" sz="3200" dirty="0" smtClean="0"/>
              <a:t>a* </a:t>
            </a:r>
            <a:r>
              <a:rPr lang="en-US" sz="3200" dirty="0" smtClean="0">
                <a:sym typeface="Wingdings" pitchFamily="2" charset="2"/>
              </a:rPr>
              <a:t></a:t>
            </a:r>
            <a:r>
              <a:rPr lang="en-US" sz="3200" dirty="0" smtClean="0"/>
              <a:t> Any number of </a:t>
            </a:r>
            <a:r>
              <a:rPr lang="en-US" sz="3200" dirty="0" err="1" smtClean="0"/>
              <a:t>a's</a:t>
            </a:r>
            <a:endParaRPr lang="en-US" sz="3200" dirty="0" smtClean="0"/>
          </a:p>
          <a:p>
            <a:r>
              <a:rPr lang="en-US" sz="3200" dirty="0" smtClean="0"/>
              <a:t>a? </a:t>
            </a:r>
            <a:r>
              <a:rPr lang="en-US" sz="3200" dirty="0" smtClean="0">
                <a:sym typeface="Wingdings" pitchFamily="2" charset="2"/>
              </a:rPr>
              <a:t></a:t>
            </a:r>
            <a:r>
              <a:rPr lang="en-US" sz="3200" dirty="0" smtClean="0"/>
              <a:t> At most one 'a' and ? Indicates any one</a:t>
            </a:r>
          </a:p>
          <a:p>
            <a:r>
              <a:rPr lang="en-US" sz="3200" dirty="0" smtClean="0"/>
              <a:t>a{m} </a:t>
            </a:r>
            <a:r>
              <a:rPr lang="en-US" sz="3200" dirty="0" smtClean="0">
                <a:sym typeface="Wingdings" pitchFamily="2" charset="2"/>
              </a:rPr>
              <a:t></a:t>
            </a:r>
            <a:r>
              <a:rPr lang="en-US" sz="3200" dirty="0" smtClean="0"/>
              <a:t> Exactly m number of </a:t>
            </a:r>
            <a:r>
              <a:rPr lang="en-US" sz="3200" dirty="0" err="1" smtClean="0"/>
              <a:t>a's</a:t>
            </a:r>
            <a:endParaRPr lang="en-US" sz="3200" dirty="0" smtClean="0"/>
          </a:p>
          <a:p>
            <a:r>
              <a:rPr lang="en-US" sz="3200" dirty="0" smtClean="0"/>
              <a:t>a{</a:t>
            </a:r>
            <a:r>
              <a:rPr lang="en-US" sz="3200" dirty="0" err="1" smtClean="0"/>
              <a:t>m,n</a:t>
            </a:r>
            <a:r>
              <a:rPr lang="en-US" sz="3200" dirty="0" smtClean="0"/>
              <a:t>} </a:t>
            </a:r>
            <a:r>
              <a:rPr lang="en-US" sz="3200" dirty="0" smtClean="0">
                <a:sym typeface="Wingdings" pitchFamily="2" charset="2"/>
              </a:rPr>
              <a:t></a:t>
            </a:r>
            <a:r>
              <a:rPr lang="en-US" sz="3200" dirty="0" smtClean="0"/>
              <a:t> Minimum m number of </a:t>
            </a:r>
            <a:r>
              <a:rPr lang="en-US" sz="3200" dirty="0" err="1" smtClean="0"/>
              <a:t>a's</a:t>
            </a:r>
            <a:r>
              <a:rPr lang="en-US" sz="3200" dirty="0" smtClean="0"/>
              <a:t> and Maximum n number of </a:t>
            </a:r>
            <a:r>
              <a:rPr lang="en-US" sz="3200" dirty="0" err="1" smtClean="0"/>
              <a:t>a's</a:t>
            </a:r>
            <a:endParaRPr lang="en-US" sz="3200" dirty="0" smtClean="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("a")</a:t>
            </a:r>
            <a:r>
              <a:rPr lang="en-US" sz="3200" dirty="0" smtClean="0">
                <a:sym typeface="Wingdings" pitchFamily="2" charset="2"/>
              </a:rPr>
              <a:t>   </a:t>
            </a:r>
            <a:r>
              <a:rPr lang="en-US" sz="3200" b="1" dirty="0" smtClean="0"/>
              <a:t>a: Exactly one 'a'</a:t>
            </a:r>
          </a:p>
          <a:p>
            <a:r>
              <a:rPr lang="en-US" sz="3200" dirty="0" smtClean="0"/>
              <a:t>match=</a:t>
            </a:r>
            <a:r>
              <a:rPr lang="en-US" sz="3200" dirty="0" err="1" smtClean="0"/>
              <a:t>pattern.finditer</a:t>
            </a:r>
            <a:r>
              <a:rPr lang="en-US" sz="3200" dirty="0" smtClean="0"/>
              <a:t>("</a:t>
            </a:r>
            <a:r>
              <a:rPr lang="en-US" sz="3200" dirty="0" err="1" smtClean="0"/>
              <a:t>apple,banana,cherry</a:t>
            </a:r>
            <a:r>
              <a:rPr lang="en-US" sz="3200" dirty="0" smtClean="0"/>
              <a:t>")</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pt-BR" sz="3200" dirty="0" smtClean="0"/>
              <a:t>0 ... a</a:t>
            </a:r>
          </a:p>
          <a:p>
            <a:r>
              <a:rPr lang="pt-BR" sz="3200" dirty="0" smtClean="0"/>
              <a:t>7 ... a</a:t>
            </a:r>
          </a:p>
          <a:p>
            <a:r>
              <a:rPr lang="pt-BR" sz="3200" dirty="0" smtClean="0"/>
              <a:t>9 ... a</a:t>
            </a:r>
          </a:p>
          <a:p>
            <a:r>
              <a:rPr lang="pt-BR" sz="3200" dirty="0" smtClean="0"/>
              <a:t>11 ... a</a:t>
            </a:r>
            <a:endParaRPr lang="en-US" sz="3200" dirty="0" smtClean="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("a+")  </a:t>
            </a:r>
            <a:r>
              <a:rPr lang="en-US" sz="3200" dirty="0" smtClean="0">
                <a:sym typeface="Wingdings" pitchFamily="2" charset="2"/>
              </a:rPr>
              <a:t></a:t>
            </a:r>
            <a:r>
              <a:rPr lang="en-US" sz="3200" b="1" dirty="0" smtClean="0"/>
              <a:t>a+: </a:t>
            </a:r>
            <a:r>
              <a:rPr lang="en-US" sz="3200" b="1" dirty="0" err="1" smtClean="0"/>
              <a:t>Atleast</a:t>
            </a:r>
            <a:r>
              <a:rPr lang="en-US" sz="3200" b="1" dirty="0" smtClean="0"/>
              <a:t> one 'a'</a:t>
            </a:r>
            <a:endParaRPr lang="en-US" sz="3200" dirty="0" smtClean="0"/>
          </a:p>
          <a:p>
            <a:r>
              <a:rPr lang="en-US" sz="3200" dirty="0" smtClean="0"/>
              <a:t>match=</a:t>
            </a:r>
            <a:r>
              <a:rPr lang="en-US" sz="3200" dirty="0" err="1" smtClean="0"/>
              <a:t>pattern.finditer</a:t>
            </a:r>
            <a:r>
              <a:rPr lang="en-US" sz="3200" dirty="0" smtClean="0"/>
              <a:t>("</a:t>
            </a:r>
            <a:r>
              <a:rPr lang="en-US" sz="3200" dirty="0" err="1" smtClean="0"/>
              <a:t>apple,banana,cherry</a:t>
            </a:r>
            <a:r>
              <a:rPr lang="en-US" sz="3200" dirty="0" smtClean="0"/>
              <a:t>")</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pt-BR" sz="3200" dirty="0" smtClean="0">
                <a:sym typeface="Wingdings" pitchFamily="2" charset="2"/>
              </a:rPr>
              <a:t>0 ... a</a:t>
            </a:r>
          </a:p>
          <a:p>
            <a:r>
              <a:rPr lang="pt-BR" sz="3200" dirty="0" smtClean="0">
                <a:sym typeface="Wingdings" pitchFamily="2" charset="2"/>
              </a:rPr>
              <a:t>7 ... a</a:t>
            </a:r>
          </a:p>
          <a:p>
            <a:r>
              <a:rPr lang="pt-BR" sz="3200" dirty="0" smtClean="0">
                <a:sym typeface="Wingdings" pitchFamily="2" charset="2"/>
              </a:rPr>
              <a:t>9 ... a</a:t>
            </a:r>
          </a:p>
          <a:p>
            <a:r>
              <a:rPr lang="pt-BR" sz="3200" dirty="0" smtClean="0">
                <a:sym typeface="Wingdings" pitchFamily="2" charset="2"/>
              </a:rPr>
              <a:t>11 ... a</a:t>
            </a:r>
            <a:endParaRPr lang="en-US" sz="3200" dirty="0" smtClean="0">
              <a:sym typeface="Wingdings" pitchFamily="2" charset="2"/>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24973"/>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("a*") </a:t>
            </a:r>
            <a:r>
              <a:rPr lang="en-US" sz="3200" dirty="0" smtClean="0">
                <a:sym typeface="Wingdings" pitchFamily="2" charset="2"/>
              </a:rPr>
              <a:t> </a:t>
            </a:r>
            <a:r>
              <a:rPr lang="en-US" sz="3200" b="1" dirty="0" smtClean="0"/>
              <a:t>a* : Any number of </a:t>
            </a:r>
            <a:r>
              <a:rPr lang="en-US" sz="3200" b="1" dirty="0" err="1" smtClean="0"/>
              <a:t>a's</a:t>
            </a:r>
            <a:endParaRPr lang="en-US" sz="3200" b="1" dirty="0" smtClean="0"/>
          </a:p>
          <a:p>
            <a:r>
              <a:rPr lang="en-US" sz="3200" dirty="0" smtClean="0"/>
              <a:t>match=</a:t>
            </a:r>
            <a:r>
              <a:rPr lang="en-US" sz="3200" dirty="0" err="1" smtClean="0"/>
              <a:t>pattern.finditer</a:t>
            </a:r>
            <a:r>
              <a:rPr lang="en-US" sz="3200" dirty="0" smtClean="0"/>
              <a:t>("</a:t>
            </a:r>
            <a:r>
              <a:rPr lang="en-US" sz="3200" dirty="0" err="1" smtClean="0"/>
              <a:t>apple,banana,cherry</a:t>
            </a:r>
            <a:r>
              <a:rPr lang="en-US" sz="3200" dirty="0" smtClean="0"/>
              <a:t>")</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pt-BR" sz="1100" b="1" dirty="0" smtClean="0">
                <a:sym typeface="Wingdings" pitchFamily="2" charset="2"/>
              </a:rPr>
              <a:t>0 ... a</a:t>
            </a:r>
          </a:p>
          <a:p>
            <a:r>
              <a:rPr lang="pt-BR" sz="1100" b="1" dirty="0" smtClean="0">
                <a:sym typeface="Wingdings" pitchFamily="2" charset="2"/>
              </a:rPr>
              <a:t>1 ... </a:t>
            </a:r>
          </a:p>
          <a:p>
            <a:r>
              <a:rPr lang="pt-BR" sz="1100" b="1" dirty="0" smtClean="0">
                <a:sym typeface="Wingdings" pitchFamily="2" charset="2"/>
              </a:rPr>
              <a:t>2 ... </a:t>
            </a:r>
          </a:p>
          <a:p>
            <a:r>
              <a:rPr lang="pt-BR" sz="1100" b="1" dirty="0" smtClean="0">
                <a:sym typeface="Wingdings" pitchFamily="2" charset="2"/>
              </a:rPr>
              <a:t>3 ... </a:t>
            </a:r>
          </a:p>
          <a:p>
            <a:r>
              <a:rPr lang="pt-BR" sz="1100" b="1" dirty="0" smtClean="0">
                <a:sym typeface="Wingdings" pitchFamily="2" charset="2"/>
              </a:rPr>
              <a:t>4 ... </a:t>
            </a:r>
          </a:p>
          <a:p>
            <a:r>
              <a:rPr lang="pt-BR" sz="1100" b="1" dirty="0" smtClean="0">
                <a:sym typeface="Wingdings" pitchFamily="2" charset="2"/>
              </a:rPr>
              <a:t>5 ... </a:t>
            </a:r>
          </a:p>
          <a:p>
            <a:r>
              <a:rPr lang="pt-BR" sz="1100" b="1" dirty="0" smtClean="0">
                <a:sym typeface="Wingdings" pitchFamily="2" charset="2"/>
              </a:rPr>
              <a:t>6 ... </a:t>
            </a:r>
          </a:p>
          <a:p>
            <a:r>
              <a:rPr lang="pt-BR" sz="1100" b="1" dirty="0" smtClean="0">
                <a:sym typeface="Wingdings" pitchFamily="2" charset="2"/>
              </a:rPr>
              <a:t>7 ... a</a:t>
            </a:r>
          </a:p>
          <a:p>
            <a:r>
              <a:rPr lang="pt-BR" sz="1100" b="1" dirty="0" smtClean="0">
                <a:sym typeface="Wingdings" pitchFamily="2" charset="2"/>
              </a:rPr>
              <a:t>8 ... </a:t>
            </a:r>
          </a:p>
          <a:p>
            <a:r>
              <a:rPr lang="pt-BR" sz="1100" b="1" dirty="0" smtClean="0">
                <a:sym typeface="Wingdings" pitchFamily="2" charset="2"/>
              </a:rPr>
              <a:t>9 ... a</a:t>
            </a:r>
          </a:p>
          <a:p>
            <a:r>
              <a:rPr lang="pt-BR" sz="1100" b="1" dirty="0" smtClean="0">
                <a:sym typeface="Wingdings" pitchFamily="2" charset="2"/>
              </a:rPr>
              <a:t>10 ... </a:t>
            </a:r>
          </a:p>
          <a:p>
            <a:r>
              <a:rPr lang="pt-BR" sz="1100" b="1" dirty="0" smtClean="0">
                <a:sym typeface="Wingdings" pitchFamily="2" charset="2"/>
              </a:rPr>
              <a:t>11 ... a</a:t>
            </a:r>
          </a:p>
          <a:p>
            <a:r>
              <a:rPr lang="pt-BR" sz="1100" b="1" dirty="0" smtClean="0">
                <a:sym typeface="Wingdings" pitchFamily="2" charset="2"/>
              </a:rPr>
              <a:t>12 ... </a:t>
            </a:r>
          </a:p>
          <a:p>
            <a:r>
              <a:rPr lang="pt-BR" sz="1100" b="1" dirty="0" smtClean="0">
                <a:sym typeface="Wingdings" pitchFamily="2" charset="2"/>
              </a:rPr>
              <a:t>13 ... </a:t>
            </a:r>
          </a:p>
          <a:p>
            <a:r>
              <a:rPr lang="pt-BR" sz="1100" b="1" dirty="0" smtClean="0">
                <a:sym typeface="Wingdings" pitchFamily="2" charset="2"/>
              </a:rPr>
              <a:t>14 ... </a:t>
            </a:r>
          </a:p>
          <a:p>
            <a:r>
              <a:rPr lang="pt-BR" sz="1100" b="1" dirty="0" smtClean="0">
                <a:sym typeface="Wingdings" pitchFamily="2" charset="2"/>
              </a:rPr>
              <a:t>15 ... </a:t>
            </a:r>
          </a:p>
          <a:p>
            <a:r>
              <a:rPr lang="pt-BR" sz="1100" b="1" dirty="0" smtClean="0">
                <a:sym typeface="Wingdings" pitchFamily="2" charset="2"/>
              </a:rPr>
              <a:t>16 ... </a:t>
            </a:r>
          </a:p>
          <a:p>
            <a:r>
              <a:rPr lang="pt-BR" sz="1100" b="1" dirty="0" smtClean="0">
                <a:sym typeface="Wingdings" pitchFamily="2" charset="2"/>
              </a:rPr>
              <a:t>17 ... </a:t>
            </a:r>
          </a:p>
          <a:p>
            <a:r>
              <a:rPr lang="pt-BR" sz="1100" b="1" dirty="0" smtClean="0">
                <a:sym typeface="Wingdings" pitchFamily="2" charset="2"/>
              </a:rPr>
              <a:t>18 ... </a:t>
            </a:r>
          </a:p>
          <a:p>
            <a:r>
              <a:rPr lang="pt-BR" sz="1100" b="1" dirty="0" smtClean="0">
                <a:sym typeface="Wingdings" pitchFamily="2" charset="2"/>
              </a:rPr>
              <a:t>19 ... </a:t>
            </a:r>
            <a:endParaRPr lang="en-US" sz="1100" b="1" dirty="0" smtClean="0">
              <a:sym typeface="Wingdings" pitchFamily="2" charset="2"/>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832640"/>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("a?") </a:t>
            </a:r>
            <a:r>
              <a:rPr lang="en-US" sz="3200" dirty="0" smtClean="0">
                <a:sym typeface="Wingdings" pitchFamily="2" charset="2"/>
              </a:rPr>
              <a:t></a:t>
            </a:r>
            <a:r>
              <a:rPr lang="en-US" sz="3200" dirty="0" smtClean="0"/>
              <a:t> </a:t>
            </a:r>
            <a:r>
              <a:rPr lang="en-US" sz="3200" b="1" dirty="0" smtClean="0"/>
              <a:t>a?: At most one 'a' and ? Indicates any one</a:t>
            </a:r>
          </a:p>
          <a:p>
            <a:r>
              <a:rPr lang="en-US" sz="3200" dirty="0" smtClean="0"/>
              <a:t>match=</a:t>
            </a:r>
            <a:r>
              <a:rPr lang="en-US" sz="3200" dirty="0" err="1" smtClean="0"/>
              <a:t>pattern.finditer</a:t>
            </a:r>
            <a:r>
              <a:rPr lang="en-US" sz="3200" dirty="0" smtClean="0"/>
              <a:t>("</a:t>
            </a:r>
            <a:r>
              <a:rPr lang="en-US" sz="3200" dirty="0" err="1" smtClean="0"/>
              <a:t>apple,banana</a:t>
            </a:r>
            <a:r>
              <a:rPr lang="en-US" sz="3200" dirty="0" smtClean="0"/>
              <a:t>")</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pt-BR" sz="1400" b="1" dirty="0" smtClean="0">
                <a:sym typeface="Wingdings" pitchFamily="2" charset="2"/>
              </a:rPr>
              <a:t>0 ... a</a:t>
            </a:r>
          </a:p>
          <a:p>
            <a:r>
              <a:rPr lang="pt-BR" sz="1400" b="1" dirty="0" smtClean="0">
                <a:sym typeface="Wingdings" pitchFamily="2" charset="2"/>
              </a:rPr>
              <a:t>1 ... </a:t>
            </a:r>
          </a:p>
          <a:p>
            <a:r>
              <a:rPr lang="pt-BR" sz="1400" b="1" dirty="0" smtClean="0">
                <a:sym typeface="Wingdings" pitchFamily="2" charset="2"/>
              </a:rPr>
              <a:t>2 ... </a:t>
            </a:r>
          </a:p>
          <a:p>
            <a:r>
              <a:rPr lang="pt-BR" sz="1400" b="1" dirty="0" smtClean="0">
                <a:sym typeface="Wingdings" pitchFamily="2" charset="2"/>
              </a:rPr>
              <a:t>3 ... </a:t>
            </a:r>
          </a:p>
          <a:p>
            <a:r>
              <a:rPr lang="pt-BR" sz="1400" b="1" dirty="0" smtClean="0">
                <a:sym typeface="Wingdings" pitchFamily="2" charset="2"/>
              </a:rPr>
              <a:t>4 ... </a:t>
            </a:r>
          </a:p>
          <a:p>
            <a:r>
              <a:rPr lang="pt-BR" sz="1400" b="1" dirty="0" smtClean="0">
                <a:sym typeface="Wingdings" pitchFamily="2" charset="2"/>
              </a:rPr>
              <a:t>5 ... </a:t>
            </a:r>
          </a:p>
          <a:p>
            <a:r>
              <a:rPr lang="pt-BR" sz="1400" b="1" dirty="0" smtClean="0">
                <a:sym typeface="Wingdings" pitchFamily="2" charset="2"/>
              </a:rPr>
              <a:t>6 ... </a:t>
            </a:r>
          </a:p>
          <a:p>
            <a:r>
              <a:rPr lang="pt-BR" sz="1400" b="1" dirty="0" smtClean="0">
                <a:sym typeface="Wingdings" pitchFamily="2" charset="2"/>
              </a:rPr>
              <a:t>7 ... a</a:t>
            </a:r>
          </a:p>
          <a:p>
            <a:r>
              <a:rPr lang="pt-BR" sz="1400" b="1" dirty="0" smtClean="0">
                <a:sym typeface="Wingdings" pitchFamily="2" charset="2"/>
              </a:rPr>
              <a:t>8 ... </a:t>
            </a:r>
          </a:p>
          <a:p>
            <a:r>
              <a:rPr lang="pt-BR" sz="1400" b="1" dirty="0" smtClean="0">
                <a:sym typeface="Wingdings" pitchFamily="2" charset="2"/>
              </a:rPr>
              <a:t>9 ... a</a:t>
            </a:r>
          </a:p>
          <a:p>
            <a:r>
              <a:rPr lang="pt-BR" sz="1400" b="1" dirty="0" smtClean="0">
                <a:sym typeface="Wingdings" pitchFamily="2" charset="2"/>
              </a:rPr>
              <a:t>10 ... </a:t>
            </a:r>
          </a:p>
          <a:p>
            <a:r>
              <a:rPr lang="pt-BR" sz="1400" b="1" dirty="0" smtClean="0">
                <a:sym typeface="Wingdings" pitchFamily="2" charset="2"/>
              </a:rPr>
              <a:t>11 ... a</a:t>
            </a:r>
          </a:p>
          <a:p>
            <a:r>
              <a:rPr lang="pt-BR" sz="1400" b="1" dirty="0" smtClean="0">
                <a:sym typeface="Wingdings" pitchFamily="2" charset="2"/>
              </a:rPr>
              <a:t>12 ...</a:t>
            </a:r>
            <a:endParaRPr lang="en-US" sz="3200" b="1" dirty="0" smtClean="0">
              <a:sym typeface="Wingdings" pitchFamily="2" charset="2"/>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("a{2}") </a:t>
            </a:r>
            <a:r>
              <a:rPr lang="en-US" sz="3200" dirty="0" smtClean="0">
                <a:sym typeface="Wingdings" pitchFamily="2" charset="2"/>
              </a:rPr>
              <a:t> </a:t>
            </a:r>
            <a:r>
              <a:rPr lang="en-US" sz="3200" b="1" dirty="0" smtClean="0"/>
              <a:t>a{m} : Exactly m number of </a:t>
            </a:r>
            <a:r>
              <a:rPr lang="en-US" sz="3200" b="1" dirty="0" err="1" smtClean="0"/>
              <a:t>a's</a:t>
            </a:r>
            <a:r>
              <a:rPr lang="en-US" sz="3200" b="1" dirty="0" smtClean="0"/>
              <a:t> (side by side)</a:t>
            </a:r>
            <a:endParaRPr lang="en-US" sz="3200" dirty="0" smtClean="0"/>
          </a:p>
          <a:p>
            <a:r>
              <a:rPr lang="en-US" sz="3200" dirty="0" smtClean="0"/>
              <a:t>match=</a:t>
            </a:r>
            <a:r>
              <a:rPr lang="en-US" sz="3200" dirty="0" err="1" smtClean="0"/>
              <a:t>pattern.finditer</a:t>
            </a:r>
            <a:r>
              <a:rPr lang="en-US" sz="3200" dirty="0" smtClean="0"/>
              <a:t>("</a:t>
            </a:r>
            <a:r>
              <a:rPr lang="en-US" sz="3200" dirty="0" err="1" smtClean="0"/>
              <a:t>apple,banana,</a:t>
            </a:r>
            <a:r>
              <a:rPr lang="en-US" sz="3200" b="1" dirty="0" err="1" smtClean="0"/>
              <a:t>aa</a:t>
            </a:r>
            <a:r>
              <a:rPr lang="en-US" sz="3200" dirty="0" smtClean="0"/>
              <a:t>")</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13 ... </a:t>
            </a:r>
            <a:r>
              <a:rPr lang="en-US" sz="3200" dirty="0" err="1" smtClean="0"/>
              <a:t>aa</a:t>
            </a:r>
            <a:endParaRPr lang="en-US" sz="32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986528"/>
          </a:xfrm>
          <a:prstGeom prst="rect">
            <a:avLst/>
          </a:prstGeom>
          <a:noFill/>
        </p:spPr>
        <p:txBody>
          <a:bodyPr wrap="square" rtlCol="0">
            <a:spAutoFit/>
          </a:bodyPr>
          <a:lstStyle/>
          <a:p>
            <a:r>
              <a:rPr lang="en-US" sz="3200" b="1" dirty="0" smtClean="0">
                <a:sym typeface="Wingdings" pitchFamily="2" charset="2"/>
              </a:rPr>
              <a:t>20) Creation of Nested lists</a:t>
            </a:r>
          </a:p>
          <a:p>
            <a:r>
              <a:rPr lang="en-US" sz="3200" dirty="0" smtClean="0"/>
              <a:t>&gt;&gt;&gt; list1=[100,200,300,400,[500,600,700]]</a:t>
            </a:r>
          </a:p>
          <a:p>
            <a:r>
              <a:rPr lang="en-US" sz="3200" dirty="0" smtClean="0"/>
              <a:t>&gt;&gt;&gt; list1</a:t>
            </a:r>
          </a:p>
          <a:p>
            <a:r>
              <a:rPr lang="en-US" sz="3200" dirty="0" smtClean="0"/>
              <a:t>[100, 200, 300, 400, [500, 600, 700]]</a:t>
            </a:r>
          </a:p>
          <a:p>
            <a:r>
              <a:rPr lang="en-US" sz="3200" dirty="0" smtClean="0"/>
              <a:t>&gt;&gt;&gt; list1[0]</a:t>
            </a:r>
          </a:p>
          <a:p>
            <a:r>
              <a:rPr lang="en-US" sz="3200" dirty="0" smtClean="0"/>
              <a:t>100</a:t>
            </a:r>
          </a:p>
          <a:p>
            <a:r>
              <a:rPr lang="en-US" sz="3200" dirty="0" smtClean="0"/>
              <a:t>&gt;&gt;&gt; list1[4]</a:t>
            </a:r>
          </a:p>
          <a:p>
            <a:r>
              <a:rPr lang="en-US" sz="3200" dirty="0" smtClean="0"/>
              <a:t>[500, 600, 700]</a:t>
            </a:r>
          </a:p>
          <a:p>
            <a:r>
              <a:rPr lang="en-US" sz="3200" dirty="0" smtClean="0"/>
              <a:t>&gt;&gt;&gt; list1[4][0]</a:t>
            </a:r>
          </a:p>
          <a:p>
            <a:r>
              <a:rPr lang="en-US" sz="3200" dirty="0" smtClean="0"/>
              <a:t>500</a:t>
            </a:r>
          </a:p>
          <a:p>
            <a:r>
              <a:rPr lang="en-US" sz="3200" dirty="0" smtClean="0"/>
              <a:t>&gt;&gt;&gt; list1[4][1]</a:t>
            </a:r>
          </a:p>
          <a:p>
            <a:r>
              <a:rPr lang="en-US" sz="3200" dirty="0" smtClean="0"/>
              <a:t>600</a:t>
            </a:r>
          </a:p>
          <a:p>
            <a:r>
              <a:rPr lang="en-US" sz="3200" dirty="0" smtClean="0"/>
              <a:t>&gt;&gt;&gt; list1[4][2]</a:t>
            </a:r>
          </a:p>
          <a:p>
            <a:r>
              <a:rPr lang="en-US" sz="3200" dirty="0" smtClean="0"/>
              <a:t>700</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u="sng" dirty="0" smtClean="0"/>
              <a:t>RegularExpression.py</a:t>
            </a:r>
          </a:p>
          <a:p>
            <a:r>
              <a:rPr lang="en-US" sz="3200" dirty="0" smtClean="0"/>
              <a:t>import re</a:t>
            </a:r>
          </a:p>
          <a:p>
            <a:r>
              <a:rPr lang="en-US" sz="3200" dirty="0" smtClean="0"/>
              <a:t>pattern=</a:t>
            </a:r>
            <a:r>
              <a:rPr lang="en-US" sz="3200" dirty="0" err="1" smtClean="0"/>
              <a:t>re.compile</a:t>
            </a:r>
            <a:r>
              <a:rPr lang="en-US" sz="3200" dirty="0" smtClean="0"/>
              <a:t>("a{2,3}") </a:t>
            </a:r>
            <a:r>
              <a:rPr lang="en-US" sz="3200" dirty="0" smtClean="0">
                <a:sym typeface="Wingdings" pitchFamily="2" charset="2"/>
              </a:rPr>
              <a:t> </a:t>
            </a:r>
            <a:r>
              <a:rPr lang="en-US" sz="3200" b="1" dirty="0" smtClean="0"/>
              <a:t>a{</a:t>
            </a:r>
            <a:r>
              <a:rPr lang="en-US" sz="3200" b="1" dirty="0" err="1" smtClean="0"/>
              <a:t>m,n</a:t>
            </a:r>
            <a:r>
              <a:rPr lang="en-US" sz="3200" b="1" dirty="0" smtClean="0"/>
              <a:t>} : Minimum m number of </a:t>
            </a:r>
            <a:r>
              <a:rPr lang="en-US" sz="3200" b="1" dirty="0" err="1" smtClean="0"/>
              <a:t>a's</a:t>
            </a:r>
            <a:r>
              <a:rPr lang="en-US" sz="3200" b="1" dirty="0" smtClean="0"/>
              <a:t> and Maximum n number of </a:t>
            </a:r>
            <a:r>
              <a:rPr lang="en-US" sz="3200" b="1" dirty="0" err="1" smtClean="0"/>
              <a:t>a's</a:t>
            </a:r>
            <a:endParaRPr lang="en-US" sz="3200" dirty="0" smtClean="0"/>
          </a:p>
          <a:p>
            <a:r>
              <a:rPr lang="en-US" sz="3200" dirty="0" smtClean="0"/>
              <a:t>match=</a:t>
            </a:r>
            <a:r>
              <a:rPr lang="en-US" sz="3200" dirty="0" err="1" smtClean="0"/>
              <a:t>pattern.finditer</a:t>
            </a:r>
            <a:r>
              <a:rPr lang="en-US" sz="3200" dirty="0" smtClean="0"/>
              <a:t>("</a:t>
            </a:r>
            <a:r>
              <a:rPr lang="en-US" sz="3200" dirty="0" err="1" smtClean="0"/>
              <a:t>apple,banana,</a:t>
            </a:r>
            <a:r>
              <a:rPr lang="en-US" sz="3200" b="1" dirty="0" err="1" smtClean="0"/>
              <a:t>aa</a:t>
            </a:r>
            <a:r>
              <a:rPr lang="en-US" sz="3200" dirty="0" err="1" smtClean="0"/>
              <a:t>,</a:t>
            </a:r>
            <a:r>
              <a:rPr lang="en-US" sz="3200" b="1" dirty="0" err="1" smtClean="0"/>
              <a:t>aaa</a:t>
            </a:r>
            <a:r>
              <a:rPr lang="en-US" sz="3200" dirty="0" smtClean="0"/>
              <a:t>") </a:t>
            </a:r>
          </a:p>
          <a:p>
            <a:r>
              <a:rPr lang="en-US" sz="3200" dirty="0" smtClean="0"/>
              <a:t>for </a:t>
            </a:r>
            <a:r>
              <a:rPr lang="en-US" sz="3200" dirty="0" err="1" smtClean="0"/>
              <a:t>i</a:t>
            </a:r>
            <a:r>
              <a:rPr lang="en-US" sz="3200" dirty="0" smtClean="0"/>
              <a:t> in match:</a:t>
            </a:r>
          </a:p>
          <a:p>
            <a:r>
              <a:rPr lang="en-US" sz="3200" dirty="0" smtClean="0"/>
              <a:t>    print(</a:t>
            </a:r>
            <a:r>
              <a:rPr lang="en-US" sz="3200" dirty="0" err="1" smtClean="0"/>
              <a:t>i.start</a:t>
            </a:r>
            <a:r>
              <a:rPr lang="en-US" sz="3200" dirty="0" smtClean="0"/>
              <a:t>(),"...",</a:t>
            </a:r>
            <a:r>
              <a:rPr lang="en-US" sz="3200" dirty="0" err="1" smtClean="0"/>
              <a:t>i.group</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13 ... </a:t>
            </a:r>
            <a:r>
              <a:rPr lang="en-US" sz="3200" dirty="0" err="1" smtClean="0"/>
              <a:t>aa</a:t>
            </a:r>
            <a:endParaRPr lang="en-US" sz="3200" dirty="0" smtClean="0"/>
          </a:p>
          <a:p>
            <a:r>
              <a:rPr lang="en-US" sz="3200" dirty="0" smtClean="0"/>
              <a:t>16 ... </a:t>
            </a:r>
            <a:r>
              <a:rPr lang="en-US" sz="3200" dirty="0" err="1" smtClean="0"/>
              <a:t>aaa</a:t>
            </a:r>
            <a:endParaRPr lang="en-US" sz="3200" dirty="0" smtClean="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t>Greedy Matches:</a:t>
            </a:r>
          </a:p>
          <a:p>
            <a:r>
              <a:rPr lang="en-US" sz="3200" dirty="0" smtClean="0"/>
              <a:t>Let's say we have the following string in Python, shown below: </a:t>
            </a:r>
            <a:br>
              <a:rPr lang="en-US" sz="3200" dirty="0" smtClean="0"/>
            </a:br>
            <a:r>
              <a:rPr lang="it-IT" sz="3200" dirty="0" smtClean="0"/>
              <a:t> string1= "&lt;ul&gt;&lt;li&gt;Item 1&lt;/li&gt; &lt;li&gt;Item 2&lt;/li&gt; &lt;li&gt;Item 3&lt;/li&gt;&lt;ul&gt;"</a:t>
            </a:r>
          </a:p>
          <a:p>
            <a:r>
              <a:rPr lang="en-US" sz="3200" dirty="0" smtClean="0"/>
              <a:t>If you're familiar with HTML, you know that we're making an unordered list of items.</a:t>
            </a:r>
          </a:p>
          <a:p>
            <a:r>
              <a:rPr lang="en-US" sz="3200" dirty="0" smtClean="0"/>
              <a:t>Now let's say we want to write a regular expression so that we get all content from all of the &lt;</a:t>
            </a:r>
            <a:r>
              <a:rPr lang="en-US" sz="3200" dirty="0" err="1" smtClean="0"/>
              <a:t>li</a:t>
            </a:r>
            <a:r>
              <a:rPr lang="en-US" sz="3200" dirty="0" smtClean="0"/>
              <a:t>&gt; &lt;/</a:t>
            </a:r>
            <a:r>
              <a:rPr lang="en-US" sz="3200" dirty="0" err="1" smtClean="0"/>
              <a:t>li</a:t>
            </a:r>
            <a:r>
              <a:rPr lang="en-US" sz="3200" dirty="0" smtClean="0"/>
              <a:t>&gt; tags.</a:t>
            </a:r>
          </a:p>
          <a:p>
            <a:r>
              <a:rPr lang="en-US" sz="3200" dirty="0" smtClean="0"/>
              <a:t>Greedy matching will grab all of the </a:t>
            </a:r>
            <a:r>
              <a:rPr lang="en-US" sz="3200" dirty="0" err="1" smtClean="0"/>
              <a:t>li</a:t>
            </a:r>
            <a:r>
              <a:rPr lang="en-US" sz="3200" dirty="0" smtClean="0"/>
              <a:t> tags and return them as if a single unit. It will be "greedy" and grab the first to the last </a:t>
            </a:r>
            <a:r>
              <a:rPr lang="en-US" sz="3200" dirty="0" err="1" smtClean="0"/>
              <a:t>li</a:t>
            </a:r>
            <a:r>
              <a:rPr lang="en-US" sz="3200" dirty="0" smtClean="0"/>
              <a:t> tags from the above string.</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539430"/>
          </a:xfrm>
          <a:prstGeom prst="rect">
            <a:avLst/>
          </a:prstGeom>
          <a:noFill/>
        </p:spPr>
        <p:txBody>
          <a:bodyPr wrap="square" rtlCol="0">
            <a:spAutoFit/>
          </a:bodyPr>
          <a:lstStyle/>
          <a:p>
            <a:r>
              <a:rPr lang="en-US" sz="3200" b="1" dirty="0" smtClean="0"/>
              <a:t>This is greedy matching, when the program takes the whole code (all the </a:t>
            </a:r>
            <a:r>
              <a:rPr lang="en-US" sz="3200" b="1" dirty="0" err="1" smtClean="0"/>
              <a:t>li</a:t>
            </a:r>
            <a:r>
              <a:rPr lang="en-US" sz="3200" b="1" dirty="0" smtClean="0"/>
              <a:t> tags)</a:t>
            </a:r>
            <a:r>
              <a:rPr lang="en-US" sz="3200" dirty="0" smtClean="0"/>
              <a:t> and grabs them as if a single </a:t>
            </a:r>
            <a:r>
              <a:rPr lang="en-US" sz="3200" dirty="0" err="1" smtClean="0"/>
              <a:t>li</a:t>
            </a:r>
            <a:r>
              <a:rPr lang="en-US" sz="3200" dirty="0" smtClean="0"/>
              <a:t> tag.</a:t>
            </a:r>
          </a:p>
          <a:p>
            <a:r>
              <a:rPr lang="en-US" sz="3200" dirty="0" smtClean="0"/>
              <a:t>Lazy matching, on the other hand, will take the small occurrence of &lt;</a:t>
            </a:r>
            <a:r>
              <a:rPr lang="en-US" sz="3200" dirty="0" err="1" smtClean="0"/>
              <a:t>li</a:t>
            </a:r>
            <a:r>
              <a:rPr lang="en-US" sz="3200" dirty="0" smtClean="0"/>
              <a:t>&gt;&lt;/</a:t>
            </a:r>
            <a:r>
              <a:rPr lang="en-US" sz="3200" dirty="0" err="1" smtClean="0"/>
              <a:t>li</a:t>
            </a:r>
            <a:r>
              <a:rPr lang="en-US" sz="3200" dirty="0" smtClean="0"/>
              <a:t>&gt; tags and, in so doing, returns each &lt;</a:t>
            </a:r>
            <a:r>
              <a:rPr lang="en-US" sz="3200" dirty="0" err="1" smtClean="0"/>
              <a:t>li</a:t>
            </a:r>
            <a:r>
              <a:rPr lang="en-US" sz="3200" dirty="0" smtClean="0"/>
              <a:t>&gt;&lt;/</a:t>
            </a:r>
            <a:r>
              <a:rPr lang="en-US" sz="3200" dirty="0" err="1" smtClean="0"/>
              <a:t>li</a:t>
            </a:r>
            <a:r>
              <a:rPr lang="en-US" sz="3200" dirty="0" smtClean="0"/>
              <a:t>&gt; individually. Many times, lazy matching is what we want.</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u="sng" dirty="0" smtClean="0"/>
              <a:t>greedymatch.py</a:t>
            </a:r>
          </a:p>
          <a:p>
            <a:r>
              <a:rPr lang="en-US" sz="3200" dirty="0" smtClean="0"/>
              <a:t>import re</a:t>
            </a:r>
          </a:p>
          <a:p>
            <a:r>
              <a:rPr lang="en-US" sz="3200" dirty="0" smtClean="0"/>
              <a:t>string1= "&lt;</a:t>
            </a:r>
            <a:r>
              <a:rPr lang="en-US" sz="3200" dirty="0" err="1" smtClean="0"/>
              <a:t>ul</a:t>
            </a:r>
            <a:r>
              <a:rPr lang="en-US" sz="3200" dirty="0" smtClean="0"/>
              <a:t>&gt;&lt;</a:t>
            </a:r>
            <a:r>
              <a:rPr lang="en-US" sz="3200" dirty="0" err="1" smtClean="0"/>
              <a:t>li</a:t>
            </a:r>
            <a:r>
              <a:rPr lang="en-US" sz="3200" dirty="0" smtClean="0"/>
              <a:t>&gt;Item 1&lt;/</a:t>
            </a:r>
            <a:r>
              <a:rPr lang="en-US" sz="3200" dirty="0" err="1" smtClean="0"/>
              <a:t>li</a:t>
            </a:r>
            <a:r>
              <a:rPr lang="en-US" sz="3200" dirty="0" smtClean="0"/>
              <a:t>&gt; &lt;</a:t>
            </a:r>
            <a:r>
              <a:rPr lang="en-US" sz="3200" dirty="0" err="1" smtClean="0"/>
              <a:t>li</a:t>
            </a:r>
            <a:r>
              <a:rPr lang="en-US" sz="3200" dirty="0" smtClean="0"/>
              <a:t>&gt;Item 2&lt;/</a:t>
            </a:r>
            <a:r>
              <a:rPr lang="en-US" sz="3200" dirty="0" err="1" smtClean="0"/>
              <a:t>li</a:t>
            </a:r>
            <a:r>
              <a:rPr lang="en-US" sz="3200" dirty="0" smtClean="0"/>
              <a:t>&gt; &lt;</a:t>
            </a:r>
            <a:r>
              <a:rPr lang="en-US" sz="3200" dirty="0" err="1" smtClean="0"/>
              <a:t>li</a:t>
            </a:r>
            <a:r>
              <a:rPr lang="en-US" sz="3200" dirty="0" smtClean="0"/>
              <a:t>&gt;Item 3&lt;/</a:t>
            </a:r>
            <a:r>
              <a:rPr lang="en-US" sz="3200" dirty="0" err="1" smtClean="0"/>
              <a:t>li</a:t>
            </a:r>
            <a:r>
              <a:rPr lang="en-US" sz="3200" dirty="0" smtClean="0"/>
              <a:t>&gt;&lt;</a:t>
            </a:r>
            <a:r>
              <a:rPr lang="en-US" sz="3200" dirty="0" err="1" smtClean="0"/>
              <a:t>ul</a:t>
            </a:r>
            <a:r>
              <a:rPr lang="en-US" sz="3200" dirty="0" smtClean="0"/>
              <a:t>&gt;"</a:t>
            </a:r>
          </a:p>
          <a:p>
            <a:r>
              <a:rPr lang="en-US" sz="3200" dirty="0" err="1" smtClean="0"/>
              <a:t>regex</a:t>
            </a:r>
            <a:r>
              <a:rPr lang="en-US" sz="3200" dirty="0" smtClean="0"/>
              <a:t>= </a:t>
            </a:r>
            <a:r>
              <a:rPr lang="en-US" sz="3200" dirty="0" err="1" smtClean="0"/>
              <a:t>re.compile</a:t>
            </a:r>
            <a:r>
              <a:rPr lang="en-US" sz="3200" dirty="0" smtClean="0"/>
              <a:t>("&lt;</a:t>
            </a:r>
            <a:r>
              <a:rPr lang="en-US" sz="3200" dirty="0" err="1" smtClean="0"/>
              <a:t>li</a:t>
            </a:r>
            <a:r>
              <a:rPr lang="en-US" sz="3200" dirty="0" smtClean="0"/>
              <a:t>&gt;.*&lt;/</a:t>
            </a:r>
            <a:r>
              <a:rPr lang="en-US" sz="3200" dirty="0" err="1" smtClean="0"/>
              <a:t>li</a:t>
            </a:r>
            <a:r>
              <a:rPr lang="en-US" sz="3200" dirty="0" smtClean="0"/>
              <a:t>&gt;")</a:t>
            </a:r>
          </a:p>
          <a:p>
            <a:r>
              <a:rPr lang="en-US" sz="3200" dirty="0" smtClean="0"/>
              <a:t>matches= </a:t>
            </a:r>
            <a:r>
              <a:rPr lang="en-US" sz="3200" dirty="0" err="1" smtClean="0"/>
              <a:t>re.findall</a:t>
            </a:r>
            <a:r>
              <a:rPr lang="en-US" sz="3200" dirty="0" smtClean="0"/>
              <a:t>(</a:t>
            </a:r>
            <a:r>
              <a:rPr lang="en-US" sz="3200" dirty="0" err="1" smtClean="0"/>
              <a:t>regex</a:t>
            </a:r>
            <a:r>
              <a:rPr lang="en-US" sz="3200" dirty="0" smtClean="0"/>
              <a:t>, string1)</a:t>
            </a:r>
          </a:p>
          <a:p>
            <a:r>
              <a:rPr lang="en-US" sz="3200" dirty="0" smtClean="0"/>
              <a:t>print(matches)</a:t>
            </a:r>
          </a:p>
          <a:p>
            <a:r>
              <a:rPr lang="en-US" sz="3200" b="1" dirty="0" smtClean="0"/>
              <a:t>Execution:</a:t>
            </a:r>
            <a:r>
              <a:rPr lang="en-US" sz="3200" dirty="0" smtClean="0"/>
              <a:t> Run Menu </a:t>
            </a:r>
            <a:r>
              <a:rPr lang="en-US" sz="3200" dirty="0" smtClean="0">
                <a:sym typeface="Wingdings" pitchFamily="2" charset="2"/>
              </a:rPr>
              <a:t> Run Module</a:t>
            </a:r>
          </a:p>
          <a:p>
            <a:r>
              <a:rPr lang="it-IT" sz="3200" dirty="0" smtClean="0"/>
              <a:t>['&lt;li&gt;Item 1&lt;/li&gt; &lt;li&gt;Item 2&lt;/li&gt; &lt;li&gt;Item 3&lt;/li&gt;']</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b="1" u="sng" dirty="0" smtClean="0"/>
              <a:t>Important functions of re module:</a:t>
            </a:r>
          </a:p>
          <a:p>
            <a:r>
              <a:rPr lang="en-US" sz="3200" dirty="0" smtClean="0"/>
              <a:t>1. match()</a:t>
            </a:r>
          </a:p>
          <a:p>
            <a:r>
              <a:rPr lang="en-US" sz="3200" dirty="0" smtClean="0"/>
              <a:t>2. </a:t>
            </a:r>
            <a:r>
              <a:rPr lang="en-US" sz="3200" dirty="0" err="1" smtClean="0"/>
              <a:t>fullmatch</a:t>
            </a:r>
            <a:r>
              <a:rPr lang="en-US" sz="3200" dirty="0" smtClean="0"/>
              <a:t>()</a:t>
            </a:r>
          </a:p>
          <a:p>
            <a:r>
              <a:rPr lang="en-US" sz="3200" dirty="0" smtClean="0"/>
              <a:t>3. search()</a:t>
            </a:r>
          </a:p>
          <a:p>
            <a:r>
              <a:rPr lang="en-US" sz="3200" dirty="0" smtClean="0"/>
              <a:t>4.findall()</a:t>
            </a:r>
          </a:p>
          <a:p>
            <a:r>
              <a:rPr lang="en-US" sz="3200" dirty="0" smtClean="0"/>
              <a:t>5.finditer()</a:t>
            </a:r>
          </a:p>
          <a:p>
            <a:r>
              <a:rPr lang="en-US" sz="3200" dirty="0" smtClean="0"/>
              <a:t>6. sub()</a:t>
            </a:r>
          </a:p>
          <a:p>
            <a:r>
              <a:rPr lang="en-US" sz="3200" dirty="0" smtClean="0"/>
              <a:t>7.subn()</a:t>
            </a:r>
          </a:p>
          <a:p>
            <a:r>
              <a:rPr lang="en-US" sz="3200" dirty="0" smtClean="0"/>
              <a:t>8. split()</a:t>
            </a:r>
          </a:p>
          <a:p>
            <a:r>
              <a:rPr lang="en-US" sz="3200" dirty="0" smtClean="0"/>
              <a:t>9. compile()</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u="sng" dirty="0" smtClean="0"/>
              <a:t>1. match():</a:t>
            </a:r>
          </a:p>
          <a:p>
            <a:r>
              <a:rPr lang="en-US" sz="3200" b="1" dirty="0" smtClean="0"/>
              <a:t>(((Note: </a:t>
            </a:r>
            <a:r>
              <a:rPr lang="en-US" sz="3200" dirty="0" smtClean="0"/>
              <a:t>If we want to search a string at the beginning of the paragraph or text then we can prefer this match() function</a:t>
            </a:r>
            <a:r>
              <a:rPr lang="en-US" sz="3200" b="1" dirty="0" smtClean="0"/>
              <a:t>)))</a:t>
            </a:r>
          </a:p>
          <a:p>
            <a:r>
              <a:rPr lang="en-US" sz="3200" dirty="0" smtClean="0">
                <a:sym typeface="Wingdings" pitchFamily="2" charset="2"/>
              </a:rPr>
              <a:t></a:t>
            </a:r>
            <a:r>
              <a:rPr lang="en-US" sz="3200" b="1" dirty="0" smtClean="0">
                <a:sym typeface="Wingdings" pitchFamily="2" charset="2"/>
              </a:rPr>
              <a:t>definition: </a:t>
            </a:r>
            <a:r>
              <a:rPr lang="en-US" sz="3200" dirty="0" smtClean="0">
                <a:sym typeface="Wingdings" pitchFamily="2" charset="2"/>
              </a:rPr>
              <a:t>match </a:t>
            </a:r>
            <a:r>
              <a:rPr lang="en-US" sz="3200" dirty="0" smtClean="0"/>
              <a:t>function is used to check the given pattern at beginning of target string.</a:t>
            </a:r>
          </a:p>
          <a:p>
            <a:r>
              <a:rPr lang="en-US" sz="3200" dirty="0" smtClean="0">
                <a:sym typeface="Wingdings" pitchFamily="2" charset="2"/>
              </a:rPr>
              <a:t></a:t>
            </a:r>
            <a:r>
              <a:rPr lang="en-US" sz="3200" dirty="0" smtClean="0"/>
              <a:t>If the match is available then we will get Match object, otherwise we will get None.</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u="sng" dirty="0" smtClean="0"/>
              <a:t>test.py</a:t>
            </a:r>
          </a:p>
          <a:p>
            <a:r>
              <a:rPr lang="en-US" sz="3200" dirty="0" smtClean="0"/>
              <a:t>import re</a:t>
            </a:r>
          </a:p>
          <a:p>
            <a:r>
              <a:rPr lang="en-US" sz="3200" dirty="0" smtClean="0"/>
              <a:t>string=input("Enter a pattern to check: ")</a:t>
            </a:r>
          </a:p>
          <a:p>
            <a:r>
              <a:rPr lang="en-US" sz="3200" dirty="0" smtClean="0"/>
              <a:t>m=</a:t>
            </a:r>
            <a:r>
              <a:rPr lang="en-US" sz="3200" dirty="0" err="1" smtClean="0"/>
              <a:t>re.match</a:t>
            </a:r>
            <a:r>
              <a:rPr lang="en-US" sz="3200" dirty="0" smtClean="0"/>
              <a:t>(</a:t>
            </a:r>
            <a:r>
              <a:rPr lang="en-US" sz="3200" dirty="0" err="1" smtClean="0"/>
              <a:t>string,"apple</a:t>
            </a:r>
            <a:r>
              <a:rPr lang="en-US" sz="3200" dirty="0" smtClean="0"/>
              <a:t> is a good fruit")</a:t>
            </a:r>
          </a:p>
          <a:p>
            <a:r>
              <a:rPr lang="en-US" sz="3200" dirty="0" smtClean="0"/>
              <a:t>if m!=None:</a:t>
            </a:r>
          </a:p>
          <a:p>
            <a:r>
              <a:rPr lang="en-US" sz="3200" dirty="0" smtClean="0"/>
              <a:t>    print("Match is available at the beginning of the String")</a:t>
            </a:r>
          </a:p>
          <a:p>
            <a:r>
              <a:rPr lang="en-US" sz="3200" dirty="0" smtClean="0"/>
              <a:t>    print("Start Index:",</a:t>
            </a:r>
            <a:r>
              <a:rPr lang="en-US" sz="3200" dirty="0" err="1" smtClean="0"/>
              <a:t>m.start</a:t>
            </a:r>
            <a:r>
              <a:rPr lang="en-US" sz="3200" dirty="0" smtClean="0"/>
              <a:t>(), "and End Index:",</a:t>
            </a:r>
            <a:r>
              <a:rPr lang="en-US" sz="3200" dirty="0" err="1" smtClean="0"/>
              <a:t>m.end</a:t>
            </a:r>
            <a:r>
              <a:rPr lang="en-US" sz="3200" dirty="0" smtClean="0"/>
              <a:t>())</a:t>
            </a:r>
          </a:p>
          <a:p>
            <a:r>
              <a:rPr lang="en-US" sz="3200" dirty="0" smtClean="0"/>
              <a:t>else:</a:t>
            </a:r>
          </a:p>
          <a:p>
            <a:r>
              <a:rPr lang="en-US" sz="3200" dirty="0" smtClean="0"/>
              <a:t>    print("Match is not available at the beginning of the String")</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Enter a pattern to check: apple</a:t>
            </a:r>
          </a:p>
          <a:p>
            <a:r>
              <a:rPr lang="en-US" sz="3200" dirty="0" smtClean="0"/>
              <a:t>Match is available at the beginning of the String</a:t>
            </a:r>
          </a:p>
          <a:p>
            <a:r>
              <a:rPr lang="en-US" sz="3200" dirty="0" smtClean="0"/>
              <a:t>Start Index: 0 and End Index: 5</a:t>
            </a:r>
          </a:p>
          <a:p>
            <a:endParaRPr lang="en-US" sz="3200" b="1" dirty="0" smtClean="0"/>
          </a:p>
          <a:p>
            <a:r>
              <a:rPr lang="en-US" sz="3200" b="1" dirty="0" smtClean="0"/>
              <a:t>Change the code as follows:</a:t>
            </a:r>
          </a:p>
          <a:p>
            <a:r>
              <a:rPr lang="en-US" sz="3200" dirty="0" smtClean="0"/>
              <a:t>m=</a:t>
            </a:r>
            <a:r>
              <a:rPr lang="en-US" sz="3200" dirty="0" err="1" smtClean="0"/>
              <a:t>re.match</a:t>
            </a:r>
            <a:r>
              <a:rPr lang="en-US" sz="3200" dirty="0" smtClean="0"/>
              <a:t>(</a:t>
            </a:r>
            <a:r>
              <a:rPr lang="en-US" sz="3200" dirty="0" err="1" smtClean="0"/>
              <a:t>string,"Good</a:t>
            </a:r>
            <a:r>
              <a:rPr lang="en-US" sz="3200" dirty="0" smtClean="0"/>
              <a:t> fruit is apple")</a:t>
            </a:r>
          </a:p>
          <a:p>
            <a:r>
              <a:rPr lang="en-US" sz="3200" b="1" dirty="0" smtClean="0"/>
              <a:t>Note:</a:t>
            </a:r>
            <a:r>
              <a:rPr lang="en-US" sz="3200" dirty="0" smtClean="0"/>
              <a:t> remaining code is same as above</a:t>
            </a:r>
            <a:endParaRPr lang="en-US" sz="3200" b="1" dirty="0" smtClean="0"/>
          </a:p>
          <a:p>
            <a:r>
              <a:rPr lang="en-US" sz="3200" b="1" dirty="0" smtClean="0"/>
              <a:t>Execute now:</a:t>
            </a:r>
          </a:p>
          <a:p>
            <a:r>
              <a:rPr lang="en-US" sz="3200" dirty="0" smtClean="0"/>
              <a:t>Enter a pattern to check: apple</a:t>
            </a:r>
          </a:p>
          <a:p>
            <a:r>
              <a:rPr lang="en-US" sz="3200" dirty="0" smtClean="0"/>
              <a:t>Match is not available at the beginning of the String</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2. </a:t>
            </a:r>
            <a:r>
              <a:rPr lang="en-US" sz="3200" b="1" u="sng" dirty="0" err="1" smtClean="0"/>
              <a:t>fullmatch</a:t>
            </a:r>
            <a:r>
              <a:rPr lang="en-US" sz="3200" b="1" u="sng" dirty="0" smtClean="0"/>
              <a:t>()</a:t>
            </a:r>
          </a:p>
          <a:p>
            <a:r>
              <a:rPr lang="en-US" sz="3200" b="1" dirty="0" smtClean="0"/>
              <a:t>(((Note:</a:t>
            </a:r>
            <a:r>
              <a:rPr lang="en-US" sz="3200" dirty="0" smtClean="0"/>
              <a:t> If exactly entire text should be matched then we can use </a:t>
            </a:r>
            <a:r>
              <a:rPr lang="en-US" sz="3200" dirty="0" err="1" smtClean="0"/>
              <a:t>fullmatch</a:t>
            </a:r>
            <a:r>
              <a:rPr lang="en-US" sz="3200" dirty="0" smtClean="0"/>
              <a:t>() function (or) If searching pattern is exactly matched with entire data or </a:t>
            </a:r>
            <a:r>
              <a:rPr lang="en-US" sz="3200" smtClean="0"/>
              <a:t>entire text then </a:t>
            </a:r>
            <a:r>
              <a:rPr lang="en-US" sz="3200" dirty="0" smtClean="0"/>
              <a:t>we can use </a:t>
            </a:r>
            <a:r>
              <a:rPr lang="en-US" sz="3200" dirty="0" err="1" smtClean="0"/>
              <a:t>fullmatch</a:t>
            </a:r>
            <a:r>
              <a:rPr lang="en-US" sz="3200" dirty="0" smtClean="0"/>
              <a:t>() function</a:t>
            </a:r>
            <a:r>
              <a:rPr lang="en-US" sz="3200" b="1" dirty="0" smtClean="0"/>
              <a:t>)))</a:t>
            </a:r>
          </a:p>
          <a:p>
            <a:r>
              <a:rPr lang="en-US" sz="3200" dirty="0" smtClean="0">
                <a:sym typeface="Wingdings" pitchFamily="2" charset="2"/>
              </a:rPr>
              <a:t> </a:t>
            </a:r>
            <a:r>
              <a:rPr lang="en-US" sz="3200" b="1" dirty="0" smtClean="0">
                <a:sym typeface="Wingdings" pitchFamily="2" charset="2"/>
              </a:rPr>
              <a:t>definition: </a:t>
            </a:r>
            <a:r>
              <a:rPr lang="en-US" sz="3200" dirty="0" err="1" smtClean="0"/>
              <a:t>fullmatch</a:t>
            </a:r>
            <a:r>
              <a:rPr lang="en-US" sz="3200" dirty="0" smtClean="0"/>
              <a:t>() function is used to match a pattern to all of target string. </a:t>
            </a:r>
            <a:r>
              <a:rPr lang="en-US" sz="3200" dirty="0" err="1" smtClean="0"/>
              <a:t>i.e</a:t>
            </a:r>
            <a:r>
              <a:rPr lang="en-US" sz="3200" dirty="0" smtClean="0"/>
              <a:t> complete string</a:t>
            </a:r>
          </a:p>
          <a:p>
            <a:r>
              <a:rPr lang="en-US" sz="3200" dirty="0" smtClean="0"/>
              <a:t>should be matched according to given pattern.</a:t>
            </a:r>
          </a:p>
          <a:p>
            <a:endParaRPr lang="en-US" sz="3200" dirty="0" smtClean="0"/>
          </a:p>
          <a:p>
            <a:r>
              <a:rPr lang="en-US" sz="3200" dirty="0" smtClean="0">
                <a:sym typeface="Wingdings" pitchFamily="2" charset="2"/>
              </a:rPr>
              <a:t></a:t>
            </a:r>
            <a:r>
              <a:rPr lang="en-US" sz="3200" dirty="0" smtClean="0"/>
              <a:t>If complete string is  matched then this function returns Match object otherwise it returns None.</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u="sng" dirty="0" smtClean="0"/>
              <a:t>test.py</a:t>
            </a:r>
          </a:p>
          <a:p>
            <a:r>
              <a:rPr lang="en-US" sz="3200" dirty="0" smtClean="0"/>
              <a:t>import re</a:t>
            </a:r>
          </a:p>
          <a:p>
            <a:r>
              <a:rPr lang="en-US" sz="3200" dirty="0" smtClean="0"/>
              <a:t>string=input("Enter a pattern to check: ")</a:t>
            </a:r>
          </a:p>
          <a:p>
            <a:r>
              <a:rPr lang="en-US" sz="3200" dirty="0" smtClean="0"/>
              <a:t>m=</a:t>
            </a:r>
            <a:r>
              <a:rPr lang="en-US" sz="3200" dirty="0" err="1" smtClean="0"/>
              <a:t>re.fullmatch</a:t>
            </a:r>
            <a:r>
              <a:rPr lang="en-US" sz="3200" dirty="0" smtClean="0"/>
              <a:t>(</a:t>
            </a:r>
            <a:r>
              <a:rPr lang="en-US" sz="3200" dirty="0" err="1" smtClean="0"/>
              <a:t>string,"apple</a:t>
            </a:r>
            <a:r>
              <a:rPr lang="en-US" sz="3200" dirty="0" smtClean="0"/>
              <a:t> is a good fruit")</a:t>
            </a:r>
          </a:p>
          <a:p>
            <a:r>
              <a:rPr lang="en-US" sz="3200" dirty="0" smtClean="0"/>
              <a:t>print("Match Object=",m)#Displaying Match object</a:t>
            </a:r>
          </a:p>
          <a:p>
            <a:r>
              <a:rPr lang="en-US" sz="3200" dirty="0" smtClean="0"/>
              <a:t>if m!=None:</a:t>
            </a:r>
          </a:p>
          <a:p>
            <a:r>
              <a:rPr lang="en-US" sz="3200" dirty="0" smtClean="0"/>
              <a:t>    print("Full Match is available")</a:t>
            </a:r>
          </a:p>
          <a:p>
            <a:r>
              <a:rPr lang="en-US" sz="3200" dirty="0" smtClean="0"/>
              <a:t>    print("Start Index:",</a:t>
            </a:r>
            <a:r>
              <a:rPr lang="en-US" sz="3200" dirty="0" err="1" smtClean="0"/>
              <a:t>m.start</a:t>
            </a:r>
            <a:r>
              <a:rPr lang="en-US" sz="3200" dirty="0" smtClean="0"/>
              <a:t>(), "and End    </a:t>
            </a:r>
          </a:p>
          <a:p>
            <a:r>
              <a:rPr lang="en-US" sz="3200" dirty="0" smtClean="0"/>
              <a:t>    -Index:",</a:t>
            </a:r>
            <a:r>
              <a:rPr lang="en-US" sz="3200" dirty="0" err="1" smtClean="0"/>
              <a:t>m.end</a:t>
            </a:r>
            <a:r>
              <a:rPr lang="en-US" sz="3200" dirty="0" smtClean="0"/>
              <a:t>())</a:t>
            </a:r>
          </a:p>
          <a:p>
            <a:r>
              <a:rPr lang="en-US" sz="3200" dirty="0" smtClean="0"/>
              <a:t>else:</a:t>
            </a:r>
          </a:p>
          <a:p>
            <a:r>
              <a:rPr lang="en-US" sz="3200" dirty="0" smtClean="0"/>
              <a:t>    print("Full Match is not available")</a:t>
            </a:r>
          </a:p>
          <a:p>
            <a:r>
              <a:rPr lang="en-US" sz="3200" b="1" dirty="0" smtClean="0"/>
              <a:t>Execution:</a:t>
            </a:r>
            <a:r>
              <a:rPr lang="en-US" sz="3200" dirty="0" smtClean="0"/>
              <a:t> Run Menu </a:t>
            </a:r>
            <a:r>
              <a:rPr lang="en-US" sz="3200" dirty="0" smtClean="0">
                <a:sym typeface="Wingdings" pitchFamily="2" charset="2"/>
              </a:rPr>
              <a:t> Run Module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986528"/>
          </a:xfrm>
          <a:prstGeom prst="rect">
            <a:avLst/>
          </a:prstGeom>
          <a:noFill/>
        </p:spPr>
        <p:txBody>
          <a:bodyPr wrap="square" rtlCol="0">
            <a:spAutoFit/>
          </a:bodyPr>
          <a:lstStyle/>
          <a:p>
            <a:r>
              <a:rPr lang="en-US" sz="3200" b="1" u="sng" dirty="0" smtClean="0">
                <a:sym typeface="Wingdings" pitchFamily="2" charset="2"/>
              </a:rPr>
              <a:t>Lists and Strings</a:t>
            </a:r>
          </a:p>
          <a:p>
            <a:r>
              <a:rPr lang="en-US" sz="3200" b="1" dirty="0" smtClean="0">
                <a:sym typeface="Wingdings" pitchFamily="2" charset="2"/>
              </a:rPr>
              <a:t>List</a:t>
            </a:r>
            <a:r>
              <a:rPr lang="en-US" sz="3200" dirty="0" smtClean="0">
                <a:sym typeface="Wingdings" pitchFamily="2" charset="2"/>
              </a:rPr>
              <a:t> is a collection of individual elements or individual objects.</a:t>
            </a:r>
          </a:p>
          <a:p>
            <a:r>
              <a:rPr lang="en-US" sz="3200" b="1" dirty="0" smtClean="0">
                <a:sym typeface="Wingdings" pitchFamily="2" charset="2"/>
              </a:rPr>
              <a:t>String </a:t>
            </a:r>
            <a:r>
              <a:rPr lang="en-US" sz="3200" dirty="0" smtClean="0">
                <a:sym typeface="Wingdings" pitchFamily="2" charset="2"/>
              </a:rPr>
              <a:t> is a sequence of characters.</a:t>
            </a:r>
          </a:p>
          <a:p>
            <a:r>
              <a:rPr lang="en-US" sz="3200" dirty="0" smtClean="0"/>
              <a:t>&gt;&gt;&gt; l1=[5,6,7,8]</a:t>
            </a:r>
          </a:p>
          <a:p>
            <a:r>
              <a:rPr lang="en-US" sz="3200" dirty="0" smtClean="0"/>
              <a:t>&gt;&gt;&gt; type(l1)</a:t>
            </a:r>
          </a:p>
          <a:p>
            <a:r>
              <a:rPr lang="en-US" sz="3200" dirty="0" smtClean="0"/>
              <a:t>&lt;class 'list'&gt;</a:t>
            </a:r>
          </a:p>
          <a:p>
            <a:r>
              <a:rPr lang="en-US" sz="3200" dirty="0" smtClean="0"/>
              <a:t>&gt;&gt;&gt; l1</a:t>
            </a:r>
          </a:p>
          <a:p>
            <a:r>
              <a:rPr lang="en-US" sz="3200" dirty="0" smtClean="0"/>
              <a:t>[5, 6, 7, 8]</a:t>
            </a:r>
          </a:p>
          <a:p>
            <a:r>
              <a:rPr lang="en-US" sz="3200" dirty="0" smtClean="0"/>
              <a:t>&gt;&gt;&gt; type(l1[0])</a:t>
            </a:r>
          </a:p>
          <a:p>
            <a:r>
              <a:rPr lang="en-US" sz="3200" dirty="0" smtClean="0"/>
              <a:t>&lt;class '</a:t>
            </a:r>
            <a:r>
              <a:rPr lang="en-US" sz="3200" dirty="0" err="1" smtClean="0"/>
              <a:t>int</a:t>
            </a:r>
            <a:r>
              <a:rPr lang="en-US" sz="3200" dirty="0" smtClean="0"/>
              <a:t>'&gt;</a:t>
            </a:r>
          </a:p>
          <a:p>
            <a:r>
              <a:rPr lang="en-US" sz="3200" dirty="0" smtClean="0"/>
              <a:t>&gt;&gt;&gt; l1[0]+l1[1]+l1[2]+l1[3]</a:t>
            </a:r>
          </a:p>
          <a:p>
            <a:r>
              <a:rPr lang="en-US" sz="3200" dirty="0" smtClean="0"/>
              <a:t>26</a:t>
            </a:r>
          </a:p>
          <a:p>
            <a:r>
              <a:rPr lang="en-US" sz="3200" dirty="0" smtClean="0"/>
              <a:t>&gt;&gt;&gt; s1='5678'</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046988"/>
          </a:xfrm>
          <a:prstGeom prst="rect">
            <a:avLst/>
          </a:prstGeom>
          <a:noFill/>
        </p:spPr>
        <p:txBody>
          <a:bodyPr wrap="square" rtlCol="0">
            <a:spAutoFit/>
          </a:bodyPr>
          <a:lstStyle/>
          <a:p>
            <a:r>
              <a:rPr lang="en-US" sz="3200" b="1" dirty="0" smtClean="0"/>
              <a:t>Output:</a:t>
            </a:r>
          </a:p>
          <a:p>
            <a:r>
              <a:rPr lang="en-US" sz="3200" dirty="0" smtClean="0">
                <a:sym typeface="Wingdings" pitchFamily="2" charset="2"/>
              </a:rPr>
              <a:t>Enter a pattern to check: apple is a good fruit</a:t>
            </a:r>
          </a:p>
          <a:p>
            <a:r>
              <a:rPr lang="en-US" sz="3200" dirty="0" smtClean="0">
                <a:sym typeface="Wingdings" pitchFamily="2" charset="2"/>
              </a:rPr>
              <a:t>Match Object= &lt;</a:t>
            </a:r>
            <a:r>
              <a:rPr lang="en-US" sz="3200" dirty="0" err="1" smtClean="0">
                <a:sym typeface="Wingdings" pitchFamily="2" charset="2"/>
              </a:rPr>
              <a:t>re.Match</a:t>
            </a:r>
            <a:r>
              <a:rPr lang="en-US" sz="3200" dirty="0" smtClean="0">
                <a:sym typeface="Wingdings" pitchFamily="2" charset="2"/>
              </a:rPr>
              <a:t> object; span=(0, 21), match='apple is a good fruit'&gt;</a:t>
            </a:r>
          </a:p>
          <a:p>
            <a:r>
              <a:rPr lang="en-US" sz="3200" dirty="0" smtClean="0">
                <a:sym typeface="Wingdings" pitchFamily="2" charset="2"/>
              </a:rPr>
              <a:t>Full Match is available</a:t>
            </a:r>
          </a:p>
          <a:p>
            <a:r>
              <a:rPr lang="en-US" sz="3200" dirty="0" smtClean="0">
                <a:sym typeface="Wingdings" pitchFamily="2" charset="2"/>
              </a:rPr>
              <a:t>Start Index: 0 and End Index: 21</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b="1" u="sng" dirty="0" smtClean="0"/>
              <a:t>3. search()</a:t>
            </a:r>
          </a:p>
          <a:p>
            <a:r>
              <a:rPr lang="en-US" sz="3200" b="1" dirty="0" smtClean="0">
                <a:sym typeface="Wingdings" pitchFamily="2" charset="2"/>
              </a:rPr>
              <a:t>(((Note: </a:t>
            </a:r>
            <a:r>
              <a:rPr lang="en-US" sz="3200" dirty="0" smtClean="0">
                <a:sym typeface="Wingdings" pitchFamily="2" charset="2"/>
              </a:rPr>
              <a:t>To search a string which is existed anywhere in the sentence then we can use search() function</a:t>
            </a:r>
            <a:r>
              <a:rPr lang="en-US" sz="3200" b="1" dirty="0" smtClean="0">
                <a:sym typeface="Wingdings" pitchFamily="2" charset="2"/>
              </a:rPr>
              <a:t>)))</a:t>
            </a:r>
          </a:p>
          <a:p>
            <a:r>
              <a:rPr lang="en-US" sz="3200" dirty="0" smtClean="0">
                <a:sym typeface="Wingdings" pitchFamily="2" charset="2"/>
              </a:rPr>
              <a:t> </a:t>
            </a:r>
            <a:r>
              <a:rPr lang="en-US" sz="3200" b="1" dirty="0" smtClean="0">
                <a:sym typeface="Wingdings" pitchFamily="2" charset="2"/>
              </a:rPr>
              <a:t>definition: </a:t>
            </a:r>
            <a:r>
              <a:rPr lang="en-US" sz="3200" dirty="0" smtClean="0"/>
              <a:t>search() function is used to search the given pattern in the target string.</a:t>
            </a:r>
          </a:p>
          <a:p>
            <a:r>
              <a:rPr lang="en-US" sz="3200" dirty="0" smtClean="0">
                <a:sym typeface="Wingdings" pitchFamily="2" charset="2"/>
              </a:rPr>
              <a:t></a:t>
            </a:r>
            <a:r>
              <a:rPr lang="en-US" sz="3200" dirty="0" smtClean="0"/>
              <a:t>If the match is available then it returns the Match object which represents first occurrence of the</a:t>
            </a:r>
          </a:p>
          <a:p>
            <a:r>
              <a:rPr lang="en-US" sz="3200" dirty="0" smtClean="0"/>
              <a:t>match. If the match is not available then it returns None.</a:t>
            </a:r>
            <a:endParaRPr lang="en-US" sz="3200" dirty="0" smtClean="0">
              <a:sym typeface="Wingdings" pitchFamily="2" charset="2"/>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u="sng" dirty="0" smtClean="0"/>
              <a:t>test.py</a:t>
            </a:r>
          </a:p>
          <a:p>
            <a:r>
              <a:rPr lang="en-US" sz="3200" dirty="0" smtClean="0">
                <a:sym typeface="Wingdings" pitchFamily="2" charset="2"/>
              </a:rPr>
              <a:t>import re</a:t>
            </a:r>
          </a:p>
          <a:p>
            <a:r>
              <a:rPr lang="en-US" sz="3200" dirty="0" smtClean="0">
                <a:sym typeface="Wingdings" pitchFamily="2" charset="2"/>
              </a:rPr>
              <a:t>string=input("Enter a pattern to check: ")</a:t>
            </a:r>
          </a:p>
          <a:p>
            <a:r>
              <a:rPr lang="en-US" sz="3200" dirty="0" smtClean="0">
                <a:sym typeface="Wingdings" pitchFamily="2" charset="2"/>
              </a:rPr>
              <a:t>m=</a:t>
            </a:r>
            <a:r>
              <a:rPr lang="en-US" sz="3200" dirty="0" err="1" smtClean="0">
                <a:sym typeface="Wingdings" pitchFamily="2" charset="2"/>
              </a:rPr>
              <a:t>re.search</a:t>
            </a:r>
            <a:r>
              <a:rPr lang="en-US" sz="3200" dirty="0" smtClean="0">
                <a:sym typeface="Wingdings" pitchFamily="2" charset="2"/>
              </a:rPr>
              <a:t>(</a:t>
            </a:r>
            <a:r>
              <a:rPr lang="en-US" sz="3200" dirty="0" err="1" smtClean="0">
                <a:sym typeface="Wingdings" pitchFamily="2" charset="2"/>
              </a:rPr>
              <a:t>string,"banana</a:t>
            </a:r>
            <a:r>
              <a:rPr lang="en-US" sz="3200" dirty="0" smtClean="0">
                <a:sym typeface="Wingdings" pitchFamily="2" charset="2"/>
              </a:rPr>
              <a:t> apple cherry")</a:t>
            </a:r>
          </a:p>
          <a:p>
            <a:r>
              <a:rPr lang="en-US" sz="3200" dirty="0" smtClean="0">
                <a:sym typeface="Wingdings" pitchFamily="2" charset="2"/>
              </a:rPr>
              <a:t>if m!=None:</a:t>
            </a:r>
          </a:p>
          <a:p>
            <a:r>
              <a:rPr lang="en-US" sz="3200" dirty="0" smtClean="0">
                <a:sym typeface="Wingdings" pitchFamily="2" charset="2"/>
              </a:rPr>
              <a:t>    print("Match is available")</a:t>
            </a:r>
          </a:p>
          <a:p>
            <a:r>
              <a:rPr lang="en-US" sz="3200" dirty="0" smtClean="0">
                <a:sym typeface="Wingdings" pitchFamily="2" charset="2"/>
              </a:rPr>
              <a:t>    print("Start Index:",</a:t>
            </a:r>
            <a:r>
              <a:rPr lang="en-US" sz="3200" dirty="0" err="1" smtClean="0">
                <a:sym typeface="Wingdings" pitchFamily="2" charset="2"/>
              </a:rPr>
              <a:t>m.start</a:t>
            </a:r>
            <a:r>
              <a:rPr lang="en-US" sz="3200" dirty="0" smtClean="0">
                <a:sym typeface="Wingdings" pitchFamily="2" charset="2"/>
              </a:rPr>
              <a:t>(),"and End Index:",</a:t>
            </a:r>
            <a:r>
              <a:rPr lang="en-US" sz="3200" dirty="0" err="1" smtClean="0">
                <a:sym typeface="Wingdings" pitchFamily="2" charset="2"/>
              </a:rPr>
              <a:t>m.end</a:t>
            </a:r>
            <a:r>
              <a:rPr lang="en-US" sz="3200" dirty="0" smtClean="0">
                <a:sym typeface="Wingdings" pitchFamily="2" charset="2"/>
              </a:rPr>
              <a:t>())</a:t>
            </a:r>
          </a:p>
          <a:p>
            <a:r>
              <a:rPr lang="en-US" sz="3200" dirty="0" smtClean="0">
                <a:sym typeface="Wingdings" pitchFamily="2" charset="2"/>
              </a:rPr>
              <a:t>else:</a:t>
            </a:r>
          </a:p>
          <a:p>
            <a:r>
              <a:rPr lang="en-US" sz="3200" dirty="0" smtClean="0">
                <a:sym typeface="Wingdings" pitchFamily="2" charset="2"/>
              </a:rPr>
              <a:t>    print("Match is not available")</a:t>
            </a:r>
          </a:p>
          <a:p>
            <a:r>
              <a:rPr lang="en-US" sz="3200" b="1" dirty="0" smtClean="0">
                <a:sym typeface="Wingdings" pitchFamily="2" charset="2"/>
              </a:rPr>
              <a:t>Execution:</a:t>
            </a:r>
            <a:r>
              <a:rPr lang="en-US" sz="3200" dirty="0" smtClean="0">
                <a:sym typeface="Wingdings" pitchFamily="2" charset="2"/>
              </a:rPr>
              <a:t> Run Menu  Run Module</a:t>
            </a:r>
            <a:endParaRPr lang="en-US" sz="3200" b="1" dirty="0" smtClean="0">
              <a:sym typeface="Wingdings" pitchFamily="2" charset="2"/>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1569660"/>
          </a:xfrm>
          <a:prstGeom prst="rect">
            <a:avLst/>
          </a:prstGeom>
          <a:noFill/>
        </p:spPr>
        <p:txBody>
          <a:bodyPr wrap="square" rtlCol="0">
            <a:spAutoFit/>
          </a:bodyPr>
          <a:lstStyle/>
          <a:p>
            <a:r>
              <a:rPr lang="en-US" sz="3200" dirty="0" smtClean="0"/>
              <a:t>Enter a pattern to check: apple</a:t>
            </a:r>
          </a:p>
          <a:p>
            <a:r>
              <a:rPr lang="en-US" sz="3200" dirty="0" smtClean="0"/>
              <a:t>Match is available</a:t>
            </a:r>
          </a:p>
          <a:p>
            <a:r>
              <a:rPr lang="en-US" sz="3200" dirty="0" smtClean="0"/>
              <a:t>Start Index: 7 and End Index: 12</a:t>
            </a:r>
            <a:endParaRPr lang="en-US" sz="3200" b="1" dirty="0" smtClean="0">
              <a:sym typeface="Wingdings" pitchFamily="2" charset="2"/>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t>4. </a:t>
            </a:r>
            <a:r>
              <a:rPr lang="en-US" sz="3200" b="1" u="sng" dirty="0" err="1" smtClean="0"/>
              <a:t>findall</a:t>
            </a:r>
            <a:r>
              <a:rPr lang="en-US" sz="3200" b="1" u="sng" dirty="0" smtClean="0"/>
              <a:t>()</a:t>
            </a:r>
          </a:p>
          <a:p>
            <a:r>
              <a:rPr lang="en-US" sz="3200" dirty="0" smtClean="0">
                <a:sym typeface="Wingdings" pitchFamily="2" charset="2"/>
              </a:rPr>
              <a:t></a:t>
            </a:r>
            <a:r>
              <a:rPr lang="en-US" sz="3200" dirty="0" smtClean="0"/>
              <a:t>To find all occurrences of the match.</a:t>
            </a:r>
          </a:p>
          <a:p>
            <a:r>
              <a:rPr lang="en-US" sz="3200" dirty="0" smtClean="0">
                <a:sym typeface="Wingdings" pitchFamily="2" charset="2"/>
              </a:rPr>
              <a:t></a:t>
            </a:r>
            <a:r>
              <a:rPr lang="en-US" sz="3200" dirty="0" smtClean="0"/>
              <a:t>This function returns a list object which contains all occurrences.</a:t>
            </a:r>
          </a:p>
          <a:p>
            <a:r>
              <a:rPr lang="en-US" sz="3200" u="sng" dirty="0" smtClean="0">
                <a:sym typeface="Wingdings" pitchFamily="2" charset="2"/>
              </a:rPr>
              <a:t>test.py</a:t>
            </a:r>
          </a:p>
          <a:p>
            <a:r>
              <a:rPr lang="en-US" sz="3200" dirty="0" smtClean="0">
                <a:sym typeface="Wingdings" pitchFamily="2" charset="2"/>
              </a:rPr>
              <a:t>import re</a:t>
            </a:r>
          </a:p>
          <a:p>
            <a:r>
              <a:rPr lang="en-US" sz="3200" dirty="0" smtClean="0">
                <a:sym typeface="Wingdings" pitchFamily="2" charset="2"/>
              </a:rPr>
              <a:t>string1="apple banana cherry apple"</a:t>
            </a:r>
          </a:p>
          <a:p>
            <a:r>
              <a:rPr lang="en-US" sz="3200" dirty="0" err="1" smtClean="0">
                <a:sym typeface="Wingdings" pitchFamily="2" charset="2"/>
              </a:rPr>
              <a:t>regex</a:t>
            </a:r>
            <a:r>
              <a:rPr lang="en-US" sz="3200" dirty="0" smtClean="0">
                <a:sym typeface="Wingdings" pitchFamily="2" charset="2"/>
              </a:rPr>
              <a:t>=</a:t>
            </a:r>
            <a:r>
              <a:rPr lang="en-US" sz="3200" dirty="0" err="1" smtClean="0">
                <a:sym typeface="Wingdings" pitchFamily="2" charset="2"/>
              </a:rPr>
              <a:t>re.compile</a:t>
            </a:r>
            <a:r>
              <a:rPr lang="en-US" sz="3200" dirty="0" smtClean="0">
                <a:sym typeface="Wingdings" pitchFamily="2" charset="2"/>
              </a:rPr>
              <a:t>("apple")</a:t>
            </a:r>
          </a:p>
          <a:p>
            <a:r>
              <a:rPr lang="en-US" sz="3200" dirty="0" smtClean="0">
                <a:sym typeface="Wingdings" pitchFamily="2" charset="2"/>
              </a:rPr>
              <a:t>matches=</a:t>
            </a:r>
            <a:r>
              <a:rPr lang="en-US" sz="3200" dirty="0" err="1" smtClean="0">
                <a:sym typeface="Wingdings" pitchFamily="2" charset="2"/>
              </a:rPr>
              <a:t>re.findall</a:t>
            </a:r>
            <a:r>
              <a:rPr lang="en-US" sz="3200" dirty="0" smtClean="0">
                <a:sym typeface="Wingdings" pitchFamily="2" charset="2"/>
              </a:rPr>
              <a:t>(regex,string1)</a:t>
            </a:r>
          </a:p>
          <a:p>
            <a:r>
              <a:rPr lang="en-US" sz="3200" dirty="0" smtClean="0">
                <a:sym typeface="Wingdings" pitchFamily="2" charset="2"/>
              </a:rPr>
              <a:t>print(matches)</a:t>
            </a:r>
          </a:p>
          <a:p>
            <a:r>
              <a:rPr lang="en-US" sz="3200" b="1" dirty="0" smtClean="0">
                <a:sym typeface="Wingdings" pitchFamily="2" charset="2"/>
              </a:rPr>
              <a:t>Execution:</a:t>
            </a:r>
            <a:r>
              <a:rPr lang="en-US" sz="3200" dirty="0" smtClean="0">
                <a:sym typeface="Wingdings" pitchFamily="2" charset="2"/>
              </a:rPr>
              <a:t> Run Menu  Run Module</a:t>
            </a:r>
          </a:p>
          <a:p>
            <a:r>
              <a:rPr lang="en-US" sz="3200" dirty="0" smtClean="0">
                <a:sym typeface="Wingdings" pitchFamily="2" charset="2"/>
              </a:rPr>
              <a:t>['apple', 'apple']</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24973"/>
          </a:xfrm>
          <a:prstGeom prst="rect">
            <a:avLst/>
          </a:prstGeom>
          <a:noFill/>
        </p:spPr>
        <p:txBody>
          <a:bodyPr wrap="square" rtlCol="0">
            <a:spAutoFit/>
          </a:bodyPr>
          <a:lstStyle/>
          <a:p>
            <a:r>
              <a:rPr lang="en-US" sz="3200" b="1" u="sng" dirty="0" smtClean="0"/>
              <a:t>5. </a:t>
            </a:r>
            <a:r>
              <a:rPr lang="en-US" sz="3200" b="1" u="sng" dirty="0" err="1" smtClean="0"/>
              <a:t>finditer</a:t>
            </a:r>
            <a:r>
              <a:rPr lang="en-US" sz="3200" b="1" u="sng" dirty="0" smtClean="0"/>
              <a:t>():</a:t>
            </a:r>
          </a:p>
          <a:p>
            <a:r>
              <a:rPr lang="en-US" sz="3200" dirty="0" smtClean="0">
                <a:sym typeface="Wingdings" pitchFamily="2" charset="2"/>
              </a:rPr>
              <a:t></a:t>
            </a:r>
            <a:r>
              <a:rPr lang="en-US" sz="3200" dirty="0" smtClean="0"/>
              <a:t>Returns the </a:t>
            </a:r>
            <a:r>
              <a:rPr lang="en-US" sz="3200" dirty="0" err="1" smtClean="0"/>
              <a:t>iterator</a:t>
            </a:r>
            <a:r>
              <a:rPr lang="en-US" sz="3200" dirty="0" smtClean="0"/>
              <a:t> yielding a match object for each match.</a:t>
            </a:r>
          </a:p>
          <a:p>
            <a:r>
              <a:rPr lang="en-US" sz="3200" dirty="0" smtClean="0">
                <a:sym typeface="Wingdings" pitchFamily="2" charset="2"/>
              </a:rPr>
              <a:t></a:t>
            </a:r>
            <a:r>
              <a:rPr lang="en-US" sz="3200" dirty="0" smtClean="0"/>
              <a:t>On each match object we can call start(), end() and group() functions.</a:t>
            </a:r>
          </a:p>
          <a:p>
            <a:r>
              <a:rPr lang="en-US" sz="3200" u="sng" dirty="0" smtClean="0">
                <a:sym typeface="Wingdings" pitchFamily="2" charset="2"/>
              </a:rPr>
              <a:t>test.py</a:t>
            </a:r>
          </a:p>
          <a:p>
            <a:r>
              <a:rPr lang="en-US" sz="2800" dirty="0" smtClean="0">
                <a:sym typeface="Wingdings" pitchFamily="2" charset="2"/>
              </a:rPr>
              <a:t>import re</a:t>
            </a:r>
          </a:p>
          <a:p>
            <a:r>
              <a:rPr lang="en-US" sz="2800" dirty="0" smtClean="0">
                <a:sym typeface="Wingdings" pitchFamily="2" charset="2"/>
              </a:rPr>
              <a:t>count=0</a:t>
            </a:r>
          </a:p>
          <a:p>
            <a:r>
              <a:rPr lang="en-US" sz="2800" dirty="0" smtClean="0">
                <a:sym typeface="Wingdings" pitchFamily="2" charset="2"/>
              </a:rPr>
              <a:t>data=input("Enter any text:")</a:t>
            </a:r>
          </a:p>
          <a:p>
            <a:r>
              <a:rPr lang="en-US" sz="2800" dirty="0" smtClean="0">
                <a:sym typeface="Wingdings" pitchFamily="2" charset="2"/>
              </a:rPr>
              <a:t>word=input("What word you want to search:")</a:t>
            </a:r>
          </a:p>
          <a:p>
            <a:r>
              <a:rPr lang="en-US" sz="2800" dirty="0" smtClean="0">
                <a:sym typeface="Wingdings" pitchFamily="2" charset="2"/>
              </a:rPr>
              <a:t>pattern=</a:t>
            </a:r>
            <a:r>
              <a:rPr lang="en-US" sz="2800" dirty="0" err="1" smtClean="0">
                <a:sym typeface="Wingdings" pitchFamily="2" charset="2"/>
              </a:rPr>
              <a:t>re.compile</a:t>
            </a:r>
            <a:r>
              <a:rPr lang="en-US" sz="2800" dirty="0" smtClean="0">
                <a:sym typeface="Wingdings" pitchFamily="2" charset="2"/>
              </a:rPr>
              <a:t>(word)</a:t>
            </a:r>
          </a:p>
          <a:p>
            <a:r>
              <a:rPr lang="en-US" sz="2800" dirty="0" smtClean="0">
                <a:sym typeface="Wingdings" pitchFamily="2" charset="2"/>
              </a:rPr>
              <a:t>match=</a:t>
            </a:r>
            <a:r>
              <a:rPr lang="en-US" sz="2800" dirty="0" err="1" smtClean="0">
                <a:sym typeface="Wingdings" pitchFamily="2" charset="2"/>
              </a:rPr>
              <a:t>pattern.finditer</a:t>
            </a:r>
            <a:r>
              <a:rPr lang="en-US" sz="2800" dirty="0" smtClean="0">
                <a:sym typeface="Wingdings" pitchFamily="2" charset="2"/>
              </a:rPr>
              <a:t>(data)</a:t>
            </a:r>
          </a:p>
          <a:p>
            <a:r>
              <a:rPr lang="en-US" sz="2800" dirty="0" smtClean="0">
                <a:sym typeface="Wingdings" pitchFamily="2" charset="2"/>
              </a:rPr>
              <a:t>for </a:t>
            </a:r>
            <a:r>
              <a:rPr lang="en-US" sz="2800" dirty="0" err="1" smtClean="0">
                <a:sym typeface="Wingdings" pitchFamily="2" charset="2"/>
              </a:rPr>
              <a:t>i</a:t>
            </a:r>
            <a:r>
              <a:rPr lang="en-US" sz="2800" dirty="0" smtClean="0">
                <a:sym typeface="Wingdings" pitchFamily="2" charset="2"/>
              </a:rPr>
              <a:t> in match:</a:t>
            </a:r>
          </a:p>
          <a:p>
            <a:r>
              <a:rPr lang="en-US" sz="2800" dirty="0" smtClean="0">
                <a:sym typeface="Wingdings" pitchFamily="2" charset="2"/>
              </a:rPr>
              <a:t>    count=count+1</a:t>
            </a:r>
          </a:p>
          <a:p>
            <a:r>
              <a:rPr lang="en-US" sz="2800" dirty="0" smtClean="0">
                <a:sym typeface="Wingdings" pitchFamily="2" charset="2"/>
              </a:rPr>
              <a:t>print(word," word is existed for ",count," times")</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2062103"/>
          </a:xfrm>
          <a:prstGeom prst="rect">
            <a:avLst/>
          </a:prstGeom>
          <a:noFill/>
        </p:spPr>
        <p:txBody>
          <a:bodyPr wrap="square" rtlCol="0">
            <a:spAutoFit/>
          </a:bodyPr>
          <a:lstStyle/>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sym typeface="Wingdings" pitchFamily="2" charset="2"/>
              </a:rPr>
              <a:t>Enter any </a:t>
            </a:r>
            <a:r>
              <a:rPr lang="en-US" sz="3200" dirty="0" err="1" smtClean="0">
                <a:sym typeface="Wingdings" pitchFamily="2" charset="2"/>
              </a:rPr>
              <a:t>text:apple</a:t>
            </a:r>
            <a:r>
              <a:rPr lang="en-US" sz="3200" dirty="0" smtClean="0">
                <a:sym typeface="Wingdings" pitchFamily="2" charset="2"/>
              </a:rPr>
              <a:t> banana apple</a:t>
            </a:r>
          </a:p>
          <a:p>
            <a:r>
              <a:rPr lang="en-US" sz="3200" dirty="0" smtClean="0">
                <a:sym typeface="Wingdings" pitchFamily="2" charset="2"/>
              </a:rPr>
              <a:t>What word you want to </a:t>
            </a:r>
            <a:r>
              <a:rPr lang="en-US" sz="3200" dirty="0" err="1" smtClean="0">
                <a:sym typeface="Wingdings" pitchFamily="2" charset="2"/>
              </a:rPr>
              <a:t>search:apple</a:t>
            </a:r>
            <a:endParaRPr lang="en-US" sz="3200" dirty="0" smtClean="0">
              <a:sym typeface="Wingdings" pitchFamily="2" charset="2"/>
            </a:endParaRPr>
          </a:p>
          <a:p>
            <a:r>
              <a:rPr lang="en-US" sz="3200" dirty="0" smtClean="0">
                <a:sym typeface="Wingdings" pitchFamily="2" charset="2"/>
              </a:rPr>
              <a:t>apple  word is existed for  2  times</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t>6. sub():</a:t>
            </a:r>
          </a:p>
          <a:p>
            <a:r>
              <a:rPr lang="en-US" sz="3200" dirty="0" smtClean="0">
                <a:sym typeface="Wingdings" pitchFamily="2" charset="2"/>
              </a:rPr>
              <a:t></a:t>
            </a:r>
            <a:r>
              <a:rPr lang="en-US" sz="3200" dirty="0" smtClean="0"/>
              <a:t>sub means substitution or replacement</a:t>
            </a:r>
          </a:p>
          <a:p>
            <a:r>
              <a:rPr lang="en-US" sz="3200" dirty="0" smtClean="0">
                <a:sym typeface="Wingdings" pitchFamily="2" charset="2"/>
              </a:rPr>
              <a:t></a:t>
            </a:r>
            <a:r>
              <a:rPr lang="en-US" sz="3200" dirty="0" smtClean="0"/>
              <a:t>re.sub(</a:t>
            </a:r>
            <a:r>
              <a:rPr lang="en-US" sz="3200" dirty="0" err="1" smtClean="0"/>
              <a:t>regex,replacement,targetstring</a:t>
            </a:r>
            <a:r>
              <a:rPr lang="en-US" sz="3200" dirty="0" smtClean="0"/>
              <a:t>)</a:t>
            </a:r>
          </a:p>
          <a:p>
            <a:r>
              <a:rPr lang="en-US" sz="3200" dirty="0" smtClean="0"/>
              <a:t>In the target string every matched pattern will be replaced with provided replacement</a:t>
            </a:r>
          </a:p>
          <a:p>
            <a:r>
              <a:rPr lang="en-US" sz="3200" u="sng" dirty="0" smtClean="0">
                <a:sym typeface="Wingdings" pitchFamily="2" charset="2"/>
              </a:rPr>
              <a:t>test.py</a:t>
            </a:r>
          </a:p>
          <a:p>
            <a:r>
              <a:rPr lang="en-US" sz="3200" dirty="0" smtClean="0">
                <a:sym typeface="Wingdings" pitchFamily="2" charset="2"/>
              </a:rPr>
              <a:t>import re</a:t>
            </a:r>
          </a:p>
          <a:p>
            <a:r>
              <a:rPr lang="en-US" sz="3200" dirty="0" smtClean="0">
                <a:sym typeface="Wingdings" pitchFamily="2" charset="2"/>
              </a:rPr>
              <a:t>string=re.sub("</a:t>
            </a:r>
            <a:r>
              <a:rPr lang="en-US" sz="3200" dirty="0" err="1" smtClean="0">
                <a:sym typeface="Wingdings" pitchFamily="2" charset="2"/>
              </a:rPr>
              <a:t>apple","grapes","apple</a:t>
            </a:r>
            <a:r>
              <a:rPr lang="en-US" sz="3200" dirty="0" smtClean="0">
                <a:sym typeface="Wingdings" pitchFamily="2" charset="2"/>
              </a:rPr>
              <a:t> banana cherry apple")</a:t>
            </a:r>
          </a:p>
          <a:p>
            <a:r>
              <a:rPr lang="en-US" sz="3200" dirty="0" smtClean="0">
                <a:sym typeface="Wingdings" pitchFamily="2" charset="2"/>
              </a:rPr>
              <a:t>print(string)</a:t>
            </a:r>
          </a:p>
          <a:p>
            <a:r>
              <a:rPr lang="en-US" sz="3200" b="1" dirty="0" smtClean="0">
                <a:sym typeface="Wingdings" pitchFamily="2" charset="2"/>
              </a:rPr>
              <a:t>Execution:</a:t>
            </a:r>
            <a:r>
              <a:rPr lang="en-US" sz="3200" dirty="0" smtClean="0">
                <a:sym typeface="Wingdings" pitchFamily="2" charset="2"/>
              </a:rPr>
              <a:t> Run Menu  Run Module</a:t>
            </a:r>
          </a:p>
          <a:p>
            <a:r>
              <a:rPr lang="en-US" sz="3200" dirty="0" smtClean="0">
                <a:sym typeface="Wingdings" pitchFamily="2" charset="2"/>
              </a:rPr>
              <a:t>grapes banana cherry grapes</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Example-2 for sub() function:</a:t>
            </a:r>
          </a:p>
          <a:p>
            <a:r>
              <a:rPr lang="en-US" sz="3200" u="sng" dirty="0" smtClean="0">
                <a:sym typeface="Wingdings" pitchFamily="2" charset="2"/>
              </a:rPr>
              <a:t>test.py</a:t>
            </a:r>
          </a:p>
          <a:p>
            <a:r>
              <a:rPr lang="en-US" sz="3200" dirty="0" smtClean="0">
                <a:sym typeface="Wingdings" pitchFamily="2" charset="2"/>
              </a:rPr>
              <a:t>import re</a:t>
            </a:r>
          </a:p>
          <a:p>
            <a:r>
              <a:rPr lang="en-US" sz="3200" dirty="0" smtClean="0">
                <a:sym typeface="Wingdings" pitchFamily="2" charset="2"/>
              </a:rPr>
              <a:t>text=input("Enter any text:")</a:t>
            </a:r>
          </a:p>
          <a:p>
            <a:r>
              <a:rPr lang="en-US" sz="3200" dirty="0" smtClean="0">
                <a:sym typeface="Wingdings" pitchFamily="2" charset="2"/>
              </a:rPr>
              <a:t>old=input("Enter old string:")</a:t>
            </a:r>
          </a:p>
          <a:p>
            <a:r>
              <a:rPr lang="en-US" sz="3200" dirty="0" smtClean="0">
                <a:sym typeface="Wingdings" pitchFamily="2" charset="2"/>
              </a:rPr>
              <a:t>new=input("Enter new string:")</a:t>
            </a:r>
          </a:p>
          <a:p>
            <a:r>
              <a:rPr lang="en-US" sz="3200" dirty="0" smtClean="0">
                <a:sym typeface="Wingdings" pitchFamily="2" charset="2"/>
              </a:rPr>
              <a:t>string=re.sub(</a:t>
            </a:r>
            <a:r>
              <a:rPr lang="en-US" sz="3200" dirty="0" err="1" smtClean="0">
                <a:sym typeface="Wingdings" pitchFamily="2" charset="2"/>
              </a:rPr>
              <a:t>old,new,text</a:t>
            </a:r>
            <a:r>
              <a:rPr lang="en-US" sz="3200" dirty="0" smtClean="0">
                <a:sym typeface="Wingdings" pitchFamily="2" charset="2"/>
              </a:rPr>
              <a:t>)</a:t>
            </a:r>
          </a:p>
          <a:p>
            <a:r>
              <a:rPr lang="en-US" sz="3200" dirty="0" smtClean="0">
                <a:sym typeface="Wingdings" pitchFamily="2" charset="2"/>
              </a:rPr>
              <a:t>print(string)</a:t>
            </a:r>
          </a:p>
          <a:p>
            <a:r>
              <a:rPr lang="en-US" sz="3200" b="1" dirty="0" smtClean="0">
                <a:sym typeface="Wingdings" pitchFamily="2" charset="2"/>
              </a:rPr>
              <a:t>Execution: </a:t>
            </a:r>
            <a:r>
              <a:rPr lang="en-US" sz="3200" dirty="0" smtClean="0">
                <a:sym typeface="Wingdings" pitchFamily="2" charset="2"/>
              </a:rPr>
              <a:t>Run Menu  Run Module</a:t>
            </a:r>
          </a:p>
          <a:p>
            <a:r>
              <a:rPr lang="en-US" sz="3200" dirty="0" smtClean="0">
                <a:sym typeface="Wingdings" pitchFamily="2" charset="2"/>
              </a:rPr>
              <a:t>Enter any </a:t>
            </a:r>
            <a:r>
              <a:rPr lang="en-US" sz="3200" dirty="0" err="1" smtClean="0">
                <a:sym typeface="Wingdings" pitchFamily="2" charset="2"/>
              </a:rPr>
              <a:t>text:apple</a:t>
            </a:r>
            <a:r>
              <a:rPr lang="en-US" sz="3200" dirty="0" smtClean="0">
                <a:sym typeface="Wingdings" pitchFamily="2" charset="2"/>
              </a:rPr>
              <a:t> banana apple cherry</a:t>
            </a:r>
          </a:p>
          <a:p>
            <a:r>
              <a:rPr lang="en-US" sz="3200" dirty="0" smtClean="0">
                <a:sym typeface="Wingdings" pitchFamily="2" charset="2"/>
              </a:rPr>
              <a:t>Enter old </a:t>
            </a:r>
            <a:r>
              <a:rPr lang="en-US" sz="3200" dirty="0" err="1" smtClean="0">
                <a:sym typeface="Wingdings" pitchFamily="2" charset="2"/>
              </a:rPr>
              <a:t>string:apple</a:t>
            </a:r>
            <a:endParaRPr lang="en-US" sz="3200" dirty="0" smtClean="0">
              <a:sym typeface="Wingdings" pitchFamily="2" charset="2"/>
            </a:endParaRPr>
          </a:p>
          <a:p>
            <a:r>
              <a:rPr lang="en-US" sz="3200" dirty="0" smtClean="0">
                <a:sym typeface="Wingdings" pitchFamily="2" charset="2"/>
              </a:rPr>
              <a:t>Enter new </a:t>
            </a:r>
            <a:r>
              <a:rPr lang="en-US" sz="3200" dirty="0" err="1" smtClean="0">
                <a:sym typeface="Wingdings" pitchFamily="2" charset="2"/>
              </a:rPr>
              <a:t>string:grapes</a:t>
            </a:r>
            <a:endParaRPr lang="en-US" sz="3200" dirty="0" smtClean="0">
              <a:sym typeface="Wingdings" pitchFamily="2" charset="2"/>
            </a:endParaRPr>
          </a:p>
          <a:p>
            <a:r>
              <a:rPr lang="en-US" sz="3200" dirty="0" smtClean="0">
                <a:sym typeface="Wingdings" pitchFamily="2" charset="2"/>
              </a:rPr>
              <a:t>grapes banana grapes cherry</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539430"/>
          </a:xfrm>
          <a:prstGeom prst="rect">
            <a:avLst/>
          </a:prstGeom>
          <a:noFill/>
        </p:spPr>
        <p:txBody>
          <a:bodyPr wrap="square" rtlCol="0">
            <a:spAutoFit/>
          </a:bodyPr>
          <a:lstStyle/>
          <a:p>
            <a:r>
              <a:rPr lang="en-US" sz="3200" b="1" u="sng" dirty="0" smtClean="0"/>
              <a:t>7. </a:t>
            </a:r>
            <a:r>
              <a:rPr lang="en-US" sz="3200" b="1" u="sng" dirty="0" err="1" smtClean="0"/>
              <a:t>subn</a:t>
            </a:r>
            <a:r>
              <a:rPr lang="en-US" sz="3200" b="1" u="sng" dirty="0" smtClean="0"/>
              <a:t>():</a:t>
            </a:r>
          </a:p>
          <a:p>
            <a:r>
              <a:rPr lang="en-US" sz="3200" dirty="0" smtClean="0">
                <a:sym typeface="Wingdings" pitchFamily="2" charset="2"/>
              </a:rPr>
              <a:t></a:t>
            </a:r>
            <a:r>
              <a:rPr lang="en-US" sz="3200" dirty="0" smtClean="0"/>
              <a:t>It is exactly same as sub except it can also returns the number of replacements.</a:t>
            </a:r>
          </a:p>
          <a:p>
            <a:r>
              <a:rPr lang="en-US" sz="3200" dirty="0" smtClean="0">
                <a:sym typeface="Wingdings" pitchFamily="2" charset="2"/>
              </a:rPr>
              <a:t></a:t>
            </a:r>
            <a:r>
              <a:rPr lang="en-US" sz="3200" dirty="0" smtClean="0"/>
              <a:t>This function returns a </a:t>
            </a:r>
            <a:r>
              <a:rPr lang="en-US" sz="3200" dirty="0" err="1" smtClean="0"/>
              <a:t>tuple</a:t>
            </a:r>
            <a:r>
              <a:rPr lang="en-US" sz="3200" dirty="0" smtClean="0"/>
              <a:t> where first element is result string and second element is number of</a:t>
            </a:r>
          </a:p>
          <a:p>
            <a:r>
              <a:rPr lang="en-US" sz="3200" dirty="0" smtClean="0"/>
              <a:t>replacements.</a:t>
            </a:r>
          </a:p>
          <a:p>
            <a:r>
              <a:rPr lang="en-US" sz="3200" dirty="0" smtClean="0"/>
              <a:t>(</a:t>
            </a:r>
            <a:r>
              <a:rPr lang="en-US" sz="3200" dirty="0" err="1" smtClean="0"/>
              <a:t>resultstring</a:t>
            </a:r>
            <a:r>
              <a:rPr lang="en-US" sz="3200" dirty="0" smtClean="0"/>
              <a:t>, number of replacements)</a:t>
            </a:r>
            <a:endParaRPr lang="en-US" sz="3200" dirty="0" smtClean="0">
              <a:sym typeface="Wingdings" pitchFamily="2" charset="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986528"/>
          </a:xfrm>
          <a:prstGeom prst="rect">
            <a:avLst/>
          </a:prstGeom>
          <a:noFill/>
        </p:spPr>
        <p:txBody>
          <a:bodyPr wrap="square" rtlCol="0">
            <a:spAutoFit/>
          </a:bodyPr>
          <a:lstStyle/>
          <a:p>
            <a:r>
              <a:rPr lang="en-US" sz="3200" dirty="0" smtClean="0"/>
              <a:t>&gt;&gt;&gt; s1</a:t>
            </a:r>
          </a:p>
          <a:p>
            <a:r>
              <a:rPr lang="en-US" sz="3200" dirty="0" smtClean="0"/>
              <a:t>'5678'</a:t>
            </a:r>
          </a:p>
          <a:p>
            <a:r>
              <a:rPr lang="en-US" sz="3200" dirty="0" smtClean="0"/>
              <a:t>&gt;&gt;&gt; s1[0]</a:t>
            </a:r>
          </a:p>
          <a:p>
            <a:r>
              <a:rPr lang="en-US" sz="3200" dirty="0" smtClean="0"/>
              <a:t>'5'</a:t>
            </a:r>
          </a:p>
          <a:p>
            <a:r>
              <a:rPr lang="en-US" sz="3200" dirty="0" smtClean="0"/>
              <a:t>&gt;&gt;&gt; s1[1]</a:t>
            </a:r>
          </a:p>
          <a:p>
            <a:r>
              <a:rPr lang="en-US" sz="3200" dirty="0" smtClean="0"/>
              <a:t>'6'</a:t>
            </a:r>
          </a:p>
          <a:p>
            <a:r>
              <a:rPr lang="en-US" sz="3200" dirty="0" smtClean="0"/>
              <a:t>&gt;&gt;&gt; type(s1[0])</a:t>
            </a:r>
          </a:p>
          <a:p>
            <a:r>
              <a:rPr lang="en-US" sz="3200" dirty="0" smtClean="0"/>
              <a:t>&lt;class '</a:t>
            </a:r>
            <a:r>
              <a:rPr lang="en-US" sz="3200" dirty="0" err="1" smtClean="0"/>
              <a:t>str</a:t>
            </a:r>
            <a:r>
              <a:rPr lang="en-US" sz="3200" dirty="0" smtClean="0"/>
              <a:t>'&gt;</a:t>
            </a:r>
          </a:p>
          <a:p>
            <a:r>
              <a:rPr lang="en-US" sz="3200" dirty="0" smtClean="0"/>
              <a:t>&gt;&gt;&gt; </a:t>
            </a:r>
            <a:r>
              <a:rPr lang="en-US" sz="3200" dirty="0" err="1" smtClean="0"/>
              <a:t>int</a:t>
            </a:r>
            <a:r>
              <a:rPr lang="en-US" sz="3200" dirty="0" smtClean="0"/>
              <a:t>(s1[0])+</a:t>
            </a:r>
            <a:r>
              <a:rPr lang="en-US" sz="3200" dirty="0" err="1" smtClean="0"/>
              <a:t>int</a:t>
            </a:r>
            <a:r>
              <a:rPr lang="en-US" sz="3200" dirty="0" smtClean="0"/>
              <a:t>(s1[1])+</a:t>
            </a:r>
            <a:r>
              <a:rPr lang="en-US" sz="3200" dirty="0" err="1" smtClean="0"/>
              <a:t>int</a:t>
            </a:r>
            <a:r>
              <a:rPr lang="en-US" sz="3200" dirty="0" smtClean="0"/>
              <a:t>(s1[2])+</a:t>
            </a:r>
            <a:r>
              <a:rPr lang="en-US" sz="3200" dirty="0" err="1" smtClean="0"/>
              <a:t>int</a:t>
            </a:r>
            <a:r>
              <a:rPr lang="en-US" sz="3200" dirty="0" smtClean="0"/>
              <a:t>(s1[3])</a:t>
            </a:r>
          </a:p>
          <a:p>
            <a:r>
              <a:rPr lang="en-US" sz="3200" dirty="0" smtClean="0"/>
              <a:t>26</a:t>
            </a:r>
          </a:p>
          <a:p>
            <a:r>
              <a:rPr lang="en-US" sz="3200" b="1" dirty="0" smtClean="0"/>
              <a:t>((((</a:t>
            </a:r>
          </a:p>
          <a:p>
            <a:r>
              <a:rPr lang="en-US" sz="3200" dirty="0" smtClean="0"/>
              <a:t>&gt;&gt;&gt; </a:t>
            </a:r>
            <a:r>
              <a:rPr lang="en-US" sz="3200" dirty="0" err="1" smtClean="0"/>
              <a:t>int</a:t>
            </a:r>
            <a:r>
              <a:rPr lang="en-US" sz="3200" dirty="0" smtClean="0"/>
              <a:t>(s1[0]+s1[1]+s1[2]+s1[3])</a:t>
            </a:r>
          </a:p>
          <a:p>
            <a:r>
              <a:rPr lang="en-US" sz="3200" dirty="0" smtClean="0"/>
              <a:t>5678</a:t>
            </a:r>
          </a:p>
          <a:p>
            <a:r>
              <a:rPr lang="en-US" sz="3200" b="1" dirty="0" smtClean="0"/>
              <a:t>))))</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u="sng" dirty="0" smtClean="0"/>
              <a:t>test.py</a:t>
            </a:r>
          </a:p>
          <a:p>
            <a:r>
              <a:rPr lang="en-US" sz="3200" dirty="0" smtClean="0"/>
              <a:t>import re</a:t>
            </a:r>
          </a:p>
          <a:p>
            <a:r>
              <a:rPr lang="en-US" sz="3200" dirty="0" smtClean="0"/>
              <a:t>text=input("Enter any text:")</a:t>
            </a:r>
          </a:p>
          <a:p>
            <a:r>
              <a:rPr lang="en-US" sz="3200" dirty="0" smtClean="0"/>
              <a:t>old=input("Enter old string:")</a:t>
            </a:r>
          </a:p>
          <a:p>
            <a:r>
              <a:rPr lang="en-US" sz="3200" dirty="0" smtClean="0"/>
              <a:t>new=input("Enter new string:")</a:t>
            </a:r>
          </a:p>
          <a:p>
            <a:r>
              <a:rPr lang="en-US" sz="3200" dirty="0" smtClean="0"/>
              <a:t>string=</a:t>
            </a:r>
            <a:r>
              <a:rPr lang="en-US" sz="3200" dirty="0" err="1" smtClean="0"/>
              <a:t>re.subn</a:t>
            </a:r>
            <a:r>
              <a:rPr lang="en-US" sz="3200" dirty="0" smtClean="0"/>
              <a:t>(</a:t>
            </a:r>
            <a:r>
              <a:rPr lang="en-US" sz="3200" dirty="0" err="1" smtClean="0"/>
              <a:t>old,new,text</a:t>
            </a:r>
            <a:r>
              <a:rPr lang="en-US" sz="3200" dirty="0" smtClean="0"/>
              <a:t>)</a:t>
            </a:r>
          </a:p>
          <a:p>
            <a:r>
              <a:rPr lang="en-US" sz="3200" dirty="0" smtClean="0"/>
              <a:t>print(string)</a:t>
            </a:r>
          </a:p>
          <a:p>
            <a:r>
              <a:rPr lang="en-US" sz="3200" b="1" dirty="0" smtClean="0"/>
              <a:t>Execution: </a:t>
            </a:r>
            <a:r>
              <a:rPr lang="en-US" sz="3200" dirty="0" smtClean="0"/>
              <a:t>Run Menu </a:t>
            </a:r>
            <a:r>
              <a:rPr lang="en-US" sz="3200" dirty="0" smtClean="0">
                <a:sym typeface="Wingdings" pitchFamily="2" charset="2"/>
              </a:rPr>
              <a:t> Run Module</a:t>
            </a:r>
          </a:p>
          <a:p>
            <a:r>
              <a:rPr lang="en-US" sz="3200" dirty="0" smtClean="0"/>
              <a:t>Enter any </a:t>
            </a:r>
            <a:r>
              <a:rPr lang="en-US" sz="3200" dirty="0" err="1" smtClean="0"/>
              <a:t>text:apple</a:t>
            </a:r>
            <a:r>
              <a:rPr lang="en-US" sz="3200" dirty="0" smtClean="0"/>
              <a:t> banana cherry apple</a:t>
            </a:r>
          </a:p>
          <a:p>
            <a:r>
              <a:rPr lang="en-US" sz="3200" dirty="0" smtClean="0"/>
              <a:t>Enter old </a:t>
            </a:r>
            <a:r>
              <a:rPr lang="en-US" sz="3200" dirty="0" err="1" smtClean="0"/>
              <a:t>string:apple</a:t>
            </a:r>
            <a:endParaRPr lang="en-US" sz="3200" dirty="0" smtClean="0"/>
          </a:p>
          <a:p>
            <a:r>
              <a:rPr lang="en-US" sz="3200" dirty="0" smtClean="0"/>
              <a:t>Enter new </a:t>
            </a:r>
            <a:r>
              <a:rPr lang="en-US" sz="3200" dirty="0" err="1" smtClean="0"/>
              <a:t>string:grapes</a:t>
            </a:r>
            <a:endParaRPr lang="en-US" sz="3200" dirty="0" smtClean="0"/>
          </a:p>
          <a:p>
            <a:r>
              <a:rPr lang="en-US" sz="3200" smtClean="0"/>
              <a:t>('grapes banana cherry grapes', 2)</a:t>
            </a:r>
            <a:endParaRPr lang="en-US" sz="3200" dirty="0" smtClean="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8. split():</a:t>
            </a:r>
          </a:p>
          <a:p>
            <a:r>
              <a:rPr lang="en-US" sz="3200" dirty="0" smtClean="0"/>
              <a:t>If we want to split the given target string according to a particular pattern then we should go for</a:t>
            </a:r>
          </a:p>
          <a:p>
            <a:r>
              <a:rPr lang="en-US" sz="3200" dirty="0" smtClean="0"/>
              <a:t>split() function.</a:t>
            </a:r>
          </a:p>
          <a:p>
            <a:r>
              <a:rPr lang="en-US" sz="3200" dirty="0" smtClean="0"/>
              <a:t>This function returns list of all tokens.</a:t>
            </a:r>
          </a:p>
          <a:p>
            <a:r>
              <a:rPr lang="en-US" sz="3200" u="sng" dirty="0" smtClean="0"/>
              <a:t>test.py</a:t>
            </a:r>
          </a:p>
          <a:p>
            <a:r>
              <a:rPr lang="en-US" sz="3200" dirty="0" smtClean="0"/>
              <a:t>import re</a:t>
            </a:r>
          </a:p>
          <a:p>
            <a:r>
              <a:rPr lang="en-US" sz="3200" dirty="0" smtClean="0"/>
              <a:t>list1=</a:t>
            </a:r>
            <a:r>
              <a:rPr lang="en-US" sz="3200" dirty="0" err="1" smtClean="0"/>
              <a:t>re.split</a:t>
            </a:r>
            <a:r>
              <a:rPr lang="en-US" sz="3200" dirty="0" smtClean="0"/>
              <a:t>(" ","apple banana cherry")</a:t>
            </a:r>
          </a:p>
          <a:p>
            <a:r>
              <a:rPr lang="en-US" sz="3200" dirty="0" smtClean="0"/>
              <a:t>print(list1)</a:t>
            </a:r>
          </a:p>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['apple', 'banana', 'cherry']</a:t>
            </a:r>
          </a:p>
          <a:p>
            <a:r>
              <a:rPr lang="en-US" sz="3200" b="1" dirty="0" smtClean="0"/>
              <a:t>Note: </a:t>
            </a:r>
            <a:r>
              <a:rPr lang="en-US" sz="3200" dirty="0" smtClean="0"/>
              <a:t>9) compile() function is seen for multiple times in the </a:t>
            </a:r>
            <a:r>
              <a:rPr lang="en-US" sz="3200" smtClean="0"/>
              <a:t>above examples</a:t>
            </a:r>
            <a:endParaRPr lang="en-US" sz="3200" b="1" dirty="0" smtClean="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31880"/>
            <a:ext cx="9144000" cy="3416320"/>
          </a:xfrm>
          <a:prstGeom prst="rect">
            <a:avLst/>
          </a:prstGeom>
          <a:noFill/>
        </p:spPr>
        <p:txBody>
          <a:bodyPr wrap="square" rtlCol="0">
            <a:spAutoFit/>
          </a:bodyPr>
          <a:lstStyle/>
          <a:p>
            <a:pPr algn="ctr"/>
            <a:r>
              <a:rPr lang="en-US" sz="7200" b="1" dirty="0" smtClean="0"/>
              <a:t>Database Access / Python Database Programming</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b="1" u="sng" dirty="0" smtClean="0"/>
              <a:t>Introduction to RDBMS:</a:t>
            </a:r>
          </a:p>
          <a:p>
            <a:r>
              <a:rPr lang="en-US" sz="3200" dirty="0" smtClean="0">
                <a:sym typeface="Wingdings" pitchFamily="2" charset="2"/>
              </a:rPr>
              <a:t></a:t>
            </a:r>
            <a:r>
              <a:rPr lang="en-US" sz="3200" dirty="0" smtClean="0"/>
              <a:t>A Relational database management system (</a:t>
            </a:r>
            <a:r>
              <a:rPr lang="en-US" sz="3200" b="1" dirty="0" smtClean="0"/>
              <a:t>RDBMS</a:t>
            </a:r>
            <a:r>
              <a:rPr lang="en-US" sz="3200" dirty="0" smtClean="0"/>
              <a:t>) is system software for creating and managing databases. </a:t>
            </a:r>
          </a:p>
          <a:p>
            <a:r>
              <a:rPr lang="en-US" sz="3200" dirty="0" smtClean="0">
                <a:sym typeface="Wingdings" pitchFamily="2" charset="2"/>
              </a:rPr>
              <a:t></a:t>
            </a:r>
            <a:r>
              <a:rPr lang="en-US" sz="3200" dirty="0" smtClean="0"/>
              <a:t>The </a:t>
            </a:r>
            <a:r>
              <a:rPr lang="en-US" sz="3200" b="1" dirty="0" smtClean="0"/>
              <a:t>RDBMS</a:t>
            </a:r>
            <a:r>
              <a:rPr lang="en-US" sz="3200" dirty="0" smtClean="0"/>
              <a:t> provides users and programmers with a systematic way to create, retrieve, update and manage data.</a:t>
            </a:r>
          </a:p>
          <a:p>
            <a:r>
              <a:rPr lang="en-US" sz="3200" dirty="0" smtClean="0">
                <a:sym typeface="Wingdings" pitchFamily="2" charset="2"/>
              </a:rPr>
              <a:t> Examples of RDBMS: </a:t>
            </a:r>
            <a:r>
              <a:rPr lang="en-US" sz="3200" dirty="0" smtClean="0"/>
              <a:t>MS SQL Server, IBM DB2, Oracle, MySQL, and Microsoft Access.</a:t>
            </a:r>
          </a:p>
          <a:p>
            <a:endParaRPr lang="en-US" sz="3200" dirty="0" smtClean="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2062103"/>
          </a:xfrm>
          <a:prstGeom prst="rect">
            <a:avLst/>
          </a:prstGeom>
          <a:noFill/>
        </p:spPr>
        <p:txBody>
          <a:bodyPr wrap="square" rtlCol="0">
            <a:spAutoFit/>
          </a:bodyPr>
          <a:lstStyle/>
          <a:p>
            <a:r>
              <a:rPr lang="en-US" sz="3200" b="1" dirty="0" smtClean="0"/>
              <a:t>What is a table?</a:t>
            </a:r>
          </a:p>
          <a:p>
            <a:r>
              <a:rPr lang="en-US" sz="3200" dirty="0" smtClean="0"/>
              <a:t>The data in an RDBMS is stored in database objects which are called as </a:t>
            </a:r>
            <a:r>
              <a:rPr lang="en-US" sz="3200" b="1" dirty="0" smtClean="0"/>
              <a:t>tables</a:t>
            </a:r>
            <a:r>
              <a:rPr lang="en-US" sz="3200" dirty="0" smtClean="0"/>
              <a:t>.</a:t>
            </a:r>
          </a:p>
          <a:p>
            <a:endParaRPr lang="en-US" sz="3200" dirty="0"/>
          </a:p>
        </p:txBody>
      </p:sp>
      <p:pic>
        <p:nvPicPr>
          <p:cNvPr id="1026" name="Picture 2"/>
          <p:cNvPicPr>
            <a:picLocks noChangeAspect="1" noChangeArrowheads="1"/>
          </p:cNvPicPr>
          <p:nvPr/>
        </p:nvPicPr>
        <p:blipFill>
          <a:blip r:embed="rId2"/>
          <a:srcRect/>
          <a:stretch>
            <a:fillRect/>
          </a:stretch>
        </p:blipFill>
        <p:spPr bwMode="auto">
          <a:xfrm>
            <a:off x="0" y="1676400"/>
            <a:ext cx="9144000" cy="3886200"/>
          </a:xfrm>
          <a:prstGeom prst="rect">
            <a:avLst/>
          </a:prstGeom>
          <a:noFill/>
          <a:ln w="9525">
            <a:noFill/>
            <a:miter lim="800000"/>
            <a:headEnd/>
            <a:tailEnd/>
          </a:ln>
          <a:effectLst/>
        </p:spPr>
      </p:pic>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b="1" dirty="0" smtClean="0"/>
              <a:t>What is a field?</a:t>
            </a:r>
          </a:p>
          <a:p>
            <a:r>
              <a:rPr lang="en-US" sz="3200" dirty="0" smtClean="0"/>
              <a:t>Every table is broken up into smaller entities called fields. The fields in the CUSTOMERS table consist of ID, NAME, AGE, ADDRESS and SALARY. Fields are also called as columns.</a:t>
            </a:r>
          </a:p>
          <a:p>
            <a:r>
              <a:rPr lang="en-US" sz="3200" b="1" dirty="0" smtClean="0"/>
              <a:t>What is a Record or a Row?</a:t>
            </a:r>
          </a:p>
          <a:p>
            <a:r>
              <a:rPr lang="en-US" sz="3200" dirty="0" smtClean="0"/>
              <a:t>A record is also called as a row of data is each individual entry that exists in a table. Following is a single row of data or record in the CUSTOMERS table </a:t>
            </a:r>
          </a:p>
        </p:txBody>
      </p:sp>
      <p:pic>
        <p:nvPicPr>
          <p:cNvPr id="2050" name="Picture 2"/>
          <p:cNvPicPr>
            <a:picLocks noChangeAspect="1" noChangeArrowheads="1"/>
          </p:cNvPicPr>
          <p:nvPr/>
        </p:nvPicPr>
        <p:blipFill>
          <a:blip r:embed="rId2"/>
          <a:srcRect/>
          <a:stretch>
            <a:fillRect/>
          </a:stretch>
        </p:blipFill>
        <p:spPr bwMode="auto">
          <a:xfrm>
            <a:off x="76200" y="4648200"/>
            <a:ext cx="8305800" cy="1066800"/>
          </a:xfrm>
          <a:prstGeom prst="rect">
            <a:avLst/>
          </a:prstGeom>
          <a:noFill/>
          <a:ln w="9525">
            <a:noFill/>
            <a:miter lim="800000"/>
            <a:headEnd/>
            <a:tailEnd/>
          </a:ln>
          <a:effectLst/>
        </p:spPr>
      </p:pic>
      <p:sp>
        <p:nvSpPr>
          <p:cNvPr id="4" name="TextBox 3"/>
          <p:cNvSpPr txBox="1"/>
          <p:nvPr/>
        </p:nvSpPr>
        <p:spPr>
          <a:xfrm>
            <a:off x="0" y="5892225"/>
            <a:ext cx="9144000" cy="584775"/>
          </a:xfrm>
          <a:prstGeom prst="rect">
            <a:avLst/>
          </a:prstGeom>
          <a:noFill/>
        </p:spPr>
        <p:txBody>
          <a:bodyPr wrap="square" rtlCol="0">
            <a:spAutoFit/>
          </a:bodyPr>
          <a:lstStyle/>
          <a:p>
            <a:r>
              <a:rPr lang="en-US" sz="3200" dirty="0" smtClean="0"/>
              <a:t>Rows are also called as </a:t>
            </a:r>
            <a:r>
              <a:rPr lang="en-US" sz="3200" dirty="0" err="1" smtClean="0"/>
              <a:t>tuples</a:t>
            </a:r>
            <a:r>
              <a:rPr lang="en-US" sz="3200" dirty="0" smtClean="0"/>
              <a:t>.</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pPr>
              <a:buFont typeface="Wingdings"/>
              <a:buChar char="à"/>
            </a:pPr>
            <a:r>
              <a:rPr lang="en-US" sz="3200" dirty="0" smtClean="0">
                <a:sym typeface="Wingdings" pitchFamily="2" charset="2"/>
              </a:rPr>
              <a:t>Install MySQL rdbms. </a:t>
            </a:r>
          </a:p>
          <a:p>
            <a:r>
              <a:rPr lang="en-US" sz="3200" b="1" u="sng" dirty="0" smtClean="0">
                <a:sym typeface="Wingdings" pitchFamily="2" charset="2"/>
              </a:rPr>
              <a:t>Establishing Connection with </a:t>
            </a:r>
            <a:r>
              <a:rPr lang="en-US" sz="3200" b="1" u="sng" dirty="0" err="1" smtClean="0">
                <a:sym typeface="Wingdings" pitchFamily="2" charset="2"/>
              </a:rPr>
              <a:t>mysql</a:t>
            </a:r>
            <a:r>
              <a:rPr lang="en-US" sz="3200" b="1" u="sng" dirty="0" smtClean="0">
                <a:sym typeface="Wingdings" pitchFamily="2" charset="2"/>
              </a:rPr>
              <a:t> database:</a:t>
            </a:r>
          </a:p>
          <a:p>
            <a:r>
              <a:rPr lang="en-US" sz="3200" dirty="0" smtClean="0">
                <a:sym typeface="Wingdings" pitchFamily="2" charset="2"/>
              </a:rPr>
              <a:t> After Installing MySQL rdbms, perform the following task:</a:t>
            </a:r>
          </a:p>
          <a:p>
            <a:r>
              <a:rPr lang="en-US" sz="3200" dirty="0" smtClean="0"/>
              <a:t>	</a:t>
            </a:r>
            <a:r>
              <a:rPr lang="en-US" sz="3200" dirty="0" err="1" smtClean="0"/>
              <a:t>i</a:t>
            </a:r>
            <a:r>
              <a:rPr lang="en-US" sz="3200" dirty="0" smtClean="0"/>
              <a:t>) Establish the connection to MySQL rdbms</a:t>
            </a:r>
          </a:p>
          <a:p>
            <a:r>
              <a:rPr lang="en-US" sz="3200" dirty="0" smtClean="0"/>
              <a:t>	ii) Display the existed databases in </a:t>
            </a:r>
            <a:r>
              <a:rPr lang="en-US" sz="3200" dirty="0" err="1" smtClean="0"/>
              <a:t>MySQL</a:t>
            </a:r>
            <a:r>
              <a:rPr lang="en-US" sz="3200" dirty="0" smtClean="0"/>
              <a:t> </a:t>
            </a:r>
            <a:r>
              <a:rPr lang="en-US" sz="3200" dirty="0" err="1" smtClean="0"/>
              <a:t>rdbms</a:t>
            </a:r>
            <a:endParaRPr lang="en-US" sz="3200" dirty="0" smtClean="0"/>
          </a:p>
          <a:p>
            <a:endParaRPr lang="en-US" sz="3200" dirty="0" smtClean="0"/>
          </a:p>
          <a:p>
            <a:r>
              <a:rPr lang="en-US" sz="3200" dirty="0" smtClean="0"/>
              <a:t>To perform this task do the following steps:</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sym typeface="Wingdings" pitchFamily="2" charset="2"/>
              </a:rPr>
              <a:t>1) </a:t>
            </a:r>
            <a:r>
              <a:rPr lang="en-US" sz="3200" b="1" dirty="0" smtClean="0"/>
              <a:t>Import database module:</a:t>
            </a:r>
          </a:p>
          <a:p>
            <a:r>
              <a:rPr lang="en-US" sz="3200" dirty="0" err="1" smtClean="0"/>
              <a:t>Eg</a:t>
            </a:r>
            <a:r>
              <a:rPr lang="en-US" sz="3200" dirty="0" smtClean="0"/>
              <a:t>: import </a:t>
            </a:r>
            <a:r>
              <a:rPr lang="en-US" sz="3200" dirty="0" err="1" smtClean="0"/>
              <a:t>mysql.connector</a:t>
            </a:r>
            <a:endParaRPr lang="en-US" sz="3200" dirty="0" smtClean="0"/>
          </a:p>
          <a:p>
            <a:r>
              <a:rPr lang="en-US" sz="3200" b="1" dirty="0" smtClean="0">
                <a:sym typeface="Wingdings" pitchFamily="2" charset="2"/>
              </a:rPr>
              <a:t>2) </a:t>
            </a:r>
            <a:r>
              <a:rPr lang="en-US" sz="3200" b="1" dirty="0" smtClean="0"/>
              <a:t>Establish Connection between Python Program and database:</a:t>
            </a:r>
          </a:p>
          <a:p>
            <a:r>
              <a:rPr lang="en-US" sz="3200" dirty="0" smtClean="0"/>
              <a:t>We can create connection object by using connect() function.</a:t>
            </a:r>
          </a:p>
          <a:p>
            <a:r>
              <a:rPr lang="en-US" sz="3200" dirty="0" err="1" smtClean="0"/>
              <a:t>Eg</a:t>
            </a:r>
            <a:r>
              <a:rPr lang="en-US" sz="3200" dirty="0" smtClean="0"/>
              <a:t>: con=</a:t>
            </a:r>
            <a:r>
              <a:rPr lang="en-US" sz="3200" dirty="0" err="1" smtClean="0"/>
              <a:t>mysql.connector.connect</a:t>
            </a:r>
            <a:r>
              <a:rPr lang="en-US" sz="3200" dirty="0" smtClean="0"/>
              <a:t>(host='</a:t>
            </a:r>
            <a:r>
              <a:rPr lang="en-US" sz="3200" dirty="0" err="1" smtClean="0"/>
              <a:t>localhost',user</a:t>
            </a:r>
            <a:r>
              <a:rPr lang="en-US" sz="3200" dirty="0" smtClean="0"/>
              <a:t>='</a:t>
            </a:r>
            <a:r>
              <a:rPr lang="en-US" sz="3200" dirty="0" err="1" smtClean="0"/>
              <a:t>root',password</a:t>
            </a:r>
            <a:r>
              <a:rPr lang="en-US" sz="3200" dirty="0" smtClean="0"/>
              <a:t>='root')</a:t>
            </a:r>
          </a:p>
          <a:p>
            <a:r>
              <a:rPr lang="en-US" sz="3200" b="1" dirty="0" smtClean="0">
                <a:sym typeface="Wingdings" pitchFamily="2" charset="2"/>
              </a:rPr>
              <a:t>3) E</a:t>
            </a:r>
            <a:r>
              <a:rPr lang="en-US" sz="3200" b="1" dirty="0" smtClean="0"/>
              <a:t>xecute </a:t>
            </a:r>
            <a:r>
              <a:rPr lang="en-US" sz="3200" b="1" dirty="0" err="1" smtClean="0"/>
              <a:t>sql</a:t>
            </a:r>
            <a:r>
              <a:rPr lang="en-US" sz="3200" b="1" dirty="0" smtClean="0"/>
              <a:t> queries:</a:t>
            </a:r>
          </a:p>
          <a:p>
            <a:r>
              <a:rPr lang="en-US" sz="3200" dirty="0" smtClean="0"/>
              <a:t>To execute </a:t>
            </a:r>
            <a:r>
              <a:rPr lang="en-US" sz="3200" dirty="0" err="1" smtClean="0"/>
              <a:t>sql</a:t>
            </a:r>
            <a:r>
              <a:rPr lang="en-US" sz="3200" dirty="0" smtClean="0"/>
              <a:t> queries and to hold query results, Cursor object is required. Cursor object is created by using cursor() method.</a:t>
            </a:r>
          </a:p>
          <a:p>
            <a:r>
              <a:rPr lang="en-US" sz="3200" dirty="0" err="1" smtClean="0"/>
              <a:t>Eg</a:t>
            </a:r>
            <a:r>
              <a:rPr lang="en-US" sz="3200" dirty="0" smtClean="0"/>
              <a:t>: cursor=</a:t>
            </a:r>
            <a:r>
              <a:rPr lang="en-US" sz="3200" dirty="0" err="1" smtClean="0"/>
              <a:t>con.cursor</a:t>
            </a:r>
            <a:r>
              <a:rPr lang="en-US" sz="3200" dirty="0" smtClean="0"/>
              <a:t>()</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dirty="0" smtClean="0">
                <a:sym typeface="Wingdings" pitchFamily="2" charset="2"/>
              </a:rPr>
              <a:t>We can e</a:t>
            </a:r>
            <a:r>
              <a:rPr lang="en-US" sz="3200" dirty="0" smtClean="0"/>
              <a:t>xecute SQL Queries By using Cursor object. </a:t>
            </a:r>
          </a:p>
          <a:p>
            <a:r>
              <a:rPr lang="en-US" sz="3200" dirty="0" err="1" smtClean="0"/>
              <a:t>Eg</a:t>
            </a:r>
            <a:r>
              <a:rPr lang="en-US" sz="3200" dirty="0" smtClean="0"/>
              <a:t>: </a:t>
            </a:r>
            <a:r>
              <a:rPr lang="en-US" sz="3200" dirty="0" err="1" smtClean="0"/>
              <a:t>cursor.execute</a:t>
            </a:r>
            <a:r>
              <a:rPr lang="en-US" sz="3200" dirty="0" smtClean="0"/>
              <a:t>("show databases")</a:t>
            </a:r>
          </a:p>
          <a:p>
            <a:endParaRPr lang="en-US" sz="3200" dirty="0" smtClean="0"/>
          </a:p>
          <a:p>
            <a:r>
              <a:rPr lang="en-US" sz="3200" b="1" dirty="0" smtClean="0"/>
              <a:t>4) Fetch(get) the result from the Cursor object</a:t>
            </a:r>
          </a:p>
          <a:p>
            <a:r>
              <a:rPr lang="en-US" sz="3200" dirty="0" smtClean="0"/>
              <a:t>We can fetch the results from the cursor object by using </a:t>
            </a:r>
            <a:r>
              <a:rPr lang="en-US" sz="3200" dirty="0" err="1" smtClean="0"/>
              <a:t>fetchall</a:t>
            </a:r>
            <a:r>
              <a:rPr lang="en-US" sz="3200" dirty="0" smtClean="0"/>
              <a:t>() function</a:t>
            </a:r>
          </a:p>
          <a:p>
            <a:r>
              <a:rPr lang="en-US" sz="3200" dirty="0" err="1" smtClean="0"/>
              <a:t>Eg</a:t>
            </a:r>
            <a:r>
              <a:rPr lang="en-US" sz="3200" dirty="0" smtClean="0"/>
              <a:t>: databases=</a:t>
            </a:r>
            <a:r>
              <a:rPr lang="en-US" sz="3200" dirty="0" err="1" smtClean="0"/>
              <a:t>cursor.fetchall</a:t>
            </a:r>
            <a:r>
              <a:rPr lang="en-US" sz="3200" dirty="0" smtClean="0"/>
              <a:t>()</a:t>
            </a:r>
          </a:p>
          <a:p>
            <a:endParaRPr lang="en-US" sz="3200" dirty="0" smtClean="0">
              <a:sym typeface="Wingdings" pitchFamily="2" charset="2"/>
            </a:endParaRPr>
          </a:p>
          <a:p>
            <a:r>
              <a:rPr lang="en-US" sz="3200" b="1" dirty="0" smtClean="0">
                <a:sym typeface="Wingdings" pitchFamily="2" charset="2"/>
              </a:rPr>
              <a:t>5)Display the fetched results:</a:t>
            </a:r>
          </a:p>
          <a:p>
            <a:r>
              <a:rPr lang="en-US" sz="3200" dirty="0" smtClean="0">
                <a:sym typeface="Wingdings" pitchFamily="2" charset="2"/>
              </a:rPr>
              <a:t>We can display the fetched results by using for loop:</a:t>
            </a:r>
          </a:p>
          <a:p>
            <a:r>
              <a:rPr lang="en-US" sz="3200" dirty="0" err="1" smtClean="0">
                <a:sym typeface="Wingdings" pitchFamily="2" charset="2"/>
              </a:rPr>
              <a:t>Eg</a:t>
            </a:r>
            <a:r>
              <a:rPr lang="en-US" sz="3200" dirty="0" smtClean="0">
                <a:sym typeface="Wingdings" pitchFamily="2" charset="2"/>
              </a:rPr>
              <a:t>:</a:t>
            </a:r>
            <a:r>
              <a:rPr lang="en-US" sz="3200" dirty="0" smtClean="0"/>
              <a:t>	for </a:t>
            </a:r>
            <a:r>
              <a:rPr lang="en-US" sz="3200" dirty="0" err="1" smtClean="0"/>
              <a:t>i</a:t>
            </a:r>
            <a:r>
              <a:rPr lang="en-US" sz="3200" dirty="0" smtClean="0"/>
              <a:t> in databases:</a:t>
            </a:r>
          </a:p>
          <a:p>
            <a:r>
              <a:rPr lang="en-US" sz="3200" dirty="0" smtClean="0"/>
              <a:t>	        print(</a:t>
            </a:r>
            <a:r>
              <a:rPr lang="en-US" sz="3200" dirty="0" err="1" smtClean="0"/>
              <a:t>i</a:t>
            </a:r>
            <a:r>
              <a:rPr lang="en-US" sz="3200" dirty="0" smtClean="0"/>
              <a:t>)</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b="1" dirty="0" smtClean="0">
                <a:sym typeface="Wingdings" pitchFamily="2" charset="2"/>
              </a:rPr>
              <a:t>6) Close the database connection (or) close the database objects (or) Closing </a:t>
            </a:r>
            <a:r>
              <a:rPr lang="en-US" sz="3200" b="1" dirty="0" err="1" smtClean="0">
                <a:sym typeface="Wingdings" pitchFamily="2" charset="2"/>
              </a:rPr>
              <a:t>mysql</a:t>
            </a:r>
            <a:r>
              <a:rPr lang="en-US" sz="3200" b="1" dirty="0" smtClean="0">
                <a:sym typeface="Wingdings" pitchFamily="2" charset="2"/>
              </a:rPr>
              <a:t> </a:t>
            </a:r>
            <a:r>
              <a:rPr lang="en-US" sz="3200" b="1" smtClean="0">
                <a:sym typeface="Wingdings" pitchFamily="2" charset="2"/>
              </a:rPr>
              <a:t>database connections</a:t>
            </a:r>
            <a:endParaRPr lang="en-US" sz="3200" b="1" dirty="0" smtClean="0">
              <a:sym typeface="Wingdings" pitchFamily="2" charset="2"/>
            </a:endParaRPr>
          </a:p>
          <a:p>
            <a:r>
              <a:rPr lang="en-US" sz="3200" dirty="0" smtClean="0">
                <a:sym typeface="Wingdings" pitchFamily="2" charset="2"/>
              </a:rPr>
              <a:t>Once Database related operations are completed then it is always recommended to close the database objects.</a:t>
            </a:r>
          </a:p>
          <a:p>
            <a:r>
              <a:rPr lang="en-US" sz="3200" dirty="0" err="1" smtClean="0">
                <a:sym typeface="Wingdings" pitchFamily="2" charset="2"/>
              </a:rPr>
              <a:t>Eg</a:t>
            </a:r>
            <a:r>
              <a:rPr lang="en-US" sz="3200" dirty="0" smtClean="0">
                <a:sym typeface="Wingdings" pitchFamily="2" charset="2"/>
              </a:rPr>
              <a:t>:</a:t>
            </a:r>
          </a:p>
          <a:p>
            <a:r>
              <a:rPr lang="en-US" sz="3200" dirty="0" err="1" smtClean="0"/>
              <a:t>cursor.close</a:t>
            </a:r>
            <a:r>
              <a:rPr lang="en-US" sz="3200" dirty="0" smtClean="0"/>
              <a:t>()</a:t>
            </a:r>
          </a:p>
          <a:p>
            <a:r>
              <a:rPr lang="en-US" sz="3200" dirty="0" err="1" smtClean="0"/>
              <a:t>con.close</a:t>
            </a:r>
            <a:r>
              <a:rPr lang="en-US" sz="3200"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4524315"/>
          </a:xfrm>
          <a:prstGeom prst="rect">
            <a:avLst/>
          </a:prstGeom>
          <a:noFill/>
        </p:spPr>
        <p:txBody>
          <a:bodyPr wrap="square" rtlCol="0">
            <a:spAutoFit/>
          </a:bodyPr>
          <a:lstStyle/>
          <a:p>
            <a:r>
              <a:rPr lang="en-US" sz="3200" b="1" dirty="0" smtClean="0">
                <a:sym typeface="Wingdings" pitchFamily="2" charset="2"/>
              </a:rPr>
              <a:t> In list, </a:t>
            </a:r>
            <a:r>
              <a:rPr lang="en-US" sz="3200" b="1" dirty="0" smtClean="0"/>
              <a:t>duplicate objects are allowed</a:t>
            </a:r>
          </a:p>
          <a:p>
            <a:r>
              <a:rPr lang="en-US" sz="3200" dirty="0" smtClean="0"/>
              <a:t>&gt;&gt;&gt; l2=[10,10,20,20,20,30,30]</a:t>
            </a:r>
          </a:p>
          <a:p>
            <a:r>
              <a:rPr lang="en-US" sz="3200" dirty="0" smtClean="0"/>
              <a:t>&gt;&gt;&gt; l2</a:t>
            </a:r>
          </a:p>
          <a:p>
            <a:r>
              <a:rPr lang="en-US" sz="3200" dirty="0" smtClean="0"/>
              <a:t>[10, 10, 20, 20, 20, 30, 30]</a:t>
            </a:r>
          </a:p>
          <a:p>
            <a:r>
              <a:rPr lang="en-US" sz="3200" b="1" dirty="0" smtClean="0">
                <a:sym typeface="Wingdings" pitchFamily="2" charset="2"/>
              </a:rPr>
              <a:t> In List, both homogeneous and </a:t>
            </a:r>
            <a:r>
              <a:rPr lang="en-US" sz="3200" b="1" dirty="0" smtClean="0"/>
              <a:t>heterogeneous objects are allowed</a:t>
            </a:r>
          </a:p>
          <a:p>
            <a:r>
              <a:rPr lang="en-US" sz="3200" dirty="0" smtClean="0"/>
              <a:t>&gt;&gt;&gt; l3=[10,10.23,'Python',1+2j,True]</a:t>
            </a:r>
          </a:p>
          <a:p>
            <a:r>
              <a:rPr lang="en-US" sz="3200" dirty="0" smtClean="0"/>
              <a:t>&gt;&gt;&gt; l3</a:t>
            </a:r>
          </a:p>
          <a:p>
            <a:r>
              <a:rPr lang="en-US" sz="3200" dirty="0" smtClean="0"/>
              <a:t>[10, 10.23, 'Python', (1+2j), True]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494085"/>
          </a:xfrm>
          <a:prstGeom prst="rect">
            <a:avLst/>
          </a:prstGeom>
          <a:noFill/>
        </p:spPr>
        <p:txBody>
          <a:bodyPr wrap="square" rtlCol="0">
            <a:spAutoFit/>
          </a:bodyPr>
          <a:lstStyle/>
          <a:p>
            <a:r>
              <a:rPr lang="en-US" sz="3200" b="1" u="sng" dirty="0" err="1" smtClean="0"/>
              <a:t>Tuple</a:t>
            </a:r>
            <a:r>
              <a:rPr lang="en-US" sz="3200" b="1" u="sng" dirty="0" smtClean="0"/>
              <a:t> Data Structure</a:t>
            </a:r>
          </a:p>
          <a:p>
            <a:pPr>
              <a:buFont typeface="Wingdings"/>
              <a:buChar char="à"/>
            </a:pPr>
            <a:r>
              <a:rPr lang="en-US" sz="3200" dirty="0" err="1" smtClean="0"/>
              <a:t>Tuple</a:t>
            </a:r>
            <a:r>
              <a:rPr lang="en-US" sz="3200" dirty="0" smtClean="0"/>
              <a:t> is exactly same as List but the difference is “</a:t>
            </a:r>
            <a:r>
              <a:rPr lang="en-US" sz="3200" dirty="0" err="1" smtClean="0"/>
              <a:t>tuple</a:t>
            </a:r>
            <a:r>
              <a:rPr lang="en-US" sz="3200" dirty="0" smtClean="0"/>
              <a:t>” object is immutable object and “list” object is mutable object. i.e. “</a:t>
            </a:r>
            <a:r>
              <a:rPr lang="en-US" sz="3200" dirty="0" err="1" smtClean="0"/>
              <a:t>tuple</a:t>
            </a:r>
            <a:r>
              <a:rPr lang="en-US" sz="3200" dirty="0" smtClean="0"/>
              <a:t>” object can not be changed and “list” object can be changed</a:t>
            </a:r>
          </a:p>
          <a:p>
            <a:r>
              <a:rPr lang="en-US" sz="3200" dirty="0" smtClean="0">
                <a:sym typeface="Wingdings" pitchFamily="2" charset="2"/>
              </a:rPr>
              <a:t> </a:t>
            </a:r>
            <a:r>
              <a:rPr lang="en-US" sz="3200" dirty="0" smtClean="0"/>
              <a:t>If our data is fixed and never changes then we should go for </a:t>
            </a:r>
            <a:r>
              <a:rPr lang="en-US" sz="3200" dirty="0" err="1" smtClean="0"/>
              <a:t>Tuple</a:t>
            </a:r>
            <a:r>
              <a:rPr lang="en-US" sz="3200" dirty="0" smtClean="0"/>
              <a:t>.</a:t>
            </a:r>
          </a:p>
          <a:p>
            <a:r>
              <a:rPr lang="en-US" sz="3200" dirty="0" smtClean="0">
                <a:sym typeface="Wingdings" pitchFamily="2" charset="2"/>
              </a:rPr>
              <a:t> So, “</a:t>
            </a:r>
            <a:r>
              <a:rPr lang="en-US" sz="3200" dirty="0" err="1" smtClean="0">
                <a:sym typeface="Wingdings" pitchFamily="2" charset="2"/>
              </a:rPr>
              <a:t>tuple</a:t>
            </a:r>
            <a:r>
              <a:rPr lang="en-US" sz="3200" dirty="0" smtClean="0">
                <a:sym typeface="Wingdings" pitchFamily="2" charset="2"/>
              </a:rPr>
              <a:t>” is also a collection of individual objects. “</a:t>
            </a:r>
            <a:r>
              <a:rPr lang="en-US" sz="3200" dirty="0" err="1" smtClean="0">
                <a:sym typeface="Wingdings" pitchFamily="2" charset="2"/>
              </a:rPr>
              <a:t>tuple</a:t>
            </a:r>
            <a:r>
              <a:rPr lang="en-US" sz="3200" dirty="0" smtClean="0">
                <a:sym typeface="Wingdings" pitchFamily="2" charset="2"/>
              </a:rPr>
              <a:t>” is represented in “parenthesis” and with comma separated values.</a:t>
            </a:r>
          </a:p>
          <a:p>
            <a:r>
              <a:rPr lang="fr-FR" sz="3200" dirty="0" smtClean="0"/>
              <a:t>&gt;&gt;&gt; t1=(10,20,30,40,50)</a:t>
            </a:r>
          </a:p>
          <a:p>
            <a:r>
              <a:rPr lang="fr-FR" sz="3200" dirty="0" smtClean="0"/>
              <a:t>&gt;&gt;&gt; type(t1)</a:t>
            </a:r>
          </a:p>
          <a:p>
            <a:r>
              <a:rPr lang="fr-FR" sz="3200" dirty="0" smtClean="0"/>
              <a:t>&lt;class '</a:t>
            </a:r>
            <a:r>
              <a:rPr lang="fr-FR" sz="3200" dirty="0" err="1" smtClean="0"/>
              <a:t>tuple</a:t>
            </a:r>
            <a:r>
              <a:rPr lang="fr-FR" sz="3200" dirty="0" smtClean="0"/>
              <a:t>'&gt;</a:t>
            </a:r>
            <a:endParaRPr lang="en-US" sz="3200" dirty="0" smtClean="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046988"/>
          </a:xfrm>
          <a:prstGeom prst="rect">
            <a:avLst/>
          </a:prstGeom>
          <a:noFill/>
        </p:spPr>
        <p:txBody>
          <a:bodyPr wrap="square" rtlCol="0">
            <a:spAutoFit/>
          </a:bodyPr>
          <a:lstStyle/>
          <a:p>
            <a:r>
              <a:rPr lang="en-US" sz="3200" dirty="0" smtClean="0">
                <a:sym typeface="Wingdings" pitchFamily="2" charset="2"/>
              </a:rPr>
              <a:t>All the above steps are written in python program as follows:</a:t>
            </a:r>
            <a:endParaRPr lang="en-US" sz="3200" dirty="0" smtClean="0"/>
          </a:p>
          <a:p>
            <a:endParaRPr lang="en-US" sz="3200" dirty="0" smtClean="0"/>
          </a:p>
          <a:p>
            <a:r>
              <a:rPr lang="en-US" sz="3200" dirty="0" smtClean="0"/>
              <a:t>Open Python IDLE window, then select "New File" from  File menu and type the following python program:</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7017306"/>
          </a:xfrm>
          <a:prstGeom prst="rect">
            <a:avLst/>
          </a:prstGeom>
          <a:noFill/>
        </p:spPr>
        <p:txBody>
          <a:bodyPr wrap="square" rtlCol="0">
            <a:spAutoFit/>
          </a:bodyPr>
          <a:lstStyle/>
          <a:p>
            <a:r>
              <a:rPr lang="en-US" sz="3000" dirty="0" smtClean="0"/>
              <a:t>import </a:t>
            </a:r>
            <a:r>
              <a:rPr lang="en-US" sz="3000" dirty="0" err="1" smtClean="0"/>
              <a:t>mysql.connector</a:t>
            </a:r>
            <a:endParaRPr lang="en-US" sz="3000" dirty="0" smtClean="0"/>
          </a:p>
          <a:p>
            <a:r>
              <a:rPr lang="en-US" sz="3000" dirty="0" smtClean="0"/>
              <a:t>try:    	</a:t>
            </a:r>
          </a:p>
          <a:p>
            <a:r>
              <a:rPr lang="en-US" sz="3000" dirty="0" smtClean="0"/>
              <a:t>	con=</a:t>
            </a:r>
            <a:r>
              <a:rPr lang="en-US" sz="3000" dirty="0" err="1" smtClean="0"/>
              <a:t>mysql.connector.connect</a:t>
            </a:r>
            <a:r>
              <a:rPr lang="en-US" sz="3000" dirty="0" smtClean="0"/>
              <a:t>(host='</a:t>
            </a:r>
            <a:r>
              <a:rPr lang="en-US" sz="3000" dirty="0" err="1" smtClean="0"/>
              <a:t>localhost',u</a:t>
            </a:r>
            <a:r>
              <a:rPr lang="en-US" sz="3000" dirty="0" smtClean="0"/>
              <a:t>	ser='</a:t>
            </a:r>
            <a:r>
              <a:rPr lang="en-US" sz="3000" dirty="0" err="1" smtClean="0"/>
              <a:t>root',password</a:t>
            </a:r>
            <a:r>
              <a:rPr lang="en-US" sz="3000" dirty="0" smtClean="0"/>
              <a:t>='root')</a:t>
            </a:r>
          </a:p>
          <a:p>
            <a:r>
              <a:rPr lang="en-US" sz="3000" dirty="0" smtClean="0"/>
              <a:t>    	cursor=</a:t>
            </a:r>
            <a:r>
              <a:rPr lang="en-US" sz="3000" dirty="0" err="1" smtClean="0"/>
              <a:t>con.cursor</a:t>
            </a:r>
            <a:r>
              <a:rPr lang="en-US" sz="3000" dirty="0" smtClean="0"/>
              <a:t>()</a:t>
            </a:r>
          </a:p>
          <a:p>
            <a:r>
              <a:rPr lang="en-US" sz="3000" dirty="0" smtClean="0"/>
              <a:t>    	</a:t>
            </a:r>
            <a:r>
              <a:rPr lang="en-US" sz="3000" dirty="0" err="1" smtClean="0"/>
              <a:t>cursor.execute</a:t>
            </a:r>
            <a:r>
              <a:rPr lang="en-US" sz="3000" dirty="0" smtClean="0"/>
              <a:t>("show databases")</a:t>
            </a:r>
          </a:p>
          <a:p>
            <a:r>
              <a:rPr lang="en-US" sz="3000" dirty="0" smtClean="0"/>
              <a:t>    	databases=</a:t>
            </a:r>
            <a:r>
              <a:rPr lang="en-US" sz="3000" dirty="0" err="1" smtClean="0"/>
              <a:t>cursor.fetchall</a:t>
            </a:r>
            <a:r>
              <a:rPr lang="en-US" sz="3000" dirty="0" smtClean="0"/>
              <a:t>()</a:t>
            </a:r>
          </a:p>
          <a:p>
            <a:r>
              <a:rPr lang="en-US" sz="3000" dirty="0" smtClean="0"/>
              <a:t>    	for </a:t>
            </a:r>
            <a:r>
              <a:rPr lang="en-US" sz="3000" dirty="0" err="1" smtClean="0"/>
              <a:t>i</a:t>
            </a:r>
            <a:r>
              <a:rPr lang="en-US" sz="3000" dirty="0" smtClean="0"/>
              <a:t> in databases:</a:t>
            </a:r>
          </a:p>
          <a:p>
            <a:r>
              <a:rPr lang="en-US" sz="3000" dirty="0" smtClean="0"/>
              <a:t>	        print(</a:t>
            </a:r>
            <a:r>
              <a:rPr lang="en-US" sz="3000" dirty="0" err="1" smtClean="0"/>
              <a:t>i</a:t>
            </a:r>
            <a:r>
              <a:rPr lang="en-US" sz="3000" dirty="0" smtClean="0"/>
              <a:t>)</a:t>
            </a:r>
          </a:p>
          <a:p>
            <a:r>
              <a:rPr lang="en-US" sz="3000" dirty="0" smtClean="0"/>
              <a:t>except </a:t>
            </a:r>
            <a:r>
              <a:rPr lang="en-US" sz="3200" dirty="0" err="1" smtClean="0"/>
              <a:t>mysql.connector.DatabaseError</a:t>
            </a:r>
            <a:r>
              <a:rPr lang="en-US" sz="3200" dirty="0" smtClean="0"/>
              <a:t> as e</a:t>
            </a:r>
            <a:r>
              <a:rPr lang="en-US" sz="3000" dirty="0" smtClean="0"/>
              <a:t>:</a:t>
            </a:r>
          </a:p>
          <a:p>
            <a:r>
              <a:rPr lang="en-US" sz="3000" dirty="0" smtClean="0"/>
              <a:t>    	print(e)</a:t>
            </a:r>
          </a:p>
          <a:p>
            <a:r>
              <a:rPr lang="en-US" sz="3000" dirty="0" smtClean="0"/>
              <a:t>finally:</a:t>
            </a:r>
          </a:p>
          <a:p>
            <a:r>
              <a:rPr lang="en-US" sz="3000" dirty="0" smtClean="0"/>
              <a:t>    	</a:t>
            </a:r>
            <a:r>
              <a:rPr lang="en-US" sz="3000" dirty="0" err="1" smtClean="0"/>
              <a:t>cursor.close</a:t>
            </a:r>
            <a:r>
              <a:rPr lang="en-US" sz="3000" dirty="0" smtClean="0"/>
              <a:t>()</a:t>
            </a:r>
          </a:p>
          <a:p>
            <a:r>
              <a:rPr lang="en-US" sz="3000" dirty="0" smtClean="0"/>
              <a:t>    	</a:t>
            </a:r>
            <a:r>
              <a:rPr lang="en-US" sz="3000" dirty="0" err="1" smtClean="0"/>
              <a:t>con.close</a:t>
            </a:r>
            <a:r>
              <a:rPr lang="en-US" sz="3000" dirty="0" smtClean="0"/>
              <a:t>()</a:t>
            </a:r>
          </a:p>
          <a:p>
            <a:r>
              <a:rPr lang="en-US" sz="3000" dirty="0" smtClean="0"/>
              <a:t>    	</a:t>
            </a:r>
            <a:r>
              <a:rPr lang="en-US" sz="2700" dirty="0" smtClean="0"/>
              <a:t>print("Database connection is disconnected successfully")</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55750"/>
          </a:xfrm>
          <a:prstGeom prst="rect">
            <a:avLst/>
          </a:prstGeom>
          <a:noFill/>
        </p:spPr>
        <p:txBody>
          <a:bodyPr wrap="square" rtlCol="0">
            <a:spAutoFit/>
          </a:bodyPr>
          <a:lstStyle/>
          <a:p>
            <a:r>
              <a:rPr lang="en-US" sz="3200" b="1" dirty="0" smtClean="0"/>
              <a:t>Note:</a:t>
            </a:r>
            <a:r>
              <a:rPr lang="en-US" sz="3200" dirty="0" smtClean="0"/>
              <a:t> </a:t>
            </a:r>
            <a:r>
              <a:rPr lang="en-US" sz="3000" dirty="0" smtClean="0"/>
              <a:t>The </a:t>
            </a:r>
            <a:r>
              <a:rPr lang="en-US" sz="3000" b="1" dirty="0" smtClean="0"/>
              <a:t>Database runtime errors(Database exceptions) </a:t>
            </a:r>
            <a:r>
              <a:rPr lang="en-US" sz="3000" dirty="0" smtClean="0"/>
              <a:t>are handled with “try-except-finally” blocks</a:t>
            </a:r>
            <a:endParaRPr lang="en-US" sz="3000" b="1" dirty="0" smtClean="0"/>
          </a:p>
          <a:p>
            <a:r>
              <a:rPr lang="en-US" sz="3200" b="1" dirty="0" smtClean="0"/>
              <a:t>Save the file and select "Run Module" option from "File Menu"</a:t>
            </a:r>
          </a:p>
          <a:p>
            <a:r>
              <a:rPr lang="en-US" sz="3200" u="sng" dirty="0" smtClean="0"/>
              <a:t>Output:</a:t>
            </a:r>
            <a:endParaRPr lang="en-US" sz="3200" dirty="0" smtClean="0"/>
          </a:p>
          <a:p>
            <a:r>
              <a:rPr lang="en-US" sz="3200" dirty="0" smtClean="0"/>
              <a:t>('</a:t>
            </a:r>
            <a:r>
              <a:rPr lang="en-US" sz="3200" dirty="0" err="1" smtClean="0"/>
              <a:t>information_schema</a:t>
            </a:r>
            <a:r>
              <a:rPr lang="en-US" sz="3200" dirty="0" smtClean="0"/>
              <a:t>',)</a:t>
            </a:r>
          </a:p>
          <a:p>
            <a:r>
              <a:rPr lang="en-US" sz="3200" dirty="0" smtClean="0"/>
              <a:t>('</a:t>
            </a:r>
            <a:r>
              <a:rPr lang="en-US" sz="3200" dirty="0" err="1" smtClean="0"/>
              <a:t>mysql</a:t>
            </a:r>
            <a:r>
              <a:rPr lang="en-US" sz="3200" dirty="0" smtClean="0"/>
              <a:t>',)</a:t>
            </a:r>
          </a:p>
          <a:p>
            <a:r>
              <a:rPr lang="en-US" sz="3200" dirty="0" smtClean="0"/>
              <a:t>('</a:t>
            </a:r>
            <a:r>
              <a:rPr lang="en-US" sz="3200" dirty="0" err="1" smtClean="0"/>
              <a:t>performance_schema</a:t>
            </a:r>
            <a:r>
              <a:rPr lang="en-US" sz="3200" dirty="0" smtClean="0"/>
              <a:t>',)</a:t>
            </a:r>
          </a:p>
          <a:p>
            <a:r>
              <a:rPr lang="en-US" sz="3200" dirty="0" smtClean="0"/>
              <a:t>('</a:t>
            </a:r>
            <a:r>
              <a:rPr lang="en-US" sz="3200" dirty="0" err="1" smtClean="0"/>
              <a:t>sakila</a:t>
            </a:r>
            <a:r>
              <a:rPr lang="en-US" sz="3200" dirty="0" smtClean="0"/>
              <a:t>',)</a:t>
            </a:r>
          </a:p>
          <a:p>
            <a:r>
              <a:rPr lang="en-US" sz="3200" dirty="0" smtClean="0"/>
              <a:t>('sys',)</a:t>
            </a:r>
          </a:p>
          <a:p>
            <a:r>
              <a:rPr lang="en-US" sz="3200" dirty="0" smtClean="0"/>
              <a:t>('world',)</a:t>
            </a:r>
          </a:p>
          <a:p>
            <a:r>
              <a:rPr lang="en-US" sz="3200" dirty="0" smtClean="0"/>
              <a:t>Database connection is disconnected successfully </a:t>
            </a:r>
          </a:p>
          <a:p>
            <a:r>
              <a:rPr lang="en-US" sz="3200" b="1" dirty="0" smtClean="0"/>
              <a:t>In the output, the list of databases are displayed from </a:t>
            </a:r>
            <a:r>
              <a:rPr lang="en-US" sz="3200" b="1" dirty="0" err="1" smtClean="0"/>
              <a:t>mysql</a:t>
            </a:r>
            <a:r>
              <a:rPr lang="en-US" sz="3200" b="1" dirty="0" smtClean="0"/>
              <a:t> database server.</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b="1" dirty="0" smtClean="0"/>
              <a:t>Task:</a:t>
            </a:r>
          </a:p>
          <a:p>
            <a:r>
              <a:rPr lang="en-US" sz="3200" dirty="0" err="1" smtClean="0"/>
              <a:t>i</a:t>
            </a:r>
            <a:r>
              <a:rPr lang="en-US" sz="3200" dirty="0" smtClean="0"/>
              <a:t>) Establish connection </a:t>
            </a:r>
            <a:r>
              <a:rPr lang="en-US" sz="3200" dirty="0" err="1" smtClean="0"/>
              <a:t>mysql</a:t>
            </a:r>
            <a:r>
              <a:rPr lang="en-US" sz="3200" dirty="0" smtClean="0"/>
              <a:t> database</a:t>
            </a:r>
          </a:p>
          <a:p>
            <a:r>
              <a:rPr lang="en-US" sz="3200" dirty="0" smtClean="0"/>
              <a:t>ii) Create employees Database</a:t>
            </a:r>
          </a:p>
          <a:p>
            <a:r>
              <a:rPr lang="en-US" sz="3200" dirty="0" smtClean="0"/>
              <a:t>iii)  After creation of employees database, display the list of databases</a:t>
            </a:r>
          </a:p>
          <a:p>
            <a:r>
              <a:rPr lang="en-US" sz="3200" dirty="0" smtClean="0"/>
              <a:t>iv) Close the database connection</a:t>
            </a:r>
          </a:p>
          <a:p>
            <a:endParaRPr lang="en-US" sz="3200" dirty="0" smtClean="0"/>
          </a:p>
          <a:p>
            <a:r>
              <a:rPr lang="en-US" sz="3200" dirty="0" smtClean="0"/>
              <a:t>Open Python IDLE window, then select "New File" from  File menu and type the following python program:</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dirty="0" smtClean="0"/>
              <a:t>import </a:t>
            </a:r>
            <a:r>
              <a:rPr lang="en-US" sz="3200" dirty="0" err="1" smtClean="0"/>
              <a:t>mysql.connector</a:t>
            </a:r>
            <a:endParaRPr lang="en-US" sz="3200" dirty="0" smtClean="0"/>
          </a:p>
          <a:p>
            <a:r>
              <a:rPr lang="en-US" sz="3200" dirty="0" smtClean="0"/>
              <a:t>try:    	con=</a:t>
            </a:r>
            <a:r>
              <a:rPr lang="en-US" sz="3200" dirty="0" err="1" smtClean="0"/>
              <a:t>mysql.connector.connect</a:t>
            </a:r>
            <a:r>
              <a:rPr lang="en-US" sz="3200" dirty="0" smtClean="0"/>
              <a:t>(host='</a:t>
            </a:r>
            <a:r>
              <a:rPr lang="en-US" sz="3200" dirty="0" err="1" smtClean="0"/>
              <a:t>localhost',u</a:t>
            </a:r>
            <a:r>
              <a:rPr lang="en-US" sz="3200" dirty="0" smtClean="0"/>
              <a:t>	ser='</a:t>
            </a:r>
            <a:r>
              <a:rPr lang="en-US" sz="3200" dirty="0" err="1" smtClean="0"/>
              <a:t>root',password</a:t>
            </a:r>
            <a:r>
              <a:rPr lang="en-US" sz="3200" dirty="0" smtClean="0"/>
              <a:t>='root')</a:t>
            </a:r>
          </a:p>
          <a:p>
            <a:r>
              <a:rPr lang="en-US" sz="3200" dirty="0" smtClean="0"/>
              <a:t>	cursor=</a:t>
            </a:r>
            <a:r>
              <a:rPr lang="en-US" sz="3200" dirty="0" err="1" smtClean="0"/>
              <a:t>con.cursor</a:t>
            </a:r>
            <a:r>
              <a:rPr lang="en-US" sz="3200" dirty="0" smtClean="0"/>
              <a:t>()</a:t>
            </a:r>
          </a:p>
          <a:p>
            <a:r>
              <a:rPr lang="en-US" sz="3200" dirty="0" smtClean="0"/>
              <a:t>	</a:t>
            </a:r>
            <a:r>
              <a:rPr lang="en-US" sz="3200" dirty="0" err="1" smtClean="0"/>
              <a:t>cursor.execute</a:t>
            </a:r>
            <a:r>
              <a:rPr lang="en-US" sz="3200" dirty="0" smtClean="0"/>
              <a:t>("create database employees")</a:t>
            </a:r>
          </a:p>
          <a:p>
            <a:r>
              <a:rPr lang="en-US" sz="3200" dirty="0" smtClean="0"/>
              <a:t>	print("employees database is created 	successfully")</a:t>
            </a:r>
          </a:p>
          <a:p>
            <a:r>
              <a:rPr lang="en-US" sz="3200" dirty="0" smtClean="0"/>
              <a:t>	print("LIST OF DATABASES:")</a:t>
            </a:r>
          </a:p>
          <a:p>
            <a:r>
              <a:rPr lang="en-US" sz="3200" dirty="0" smtClean="0"/>
              <a:t>	</a:t>
            </a:r>
            <a:r>
              <a:rPr lang="en-US" sz="3200" dirty="0" err="1" smtClean="0"/>
              <a:t>cursor.execute</a:t>
            </a:r>
            <a:r>
              <a:rPr lang="en-US" sz="3200" dirty="0" smtClean="0"/>
              <a:t>("show databases")</a:t>
            </a:r>
          </a:p>
          <a:p>
            <a:r>
              <a:rPr lang="en-US" sz="3200" dirty="0" smtClean="0"/>
              <a:t>	databases=</a:t>
            </a:r>
            <a:r>
              <a:rPr lang="en-US" sz="3200" dirty="0" err="1" smtClean="0"/>
              <a:t>cursor.fetchall</a:t>
            </a:r>
            <a:r>
              <a:rPr lang="en-US" sz="3200" dirty="0" smtClean="0"/>
              <a:t>()</a:t>
            </a:r>
          </a:p>
          <a:p>
            <a:r>
              <a:rPr lang="en-US" sz="3200" dirty="0" smtClean="0"/>
              <a:t>	for </a:t>
            </a:r>
            <a:r>
              <a:rPr lang="en-US" sz="3200" dirty="0" err="1" smtClean="0"/>
              <a:t>i</a:t>
            </a:r>
            <a:r>
              <a:rPr lang="en-US" sz="3200" dirty="0" smtClean="0"/>
              <a:t> in databases:</a:t>
            </a:r>
          </a:p>
          <a:p>
            <a:r>
              <a:rPr lang="en-US" sz="3200" dirty="0" smtClean="0"/>
              <a:t>	        print(</a:t>
            </a:r>
            <a:r>
              <a:rPr lang="en-US" sz="3200" dirty="0" err="1" smtClean="0"/>
              <a:t>i</a:t>
            </a:r>
            <a:r>
              <a:rPr lang="en-US" sz="3200" dirty="0" smtClean="0"/>
              <a:t>)</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dirty="0" smtClean="0"/>
              <a:t>except </a:t>
            </a:r>
            <a:r>
              <a:rPr lang="en-US" sz="3200" dirty="0" err="1" smtClean="0"/>
              <a:t>mysql.connector.DatabaseError</a:t>
            </a:r>
            <a:r>
              <a:rPr lang="en-US" sz="3200" dirty="0" smtClean="0"/>
              <a:t> as e:</a:t>
            </a:r>
          </a:p>
          <a:p>
            <a:r>
              <a:rPr lang="en-US" sz="3200" dirty="0" smtClean="0"/>
              <a:t>	 print(e)</a:t>
            </a:r>
          </a:p>
          <a:p>
            <a:r>
              <a:rPr lang="en-US" sz="3200" dirty="0" smtClean="0"/>
              <a:t>finally:</a:t>
            </a:r>
          </a:p>
          <a:p>
            <a:r>
              <a:rPr lang="en-US" sz="3200" dirty="0" smtClean="0"/>
              <a:t>          </a:t>
            </a:r>
            <a:r>
              <a:rPr lang="en-US" sz="3200" dirty="0" err="1" smtClean="0"/>
              <a:t>con.close</a:t>
            </a:r>
            <a:r>
              <a:rPr lang="en-US" sz="3200" dirty="0" smtClean="0"/>
              <a:t>()</a:t>
            </a:r>
          </a:p>
          <a:p>
            <a:r>
              <a:rPr lang="en-US" sz="3200" dirty="0" smtClean="0"/>
              <a:t>          print("Database connection is disconnected 	successfully")</a:t>
            </a:r>
          </a:p>
          <a:p>
            <a:endParaRPr lang="en-US" sz="3200" dirty="0" smtClean="0"/>
          </a:p>
          <a:p>
            <a:r>
              <a:rPr lang="en-US" sz="3200" dirty="0" smtClean="0"/>
              <a:t>Save the file and select “Run Module option from Run Menu</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t>Output:</a:t>
            </a:r>
          </a:p>
          <a:p>
            <a:r>
              <a:rPr lang="en-US" sz="3200" dirty="0" smtClean="0"/>
              <a:t>employees database is created successfully</a:t>
            </a:r>
          </a:p>
          <a:p>
            <a:r>
              <a:rPr lang="en-US" sz="3200" dirty="0" smtClean="0"/>
              <a:t>LIST OF DATABASES:</a:t>
            </a:r>
          </a:p>
          <a:p>
            <a:r>
              <a:rPr lang="en-US" sz="3200" dirty="0" smtClean="0"/>
              <a:t>('employees',)</a:t>
            </a:r>
          </a:p>
          <a:p>
            <a:r>
              <a:rPr lang="en-US" sz="3200" dirty="0" smtClean="0"/>
              <a:t>('</a:t>
            </a:r>
            <a:r>
              <a:rPr lang="en-US" sz="3200" dirty="0" err="1" smtClean="0"/>
              <a:t>information_schema</a:t>
            </a:r>
            <a:r>
              <a:rPr lang="en-US" sz="3200" dirty="0" smtClean="0"/>
              <a:t>',)</a:t>
            </a:r>
          </a:p>
          <a:p>
            <a:r>
              <a:rPr lang="en-US" sz="3200" dirty="0" smtClean="0"/>
              <a:t>('</a:t>
            </a:r>
            <a:r>
              <a:rPr lang="en-US" sz="3200" dirty="0" err="1" smtClean="0"/>
              <a:t>mysql</a:t>
            </a:r>
            <a:r>
              <a:rPr lang="en-US" sz="3200" dirty="0" smtClean="0"/>
              <a:t>',)</a:t>
            </a:r>
          </a:p>
          <a:p>
            <a:r>
              <a:rPr lang="en-US" sz="3200" dirty="0" smtClean="0"/>
              <a:t>('</a:t>
            </a:r>
            <a:r>
              <a:rPr lang="en-US" sz="3200" dirty="0" err="1" smtClean="0"/>
              <a:t>performance_schema</a:t>
            </a:r>
            <a:r>
              <a:rPr lang="en-US" sz="3200" dirty="0" smtClean="0"/>
              <a:t>',)</a:t>
            </a:r>
          </a:p>
          <a:p>
            <a:r>
              <a:rPr lang="en-US" sz="3200" dirty="0" smtClean="0"/>
              <a:t>('sys',)</a:t>
            </a:r>
          </a:p>
          <a:p>
            <a:r>
              <a:rPr lang="en-US" sz="3200" dirty="0" smtClean="0"/>
              <a:t>('world',)</a:t>
            </a:r>
          </a:p>
          <a:p>
            <a:r>
              <a:rPr lang="en-US" sz="3200" dirty="0" smtClean="0"/>
              <a:t>Database connection is disconnected successfully</a:t>
            </a:r>
          </a:p>
          <a:p>
            <a:r>
              <a:rPr lang="en-US" sz="3200" b="1" dirty="0" smtClean="0"/>
              <a:t>The following exception comes when executed again</a:t>
            </a:r>
          </a:p>
          <a:p>
            <a:r>
              <a:rPr lang="en-US" sz="3200" dirty="0" smtClean="0"/>
              <a:t>1007 (HY000): Can't create database 'employees'; database exists</a:t>
            </a:r>
          </a:p>
          <a:p>
            <a:r>
              <a:rPr lang="en-US" sz="3200" dirty="0" smtClean="0"/>
              <a:t>Database connection is disconnected successfully</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t>Task:</a:t>
            </a:r>
          </a:p>
          <a:p>
            <a:pPr marL="571500" indent="-571500">
              <a:buAutoNum type="romanLcParenR"/>
            </a:pPr>
            <a:r>
              <a:rPr lang="en-US" sz="3200" dirty="0" smtClean="0"/>
              <a:t>Establish the connection to </a:t>
            </a:r>
            <a:r>
              <a:rPr lang="en-US" sz="3200" dirty="0" err="1" smtClean="0"/>
              <a:t>mysql</a:t>
            </a:r>
            <a:r>
              <a:rPr lang="en-US" sz="3200" dirty="0" smtClean="0"/>
              <a:t> database</a:t>
            </a:r>
          </a:p>
          <a:p>
            <a:pPr marL="571500" indent="-571500">
              <a:buAutoNum type="romanLcParenR"/>
            </a:pPr>
            <a:r>
              <a:rPr lang="en-US" sz="3200" dirty="0" smtClean="0"/>
              <a:t>Create “</a:t>
            </a:r>
            <a:r>
              <a:rPr lang="en-US" sz="3200" dirty="0" err="1" smtClean="0"/>
              <a:t>emp</a:t>
            </a:r>
            <a:r>
              <a:rPr lang="en-US" sz="3200" dirty="0" smtClean="0"/>
              <a:t>” table under “employees” database with the following columns:</a:t>
            </a:r>
          </a:p>
          <a:p>
            <a:pPr marL="571500" indent="-571500"/>
            <a:r>
              <a:rPr lang="en-US" sz="3200" dirty="0" smtClean="0"/>
              <a:t>       ID, name, department, designation, salary</a:t>
            </a:r>
          </a:p>
          <a:p>
            <a:pPr marL="571500" indent="-571500">
              <a:buAutoNum type="romanLcParenR" startAt="3"/>
            </a:pPr>
            <a:r>
              <a:rPr lang="en-US" sz="3200" dirty="0" smtClean="0"/>
              <a:t>Once “</a:t>
            </a:r>
            <a:r>
              <a:rPr lang="en-US" sz="3200" dirty="0" err="1" smtClean="0"/>
              <a:t>emp</a:t>
            </a:r>
            <a:r>
              <a:rPr lang="en-US" sz="3200" dirty="0" smtClean="0"/>
              <a:t>” table is created then give a message that “</a:t>
            </a:r>
            <a:r>
              <a:rPr lang="en-US" sz="3200" dirty="0" err="1" smtClean="0"/>
              <a:t>emp</a:t>
            </a:r>
            <a:r>
              <a:rPr lang="en-US" sz="3200" dirty="0" smtClean="0"/>
              <a:t> table is created”</a:t>
            </a:r>
          </a:p>
          <a:p>
            <a:pPr marL="571500" indent="-571500">
              <a:buAutoNum type="romanLcParenR" startAt="3"/>
            </a:pPr>
            <a:r>
              <a:rPr lang="en-US" sz="3200" dirty="0" smtClean="0"/>
              <a:t>Display the list of tables from “employees” database</a:t>
            </a:r>
          </a:p>
          <a:p>
            <a:pPr marL="571500" indent="-571500">
              <a:buAutoNum type="romanLcParenR" startAt="3"/>
            </a:pPr>
            <a:r>
              <a:rPr lang="en-US" sz="3200" dirty="0" smtClean="0"/>
              <a:t>If already “</a:t>
            </a:r>
            <a:r>
              <a:rPr lang="en-US" sz="3200" dirty="0" err="1" smtClean="0"/>
              <a:t>emp</a:t>
            </a:r>
            <a:r>
              <a:rPr lang="en-US" sz="3200" dirty="0" smtClean="0"/>
              <a:t>” table is existed under “employees” database then give an error message</a:t>
            </a:r>
          </a:p>
          <a:p>
            <a:pPr marL="571500" indent="-571500"/>
            <a:r>
              <a:rPr lang="en-US" sz="3200" b="1" dirty="0" smtClean="0"/>
              <a:t>Open Python IDLE window, then select "New File" </a:t>
            </a:r>
          </a:p>
          <a:p>
            <a:pPr marL="571500" indent="-571500"/>
            <a:r>
              <a:rPr lang="en-US" sz="3200" b="1" dirty="0" smtClean="0"/>
              <a:t>from  File menu and type the following python </a:t>
            </a:r>
          </a:p>
          <a:p>
            <a:pPr marL="571500" indent="-571500"/>
            <a:r>
              <a:rPr lang="en-US" sz="3200" b="1" dirty="0" smtClean="0"/>
              <a:t>program:</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import </a:t>
            </a:r>
            <a:r>
              <a:rPr lang="en-US" sz="3200" dirty="0" err="1" smtClean="0"/>
              <a:t>mysql.connector</a:t>
            </a:r>
            <a:endParaRPr lang="en-US" sz="3200" dirty="0" smtClean="0"/>
          </a:p>
          <a:p>
            <a:r>
              <a:rPr lang="en-US" sz="3200" dirty="0" smtClean="0"/>
              <a:t>try:    	con=</a:t>
            </a:r>
            <a:r>
              <a:rPr lang="en-US" sz="3200" dirty="0" err="1" smtClean="0"/>
              <a:t>mysql.connector.connect</a:t>
            </a:r>
            <a:r>
              <a:rPr lang="en-US" sz="3200" dirty="0" smtClean="0"/>
              <a:t>(host='</a:t>
            </a:r>
            <a:r>
              <a:rPr lang="en-US" sz="3200" dirty="0" err="1" smtClean="0"/>
              <a:t>localhost',u</a:t>
            </a:r>
            <a:r>
              <a:rPr lang="en-US" sz="3200" dirty="0" smtClean="0"/>
              <a:t>	ser='</a:t>
            </a:r>
            <a:r>
              <a:rPr lang="en-US" sz="3200" dirty="0" err="1" smtClean="0"/>
              <a:t>root',password</a:t>
            </a:r>
            <a:r>
              <a:rPr lang="en-US" sz="3200" dirty="0" smtClean="0"/>
              <a:t>='root')</a:t>
            </a:r>
          </a:p>
          <a:p>
            <a:r>
              <a:rPr lang="en-US" sz="3200" dirty="0" smtClean="0"/>
              <a:t>	cursor=</a:t>
            </a:r>
            <a:r>
              <a:rPr lang="en-US" sz="3200" dirty="0" err="1" smtClean="0"/>
              <a:t>con.cursor</a:t>
            </a:r>
            <a:r>
              <a:rPr lang="en-US" sz="3200" dirty="0" smtClean="0"/>
              <a:t>()</a:t>
            </a:r>
          </a:p>
          <a:p>
            <a:r>
              <a:rPr lang="en-US" sz="3200" dirty="0" smtClean="0"/>
              <a:t>    	</a:t>
            </a:r>
            <a:r>
              <a:rPr lang="en-US" sz="3200" dirty="0" err="1" smtClean="0"/>
              <a:t>cursor.execute</a:t>
            </a:r>
            <a:r>
              <a:rPr lang="en-US" sz="3200" dirty="0" smtClean="0"/>
              <a:t>("use employees")</a:t>
            </a:r>
          </a:p>
          <a:p>
            <a:r>
              <a:rPr lang="en-US" sz="3200" dirty="0" smtClean="0"/>
              <a:t>    	print("Present Database is employees")</a:t>
            </a:r>
          </a:p>
          <a:p>
            <a:r>
              <a:rPr lang="en-US" sz="3200" dirty="0" smtClean="0"/>
              <a:t>    	</a:t>
            </a:r>
            <a:r>
              <a:rPr lang="en-US" sz="3200" dirty="0" err="1" smtClean="0"/>
              <a:t>cursor.execute</a:t>
            </a:r>
            <a:r>
              <a:rPr lang="en-US" sz="3200" dirty="0" smtClean="0"/>
              <a:t>("create table </a:t>
            </a:r>
            <a:r>
              <a:rPr lang="en-US" sz="3200" dirty="0" err="1" smtClean="0"/>
              <a:t>emp</a:t>
            </a:r>
            <a:r>
              <a:rPr lang="en-US" sz="3200" dirty="0" smtClean="0"/>
              <a:t>(ID </a:t>
            </a:r>
            <a:r>
              <a:rPr lang="en-US" sz="3200" dirty="0" err="1" smtClean="0"/>
              <a:t>int,name</a:t>
            </a:r>
            <a:r>
              <a:rPr lang="en-US" sz="3200" dirty="0" smtClean="0"/>
              <a:t> 	char(20),department char(20),designation 	char(10),salary </a:t>
            </a:r>
            <a:r>
              <a:rPr lang="en-US" sz="3200" dirty="0" err="1" smtClean="0"/>
              <a:t>int</a:t>
            </a:r>
            <a:r>
              <a:rPr lang="en-US" sz="3200" dirty="0" smtClean="0"/>
              <a:t>)")</a:t>
            </a:r>
          </a:p>
          <a:p>
            <a:r>
              <a:rPr lang="en-US" sz="3200" dirty="0" smtClean="0"/>
              <a:t>    	print("</a:t>
            </a:r>
            <a:r>
              <a:rPr lang="en-US" sz="3200" dirty="0" err="1" smtClean="0"/>
              <a:t>emp</a:t>
            </a:r>
            <a:r>
              <a:rPr lang="en-US" sz="3200" dirty="0" smtClean="0"/>
              <a:t> table is created successfully")</a:t>
            </a:r>
          </a:p>
          <a:p>
            <a:r>
              <a:rPr lang="en-US" sz="3200" dirty="0" smtClean="0"/>
              <a:t>    	</a:t>
            </a:r>
            <a:r>
              <a:rPr lang="en-US" sz="3200" dirty="0" err="1" smtClean="0"/>
              <a:t>cursor.execute</a:t>
            </a:r>
            <a:r>
              <a:rPr lang="en-US" sz="3200" dirty="0" smtClean="0"/>
              <a:t>("show tables")</a:t>
            </a:r>
          </a:p>
          <a:p>
            <a:r>
              <a:rPr lang="en-US" sz="3200" dirty="0" smtClean="0"/>
              <a:t>    	tables=</a:t>
            </a:r>
            <a:r>
              <a:rPr lang="en-US" sz="3200" dirty="0" err="1" smtClean="0"/>
              <a:t>cursor.fetchall</a:t>
            </a:r>
            <a:r>
              <a:rPr lang="en-US" sz="3200" dirty="0" smtClean="0"/>
              <a:t>()</a:t>
            </a:r>
          </a:p>
          <a:p>
            <a:r>
              <a:rPr lang="en-US" sz="3200" dirty="0" smtClean="0"/>
              <a:t>    	</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dirty="0" smtClean="0"/>
              <a:t>	for </a:t>
            </a:r>
            <a:r>
              <a:rPr lang="en-US" sz="3200" dirty="0" err="1" smtClean="0"/>
              <a:t>i</a:t>
            </a:r>
            <a:r>
              <a:rPr lang="en-US" sz="3200" dirty="0" smtClean="0"/>
              <a:t> in tables:</a:t>
            </a:r>
          </a:p>
          <a:p>
            <a:r>
              <a:rPr lang="en-US" sz="3200" dirty="0" smtClean="0"/>
              <a:t>        		print(</a:t>
            </a:r>
            <a:r>
              <a:rPr lang="en-US" sz="3200" dirty="0" err="1" smtClean="0"/>
              <a:t>i</a:t>
            </a:r>
            <a:r>
              <a:rPr lang="en-US" sz="3200" dirty="0" smtClean="0"/>
              <a:t>)</a:t>
            </a:r>
          </a:p>
          <a:p>
            <a:r>
              <a:rPr lang="en-US" sz="3200" dirty="0" smtClean="0"/>
              <a:t>except </a:t>
            </a:r>
            <a:r>
              <a:rPr lang="en-US" sz="3200" dirty="0" err="1" smtClean="0"/>
              <a:t>mysql.connector.DatabaseError</a:t>
            </a:r>
            <a:r>
              <a:rPr lang="en-US" sz="3200" dirty="0" smtClean="0"/>
              <a:t> as e:</a:t>
            </a:r>
          </a:p>
          <a:p>
            <a:r>
              <a:rPr lang="en-US" sz="3200" dirty="0" smtClean="0"/>
              <a:t>    	print(e)</a:t>
            </a:r>
          </a:p>
          <a:p>
            <a:r>
              <a:rPr lang="en-US" sz="3200" dirty="0" smtClean="0"/>
              <a:t>finally:</a:t>
            </a:r>
          </a:p>
          <a:p>
            <a:r>
              <a:rPr lang="en-US" sz="3200" dirty="0" smtClean="0"/>
              <a:t>          </a:t>
            </a:r>
            <a:r>
              <a:rPr lang="en-US" sz="3200" dirty="0" err="1" smtClean="0"/>
              <a:t>con.close</a:t>
            </a:r>
            <a:r>
              <a:rPr lang="en-US" sz="3200" dirty="0" smtClean="0"/>
              <a:t>()</a:t>
            </a:r>
          </a:p>
          <a:p>
            <a:r>
              <a:rPr lang="en-US" sz="3200" dirty="0" smtClean="0"/>
              <a:t>          print("Database connection is disconnected 	successfully")</a:t>
            </a:r>
          </a:p>
          <a:p>
            <a:endParaRPr lang="en-US" sz="3200" dirty="0" smtClean="0"/>
          </a:p>
          <a:p>
            <a:r>
              <a:rPr lang="en-US" sz="3200" b="1" dirty="0" smtClean="0"/>
              <a:t>Save the file and select “Run Module” option from Run Menu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555641"/>
          </a:xfrm>
          <a:prstGeom prst="rect">
            <a:avLst/>
          </a:prstGeom>
          <a:noFill/>
        </p:spPr>
        <p:txBody>
          <a:bodyPr wrap="square" rtlCol="0">
            <a:spAutoFit/>
          </a:bodyPr>
          <a:lstStyle/>
          <a:p>
            <a:r>
              <a:rPr lang="fr-FR" sz="3000" dirty="0" smtClean="0"/>
              <a:t>&gt;&gt;&gt; t1</a:t>
            </a:r>
          </a:p>
          <a:p>
            <a:r>
              <a:rPr lang="fr-FR" sz="3000" dirty="0" smtClean="0"/>
              <a:t>(10, 20, 30, 40, 50)</a:t>
            </a:r>
          </a:p>
          <a:p>
            <a:r>
              <a:rPr lang="fr-FR" sz="3000" dirty="0" smtClean="0"/>
              <a:t>&gt;&gt;&gt; t2=60,70,80,90  </a:t>
            </a:r>
            <a:r>
              <a:rPr lang="fr-FR" sz="3000" b="1" dirty="0" smtClean="0">
                <a:sym typeface="Wingdings" pitchFamily="2" charset="2"/>
              </a:rPr>
              <a:t></a:t>
            </a:r>
            <a:r>
              <a:rPr lang="fr-FR" sz="3000" dirty="0" smtClean="0">
                <a:sym typeface="Wingdings" pitchFamily="2" charset="2"/>
              </a:rPr>
              <a:t> </a:t>
            </a:r>
            <a:r>
              <a:rPr lang="fr-FR" sz="3000" dirty="0" err="1" smtClean="0">
                <a:sym typeface="Wingdings" pitchFamily="2" charset="2"/>
              </a:rPr>
              <a:t>we</a:t>
            </a:r>
            <a:r>
              <a:rPr lang="fr-FR" sz="3000" dirty="0" smtClean="0">
                <a:sym typeface="Wingdings" pitchFamily="2" charset="2"/>
              </a:rPr>
              <a:t> </a:t>
            </a:r>
            <a:r>
              <a:rPr lang="fr-FR" sz="3000" dirty="0" err="1" smtClean="0">
                <a:sym typeface="Wingdings" pitchFamily="2" charset="2"/>
              </a:rPr>
              <a:t>can</a:t>
            </a:r>
            <a:r>
              <a:rPr lang="fr-FR" sz="3000" dirty="0" smtClean="0">
                <a:sym typeface="Wingdings" pitchFamily="2" charset="2"/>
              </a:rPr>
              <a:t> </a:t>
            </a:r>
            <a:r>
              <a:rPr lang="fr-FR" sz="3000" dirty="0" err="1" smtClean="0">
                <a:sym typeface="Wingdings" pitchFamily="2" charset="2"/>
              </a:rPr>
              <a:t>also</a:t>
            </a:r>
            <a:r>
              <a:rPr lang="fr-FR" sz="3000" dirty="0" smtClean="0">
                <a:sym typeface="Wingdings" pitchFamily="2" charset="2"/>
              </a:rPr>
              <a:t> </a:t>
            </a:r>
            <a:r>
              <a:rPr lang="fr-FR" sz="3000" dirty="0" err="1" smtClean="0">
                <a:sym typeface="Wingdings" pitchFamily="2" charset="2"/>
              </a:rPr>
              <a:t>represent</a:t>
            </a:r>
            <a:r>
              <a:rPr lang="fr-FR" sz="3000" dirty="0" smtClean="0">
                <a:sym typeface="Wingdings" pitchFamily="2" charset="2"/>
              </a:rPr>
              <a:t> the </a:t>
            </a:r>
            <a:r>
              <a:rPr lang="fr-FR" sz="3000" dirty="0" err="1" smtClean="0">
                <a:sym typeface="Wingdings" pitchFamily="2" charset="2"/>
              </a:rPr>
              <a:t>tuple</a:t>
            </a:r>
            <a:r>
              <a:rPr lang="fr-FR" sz="3000" dirty="0" smtClean="0">
                <a:sym typeface="Wingdings" pitchFamily="2" charset="2"/>
              </a:rPr>
              <a:t> </a:t>
            </a:r>
            <a:r>
              <a:rPr lang="fr-FR" sz="3000" dirty="0" err="1" smtClean="0">
                <a:sym typeface="Wingdings" pitchFamily="2" charset="2"/>
              </a:rPr>
              <a:t>without</a:t>
            </a:r>
            <a:r>
              <a:rPr lang="fr-FR" sz="3000" dirty="0" smtClean="0">
                <a:sym typeface="Wingdings" pitchFamily="2" charset="2"/>
              </a:rPr>
              <a:t> </a:t>
            </a:r>
            <a:r>
              <a:rPr lang="fr-FR" sz="3000" dirty="0" err="1" smtClean="0">
                <a:sym typeface="Wingdings" pitchFamily="2" charset="2"/>
              </a:rPr>
              <a:t>parenthesis</a:t>
            </a:r>
            <a:r>
              <a:rPr lang="fr-FR" sz="3000" dirty="0" smtClean="0">
                <a:sym typeface="Wingdings" pitchFamily="2" charset="2"/>
              </a:rPr>
              <a:t>.</a:t>
            </a:r>
            <a:endParaRPr lang="en-US" sz="3000" dirty="0" smtClean="0"/>
          </a:p>
          <a:p>
            <a:r>
              <a:rPr lang="fr-FR" sz="3000" dirty="0" smtClean="0"/>
              <a:t>&gt;&gt;&gt; type(t2)</a:t>
            </a:r>
          </a:p>
          <a:p>
            <a:r>
              <a:rPr lang="fr-FR" sz="3000" dirty="0" smtClean="0"/>
              <a:t>&lt;class '</a:t>
            </a:r>
            <a:r>
              <a:rPr lang="fr-FR" sz="3000" dirty="0" err="1" smtClean="0"/>
              <a:t>tuple</a:t>
            </a:r>
            <a:r>
              <a:rPr lang="fr-FR" sz="3000" dirty="0" smtClean="0"/>
              <a:t>'&gt;</a:t>
            </a:r>
          </a:p>
          <a:p>
            <a:r>
              <a:rPr lang="fr-FR" sz="3000" dirty="0" smtClean="0"/>
              <a:t>&gt;&gt;&gt; t2</a:t>
            </a:r>
          </a:p>
          <a:p>
            <a:r>
              <a:rPr lang="fr-FR" sz="3000" dirty="0" smtClean="0"/>
              <a:t>(60, 70, 80, 90)</a:t>
            </a:r>
          </a:p>
          <a:p>
            <a:pPr>
              <a:buFont typeface="Wingdings"/>
              <a:buChar char="à"/>
            </a:pPr>
            <a:r>
              <a:rPr lang="fr-FR" sz="3000" b="1" dirty="0" err="1" smtClean="0">
                <a:sym typeface="Wingdings" pitchFamily="2" charset="2"/>
              </a:rPr>
              <a:t>Tuple</a:t>
            </a:r>
            <a:r>
              <a:rPr lang="fr-FR" sz="3000" b="1" dirty="0" smtClean="0">
                <a:sym typeface="Wingdings" pitchFamily="2" charset="2"/>
              </a:rPr>
              <a:t> </a:t>
            </a:r>
            <a:r>
              <a:rPr lang="fr-FR" sz="3000" b="1" dirty="0" err="1" smtClean="0">
                <a:sym typeface="Wingdings" pitchFamily="2" charset="2"/>
              </a:rPr>
              <a:t>object</a:t>
            </a:r>
            <a:r>
              <a:rPr lang="fr-FR" sz="3000" b="1" dirty="0" smtClean="0">
                <a:sym typeface="Wingdings" pitchFamily="2" charset="2"/>
              </a:rPr>
              <a:t> </a:t>
            </a:r>
            <a:r>
              <a:rPr lang="fr-FR" sz="3000" b="1" dirty="0" err="1" smtClean="0">
                <a:sym typeface="Wingdings" pitchFamily="2" charset="2"/>
              </a:rPr>
              <a:t>is</a:t>
            </a:r>
            <a:r>
              <a:rPr lang="fr-FR" sz="3000" b="1" dirty="0" smtClean="0">
                <a:sym typeface="Wingdings" pitchFamily="2" charset="2"/>
              </a:rPr>
              <a:t> immutable</a:t>
            </a:r>
          </a:p>
          <a:p>
            <a:r>
              <a:rPr lang="en-US" sz="3000" dirty="0" smtClean="0">
                <a:sym typeface="Wingdings" pitchFamily="2" charset="2"/>
              </a:rPr>
              <a:t>&gt;&gt;&gt; t1=(10,20,30,40,50)</a:t>
            </a:r>
          </a:p>
          <a:p>
            <a:r>
              <a:rPr lang="en-US" sz="3000" dirty="0" smtClean="0">
                <a:sym typeface="Wingdings" pitchFamily="2" charset="2"/>
              </a:rPr>
              <a:t>&gt;&gt;&gt; type(t1)</a:t>
            </a:r>
          </a:p>
          <a:p>
            <a:r>
              <a:rPr lang="en-US" sz="3000" dirty="0" smtClean="0">
                <a:sym typeface="Wingdings" pitchFamily="2" charset="2"/>
              </a:rPr>
              <a:t>&lt;class '</a:t>
            </a:r>
            <a:r>
              <a:rPr lang="en-US" sz="3000" dirty="0" err="1" smtClean="0">
                <a:sym typeface="Wingdings" pitchFamily="2" charset="2"/>
              </a:rPr>
              <a:t>tuple</a:t>
            </a:r>
            <a:r>
              <a:rPr lang="en-US" sz="3000" dirty="0" smtClean="0">
                <a:sym typeface="Wingdings" pitchFamily="2" charset="2"/>
              </a:rPr>
              <a:t>'&gt;</a:t>
            </a:r>
          </a:p>
          <a:p>
            <a:r>
              <a:rPr lang="en-US" sz="3000" dirty="0" smtClean="0">
                <a:sym typeface="Wingdings" pitchFamily="2" charset="2"/>
              </a:rPr>
              <a:t>&gt;&gt;&gt; t1</a:t>
            </a:r>
          </a:p>
          <a:p>
            <a:r>
              <a:rPr lang="en-US" sz="3000" dirty="0" smtClean="0">
                <a:sym typeface="Wingdings" pitchFamily="2" charset="2"/>
              </a:rPr>
              <a:t>(10, 20, 30, 40, 50)</a:t>
            </a:r>
            <a:endParaRPr lang="fr-FR" sz="3000" dirty="0" smtClean="0">
              <a:sym typeface="Wingdings" pitchFamily="2" charset="2"/>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b="1" dirty="0" smtClean="0"/>
              <a:t>Output:</a:t>
            </a:r>
          </a:p>
          <a:p>
            <a:r>
              <a:rPr lang="en-US" sz="3200" dirty="0" smtClean="0"/>
              <a:t>Present Database is employees</a:t>
            </a:r>
          </a:p>
          <a:p>
            <a:r>
              <a:rPr lang="en-US" sz="3200" dirty="0" err="1" smtClean="0"/>
              <a:t>emp</a:t>
            </a:r>
            <a:r>
              <a:rPr lang="en-US" sz="3200" dirty="0" smtClean="0"/>
              <a:t> table is created successfully</a:t>
            </a:r>
          </a:p>
          <a:p>
            <a:r>
              <a:rPr lang="en-US" sz="3200" dirty="0" smtClean="0"/>
              <a:t>('</a:t>
            </a:r>
            <a:r>
              <a:rPr lang="en-US" sz="3200" dirty="0" err="1" smtClean="0"/>
              <a:t>emp</a:t>
            </a:r>
            <a:r>
              <a:rPr lang="en-US" sz="3200" dirty="0" smtClean="0"/>
              <a:t>',)</a:t>
            </a:r>
          </a:p>
          <a:p>
            <a:r>
              <a:rPr lang="en-US" sz="3200" dirty="0" smtClean="0"/>
              <a:t>Database connection is disconnected successfully</a:t>
            </a:r>
          </a:p>
          <a:p>
            <a:r>
              <a:rPr lang="en-US" sz="3200" b="1" dirty="0" smtClean="0"/>
              <a:t>The following exception comes when executed again</a:t>
            </a:r>
          </a:p>
          <a:p>
            <a:r>
              <a:rPr lang="en-US" sz="3200" dirty="0" smtClean="0"/>
              <a:t>Present Database is employees</a:t>
            </a:r>
          </a:p>
          <a:p>
            <a:r>
              <a:rPr lang="en-US" sz="3200" dirty="0" smtClean="0"/>
              <a:t>1050 (42S01): Table '</a:t>
            </a:r>
            <a:r>
              <a:rPr lang="en-US" sz="3200" dirty="0" err="1" smtClean="0"/>
              <a:t>emp</a:t>
            </a:r>
            <a:r>
              <a:rPr lang="en-US" sz="3200" dirty="0" smtClean="0"/>
              <a:t>' already exists</a:t>
            </a:r>
          </a:p>
          <a:p>
            <a:r>
              <a:rPr lang="en-US" sz="3200" dirty="0" smtClean="0"/>
              <a:t>Database connection is disconnected successfully</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24973"/>
          </a:xfrm>
          <a:prstGeom prst="rect">
            <a:avLst/>
          </a:prstGeom>
          <a:noFill/>
        </p:spPr>
        <p:txBody>
          <a:bodyPr wrap="square" rtlCol="0">
            <a:spAutoFit/>
          </a:bodyPr>
          <a:lstStyle/>
          <a:p>
            <a:r>
              <a:rPr lang="en-US" sz="3200" b="1" dirty="0" smtClean="0"/>
              <a:t>Another similar type of task:</a:t>
            </a:r>
          </a:p>
          <a:p>
            <a:pPr marL="571500" indent="-571500">
              <a:buAutoNum type="romanLcParenR"/>
            </a:pPr>
            <a:r>
              <a:rPr lang="en-US" sz="3200" dirty="0" smtClean="0"/>
              <a:t>Establish the connection to </a:t>
            </a:r>
            <a:r>
              <a:rPr lang="en-US" sz="3200" dirty="0" err="1" smtClean="0"/>
              <a:t>mysql</a:t>
            </a:r>
            <a:r>
              <a:rPr lang="en-US" sz="3200" dirty="0" smtClean="0"/>
              <a:t> database</a:t>
            </a:r>
          </a:p>
          <a:p>
            <a:pPr marL="571500" indent="-571500">
              <a:buAutoNum type="romanLcParenR"/>
            </a:pPr>
            <a:r>
              <a:rPr lang="en-US" sz="3200" dirty="0" smtClean="0"/>
              <a:t>Under “employees” database, Create “departments” table with the following columns:</a:t>
            </a:r>
          </a:p>
          <a:p>
            <a:pPr marL="571500" indent="-571500"/>
            <a:r>
              <a:rPr lang="en-US" sz="3200" dirty="0" smtClean="0"/>
              <a:t>	</a:t>
            </a:r>
            <a:r>
              <a:rPr lang="en-US" sz="3200" dirty="0" err="1" smtClean="0"/>
              <a:t>department_ID</a:t>
            </a:r>
            <a:r>
              <a:rPr lang="en-US" sz="3200" dirty="0" smtClean="0"/>
              <a:t>, </a:t>
            </a:r>
            <a:r>
              <a:rPr lang="en-US" sz="3200" dirty="0" err="1" smtClean="0"/>
              <a:t>department_name</a:t>
            </a:r>
            <a:r>
              <a:rPr lang="en-US" sz="3200" dirty="0" smtClean="0"/>
              <a:t>, </a:t>
            </a:r>
            <a:r>
              <a:rPr lang="en-US" sz="3200" dirty="0" err="1" smtClean="0"/>
              <a:t>department_address</a:t>
            </a:r>
            <a:endParaRPr lang="en-US" sz="3200" dirty="0" smtClean="0"/>
          </a:p>
          <a:p>
            <a:pPr marL="571500" indent="-571500">
              <a:buAutoNum type="romanLcParenR" startAt="3"/>
            </a:pPr>
            <a:r>
              <a:rPr lang="en-US" sz="3200" dirty="0" smtClean="0"/>
              <a:t>Once “departments” table is created then give a message that “department table is created”</a:t>
            </a:r>
          </a:p>
          <a:p>
            <a:pPr marL="571500" indent="-571500">
              <a:buAutoNum type="romanLcParenR" startAt="3"/>
            </a:pPr>
            <a:r>
              <a:rPr lang="en-US" sz="3200" dirty="0" smtClean="0"/>
              <a:t>Display the list of tables from “employees” database</a:t>
            </a:r>
          </a:p>
          <a:p>
            <a:pPr marL="571500" indent="-571500">
              <a:buAutoNum type="romanLcParenR" startAt="3"/>
            </a:pPr>
            <a:r>
              <a:rPr lang="en-US" sz="3200" dirty="0" smtClean="0"/>
              <a:t>If already “department” table is existed under “employees” database then give an error message</a:t>
            </a:r>
          </a:p>
          <a:p>
            <a:pPr marL="571500" indent="-571500"/>
            <a:r>
              <a:rPr lang="en-US" sz="3000" b="1" dirty="0" smtClean="0"/>
              <a:t>Open Python IDLE window, then select "New File“ from  </a:t>
            </a:r>
          </a:p>
          <a:p>
            <a:pPr marL="571500" indent="-571500"/>
            <a:r>
              <a:rPr lang="en-US" sz="3000" b="1" dirty="0" smtClean="0"/>
              <a:t>File menu and type the following python program:</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import </a:t>
            </a:r>
            <a:r>
              <a:rPr lang="en-US" sz="3200" dirty="0" err="1" smtClean="0"/>
              <a:t>mysql.connector</a:t>
            </a:r>
            <a:endParaRPr lang="en-US" sz="3200" dirty="0" smtClean="0"/>
          </a:p>
          <a:p>
            <a:r>
              <a:rPr lang="en-US" sz="3200" dirty="0" smtClean="0"/>
              <a:t>try:    	con=</a:t>
            </a:r>
            <a:r>
              <a:rPr lang="en-US" sz="3200" dirty="0" err="1" smtClean="0"/>
              <a:t>mysql.connector.connect</a:t>
            </a:r>
            <a:r>
              <a:rPr lang="en-US" sz="3200" dirty="0" smtClean="0"/>
              <a:t>(host='</a:t>
            </a:r>
            <a:r>
              <a:rPr lang="en-US" sz="3200" dirty="0" err="1" smtClean="0"/>
              <a:t>localhost',u</a:t>
            </a:r>
            <a:r>
              <a:rPr lang="en-US" sz="3200" dirty="0" smtClean="0"/>
              <a:t>	ser='</a:t>
            </a:r>
            <a:r>
              <a:rPr lang="en-US" sz="3200" dirty="0" err="1" smtClean="0"/>
              <a:t>root',password</a:t>
            </a:r>
            <a:r>
              <a:rPr lang="en-US" sz="3200" dirty="0" smtClean="0"/>
              <a:t>='root')</a:t>
            </a:r>
          </a:p>
          <a:p>
            <a:r>
              <a:rPr lang="en-US" sz="3200" dirty="0" smtClean="0"/>
              <a:t>    	cursor=</a:t>
            </a:r>
            <a:r>
              <a:rPr lang="en-US" sz="3200" dirty="0" err="1" smtClean="0"/>
              <a:t>con.cursor</a:t>
            </a:r>
            <a:r>
              <a:rPr lang="en-US" sz="3200" dirty="0" smtClean="0"/>
              <a:t>()</a:t>
            </a:r>
          </a:p>
          <a:p>
            <a:r>
              <a:rPr lang="en-US" sz="3200" dirty="0" smtClean="0"/>
              <a:t>    	</a:t>
            </a:r>
            <a:r>
              <a:rPr lang="en-US" sz="3200" dirty="0" err="1" smtClean="0"/>
              <a:t>cursor.execute</a:t>
            </a:r>
            <a:r>
              <a:rPr lang="en-US" sz="3200" dirty="0" smtClean="0"/>
              <a:t>("use employees")</a:t>
            </a:r>
          </a:p>
          <a:p>
            <a:r>
              <a:rPr lang="en-US" sz="3200" dirty="0" smtClean="0"/>
              <a:t>    	print("Present Database is employees")</a:t>
            </a:r>
          </a:p>
          <a:p>
            <a:r>
              <a:rPr lang="en-US" sz="3200" dirty="0" smtClean="0"/>
              <a:t>    	</a:t>
            </a:r>
            <a:r>
              <a:rPr lang="en-US" sz="3200" dirty="0" err="1" smtClean="0"/>
              <a:t>cursor.execute</a:t>
            </a:r>
            <a:r>
              <a:rPr lang="en-US" sz="3200" dirty="0" smtClean="0"/>
              <a:t>("create table 	departments(</a:t>
            </a:r>
            <a:r>
              <a:rPr lang="en-US" sz="3200" dirty="0" err="1" smtClean="0"/>
              <a:t>department_ID</a:t>
            </a:r>
            <a:r>
              <a:rPr lang="en-US" sz="3200" dirty="0" smtClean="0"/>
              <a:t> 	</a:t>
            </a:r>
            <a:r>
              <a:rPr lang="en-US" sz="3200" dirty="0" err="1" smtClean="0"/>
              <a:t>int,department_name</a:t>
            </a:r>
            <a:r>
              <a:rPr lang="en-US" sz="3200" dirty="0" smtClean="0"/>
              <a:t> 	char(20),</a:t>
            </a:r>
            <a:r>
              <a:rPr lang="en-US" sz="3200" dirty="0" err="1" smtClean="0"/>
              <a:t>department_address</a:t>
            </a:r>
            <a:r>
              <a:rPr lang="en-US" sz="3200" dirty="0" smtClean="0"/>
              <a:t> char(20))")</a:t>
            </a:r>
          </a:p>
          <a:p>
            <a:r>
              <a:rPr lang="en-US" sz="3200" dirty="0" smtClean="0"/>
              <a:t>    	print("departments table is created 	successfully")</a:t>
            </a:r>
          </a:p>
          <a:p>
            <a:r>
              <a:rPr lang="en-US" sz="3200" dirty="0" smtClean="0"/>
              <a:t>    	print("LIST OF TABLES")</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dirty="0" smtClean="0"/>
              <a:t>	</a:t>
            </a:r>
            <a:r>
              <a:rPr lang="en-US" sz="3200" dirty="0" err="1" smtClean="0"/>
              <a:t>cursor.execute</a:t>
            </a:r>
            <a:r>
              <a:rPr lang="en-US" sz="3200" dirty="0" smtClean="0"/>
              <a:t>("show tables")</a:t>
            </a:r>
          </a:p>
          <a:p>
            <a:r>
              <a:rPr lang="en-US" sz="3200" dirty="0" smtClean="0"/>
              <a:t>    	tables=</a:t>
            </a:r>
            <a:r>
              <a:rPr lang="en-US" sz="3200" dirty="0" err="1" smtClean="0"/>
              <a:t>cursor.fetchall</a:t>
            </a:r>
            <a:r>
              <a:rPr lang="en-US" sz="3200" dirty="0" smtClean="0"/>
              <a:t>()</a:t>
            </a:r>
          </a:p>
          <a:p>
            <a:r>
              <a:rPr lang="en-US" sz="3200" dirty="0" smtClean="0"/>
              <a:t>    	for </a:t>
            </a:r>
            <a:r>
              <a:rPr lang="en-US" sz="3200" dirty="0" err="1" smtClean="0"/>
              <a:t>i</a:t>
            </a:r>
            <a:r>
              <a:rPr lang="en-US" sz="3200" dirty="0" smtClean="0"/>
              <a:t> in tables:</a:t>
            </a:r>
          </a:p>
          <a:p>
            <a:r>
              <a:rPr lang="en-US" sz="3200" dirty="0" smtClean="0"/>
              <a:t>        		print(</a:t>
            </a:r>
            <a:r>
              <a:rPr lang="en-US" sz="3200" dirty="0" err="1" smtClean="0"/>
              <a:t>i</a:t>
            </a:r>
            <a:r>
              <a:rPr lang="en-US" sz="3200" dirty="0" smtClean="0"/>
              <a:t>)</a:t>
            </a:r>
          </a:p>
          <a:p>
            <a:r>
              <a:rPr lang="en-US" sz="3200" dirty="0" smtClean="0"/>
              <a:t>except </a:t>
            </a:r>
            <a:r>
              <a:rPr lang="en-US" sz="3200" dirty="0" err="1" smtClean="0"/>
              <a:t>mysql.connector.DatabaseError</a:t>
            </a:r>
            <a:r>
              <a:rPr lang="en-US" sz="3200" dirty="0" smtClean="0"/>
              <a:t> as e:</a:t>
            </a:r>
          </a:p>
          <a:p>
            <a:r>
              <a:rPr lang="en-US" sz="3200" dirty="0" smtClean="0"/>
              <a:t>    	print(e)</a:t>
            </a:r>
          </a:p>
          <a:p>
            <a:r>
              <a:rPr lang="en-US" sz="3200" dirty="0" smtClean="0"/>
              <a:t>finally:</a:t>
            </a:r>
          </a:p>
          <a:p>
            <a:r>
              <a:rPr lang="en-US" sz="3200" dirty="0" smtClean="0"/>
              <a:t>          </a:t>
            </a:r>
            <a:r>
              <a:rPr lang="en-US" sz="3200" dirty="0" err="1" smtClean="0"/>
              <a:t>con.close</a:t>
            </a:r>
            <a:r>
              <a:rPr lang="en-US" sz="3200" dirty="0" smtClean="0"/>
              <a:t>()</a:t>
            </a:r>
          </a:p>
          <a:p>
            <a:r>
              <a:rPr lang="en-US" sz="3200" dirty="0" smtClean="0"/>
              <a:t>          print("Database connection is disconnected 	successfully")</a:t>
            </a:r>
          </a:p>
          <a:p>
            <a:r>
              <a:rPr lang="en-US" sz="3200" b="1" dirty="0" smtClean="0"/>
              <a:t>Save the program and select “Run Module” option from “Run Menu”</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dirty="0" smtClean="0"/>
              <a:t>Output:</a:t>
            </a:r>
          </a:p>
          <a:p>
            <a:r>
              <a:rPr lang="en-US" sz="3200" dirty="0" smtClean="0"/>
              <a:t>Present Database is employees</a:t>
            </a:r>
          </a:p>
          <a:p>
            <a:r>
              <a:rPr lang="en-US" sz="3200" dirty="0" smtClean="0"/>
              <a:t>departments table is created successfully</a:t>
            </a:r>
          </a:p>
          <a:p>
            <a:r>
              <a:rPr lang="en-US" sz="3200" dirty="0" smtClean="0"/>
              <a:t>LIST OF TABLES</a:t>
            </a:r>
          </a:p>
          <a:p>
            <a:r>
              <a:rPr lang="en-US" sz="3200" dirty="0" smtClean="0"/>
              <a:t>('departments',)</a:t>
            </a:r>
          </a:p>
          <a:p>
            <a:r>
              <a:rPr lang="en-US" sz="3200" dirty="0" smtClean="0"/>
              <a:t>('</a:t>
            </a:r>
            <a:r>
              <a:rPr lang="en-US" sz="3200" dirty="0" err="1" smtClean="0"/>
              <a:t>emp</a:t>
            </a:r>
            <a:r>
              <a:rPr lang="en-US" sz="3200" dirty="0" smtClean="0"/>
              <a:t>',)</a:t>
            </a:r>
          </a:p>
          <a:p>
            <a:r>
              <a:rPr lang="en-US" sz="3200" dirty="0" smtClean="0"/>
              <a:t>Database connection is disconnected successfully</a:t>
            </a:r>
          </a:p>
          <a:p>
            <a:r>
              <a:rPr lang="en-US" sz="3200" b="1" dirty="0" smtClean="0"/>
              <a:t>The following exception comes when executed again</a:t>
            </a:r>
          </a:p>
          <a:p>
            <a:r>
              <a:rPr lang="en-US" sz="3200" dirty="0" smtClean="0"/>
              <a:t>Present Database is employees</a:t>
            </a:r>
          </a:p>
          <a:p>
            <a:r>
              <a:rPr lang="en-US" sz="3200" dirty="0" smtClean="0"/>
              <a:t>1050 (42S01): Table 'departments' already exists</a:t>
            </a:r>
          </a:p>
          <a:p>
            <a:r>
              <a:rPr lang="en-US" sz="3200" smtClean="0"/>
              <a:t>Database connection is disconnected successfully</a:t>
            </a:r>
            <a:endParaRPr lang="en-US" sz="3200" dirty="0" smtClean="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dirty="0" smtClean="0"/>
              <a:t>Task:</a:t>
            </a:r>
          </a:p>
          <a:p>
            <a:pPr marL="571500" indent="-571500">
              <a:buAutoNum type="romanLcParenR"/>
            </a:pPr>
            <a:r>
              <a:rPr lang="en-US" sz="3200" dirty="0" smtClean="0"/>
              <a:t>Establish the connection to </a:t>
            </a:r>
            <a:r>
              <a:rPr lang="en-US" sz="3200" dirty="0" err="1" smtClean="0"/>
              <a:t>MySQL</a:t>
            </a:r>
            <a:r>
              <a:rPr lang="en-US" sz="3200" dirty="0" smtClean="0"/>
              <a:t> </a:t>
            </a:r>
            <a:r>
              <a:rPr lang="en-US" sz="3200" dirty="0" err="1" smtClean="0"/>
              <a:t>rdbms</a:t>
            </a:r>
            <a:endParaRPr lang="en-US" sz="3200" dirty="0" smtClean="0"/>
          </a:p>
          <a:p>
            <a:pPr marL="571500" indent="-571500">
              <a:buAutoNum type="romanLcParenR"/>
            </a:pPr>
            <a:r>
              <a:rPr lang="en-US" sz="3200" dirty="0" smtClean="0"/>
              <a:t>Use employees database</a:t>
            </a:r>
          </a:p>
          <a:p>
            <a:pPr marL="571500" indent="-571500">
              <a:buAutoNum type="romanLcParenR"/>
            </a:pPr>
            <a:r>
              <a:rPr lang="en-US" sz="3200" dirty="0" smtClean="0"/>
              <a:t>Insert the records into “</a:t>
            </a:r>
            <a:r>
              <a:rPr lang="en-US" sz="3200" dirty="0" err="1" smtClean="0"/>
              <a:t>emp</a:t>
            </a:r>
            <a:r>
              <a:rPr lang="en-US" sz="3200" dirty="0" smtClean="0"/>
              <a:t>” tables</a:t>
            </a:r>
          </a:p>
          <a:p>
            <a:pPr marL="571500" indent="-571500">
              <a:buAutoNum type="romanLcParenR"/>
            </a:pPr>
            <a:r>
              <a:rPr lang="en-US" sz="3200" dirty="0" smtClean="0"/>
              <a:t>After insertion of records, display a message that “records are inserted successfully”</a:t>
            </a:r>
          </a:p>
          <a:p>
            <a:pPr marL="571500" indent="-571500">
              <a:buAutoNum type="romanLcParenR"/>
            </a:pPr>
            <a:r>
              <a:rPr lang="en-US" sz="3200" dirty="0" smtClean="0"/>
              <a:t>Display the employees records</a:t>
            </a:r>
          </a:p>
          <a:p>
            <a:pPr marL="571500" indent="-571500">
              <a:buAutoNum type="romanLcParenR"/>
            </a:pPr>
            <a:r>
              <a:rPr lang="en-US" sz="3200" dirty="0" smtClean="0"/>
              <a:t>Close the database connection</a:t>
            </a:r>
          </a:p>
          <a:p>
            <a:pPr marL="571500" indent="-571500"/>
            <a:endParaRPr lang="en-US" sz="3200" dirty="0" smtClean="0"/>
          </a:p>
          <a:p>
            <a:pPr marL="571500" indent="-571500"/>
            <a:r>
              <a:rPr lang="en-US" sz="3200" dirty="0" smtClean="0"/>
              <a:t>Open python IDLE window, select “New File” option </a:t>
            </a:r>
          </a:p>
          <a:p>
            <a:pPr marL="571500" indent="-571500"/>
            <a:r>
              <a:rPr lang="en-US" sz="3200" dirty="0" smtClean="0"/>
              <a:t>from “File Menu” and type the following program:</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import </a:t>
            </a:r>
            <a:r>
              <a:rPr lang="en-US" sz="3200" dirty="0" err="1" smtClean="0"/>
              <a:t>mysql.connector</a:t>
            </a:r>
            <a:endParaRPr lang="en-US" sz="3200" dirty="0" smtClean="0"/>
          </a:p>
          <a:p>
            <a:r>
              <a:rPr lang="en-US" sz="3200" dirty="0" smtClean="0"/>
              <a:t>try:    	con=</a:t>
            </a:r>
            <a:r>
              <a:rPr lang="en-US" sz="3200" dirty="0" err="1" smtClean="0"/>
              <a:t>mysql.connector.connect</a:t>
            </a:r>
            <a:r>
              <a:rPr lang="en-US" sz="3200" dirty="0" smtClean="0"/>
              <a:t>(host='</a:t>
            </a:r>
            <a:r>
              <a:rPr lang="en-US" sz="3200" dirty="0" err="1" smtClean="0"/>
              <a:t>localhost',u</a:t>
            </a:r>
            <a:r>
              <a:rPr lang="en-US" sz="3200" dirty="0" smtClean="0"/>
              <a:t>	ser='</a:t>
            </a:r>
            <a:r>
              <a:rPr lang="en-US" sz="3200" dirty="0" err="1" smtClean="0"/>
              <a:t>root',password</a:t>
            </a:r>
            <a:r>
              <a:rPr lang="en-US" sz="3200" dirty="0" smtClean="0"/>
              <a:t>='root')</a:t>
            </a:r>
          </a:p>
          <a:p>
            <a:r>
              <a:rPr lang="en-US" sz="3200" dirty="0" smtClean="0"/>
              <a:t>    	cursor=</a:t>
            </a:r>
            <a:r>
              <a:rPr lang="en-US" sz="3200" dirty="0" err="1" smtClean="0"/>
              <a:t>con.cursor</a:t>
            </a:r>
            <a:r>
              <a:rPr lang="en-US" sz="3200" dirty="0" smtClean="0"/>
              <a:t>()</a:t>
            </a:r>
          </a:p>
          <a:p>
            <a:r>
              <a:rPr lang="en-US" sz="3200" dirty="0" smtClean="0"/>
              <a:t>    	</a:t>
            </a:r>
            <a:r>
              <a:rPr lang="en-US" sz="3200" dirty="0" err="1" smtClean="0"/>
              <a:t>cursor.execute</a:t>
            </a:r>
            <a:r>
              <a:rPr lang="en-US" sz="3200" dirty="0" smtClean="0"/>
              <a:t>("use employees")</a:t>
            </a:r>
          </a:p>
          <a:p>
            <a:r>
              <a:rPr lang="en-US" sz="3200" dirty="0" smtClean="0"/>
              <a:t>    	print("Present Database is employees")</a:t>
            </a:r>
          </a:p>
          <a:p>
            <a:r>
              <a:rPr lang="en-US" sz="3200" dirty="0" smtClean="0"/>
              <a:t>    	</a:t>
            </a:r>
            <a:r>
              <a:rPr lang="en-US" sz="3200" dirty="0" err="1" smtClean="0"/>
              <a:t>cursor.execute</a:t>
            </a:r>
            <a:r>
              <a:rPr lang="en-US" sz="3200" dirty="0" smtClean="0"/>
              <a:t>("insert into </a:t>
            </a:r>
            <a:r>
              <a:rPr lang="en-US" sz="3200" dirty="0" err="1" smtClean="0"/>
              <a:t>emp</a:t>
            </a:r>
            <a:r>
              <a:rPr lang="en-US" sz="3200" dirty="0" smtClean="0"/>
              <a:t> 	values(1001,'Raju','IT','SE',100000)") </a:t>
            </a:r>
            <a:r>
              <a:rPr lang="en-US" sz="3200" b="1" dirty="0" smtClean="0">
                <a:sym typeface="Wingdings" pitchFamily="2" charset="2"/>
              </a:rPr>
              <a:t> It is also 	called as “Execution of insert command or 	insert query”</a:t>
            </a:r>
            <a:endParaRPr lang="en-US" sz="3200" dirty="0" smtClean="0"/>
          </a:p>
          <a:p>
            <a:r>
              <a:rPr lang="en-US" sz="3200" dirty="0" smtClean="0"/>
              <a:t>    	</a:t>
            </a:r>
            <a:r>
              <a:rPr lang="en-US" sz="3200" dirty="0" err="1" smtClean="0"/>
              <a:t>cursor.execute</a:t>
            </a:r>
            <a:r>
              <a:rPr lang="en-US" sz="3200" dirty="0" smtClean="0"/>
              <a:t>("insert into </a:t>
            </a:r>
            <a:r>
              <a:rPr lang="en-US" sz="3200" dirty="0" err="1" smtClean="0"/>
              <a:t>emp</a:t>
            </a:r>
            <a:r>
              <a:rPr lang="en-US" sz="3200" dirty="0" smtClean="0"/>
              <a:t> 	values(1002,'Roja','IT','SE',150000)")</a:t>
            </a:r>
          </a:p>
          <a:p>
            <a:r>
              <a:rPr lang="en-US" sz="3200" dirty="0" smtClean="0"/>
              <a:t>    	</a:t>
            </a:r>
            <a:r>
              <a:rPr lang="en-US" sz="3200" dirty="0" err="1" smtClean="0"/>
              <a:t>con.commit</a:t>
            </a:r>
            <a:r>
              <a:rPr lang="en-US" sz="3200" dirty="0" smtClean="0"/>
              <a:t>()</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	print("Records are inserted successfully...")</a:t>
            </a:r>
          </a:p>
          <a:p>
            <a:r>
              <a:rPr lang="en-US" sz="3200" dirty="0" smtClean="0"/>
              <a:t>    	print("EMPLOYEE RECORDS")</a:t>
            </a:r>
          </a:p>
          <a:p>
            <a:r>
              <a:rPr lang="en-US" sz="3200" dirty="0" smtClean="0"/>
              <a:t>	</a:t>
            </a:r>
            <a:r>
              <a:rPr lang="en-US" sz="3200" dirty="0" err="1" smtClean="0"/>
              <a:t>cursor.execute</a:t>
            </a:r>
            <a:r>
              <a:rPr lang="en-US" sz="3200" dirty="0" smtClean="0"/>
              <a:t>("select * from </a:t>
            </a:r>
            <a:r>
              <a:rPr lang="en-US" sz="3200" dirty="0" err="1" smtClean="0"/>
              <a:t>emp</a:t>
            </a:r>
            <a:r>
              <a:rPr lang="en-US" sz="3200" dirty="0" smtClean="0"/>
              <a:t>") </a:t>
            </a:r>
            <a:r>
              <a:rPr lang="en-US" sz="3200" b="1" dirty="0" smtClean="0">
                <a:sym typeface="Wingdings" pitchFamily="2" charset="2"/>
              </a:rPr>
              <a:t> It is also 	called as “Execution of select query”</a:t>
            </a:r>
            <a:endParaRPr lang="en-US" sz="3200" dirty="0" smtClean="0"/>
          </a:p>
          <a:p>
            <a:r>
              <a:rPr lang="en-US" sz="3200" dirty="0" smtClean="0"/>
              <a:t>    	</a:t>
            </a:r>
            <a:r>
              <a:rPr lang="en-US" sz="3200" dirty="0" err="1" smtClean="0"/>
              <a:t>employees_records</a:t>
            </a:r>
            <a:r>
              <a:rPr lang="en-US" sz="3200" dirty="0" smtClean="0"/>
              <a:t>=</a:t>
            </a:r>
            <a:r>
              <a:rPr lang="en-US" sz="3200" dirty="0" err="1" smtClean="0"/>
              <a:t>cursor.fetchall</a:t>
            </a:r>
            <a:r>
              <a:rPr lang="en-US" sz="3200" dirty="0" smtClean="0"/>
              <a:t>()</a:t>
            </a:r>
          </a:p>
          <a:p>
            <a:r>
              <a:rPr lang="en-US" sz="3200" dirty="0" smtClean="0"/>
              <a:t>    	for </a:t>
            </a:r>
            <a:r>
              <a:rPr lang="en-US" sz="3200" dirty="0" err="1" smtClean="0"/>
              <a:t>i</a:t>
            </a:r>
            <a:r>
              <a:rPr lang="en-US" sz="3200" dirty="0" smtClean="0"/>
              <a:t> in </a:t>
            </a:r>
            <a:r>
              <a:rPr lang="en-US" sz="3200" dirty="0" err="1" smtClean="0"/>
              <a:t>employees_records</a:t>
            </a:r>
            <a:r>
              <a:rPr lang="en-US" sz="3200" dirty="0" smtClean="0"/>
              <a:t>:</a:t>
            </a:r>
          </a:p>
          <a:p>
            <a:r>
              <a:rPr lang="en-US" sz="3200" dirty="0" smtClean="0"/>
              <a:t>        		print(</a:t>
            </a:r>
            <a:r>
              <a:rPr lang="en-US" sz="3200" dirty="0" err="1" smtClean="0"/>
              <a:t>i</a:t>
            </a:r>
            <a:r>
              <a:rPr lang="en-US" sz="3200" dirty="0" smtClean="0"/>
              <a:t>)</a:t>
            </a:r>
          </a:p>
          <a:p>
            <a:r>
              <a:rPr lang="en-US" sz="3200" dirty="0" smtClean="0"/>
              <a:t>except </a:t>
            </a:r>
            <a:r>
              <a:rPr lang="en-US" sz="3200" dirty="0" err="1" smtClean="0"/>
              <a:t>mysql.connector.DatabaseError</a:t>
            </a:r>
            <a:r>
              <a:rPr lang="en-US" sz="3200" dirty="0" smtClean="0"/>
              <a:t> as e:</a:t>
            </a:r>
          </a:p>
          <a:p>
            <a:r>
              <a:rPr lang="en-US" sz="3200" dirty="0" smtClean="0"/>
              <a:t>    	print(e)</a:t>
            </a:r>
          </a:p>
          <a:p>
            <a:r>
              <a:rPr lang="en-US" sz="3200" dirty="0" smtClean="0"/>
              <a:t>finally:</a:t>
            </a:r>
          </a:p>
          <a:p>
            <a:r>
              <a:rPr lang="en-US" sz="3200" dirty="0" smtClean="0"/>
              <a:t>    </a:t>
            </a:r>
            <a:r>
              <a:rPr lang="en-US" sz="3200" dirty="0" err="1" smtClean="0"/>
              <a:t>cursor.close</a:t>
            </a:r>
            <a:r>
              <a:rPr lang="en-US" sz="3200" dirty="0" smtClean="0"/>
              <a:t>()</a:t>
            </a:r>
          </a:p>
          <a:p>
            <a:r>
              <a:rPr lang="en-US" sz="3200" dirty="0" smtClean="0"/>
              <a:t>    </a:t>
            </a:r>
            <a:r>
              <a:rPr lang="en-US" sz="3200" dirty="0" err="1" smtClean="0"/>
              <a:t>con.close</a:t>
            </a:r>
            <a:r>
              <a:rPr lang="en-US" sz="3200" dirty="0" smtClean="0"/>
              <a:t>()</a:t>
            </a:r>
          </a:p>
          <a:p>
            <a:r>
              <a:rPr lang="en-US" sz="3200" dirty="0" smtClean="0"/>
              <a:t>    print("Database connection is disconnected 	successfully")</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b="1" dirty="0" smtClean="0"/>
              <a:t>Save the program and select “Run Module” option from “Run” Menu</a:t>
            </a:r>
          </a:p>
          <a:p>
            <a:endParaRPr lang="en-US" sz="3200" b="1" dirty="0" smtClean="0"/>
          </a:p>
          <a:p>
            <a:r>
              <a:rPr lang="en-US" sz="3200" b="1" dirty="0" smtClean="0"/>
              <a:t>Output:</a:t>
            </a:r>
          </a:p>
          <a:p>
            <a:r>
              <a:rPr lang="en-US" sz="3200" dirty="0" smtClean="0"/>
              <a:t>Present Database is employees</a:t>
            </a:r>
          </a:p>
          <a:p>
            <a:r>
              <a:rPr lang="en-US" sz="3200" dirty="0" smtClean="0"/>
              <a:t>Records are inserted successfully...</a:t>
            </a:r>
          </a:p>
          <a:p>
            <a:r>
              <a:rPr lang="en-US" sz="3200" dirty="0" smtClean="0"/>
              <a:t>EMPLOYEE RECORDS</a:t>
            </a:r>
          </a:p>
          <a:p>
            <a:r>
              <a:rPr lang="en-US" sz="3200" dirty="0" smtClean="0"/>
              <a:t>(1001, '</a:t>
            </a:r>
            <a:r>
              <a:rPr lang="en-US" sz="3200" dirty="0" err="1" smtClean="0"/>
              <a:t>Raju</a:t>
            </a:r>
            <a:r>
              <a:rPr lang="en-US" sz="3200" dirty="0" smtClean="0"/>
              <a:t>', 'IT', 'SE', 100000)</a:t>
            </a:r>
          </a:p>
          <a:p>
            <a:r>
              <a:rPr lang="en-US" sz="3200" dirty="0" smtClean="0"/>
              <a:t>(1002, '</a:t>
            </a:r>
            <a:r>
              <a:rPr lang="en-US" sz="3200" dirty="0" err="1" smtClean="0"/>
              <a:t>Roja</a:t>
            </a:r>
            <a:r>
              <a:rPr lang="en-US" sz="3200" dirty="0" smtClean="0"/>
              <a:t>', 'IT', 'SE', 150000)</a:t>
            </a:r>
          </a:p>
          <a:p>
            <a:r>
              <a:rPr lang="en-US" sz="3200" dirty="0" smtClean="0"/>
              <a:t>Database connection is disconnected successfully</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dirty="0" smtClean="0"/>
              <a:t>Another similar type of Task:</a:t>
            </a:r>
          </a:p>
          <a:p>
            <a:pPr marL="571500" indent="-571500">
              <a:buAutoNum type="romanLcParenR"/>
            </a:pPr>
            <a:r>
              <a:rPr lang="en-US" sz="3200" dirty="0" smtClean="0"/>
              <a:t>Establish the connection to </a:t>
            </a:r>
            <a:r>
              <a:rPr lang="en-US" sz="3200" dirty="0" err="1" smtClean="0"/>
              <a:t>MySQL</a:t>
            </a:r>
            <a:r>
              <a:rPr lang="en-US" sz="3200" dirty="0" smtClean="0"/>
              <a:t> </a:t>
            </a:r>
            <a:r>
              <a:rPr lang="en-US" sz="3200" dirty="0" err="1" smtClean="0"/>
              <a:t>rdbms</a:t>
            </a:r>
            <a:endParaRPr lang="en-US" sz="3200" dirty="0" smtClean="0"/>
          </a:p>
          <a:p>
            <a:pPr marL="571500" indent="-571500">
              <a:buAutoNum type="romanLcParenR"/>
            </a:pPr>
            <a:r>
              <a:rPr lang="en-US" sz="3200" dirty="0" smtClean="0"/>
              <a:t>Use employees database</a:t>
            </a:r>
          </a:p>
          <a:p>
            <a:pPr marL="571500" indent="-571500">
              <a:buAutoNum type="romanLcParenR"/>
            </a:pPr>
            <a:r>
              <a:rPr lang="en-US" sz="3200" dirty="0" smtClean="0"/>
              <a:t>Insert the records into “departments” tables</a:t>
            </a:r>
          </a:p>
          <a:p>
            <a:pPr marL="571500" indent="-571500">
              <a:buAutoNum type="romanLcParenR"/>
            </a:pPr>
            <a:r>
              <a:rPr lang="en-US" sz="3200" dirty="0" smtClean="0"/>
              <a:t>After insertion of records, display a message that “records are inserted successfully”</a:t>
            </a:r>
          </a:p>
          <a:p>
            <a:pPr marL="571500" indent="-571500">
              <a:buAutoNum type="romanLcParenR"/>
            </a:pPr>
            <a:r>
              <a:rPr lang="en-US" sz="3200" dirty="0" smtClean="0"/>
              <a:t>Display the records of departments</a:t>
            </a:r>
          </a:p>
          <a:p>
            <a:pPr marL="571500" indent="-571500">
              <a:buAutoNum type="romanLcParenR"/>
            </a:pPr>
            <a:r>
              <a:rPr lang="en-US" sz="3200" dirty="0" smtClean="0"/>
              <a:t>Close the database connection</a:t>
            </a:r>
          </a:p>
          <a:p>
            <a:pPr marL="571500" indent="-571500"/>
            <a:endParaRPr lang="en-US" sz="3200" dirty="0" smtClean="0"/>
          </a:p>
          <a:p>
            <a:pPr marL="571500" indent="-571500"/>
            <a:r>
              <a:rPr lang="en-US" sz="3200" dirty="0" smtClean="0"/>
              <a:t>Open python IDLE window, select “New File” option </a:t>
            </a:r>
          </a:p>
          <a:p>
            <a:pPr marL="571500" indent="-571500"/>
            <a:r>
              <a:rPr lang="en-US" sz="3200" dirty="0" smtClean="0"/>
              <a:t>from “File Menu” and type the following program: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017306"/>
          </a:xfrm>
          <a:prstGeom prst="rect">
            <a:avLst/>
          </a:prstGeom>
          <a:noFill/>
        </p:spPr>
        <p:txBody>
          <a:bodyPr wrap="square" rtlCol="0">
            <a:spAutoFit/>
          </a:bodyPr>
          <a:lstStyle/>
          <a:p>
            <a:r>
              <a:rPr lang="en-US" sz="3000" dirty="0" smtClean="0">
                <a:sym typeface="Wingdings" pitchFamily="2" charset="2"/>
              </a:rPr>
              <a:t>&gt;&gt;&gt; t1[0]</a:t>
            </a:r>
          </a:p>
          <a:p>
            <a:r>
              <a:rPr lang="en-US" sz="3000" dirty="0" smtClean="0">
                <a:sym typeface="Wingdings" pitchFamily="2" charset="2"/>
              </a:rPr>
              <a:t>10</a:t>
            </a:r>
          </a:p>
          <a:p>
            <a:r>
              <a:rPr lang="en-US" sz="3000" dirty="0" smtClean="0">
                <a:sym typeface="Wingdings" pitchFamily="2" charset="2"/>
              </a:rPr>
              <a:t>&gt;&gt;&gt; t1[0]=100</a:t>
            </a:r>
          </a:p>
          <a:p>
            <a:r>
              <a:rPr lang="en-US" sz="3000" dirty="0" smtClean="0">
                <a:sym typeface="Wingdings" pitchFamily="2" charset="2"/>
              </a:rPr>
              <a:t>……………</a:t>
            </a:r>
          </a:p>
          <a:p>
            <a:r>
              <a:rPr lang="en-US" sz="3000" dirty="0" err="1" smtClean="0">
                <a:sym typeface="Wingdings" pitchFamily="2" charset="2"/>
              </a:rPr>
              <a:t>TypeError</a:t>
            </a:r>
            <a:r>
              <a:rPr lang="en-US" sz="3000" dirty="0" smtClean="0">
                <a:sym typeface="Wingdings" pitchFamily="2" charset="2"/>
              </a:rPr>
              <a:t>: '</a:t>
            </a:r>
            <a:r>
              <a:rPr lang="en-US" sz="3000" dirty="0" err="1" smtClean="0">
                <a:sym typeface="Wingdings" pitchFamily="2" charset="2"/>
              </a:rPr>
              <a:t>tuple</a:t>
            </a:r>
            <a:r>
              <a:rPr lang="en-US" sz="3000" dirty="0" smtClean="0">
                <a:sym typeface="Wingdings" pitchFamily="2" charset="2"/>
              </a:rPr>
              <a:t>' object does not support item assignment</a:t>
            </a:r>
          </a:p>
          <a:p>
            <a:r>
              <a:rPr lang="en-US" sz="3000" b="1" dirty="0" smtClean="0">
                <a:sym typeface="Wingdings" pitchFamily="2" charset="2"/>
              </a:rPr>
              <a:t>So, “</a:t>
            </a:r>
            <a:r>
              <a:rPr lang="en-US" sz="3000" b="1" dirty="0" err="1" smtClean="0">
                <a:sym typeface="Wingdings" pitchFamily="2" charset="2"/>
              </a:rPr>
              <a:t>tuple</a:t>
            </a:r>
            <a:r>
              <a:rPr lang="en-US" sz="3000" b="1" dirty="0" smtClean="0">
                <a:sym typeface="Wingdings" pitchFamily="2" charset="2"/>
              </a:rPr>
              <a:t>” object is immutable</a:t>
            </a:r>
          </a:p>
          <a:p>
            <a:r>
              <a:rPr lang="en-US" sz="3000" b="1" dirty="0" smtClean="0">
                <a:sym typeface="Wingdings" pitchFamily="2" charset="2"/>
              </a:rPr>
              <a:t>Where as “list” object is mutable</a:t>
            </a:r>
          </a:p>
          <a:p>
            <a:r>
              <a:rPr lang="en-US" sz="3000" dirty="0" smtClean="0">
                <a:sym typeface="Wingdings" pitchFamily="2" charset="2"/>
              </a:rPr>
              <a:t>&gt;&gt;&gt; l1=[10,20,30,40,50]</a:t>
            </a:r>
          </a:p>
          <a:p>
            <a:r>
              <a:rPr lang="en-US" sz="3000" dirty="0" smtClean="0">
                <a:sym typeface="Wingdings" pitchFamily="2" charset="2"/>
              </a:rPr>
              <a:t>&gt;&gt;&gt; type(l1)</a:t>
            </a:r>
          </a:p>
          <a:p>
            <a:r>
              <a:rPr lang="en-US" sz="3000" dirty="0" smtClean="0">
                <a:sym typeface="Wingdings" pitchFamily="2" charset="2"/>
              </a:rPr>
              <a:t>&lt;class 'list'&gt;</a:t>
            </a:r>
          </a:p>
          <a:p>
            <a:r>
              <a:rPr lang="en-US" sz="3000" dirty="0" smtClean="0">
                <a:sym typeface="Wingdings" pitchFamily="2" charset="2"/>
              </a:rPr>
              <a:t>&gt;&gt;&gt; l1</a:t>
            </a:r>
          </a:p>
          <a:p>
            <a:r>
              <a:rPr lang="en-US" sz="3000" dirty="0" smtClean="0">
                <a:sym typeface="Wingdings" pitchFamily="2" charset="2"/>
              </a:rPr>
              <a:t>[10, 20, 30, 40, 50]</a:t>
            </a:r>
          </a:p>
          <a:p>
            <a:r>
              <a:rPr lang="en-US" sz="3000" dirty="0" smtClean="0">
                <a:sym typeface="Wingdings" pitchFamily="2" charset="2"/>
              </a:rPr>
              <a:t>&gt;&gt;&gt; l1[0]</a:t>
            </a:r>
          </a:p>
          <a:p>
            <a:r>
              <a:rPr lang="en-US" sz="3000" dirty="0" smtClean="0">
                <a:sym typeface="Wingdings" pitchFamily="2" charset="2"/>
              </a:rPr>
              <a:t>10</a:t>
            </a:r>
            <a:endParaRPr lang="fr-FR" sz="3000" dirty="0" smtClean="0">
              <a:sym typeface="Wingdings" pitchFamily="2" charset="2"/>
            </a:endParaRP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import </a:t>
            </a:r>
            <a:r>
              <a:rPr lang="en-US" sz="3200" dirty="0" err="1" smtClean="0"/>
              <a:t>mysql.connector</a:t>
            </a:r>
            <a:endParaRPr lang="en-US" sz="3200" dirty="0" smtClean="0"/>
          </a:p>
          <a:p>
            <a:r>
              <a:rPr lang="en-US" sz="3200" dirty="0" smtClean="0"/>
              <a:t>try:    	con=</a:t>
            </a:r>
            <a:r>
              <a:rPr lang="en-US" sz="3200" dirty="0" err="1" smtClean="0"/>
              <a:t>mysql.connector.connect</a:t>
            </a:r>
            <a:r>
              <a:rPr lang="en-US" sz="3200" dirty="0" smtClean="0"/>
              <a:t>(host='</a:t>
            </a:r>
            <a:r>
              <a:rPr lang="en-US" sz="3200" dirty="0" err="1" smtClean="0"/>
              <a:t>localhost',u</a:t>
            </a:r>
            <a:r>
              <a:rPr lang="en-US" sz="3200" dirty="0" smtClean="0"/>
              <a:t>	ser='</a:t>
            </a:r>
            <a:r>
              <a:rPr lang="en-US" sz="3200" dirty="0" err="1" smtClean="0"/>
              <a:t>root',password</a:t>
            </a:r>
            <a:r>
              <a:rPr lang="en-US" sz="3200" dirty="0" smtClean="0"/>
              <a:t>='root')</a:t>
            </a:r>
          </a:p>
          <a:p>
            <a:r>
              <a:rPr lang="en-US" sz="3200" dirty="0" smtClean="0"/>
              <a:t>    	cursor=</a:t>
            </a:r>
            <a:r>
              <a:rPr lang="en-US" sz="3200" dirty="0" err="1" smtClean="0"/>
              <a:t>con.cursor</a:t>
            </a:r>
            <a:r>
              <a:rPr lang="en-US" sz="3200" dirty="0" smtClean="0"/>
              <a:t>()</a:t>
            </a:r>
          </a:p>
          <a:p>
            <a:r>
              <a:rPr lang="en-US" sz="3200" dirty="0" smtClean="0"/>
              <a:t>    	</a:t>
            </a:r>
            <a:r>
              <a:rPr lang="en-US" sz="3200" dirty="0" err="1" smtClean="0"/>
              <a:t>cursor.execute</a:t>
            </a:r>
            <a:r>
              <a:rPr lang="en-US" sz="3200" dirty="0" smtClean="0"/>
              <a:t>("use employees")</a:t>
            </a:r>
          </a:p>
          <a:p>
            <a:r>
              <a:rPr lang="en-US" sz="3200" dirty="0" smtClean="0"/>
              <a:t>    	print("Present Database is employees")</a:t>
            </a:r>
          </a:p>
          <a:p>
            <a:r>
              <a:rPr lang="en-US" sz="3200" dirty="0" smtClean="0"/>
              <a:t>    	</a:t>
            </a:r>
            <a:r>
              <a:rPr lang="en-US" sz="3200" dirty="0" err="1" smtClean="0"/>
              <a:t>cursor.execute</a:t>
            </a:r>
            <a:r>
              <a:rPr lang="en-US" sz="3200" dirty="0" smtClean="0"/>
              <a:t>("insert into departments 	values(10,'IT','Hyd')")</a:t>
            </a:r>
          </a:p>
          <a:p>
            <a:r>
              <a:rPr lang="en-US" sz="3200" dirty="0" smtClean="0"/>
              <a:t>    	</a:t>
            </a:r>
            <a:r>
              <a:rPr lang="en-US" sz="3200" dirty="0" err="1" smtClean="0"/>
              <a:t>cursor.execute</a:t>
            </a:r>
            <a:r>
              <a:rPr lang="en-US" sz="3200" dirty="0" smtClean="0"/>
              <a:t>("insert into departments 	values(11,'Testing','Chennai')")</a:t>
            </a:r>
          </a:p>
          <a:p>
            <a:r>
              <a:rPr lang="en-US" sz="3200" dirty="0" smtClean="0"/>
              <a:t>    	</a:t>
            </a:r>
            <a:r>
              <a:rPr lang="en-US" sz="3200" dirty="0" err="1" smtClean="0"/>
              <a:t>con.commit</a:t>
            </a:r>
            <a:r>
              <a:rPr lang="en-US" sz="3200" dirty="0" smtClean="0"/>
              <a:t>()</a:t>
            </a:r>
          </a:p>
          <a:p>
            <a:r>
              <a:rPr lang="en-US" sz="3200" dirty="0" smtClean="0"/>
              <a:t>    	print("Records are inserted successfully...")</a:t>
            </a:r>
          </a:p>
          <a:p>
            <a:r>
              <a:rPr lang="en-US" sz="3200" dirty="0" smtClean="0"/>
              <a:t>    	print("RECORDS OF DEPARTMENTS")</a:t>
            </a: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dirty="0" smtClean="0"/>
              <a:t>	</a:t>
            </a:r>
            <a:r>
              <a:rPr lang="en-US" sz="3200" dirty="0" err="1" smtClean="0"/>
              <a:t>cursor.execute</a:t>
            </a:r>
            <a:r>
              <a:rPr lang="en-US" sz="3200" dirty="0" smtClean="0"/>
              <a:t>("select * from departments")</a:t>
            </a:r>
          </a:p>
          <a:p>
            <a:r>
              <a:rPr lang="en-US" sz="3200" dirty="0" smtClean="0"/>
              <a:t>    	</a:t>
            </a:r>
            <a:r>
              <a:rPr lang="en-US" sz="3200" dirty="0" err="1" smtClean="0"/>
              <a:t>employees_records</a:t>
            </a:r>
            <a:r>
              <a:rPr lang="en-US" sz="3200" dirty="0" smtClean="0"/>
              <a:t>=</a:t>
            </a:r>
            <a:r>
              <a:rPr lang="en-US" sz="3200" dirty="0" err="1" smtClean="0"/>
              <a:t>cursor.fetchall</a:t>
            </a:r>
            <a:r>
              <a:rPr lang="en-US" sz="3200" dirty="0" smtClean="0"/>
              <a:t>()</a:t>
            </a:r>
          </a:p>
          <a:p>
            <a:r>
              <a:rPr lang="en-US" sz="3200" dirty="0" smtClean="0"/>
              <a:t>    	for </a:t>
            </a:r>
            <a:r>
              <a:rPr lang="en-US" sz="3200" dirty="0" err="1" smtClean="0"/>
              <a:t>i</a:t>
            </a:r>
            <a:r>
              <a:rPr lang="en-US" sz="3200" dirty="0" smtClean="0"/>
              <a:t> in </a:t>
            </a:r>
            <a:r>
              <a:rPr lang="en-US" sz="3200" dirty="0" err="1" smtClean="0"/>
              <a:t>employees_records</a:t>
            </a:r>
            <a:r>
              <a:rPr lang="en-US" sz="3200" dirty="0" smtClean="0"/>
              <a:t>:</a:t>
            </a:r>
          </a:p>
          <a:p>
            <a:r>
              <a:rPr lang="en-US" sz="3200" dirty="0" smtClean="0"/>
              <a:t>        		print(</a:t>
            </a:r>
            <a:r>
              <a:rPr lang="en-US" sz="3200" dirty="0" err="1" smtClean="0"/>
              <a:t>i</a:t>
            </a:r>
            <a:r>
              <a:rPr lang="en-US" sz="3200" dirty="0" smtClean="0"/>
              <a:t>)</a:t>
            </a:r>
          </a:p>
          <a:p>
            <a:r>
              <a:rPr lang="en-US" sz="3200" dirty="0" smtClean="0"/>
              <a:t>except </a:t>
            </a:r>
            <a:r>
              <a:rPr lang="en-US" sz="3200" dirty="0" err="1" smtClean="0"/>
              <a:t>mysql.connector.DatabaseError</a:t>
            </a:r>
            <a:r>
              <a:rPr lang="en-US" sz="3200" dirty="0" smtClean="0"/>
              <a:t> as e:</a:t>
            </a:r>
          </a:p>
          <a:p>
            <a:r>
              <a:rPr lang="en-US" sz="3200" dirty="0" smtClean="0"/>
              <a:t>    	print(e)</a:t>
            </a:r>
          </a:p>
          <a:p>
            <a:r>
              <a:rPr lang="en-US" sz="3200" dirty="0" smtClean="0"/>
              <a:t>finally:</a:t>
            </a:r>
          </a:p>
          <a:p>
            <a:r>
              <a:rPr lang="en-US" sz="3200" dirty="0" smtClean="0"/>
              <a:t>    </a:t>
            </a:r>
            <a:r>
              <a:rPr lang="en-US" sz="3200" dirty="0" err="1" smtClean="0"/>
              <a:t>cursor.close</a:t>
            </a:r>
            <a:r>
              <a:rPr lang="en-US" sz="3200" dirty="0" smtClean="0"/>
              <a:t>()</a:t>
            </a:r>
          </a:p>
          <a:p>
            <a:r>
              <a:rPr lang="en-US" sz="3200" dirty="0" smtClean="0"/>
              <a:t>    </a:t>
            </a:r>
            <a:r>
              <a:rPr lang="en-US" sz="3200" dirty="0" err="1" smtClean="0"/>
              <a:t>con.close</a:t>
            </a:r>
            <a:r>
              <a:rPr lang="en-US" sz="3200" dirty="0" smtClean="0"/>
              <a:t>()</a:t>
            </a:r>
          </a:p>
          <a:p>
            <a:r>
              <a:rPr lang="en-US" sz="3200" dirty="0" smtClean="0"/>
              <a:t>    print("Database connection is disconnected 	successfully")</a:t>
            </a:r>
          </a:p>
          <a:p>
            <a:r>
              <a:rPr lang="en-US" sz="3200" b="1" dirty="0" smtClean="0"/>
              <a:t>Save the program and select “Run Module” option from “Run Menu”</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539430"/>
          </a:xfrm>
          <a:prstGeom prst="rect">
            <a:avLst/>
          </a:prstGeom>
          <a:noFill/>
        </p:spPr>
        <p:txBody>
          <a:bodyPr wrap="square" rtlCol="0">
            <a:spAutoFit/>
          </a:bodyPr>
          <a:lstStyle/>
          <a:p>
            <a:r>
              <a:rPr lang="en-US" sz="3200" b="1" dirty="0" smtClean="0"/>
              <a:t>Output:</a:t>
            </a:r>
          </a:p>
          <a:p>
            <a:r>
              <a:rPr lang="en-US" sz="3200" dirty="0" smtClean="0"/>
              <a:t>Present Database is employees</a:t>
            </a:r>
          </a:p>
          <a:p>
            <a:r>
              <a:rPr lang="en-US" sz="3200" dirty="0" smtClean="0"/>
              <a:t>Records are inserted successfully...</a:t>
            </a:r>
          </a:p>
          <a:p>
            <a:r>
              <a:rPr lang="en-US" sz="3200" dirty="0" smtClean="0"/>
              <a:t>RECORDS OF DEPARTMENTS</a:t>
            </a:r>
          </a:p>
          <a:p>
            <a:r>
              <a:rPr lang="en-US" sz="3200" dirty="0" smtClean="0"/>
              <a:t>(10, 'IT', '</a:t>
            </a:r>
            <a:r>
              <a:rPr lang="en-US" sz="3200" dirty="0" err="1" smtClean="0"/>
              <a:t>Hyd</a:t>
            </a:r>
            <a:r>
              <a:rPr lang="en-US" sz="3200" dirty="0" smtClean="0"/>
              <a:t>')</a:t>
            </a:r>
          </a:p>
          <a:p>
            <a:r>
              <a:rPr lang="en-US" sz="3200" dirty="0" smtClean="0"/>
              <a:t>(11, 'Testing', 'Chennai')</a:t>
            </a:r>
          </a:p>
          <a:p>
            <a:r>
              <a:rPr lang="en-US" sz="3200" smtClean="0"/>
              <a:t>Database connection is disconnected successfully</a:t>
            </a:r>
            <a:endParaRPr lang="en-US" sz="3200" dirty="0" smtClean="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t>Task:</a:t>
            </a:r>
          </a:p>
          <a:p>
            <a:pPr marL="571500" indent="-571500"/>
            <a:r>
              <a:rPr lang="en-US" sz="3200" dirty="0" smtClean="0"/>
              <a:t>1)Establish the connection to </a:t>
            </a:r>
            <a:r>
              <a:rPr lang="en-US" sz="3200" dirty="0" err="1" smtClean="0"/>
              <a:t>MySQL</a:t>
            </a:r>
            <a:r>
              <a:rPr lang="en-US" sz="3200" dirty="0" smtClean="0"/>
              <a:t> database</a:t>
            </a:r>
          </a:p>
          <a:p>
            <a:pPr marL="571500" indent="-571500"/>
            <a:r>
              <a:rPr lang="en-US" sz="3200" dirty="0" smtClean="0"/>
              <a:t>2)Go to “Employees” Database</a:t>
            </a:r>
          </a:p>
          <a:p>
            <a:pPr marL="571500" indent="-571500"/>
            <a:r>
              <a:rPr lang="en-US" sz="3200" dirty="0" smtClean="0"/>
              <a:t>3)Ask the user to enter the following employee details:</a:t>
            </a:r>
          </a:p>
          <a:p>
            <a:pPr marL="1028700" lvl="1" indent="-571500">
              <a:buAutoNum type="romanLcParenR"/>
            </a:pPr>
            <a:r>
              <a:rPr lang="en-US" sz="3200" dirty="0" smtClean="0"/>
              <a:t>Employee ID</a:t>
            </a:r>
          </a:p>
          <a:p>
            <a:pPr marL="1028700" lvl="1" indent="-571500">
              <a:buAutoNum type="romanLcParenR"/>
            </a:pPr>
            <a:r>
              <a:rPr lang="en-US" sz="3200" dirty="0" smtClean="0"/>
              <a:t>Employee Name</a:t>
            </a:r>
          </a:p>
          <a:p>
            <a:pPr marL="1028700" lvl="1" indent="-571500">
              <a:buAutoNum type="romanLcParenR"/>
            </a:pPr>
            <a:r>
              <a:rPr lang="en-US" sz="3200" dirty="0" smtClean="0"/>
              <a:t>Department Name</a:t>
            </a:r>
          </a:p>
          <a:p>
            <a:pPr marL="1028700" lvl="1" indent="-571500">
              <a:buAutoNum type="romanLcParenR"/>
            </a:pPr>
            <a:r>
              <a:rPr lang="en-US" sz="3200" dirty="0" smtClean="0"/>
              <a:t>Designation</a:t>
            </a:r>
          </a:p>
          <a:p>
            <a:pPr marL="1028700" lvl="1" indent="-571500">
              <a:buAutoNum type="romanLcParenR"/>
            </a:pPr>
            <a:r>
              <a:rPr lang="en-US" sz="3200" dirty="0" smtClean="0"/>
              <a:t>Salary</a:t>
            </a:r>
          </a:p>
          <a:p>
            <a:pPr marL="571500" indent="-571500"/>
            <a:r>
              <a:rPr lang="en-US" sz="3200" dirty="0" smtClean="0"/>
              <a:t>4)After entering a record, display a message that: “Record is inserted Successfully”</a:t>
            </a:r>
          </a:p>
          <a:p>
            <a:pPr marL="571500" indent="-571500"/>
            <a:r>
              <a:rPr lang="en-US" sz="3200" dirty="0" smtClean="0"/>
              <a:t>5)Next, ask the user that “Do you want to enter one more record(yes/no)”</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046988"/>
          </a:xfrm>
          <a:prstGeom prst="rect">
            <a:avLst/>
          </a:prstGeom>
          <a:noFill/>
        </p:spPr>
        <p:txBody>
          <a:bodyPr wrap="square" rtlCol="0">
            <a:spAutoFit/>
          </a:bodyPr>
          <a:lstStyle/>
          <a:p>
            <a:r>
              <a:rPr lang="en-US" sz="3200" dirty="0" smtClean="0"/>
              <a:t>6)If user says “yes” then repeat 3, 4, and 5 steps</a:t>
            </a:r>
          </a:p>
          <a:p>
            <a:r>
              <a:rPr lang="en-US" sz="3200" dirty="0" smtClean="0"/>
              <a:t>7)If user says “no” then display all employees records</a:t>
            </a:r>
          </a:p>
          <a:p>
            <a:r>
              <a:rPr lang="en-US" sz="3200" dirty="0" smtClean="0"/>
              <a:t>8)Finally close database connection</a:t>
            </a:r>
          </a:p>
          <a:p>
            <a:endParaRPr lang="en-US" sz="3200" dirty="0" smtClean="0"/>
          </a:p>
          <a:p>
            <a:r>
              <a:rPr lang="en-US" sz="3200" dirty="0" smtClean="0"/>
              <a:t>Open python IDLE and select “New File” option from “File” menu and type the following code:</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import </a:t>
            </a:r>
            <a:r>
              <a:rPr lang="en-US" sz="3200" dirty="0" err="1" smtClean="0"/>
              <a:t>mysql.connector</a:t>
            </a:r>
            <a:endParaRPr lang="en-US" sz="3200" dirty="0" smtClean="0"/>
          </a:p>
          <a:p>
            <a:r>
              <a:rPr lang="en-US" sz="3200" dirty="0" smtClean="0"/>
              <a:t>try:    	con=</a:t>
            </a:r>
            <a:r>
              <a:rPr lang="en-US" sz="3200" dirty="0" err="1" smtClean="0"/>
              <a:t>mysql.connector.connect</a:t>
            </a:r>
            <a:r>
              <a:rPr lang="en-US" sz="3200" dirty="0" smtClean="0"/>
              <a:t>(host='</a:t>
            </a:r>
            <a:r>
              <a:rPr lang="en-US" sz="3200" dirty="0" err="1" smtClean="0"/>
              <a:t>localhost',u</a:t>
            </a:r>
            <a:r>
              <a:rPr lang="en-US" sz="3200" dirty="0" smtClean="0"/>
              <a:t>	ser='</a:t>
            </a:r>
            <a:r>
              <a:rPr lang="en-US" sz="3200" dirty="0" err="1" smtClean="0"/>
              <a:t>root',password</a:t>
            </a:r>
            <a:r>
              <a:rPr lang="en-US" sz="3200" dirty="0" smtClean="0"/>
              <a:t>='root')</a:t>
            </a:r>
          </a:p>
          <a:p>
            <a:r>
              <a:rPr lang="en-US" sz="3200" dirty="0" smtClean="0"/>
              <a:t>    	cursor=</a:t>
            </a:r>
            <a:r>
              <a:rPr lang="en-US" sz="3200" dirty="0" err="1" smtClean="0"/>
              <a:t>con.cursor</a:t>
            </a:r>
            <a:r>
              <a:rPr lang="en-US" sz="3200" dirty="0" smtClean="0"/>
              <a:t>()</a:t>
            </a:r>
          </a:p>
          <a:p>
            <a:r>
              <a:rPr lang="en-US" sz="3200" dirty="0" smtClean="0"/>
              <a:t>    	</a:t>
            </a:r>
            <a:r>
              <a:rPr lang="en-US" sz="3200" dirty="0" err="1" smtClean="0"/>
              <a:t>cursor.execute</a:t>
            </a:r>
            <a:r>
              <a:rPr lang="en-US" sz="3200" dirty="0" smtClean="0"/>
              <a:t>("use employees")</a:t>
            </a:r>
          </a:p>
          <a:p>
            <a:r>
              <a:rPr lang="en-US" sz="3200" dirty="0" smtClean="0"/>
              <a:t>    	print("Present Database is employees")</a:t>
            </a:r>
          </a:p>
          <a:p>
            <a:r>
              <a:rPr lang="en-US" sz="3200" dirty="0" smtClean="0"/>
              <a:t>    	</a:t>
            </a:r>
            <a:r>
              <a:rPr lang="en-US" sz="3200" dirty="0" err="1" smtClean="0"/>
              <a:t>ans</a:t>
            </a:r>
            <a:r>
              <a:rPr lang="en-US" sz="3200" dirty="0" smtClean="0"/>
              <a:t>="yes"</a:t>
            </a:r>
          </a:p>
          <a:p>
            <a:r>
              <a:rPr lang="en-US" sz="3200" dirty="0" smtClean="0"/>
              <a:t>    	while </a:t>
            </a:r>
            <a:r>
              <a:rPr lang="en-US" sz="3200" dirty="0" err="1" smtClean="0"/>
              <a:t>ans</a:t>
            </a:r>
            <a:r>
              <a:rPr lang="en-US" sz="3200" dirty="0" smtClean="0"/>
              <a:t>=="yes":</a:t>
            </a:r>
          </a:p>
          <a:p>
            <a:r>
              <a:rPr lang="en-US" sz="3200" dirty="0" smtClean="0"/>
              <a:t>        		</a:t>
            </a:r>
            <a:r>
              <a:rPr lang="en-US" sz="3200" dirty="0" err="1" smtClean="0"/>
              <a:t>eid</a:t>
            </a:r>
            <a:r>
              <a:rPr lang="en-US" sz="3200" dirty="0" smtClean="0"/>
              <a:t>=</a:t>
            </a:r>
            <a:r>
              <a:rPr lang="en-US" sz="3200" dirty="0" err="1" smtClean="0"/>
              <a:t>int</a:t>
            </a:r>
            <a:r>
              <a:rPr lang="en-US" sz="3200" dirty="0" smtClean="0"/>
              <a:t>(input("Enter Employee ID:"))</a:t>
            </a:r>
          </a:p>
          <a:p>
            <a:r>
              <a:rPr lang="en-US" sz="3200" dirty="0" smtClean="0"/>
              <a:t>        		</a:t>
            </a:r>
            <a:r>
              <a:rPr lang="en-US" sz="3200" dirty="0" err="1" smtClean="0"/>
              <a:t>ename</a:t>
            </a:r>
            <a:r>
              <a:rPr lang="en-US" sz="3200" dirty="0" smtClean="0"/>
              <a:t>=input("Enter Employee Name:")</a:t>
            </a:r>
          </a:p>
          <a:p>
            <a:r>
              <a:rPr lang="en-US" sz="3200" dirty="0" smtClean="0"/>
              <a:t>        		</a:t>
            </a:r>
            <a:r>
              <a:rPr lang="en-US" sz="3200" dirty="0" err="1" smtClean="0"/>
              <a:t>edept</a:t>
            </a:r>
            <a:r>
              <a:rPr lang="en-US" sz="3200" dirty="0" smtClean="0"/>
              <a:t>=input("Enter Department Name:")</a:t>
            </a:r>
          </a:p>
          <a:p>
            <a:r>
              <a:rPr lang="en-US" sz="3200" dirty="0" smtClean="0"/>
              <a:t>        		</a:t>
            </a:r>
            <a:r>
              <a:rPr lang="en-US" sz="3200" dirty="0" err="1" smtClean="0"/>
              <a:t>edesg</a:t>
            </a:r>
            <a:r>
              <a:rPr lang="en-US" sz="3200" dirty="0" smtClean="0"/>
              <a:t>=input("</a:t>
            </a:r>
            <a:r>
              <a:rPr lang="en-US" sz="3200" dirty="0" err="1" smtClean="0"/>
              <a:t>Ener</a:t>
            </a:r>
            <a:r>
              <a:rPr lang="en-US" sz="3200" dirty="0" smtClean="0"/>
              <a:t> Designation:")</a:t>
            </a:r>
          </a:p>
          <a:p>
            <a:r>
              <a:rPr lang="en-US" sz="3200" dirty="0" smtClean="0"/>
              <a:t>        		</a:t>
            </a:r>
            <a:r>
              <a:rPr lang="en-US" sz="3200" dirty="0" err="1" smtClean="0"/>
              <a:t>esal</a:t>
            </a:r>
            <a:r>
              <a:rPr lang="en-US" sz="3200" dirty="0" smtClean="0"/>
              <a:t>=</a:t>
            </a:r>
            <a:r>
              <a:rPr lang="en-US" sz="3200" dirty="0" err="1" smtClean="0"/>
              <a:t>int</a:t>
            </a:r>
            <a:r>
              <a:rPr lang="en-US" sz="3200" dirty="0" smtClean="0"/>
              <a:t>(input("Enter Employee salary:"))</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		records="insert into </a:t>
            </a:r>
            <a:r>
              <a:rPr lang="en-US" sz="3200" dirty="0" err="1" smtClean="0"/>
              <a:t>emp</a:t>
            </a:r>
            <a:r>
              <a:rPr lang="en-US" sz="3200" dirty="0" smtClean="0"/>
              <a:t> 					values(%</a:t>
            </a:r>
            <a:r>
              <a:rPr lang="en-US" sz="3200" dirty="0" err="1" smtClean="0"/>
              <a:t>d,'%s','%s','%s',%d</a:t>
            </a:r>
            <a:r>
              <a:rPr lang="en-US" sz="3200" dirty="0" smtClean="0"/>
              <a:t>)"</a:t>
            </a:r>
          </a:p>
          <a:p>
            <a:r>
              <a:rPr lang="en-US" sz="3200" dirty="0" smtClean="0"/>
              <a:t>        		</a:t>
            </a:r>
            <a:r>
              <a:rPr lang="en-US" sz="3200" dirty="0" err="1" smtClean="0"/>
              <a:t>cursor.execute</a:t>
            </a:r>
            <a:r>
              <a:rPr lang="en-US" sz="3200" dirty="0" smtClean="0"/>
              <a:t>(records 					%(</a:t>
            </a:r>
            <a:r>
              <a:rPr lang="en-US" sz="3200" dirty="0" err="1" smtClean="0"/>
              <a:t>eid,ename,edept,edesg,esal</a:t>
            </a:r>
            <a:r>
              <a:rPr lang="en-US" sz="3200" dirty="0" smtClean="0"/>
              <a:t>))</a:t>
            </a:r>
          </a:p>
          <a:p>
            <a:r>
              <a:rPr lang="en-US" sz="3200" dirty="0" smtClean="0"/>
              <a:t>        		print("Record Inserted Successfully")</a:t>
            </a:r>
          </a:p>
          <a:p>
            <a:r>
              <a:rPr lang="en-US" sz="3200" dirty="0" smtClean="0"/>
              <a:t>        		</a:t>
            </a:r>
            <a:r>
              <a:rPr lang="en-US" sz="3200" dirty="0" err="1" smtClean="0"/>
              <a:t>ans</a:t>
            </a:r>
            <a:r>
              <a:rPr lang="en-US" sz="3200" dirty="0" smtClean="0"/>
              <a:t>=input("Do you want to enter one more 		record(yes/no):")</a:t>
            </a:r>
          </a:p>
          <a:p>
            <a:r>
              <a:rPr lang="en-US" sz="3200" dirty="0" smtClean="0"/>
              <a:t>        		if </a:t>
            </a:r>
            <a:r>
              <a:rPr lang="en-US" sz="3200" dirty="0" err="1" smtClean="0"/>
              <a:t>ans</a:t>
            </a:r>
            <a:r>
              <a:rPr lang="en-US" sz="3200" dirty="0" smtClean="0"/>
              <a:t>=="no":</a:t>
            </a:r>
          </a:p>
          <a:p>
            <a:r>
              <a:rPr lang="en-US" sz="3200" dirty="0" smtClean="0"/>
              <a:t>            		</a:t>
            </a:r>
            <a:r>
              <a:rPr lang="en-US" sz="3200" dirty="0" err="1" smtClean="0"/>
              <a:t>con.commit</a:t>
            </a:r>
            <a:r>
              <a:rPr lang="en-US" sz="3200" dirty="0" smtClean="0"/>
              <a:t>()</a:t>
            </a:r>
          </a:p>
          <a:p>
            <a:r>
              <a:rPr lang="en-US" sz="3200" dirty="0" smtClean="0"/>
              <a:t>            		break</a:t>
            </a:r>
          </a:p>
          <a:p>
            <a:r>
              <a:rPr lang="en-US" sz="3200" dirty="0" smtClean="0"/>
              <a:t>	#while loop is completed</a:t>
            </a:r>
          </a:p>
          <a:p>
            <a:r>
              <a:rPr lang="en-US" sz="3200" dirty="0" smtClean="0"/>
              <a:t>    	print("RECORDS OF EMPLOYEES")</a:t>
            </a:r>
          </a:p>
          <a:p>
            <a:r>
              <a:rPr lang="en-US" sz="3200" dirty="0" smtClean="0"/>
              <a:t>    	</a:t>
            </a:r>
            <a:r>
              <a:rPr lang="en-US" sz="3200" dirty="0" err="1" smtClean="0"/>
              <a:t>cursor.execute</a:t>
            </a:r>
            <a:r>
              <a:rPr lang="en-US" sz="3200" dirty="0" smtClean="0"/>
              <a:t>("select * from </a:t>
            </a:r>
            <a:r>
              <a:rPr lang="en-US" sz="3200" dirty="0" err="1" smtClean="0"/>
              <a:t>emp</a:t>
            </a:r>
            <a:r>
              <a:rPr lang="en-US" sz="3200" dirty="0" smtClean="0"/>
              <a:t>")</a:t>
            </a:r>
          </a:p>
          <a:p>
            <a:r>
              <a:rPr lang="en-US" sz="3200" dirty="0" smtClean="0"/>
              <a:t>    	</a:t>
            </a:r>
            <a:r>
              <a:rPr lang="en-US" sz="3200" dirty="0" err="1" smtClean="0"/>
              <a:t>employees_records</a:t>
            </a:r>
            <a:r>
              <a:rPr lang="en-US" sz="3200" dirty="0" smtClean="0"/>
              <a:t>=</a:t>
            </a:r>
            <a:r>
              <a:rPr lang="en-US" sz="3200" dirty="0" err="1" smtClean="0"/>
              <a:t>cursor.fetchall</a:t>
            </a:r>
            <a:r>
              <a:rPr lang="en-US" sz="3200" dirty="0" smtClean="0"/>
              <a:t>()</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dirty="0" smtClean="0"/>
              <a:t>	for </a:t>
            </a:r>
            <a:r>
              <a:rPr lang="en-US" sz="3200" dirty="0" err="1" smtClean="0"/>
              <a:t>i</a:t>
            </a:r>
            <a:r>
              <a:rPr lang="en-US" sz="3200" dirty="0" smtClean="0"/>
              <a:t> in </a:t>
            </a:r>
            <a:r>
              <a:rPr lang="en-US" sz="3200" dirty="0" err="1" smtClean="0"/>
              <a:t>employees_records</a:t>
            </a:r>
            <a:r>
              <a:rPr lang="en-US" sz="3200" dirty="0" smtClean="0"/>
              <a:t>:</a:t>
            </a:r>
          </a:p>
          <a:p>
            <a:r>
              <a:rPr lang="en-US" sz="3200" dirty="0" smtClean="0"/>
              <a:t>        	print(</a:t>
            </a:r>
            <a:r>
              <a:rPr lang="en-US" sz="3200" dirty="0" err="1" smtClean="0"/>
              <a:t>i</a:t>
            </a:r>
            <a:r>
              <a:rPr lang="en-US" sz="3200" dirty="0" smtClean="0"/>
              <a:t>)</a:t>
            </a:r>
          </a:p>
          <a:p>
            <a:r>
              <a:rPr lang="en-US" sz="3200" dirty="0" smtClean="0"/>
              <a:t>#try block is completed</a:t>
            </a:r>
          </a:p>
          <a:p>
            <a:r>
              <a:rPr lang="en-US" sz="3200" dirty="0" smtClean="0"/>
              <a:t>except </a:t>
            </a:r>
            <a:r>
              <a:rPr lang="en-US" sz="3200" dirty="0" err="1" smtClean="0"/>
              <a:t>mysql.connector.DatabaseError</a:t>
            </a:r>
            <a:r>
              <a:rPr lang="en-US" sz="3200" dirty="0" smtClean="0"/>
              <a:t> as e:</a:t>
            </a:r>
          </a:p>
          <a:p>
            <a:r>
              <a:rPr lang="en-US" sz="3200" dirty="0" smtClean="0"/>
              <a:t>    	print(e)</a:t>
            </a:r>
          </a:p>
          <a:p>
            <a:r>
              <a:rPr lang="en-US" sz="3200" dirty="0" smtClean="0"/>
              <a:t>#except block is completed</a:t>
            </a:r>
          </a:p>
          <a:p>
            <a:r>
              <a:rPr lang="en-US" sz="3200" dirty="0" smtClean="0"/>
              <a:t>finally:</a:t>
            </a:r>
          </a:p>
          <a:p>
            <a:r>
              <a:rPr lang="en-US" sz="3200" dirty="0" smtClean="0"/>
              <a:t>    	</a:t>
            </a:r>
            <a:r>
              <a:rPr lang="en-US" sz="3200" dirty="0" err="1" smtClean="0"/>
              <a:t>cursor.close</a:t>
            </a:r>
            <a:r>
              <a:rPr lang="en-US" sz="3200" dirty="0" smtClean="0"/>
              <a:t>()</a:t>
            </a:r>
          </a:p>
          <a:p>
            <a:r>
              <a:rPr lang="en-US" sz="3200" dirty="0" smtClean="0"/>
              <a:t>    	</a:t>
            </a:r>
            <a:r>
              <a:rPr lang="en-US" sz="3200" dirty="0" err="1" smtClean="0"/>
              <a:t>con.close</a:t>
            </a:r>
            <a:r>
              <a:rPr lang="en-US" sz="3200" dirty="0" smtClean="0"/>
              <a:t>()</a:t>
            </a:r>
          </a:p>
          <a:p>
            <a:r>
              <a:rPr lang="en-US" sz="3200" dirty="0" smtClean="0"/>
              <a:t>   	print("Database connection is disconnected 	successfully")</a:t>
            </a:r>
          </a:p>
          <a:p>
            <a:r>
              <a:rPr lang="en-US" sz="3200" dirty="0" smtClean="0"/>
              <a:t>#finally block is completed</a:t>
            </a:r>
          </a:p>
          <a:p>
            <a:r>
              <a:rPr lang="en-US" sz="3200" b="1" dirty="0" smtClean="0"/>
              <a:t>Save the file and select “Run Module” option from “Run” Menu</a:t>
            </a: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dirty="0" smtClean="0"/>
              <a:t>Output:</a:t>
            </a:r>
          </a:p>
          <a:p>
            <a:r>
              <a:rPr lang="en-US" sz="3200" dirty="0" smtClean="0"/>
              <a:t>Present Database is employees</a:t>
            </a:r>
          </a:p>
          <a:p>
            <a:r>
              <a:rPr lang="en-US" sz="3200" dirty="0" smtClean="0"/>
              <a:t>Enter Employee ID:1001</a:t>
            </a:r>
          </a:p>
          <a:p>
            <a:r>
              <a:rPr lang="en-US" sz="3200" dirty="0" smtClean="0"/>
              <a:t>Enter Employee </a:t>
            </a:r>
            <a:r>
              <a:rPr lang="en-US" sz="3200" dirty="0" err="1" smtClean="0"/>
              <a:t>Name:Raju</a:t>
            </a:r>
            <a:endParaRPr lang="en-US" sz="3200" dirty="0" smtClean="0"/>
          </a:p>
          <a:p>
            <a:r>
              <a:rPr lang="en-US" sz="3200" dirty="0" smtClean="0"/>
              <a:t>Enter Department </a:t>
            </a:r>
            <a:r>
              <a:rPr lang="en-US" sz="3200" dirty="0" err="1" smtClean="0"/>
              <a:t>Name:IT</a:t>
            </a:r>
            <a:endParaRPr lang="en-US" sz="3200" dirty="0" smtClean="0"/>
          </a:p>
          <a:p>
            <a:r>
              <a:rPr lang="en-US" sz="3200" dirty="0" err="1" smtClean="0"/>
              <a:t>Ener</a:t>
            </a:r>
            <a:r>
              <a:rPr lang="en-US" sz="3200" dirty="0" smtClean="0"/>
              <a:t> </a:t>
            </a:r>
            <a:r>
              <a:rPr lang="en-US" sz="3200" dirty="0" err="1" smtClean="0"/>
              <a:t>Designation:SE</a:t>
            </a:r>
            <a:endParaRPr lang="en-US" sz="3200" dirty="0" smtClean="0"/>
          </a:p>
          <a:p>
            <a:r>
              <a:rPr lang="en-US" sz="3200" dirty="0" smtClean="0"/>
              <a:t>Enter Employee salary:100000</a:t>
            </a:r>
          </a:p>
          <a:p>
            <a:r>
              <a:rPr lang="en-US" sz="3200" dirty="0" smtClean="0"/>
              <a:t>Record Inserted Successfully</a:t>
            </a:r>
          </a:p>
          <a:p>
            <a:r>
              <a:rPr lang="en-US" sz="3200" dirty="0" smtClean="0"/>
              <a:t>Do you want to enter one more record(yes/no):yes</a:t>
            </a:r>
          </a:p>
          <a:p>
            <a:r>
              <a:rPr lang="en-US" sz="3200" dirty="0" smtClean="0"/>
              <a:t>Enter Employee ID:1002</a:t>
            </a:r>
          </a:p>
          <a:p>
            <a:r>
              <a:rPr lang="en-US" sz="3200" dirty="0" smtClean="0"/>
              <a:t>Enter Employee </a:t>
            </a:r>
            <a:r>
              <a:rPr lang="en-US" sz="3200" dirty="0" err="1" smtClean="0"/>
              <a:t>Name:Roja</a:t>
            </a:r>
            <a:endParaRPr lang="en-US" sz="3200" dirty="0" smtClean="0"/>
          </a:p>
          <a:p>
            <a:r>
              <a:rPr lang="en-US" sz="3200" dirty="0" smtClean="0"/>
              <a:t>Enter Department </a:t>
            </a:r>
            <a:r>
              <a:rPr lang="en-US" sz="3200" dirty="0" err="1" smtClean="0"/>
              <a:t>Name:IT</a:t>
            </a:r>
            <a:endParaRPr lang="en-US" sz="3200" dirty="0" smtClean="0"/>
          </a:p>
          <a:p>
            <a:r>
              <a:rPr lang="en-US" sz="3200" dirty="0" err="1" smtClean="0"/>
              <a:t>Ener</a:t>
            </a:r>
            <a:r>
              <a:rPr lang="en-US" sz="3200" dirty="0" smtClean="0"/>
              <a:t> </a:t>
            </a:r>
            <a:r>
              <a:rPr lang="en-US" sz="3200" dirty="0" err="1" smtClean="0"/>
              <a:t>Designation:SE</a:t>
            </a:r>
            <a:endParaRPr lang="en-US" sz="3200" dirty="0" smtClean="0"/>
          </a:p>
          <a:p>
            <a:r>
              <a:rPr lang="en-US" sz="3200" dirty="0" smtClean="0"/>
              <a:t>Enter Employee salary:120000</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046988"/>
          </a:xfrm>
          <a:prstGeom prst="rect">
            <a:avLst/>
          </a:prstGeom>
          <a:noFill/>
        </p:spPr>
        <p:txBody>
          <a:bodyPr wrap="square" rtlCol="0">
            <a:spAutoFit/>
          </a:bodyPr>
          <a:lstStyle/>
          <a:p>
            <a:r>
              <a:rPr lang="en-US" sz="3200" dirty="0" smtClean="0"/>
              <a:t>Record Inserted Successfully</a:t>
            </a:r>
          </a:p>
          <a:p>
            <a:r>
              <a:rPr lang="en-US" sz="3200" dirty="0" smtClean="0"/>
              <a:t>Do you want to enter one more record(yes/no):no</a:t>
            </a:r>
          </a:p>
          <a:p>
            <a:r>
              <a:rPr lang="en-US" sz="3200" dirty="0" smtClean="0"/>
              <a:t>RECORDS OF EMPLOYEES</a:t>
            </a:r>
          </a:p>
          <a:p>
            <a:r>
              <a:rPr lang="en-US" sz="3200" dirty="0" smtClean="0"/>
              <a:t>(1001, '</a:t>
            </a:r>
            <a:r>
              <a:rPr lang="en-US" sz="3200" dirty="0" err="1" smtClean="0"/>
              <a:t>Raju</a:t>
            </a:r>
            <a:r>
              <a:rPr lang="en-US" sz="3200" dirty="0" smtClean="0"/>
              <a:t>', 'IT', 'SE', 100000)</a:t>
            </a:r>
          </a:p>
          <a:p>
            <a:r>
              <a:rPr lang="en-US" sz="3200" dirty="0" smtClean="0"/>
              <a:t>(1002, '</a:t>
            </a:r>
            <a:r>
              <a:rPr lang="en-US" sz="3200" dirty="0" err="1" smtClean="0"/>
              <a:t>Roja</a:t>
            </a:r>
            <a:r>
              <a:rPr lang="en-US" sz="3200" dirty="0" smtClean="0"/>
              <a:t>', 'IT', 'SE', 120000)</a:t>
            </a:r>
          </a:p>
          <a:p>
            <a:r>
              <a:rPr lang="en-US" sz="3200" dirty="0" smtClean="0"/>
              <a:t>Database connection is disconnected successfully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4247317"/>
          </a:xfrm>
          <a:prstGeom prst="rect">
            <a:avLst/>
          </a:prstGeom>
          <a:noFill/>
        </p:spPr>
        <p:txBody>
          <a:bodyPr wrap="square" rtlCol="0">
            <a:spAutoFit/>
          </a:bodyPr>
          <a:lstStyle/>
          <a:p>
            <a:r>
              <a:rPr lang="en-US" sz="3000" dirty="0" smtClean="0">
                <a:sym typeface="Wingdings" pitchFamily="2" charset="2"/>
              </a:rPr>
              <a:t>&gt;&gt;&gt; l1[0]=100</a:t>
            </a:r>
          </a:p>
          <a:p>
            <a:r>
              <a:rPr lang="en-US" sz="3000" dirty="0" smtClean="0">
                <a:sym typeface="Wingdings" pitchFamily="2" charset="2"/>
              </a:rPr>
              <a:t>&gt;&gt;&gt; l1</a:t>
            </a:r>
          </a:p>
          <a:p>
            <a:r>
              <a:rPr lang="en-US" sz="3000" dirty="0" smtClean="0">
                <a:sym typeface="Wingdings" pitchFamily="2" charset="2"/>
              </a:rPr>
              <a:t>[100, 20, 30, 40, 50]</a:t>
            </a:r>
          </a:p>
          <a:p>
            <a:endParaRPr lang="en-US" sz="3000" dirty="0" smtClean="0">
              <a:sym typeface="Wingdings" pitchFamily="2" charset="2"/>
            </a:endParaRPr>
          </a:p>
          <a:p>
            <a:pPr>
              <a:buFont typeface="Wingdings"/>
              <a:buChar char="à"/>
            </a:pPr>
            <a:r>
              <a:rPr lang="fr-FR" sz="3000" b="1" dirty="0" smtClean="0">
                <a:sym typeface="Wingdings" pitchFamily="2" charset="2"/>
              </a:rPr>
              <a:t>In </a:t>
            </a:r>
            <a:r>
              <a:rPr lang="fr-FR" sz="3000" b="1" dirty="0" err="1" smtClean="0">
                <a:sym typeface="Wingdings" pitchFamily="2" charset="2"/>
              </a:rPr>
              <a:t>tuple</a:t>
            </a:r>
            <a:r>
              <a:rPr lang="fr-FR" sz="3000" b="1" dirty="0" smtClean="0">
                <a:sym typeface="Wingdings" pitchFamily="2" charset="2"/>
              </a:rPr>
              <a:t>, Insertion </a:t>
            </a:r>
            <a:r>
              <a:rPr lang="fr-FR" sz="3000" b="1" dirty="0" err="1" smtClean="0">
                <a:sym typeface="Wingdings" pitchFamily="2" charset="2"/>
              </a:rPr>
              <a:t>order</a:t>
            </a:r>
            <a:r>
              <a:rPr lang="fr-FR" sz="3000" b="1" dirty="0" smtClean="0">
                <a:sym typeface="Wingdings" pitchFamily="2" charset="2"/>
              </a:rPr>
              <a:t> </a:t>
            </a:r>
            <a:r>
              <a:rPr lang="fr-FR" sz="3000" b="1" dirty="0" err="1" smtClean="0">
                <a:sym typeface="Wingdings" pitchFamily="2" charset="2"/>
              </a:rPr>
              <a:t>is</a:t>
            </a:r>
            <a:r>
              <a:rPr lang="fr-FR" sz="3000" b="1" dirty="0" smtClean="0">
                <a:sym typeface="Wingdings" pitchFamily="2" charset="2"/>
              </a:rPr>
              <a:t> </a:t>
            </a:r>
            <a:r>
              <a:rPr lang="fr-FR" sz="3000" b="1" dirty="0" err="1" smtClean="0">
                <a:sym typeface="Wingdings" pitchFamily="2" charset="2"/>
              </a:rPr>
              <a:t>preserved</a:t>
            </a:r>
            <a:r>
              <a:rPr lang="en-US" sz="3000" b="1" dirty="0" smtClean="0">
                <a:sym typeface="Wingdings" pitchFamily="2" charset="2"/>
              </a:rPr>
              <a:t> like in list</a:t>
            </a:r>
          </a:p>
          <a:p>
            <a:pPr>
              <a:buFont typeface="Wingdings"/>
              <a:buChar char="à"/>
            </a:pPr>
            <a:r>
              <a:rPr lang="en-US" sz="3000" b="1" dirty="0" smtClean="0">
                <a:sym typeface="Wingdings" pitchFamily="2" charset="2"/>
              </a:rPr>
              <a:t>In </a:t>
            </a:r>
            <a:r>
              <a:rPr lang="en-US" sz="3000" b="1" dirty="0" err="1" smtClean="0">
                <a:sym typeface="Wingdings" pitchFamily="2" charset="2"/>
              </a:rPr>
              <a:t>tuple</a:t>
            </a:r>
            <a:r>
              <a:rPr lang="en-US" sz="3000" b="1" dirty="0" smtClean="0">
                <a:sym typeface="Wingdings" pitchFamily="2" charset="2"/>
              </a:rPr>
              <a:t>, Duplicates are allowed</a:t>
            </a:r>
          </a:p>
          <a:p>
            <a:r>
              <a:rPr lang="fr-FR" sz="3000" dirty="0" smtClean="0">
                <a:sym typeface="Wingdings" pitchFamily="2" charset="2"/>
              </a:rPr>
              <a:t>&gt;&gt;&gt; t3=(10,10,20,20,20,30,30)</a:t>
            </a:r>
          </a:p>
          <a:p>
            <a:r>
              <a:rPr lang="fr-FR" sz="3000" dirty="0" smtClean="0">
                <a:sym typeface="Wingdings" pitchFamily="2" charset="2"/>
              </a:rPr>
              <a:t>&gt;&gt;&gt; t3</a:t>
            </a:r>
          </a:p>
          <a:p>
            <a:r>
              <a:rPr lang="fr-FR" sz="3000" dirty="0" smtClean="0">
                <a:sym typeface="Wingdings" pitchFamily="2" charset="2"/>
              </a:rPr>
              <a:t>(10, 10, 20, 20, 20, 30, 30)</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7017306"/>
          </a:xfrm>
          <a:prstGeom prst="rect">
            <a:avLst/>
          </a:prstGeom>
          <a:noFill/>
        </p:spPr>
        <p:txBody>
          <a:bodyPr wrap="square" rtlCol="0">
            <a:spAutoFit/>
          </a:bodyPr>
          <a:lstStyle/>
          <a:p>
            <a:r>
              <a:rPr lang="en-US" sz="3000" b="1" dirty="0" smtClean="0"/>
              <a:t>Task:</a:t>
            </a:r>
          </a:p>
          <a:p>
            <a:r>
              <a:rPr lang="en-US" sz="3000" dirty="0" err="1" smtClean="0"/>
              <a:t>i</a:t>
            </a:r>
            <a:r>
              <a:rPr lang="en-US" sz="3000" dirty="0" smtClean="0"/>
              <a:t>) Connect to </a:t>
            </a:r>
            <a:r>
              <a:rPr lang="en-US" sz="3000" dirty="0" err="1" smtClean="0"/>
              <a:t>MySQl</a:t>
            </a:r>
            <a:r>
              <a:rPr lang="en-US" sz="3000" dirty="0" smtClean="0"/>
              <a:t> database</a:t>
            </a:r>
          </a:p>
          <a:p>
            <a:r>
              <a:rPr lang="en-US" sz="3000" dirty="0" smtClean="0"/>
              <a:t>ii) Go to “Employees” database</a:t>
            </a:r>
          </a:p>
          <a:p>
            <a:r>
              <a:rPr lang="en-US" sz="3000" dirty="0" smtClean="0"/>
              <a:t>iii) Display the records of “department” table</a:t>
            </a:r>
          </a:p>
          <a:p>
            <a:r>
              <a:rPr lang="en-US" sz="3000" dirty="0" smtClean="0"/>
              <a:t>iv) Ask the user that “which department address you want to change (Enter department ID)”</a:t>
            </a:r>
          </a:p>
          <a:p>
            <a:r>
              <a:rPr lang="en-US" sz="3000" dirty="0" smtClean="0"/>
              <a:t>v) Ask the user to enter new address of the department</a:t>
            </a:r>
          </a:p>
          <a:p>
            <a:r>
              <a:rPr lang="en-US" sz="3000" dirty="0" smtClean="0"/>
              <a:t>vi) Update the department address</a:t>
            </a:r>
          </a:p>
          <a:p>
            <a:r>
              <a:rPr lang="en-US" sz="3000" dirty="0" smtClean="0"/>
              <a:t>vii) After </a:t>
            </a:r>
            <a:r>
              <a:rPr lang="en-US" sz="3000" dirty="0" err="1" smtClean="0"/>
              <a:t>updation</a:t>
            </a:r>
            <a:r>
              <a:rPr lang="en-US" sz="3000" dirty="0" smtClean="0"/>
              <a:t>, display a confirmation message that “Record is updated successfully”</a:t>
            </a:r>
          </a:p>
          <a:p>
            <a:r>
              <a:rPr lang="en-US" sz="3000" dirty="0" smtClean="0"/>
              <a:t>viii) Display the records of “department” table to show the updated record</a:t>
            </a:r>
          </a:p>
          <a:p>
            <a:r>
              <a:rPr lang="en-US" sz="3000" dirty="0" smtClean="0"/>
              <a:t>ix) Finally close the database connection</a:t>
            </a:r>
          </a:p>
          <a:p>
            <a:r>
              <a:rPr lang="en-US" sz="3000" b="1" dirty="0" smtClean="0"/>
              <a:t>Open Python IDLE, select “New File” option from “File Menu” and type the following program:</a:t>
            </a: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7017306"/>
          </a:xfrm>
          <a:prstGeom prst="rect">
            <a:avLst/>
          </a:prstGeom>
          <a:noFill/>
        </p:spPr>
        <p:txBody>
          <a:bodyPr wrap="square" rtlCol="0">
            <a:spAutoFit/>
          </a:bodyPr>
          <a:lstStyle/>
          <a:p>
            <a:r>
              <a:rPr lang="en-US" sz="3000" dirty="0" smtClean="0"/>
              <a:t>import </a:t>
            </a:r>
            <a:r>
              <a:rPr lang="en-US" sz="3000" dirty="0" err="1" smtClean="0"/>
              <a:t>mysql.connector</a:t>
            </a:r>
            <a:endParaRPr lang="en-US" sz="3000" dirty="0" smtClean="0"/>
          </a:p>
          <a:p>
            <a:r>
              <a:rPr lang="en-US" sz="3000" dirty="0" smtClean="0"/>
              <a:t>try:    	</a:t>
            </a:r>
          </a:p>
          <a:p>
            <a:r>
              <a:rPr lang="en-US" sz="3000" dirty="0" smtClean="0"/>
              <a:t>	con=</a:t>
            </a:r>
            <a:r>
              <a:rPr lang="en-US" sz="3000" dirty="0" err="1" smtClean="0"/>
              <a:t>mysql.connector.connect</a:t>
            </a:r>
            <a:r>
              <a:rPr lang="en-US" sz="3000" dirty="0" smtClean="0"/>
              <a:t>(host='</a:t>
            </a:r>
            <a:r>
              <a:rPr lang="en-US" sz="3000" dirty="0" err="1" smtClean="0"/>
              <a:t>localhost',user</a:t>
            </a:r>
            <a:r>
              <a:rPr lang="en-US" sz="3000" dirty="0" smtClean="0"/>
              <a:t>	='</a:t>
            </a:r>
            <a:r>
              <a:rPr lang="en-US" sz="3000" dirty="0" err="1" smtClean="0"/>
              <a:t>root',password</a:t>
            </a:r>
            <a:r>
              <a:rPr lang="en-US" sz="3000" dirty="0" smtClean="0"/>
              <a:t>='root')</a:t>
            </a:r>
          </a:p>
          <a:p>
            <a:r>
              <a:rPr lang="en-US" sz="3000" dirty="0" smtClean="0"/>
              <a:t>    	cursor=</a:t>
            </a:r>
            <a:r>
              <a:rPr lang="en-US" sz="3000" dirty="0" err="1" smtClean="0"/>
              <a:t>con.cursor</a:t>
            </a:r>
            <a:r>
              <a:rPr lang="en-US" sz="3000" dirty="0" smtClean="0"/>
              <a:t>()</a:t>
            </a:r>
          </a:p>
          <a:p>
            <a:r>
              <a:rPr lang="en-US" sz="3000" dirty="0" smtClean="0"/>
              <a:t>    	</a:t>
            </a:r>
            <a:r>
              <a:rPr lang="en-US" sz="3000" dirty="0" err="1" smtClean="0"/>
              <a:t>cursor.execute</a:t>
            </a:r>
            <a:r>
              <a:rPr lang="en-US" sz="3000" dirty="0" smtClean="0"/>
              <a:t>("use employees")</a:t>
            </a:r>
          </a:p>
          <a:p>
            <a:r>
              <a:rPr lang="en-US" sz="3000" dirty="0" smtClean="0"/>
              <a:t>    	print("Present Database is employees")</a:t>
            </a:r>
          </a:p>
          <a:p>
            <a:r>
              <a:rPr lang="en-US" sz="3000" dirty="0" smtClean="0"/>
              <a:t>    	print("EMPLOYEES RECORDS:")</a:t>
            </a:r>
          </a:p>
          <a:p>
            <a:r>
              <a:rPr lang="en-US" sz="3000" dirty="0" smtClean="0"/>
              <a:t>    	print("RECORDS OF DEPARTMENTS TABLE")</a:t>
            </a:r>
          </a:p>
          <a:p>
            <a:r>
              <a:rPr lang="en-US" sz="3000" dirty="0" smtClean="0"/>
              <a:t>    	</a:t>
            </a:r>
            <a:r>
              <a:rPr lang="en-US" sz="3000" dirty="0" err="1" smtClean="0"/>
              <a:t>cursor.execute</a:t>
            </a:r>
            <a:r>
              <a:rPr lang="en-US" sz="3000" dirty="0" smtClean="0"/>
              <a:t>("select * from departments")</a:t>
            </a:r>
          </a:p>
          <a:p>
            <a:r>
              <a:rPr lang="en-US" sz="3000" dirty="0" smtClean="0"/>
              <a:t>    	</a:t>
            </a:r>
            <a:r>
              <a:rPr lang="en-US" sz="3000" dirty="0" err="1" smtClean="0"/>
              <a:t>department_records</a:t>
            </a:r>
            <a:r>
              <a:rPr lang="en-US" sz="3000" dirty="0" smtClean="0"/>
              <a:t>=</a:t>
            </a:r>
            <a:r>
              <a:rPr lang="en-US" sz="3000" dirty="0" err="1" smtClean="0"/>
              <a:t>cursor.fetchall</a:t>
            </a:r>
            <a:r>
              <a:rPr lang="en-US" sz="3000" dirty="0" smtClean="0"/>
              <a:t>()</a:t>
            </a:r>
          </a:p>
          <a:p>
            <a:r>
              <a:rPr lang="en-US" sz="3000" dirty="0" smtClean="0"/>
              <a:t>    	for </a:t>
            </a:r>
            <a:r>
              <a:rPr lang="en-US" sz="3000" dirty="0" err="1" smtClean="0"/>
              <a:t>i</a:t>
            </a:r>
            <a:r>
              <a:rPr lang="en-US" sz="3000" dirty="0" smtClean="0"/>
              <a:t> in </a:t>
            </a:r>
            <a:r>
              <a:rPr lang="en-US" sz="3000" dirty="0" err="1" smtClean="0"/>
              <a:t>department_records</a:t>
            </a:r>
            <a:r>
              <a:rPr lang="en-US" sz="3000" dirty="0" smtClean="0"/>
              <a:t>:</a:t>
            </a:r>
          </a:p>
          <a:p>
            <a:r>
              <a:rPr lang="en-US" sz="3000" dirty="0" smtClean="0"/>
              <a:t>        		print(</a:t>
            </a:r>
            <a:r>
              <a:rPr lang="en-US" sz="3000" dirty="0" err="1" smtClean="0"/>
              <a:t>i</a:t>
            </a:r>
            <a:r>
              <a:rPr lang="en-US" sz="3000" dirty="0" smtClean="0"/>
              <a:t>)</a:t>
            </a:r>
          </a:p>
          <a:p>
            <a:r>
              <a:rPr lang="en-US" sz="3000" dirty="0" smtClean="0"/>
              <a:t>    	</a:t>
            </a:r>
            <a:r>
              <a:rPr lang="en-US" sz="3000" dirty="0" err="1" smtClean="0"/>
              <a:t>dept_id</a:t>
            </a:r>
            <a:r>
              <a:rPr lang="en-US" sz="3000" dirty="0" smtClean="0"/>
              <a:t>=</a:t>
            </a:r>
            <a:r>
              <a:rPr lang="en-US" sz="3000" dirty="0" err="1" smtClean="0"/>
              <a:t>int</a:t>
            </a:r>
            <a:r>
              <a:rPr lang="en-US" sz="3000" dirty="0" smtClean="0"/>
              <a:t>(input("which department address you 	want to change (Enter department ID):"))</a:t>
            </a: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555641"/>
          </a:xfrm>
          <a:prstGeom prst="rect">
            <a:avLst/>
          </a:prstGeom>
          <a:noFill/>
        </p:spPr>
        <p:txBody>
          <a:bodyPr wrap="square" rtlCol="0">
            <a:spAutoFit/>
          </a:bodyPr>
          <a:lstStyle/>
          <a:p>
            <a:r>
              <a:rPr lang="en-US" sz="3000" dirty="0" smtClean="0"/>
              <a:t>	</a:t>
            </a:r>
            <a:r>
              <a:rPr lang="en-US" sz="3000" dirty="0" err="1" smtClean="0"/>
              <a:t>new_address</a:t>
            </a:r>
            <a:r>
              <a:rPr lang="en-US" sz="3000" dirty="0" smtClean="0"/>
              <a:t>=input("Enter new address of the 	department:")</a:t>
            </a:r>
          </a:p>
          <a:p>
            <a:r>
              <a:rPr lang="en-US" sz="3000" dirty="0" smtClean="0"/>
              <a:t>    	records="update departments set 	</a:t>
            </a:r>
            <a:r>
              <a:rPr lang="en-US" sz="3000" dirty="0" err="1" smtClean="0"/>
              <a:t>department_address</a:t>
            </a:r>
            <a:r>
              <a:rPr lang="en-US" sz="3000" dirty="0" smtClean="0"/>
              <a:t>='%s' where 	</a:t>
            </a:r>
            <a:r>
              <a:rPr lang="en-US" sz="3000" dirty="0" err="1" smtClean="0"/>
              <a:t>department_ID</a:t>
            </a:r>
            <a:r>
              <a:rPr lang="en-US" sz="3000" dirty="0" smtClean="0"/>
              <a:t>=%d"</a:t>
            </a:r>
          </a:p>
          <a:p>
            <a:r>
              <a:rPr lang="en-US" sz="3000" dirty="0" smtClean="0"/>
              <a:t>    	</a:t>
            </a:r>
            <a:r>
              <a:rPr lang="en-US" sz="3000" dirty="0" err="1" smtClean="0"/>
              <a:t>cursor.execute</a:t>
            </a:r>
            <a:r>
              <a:rPr lang="en-US" sz="3000" dirty="0" smtClean="0"/>
              <a:t>(records %(</a:t>
            </a:r>
            <a:r>
              <a:rPr lang="en-US" sz="3000" dirty="0" err="1" smtClean="0"/>
              <a:t>new_address,dept_id</a:t>
            </a:r>
            <a:r>
              <a:rPr lang="en-US" sz="3000" dirty="0" smtClean="0"/>
              <a:t>))</a:t>
            </a:r>
          </a:p>
          <a:p>
            <a:r>
              <a:rPr lang="en-US" sz="3000" dirty="0" smtClean="0"/>
              <a:t>    	print("Record is updated successfully")</a:t>
            </a:r>
          </a:p>
          <a:p>
            <a:r>
              <a:rPr lang="en-US" sz="3000" dirty="0" smtClean="0"/>
              <a:t>    	</a:t>
            </a:r>
            <a:r>
              <a:rPr lang="en-US" sz="3000" dirty="0" err="1" smtClean="0"/>
              <a:t>con.commit</a:t>
            </a:r>
            <a:r>
              <a:rPr lang="en-US" sz="3000" dirty="0" smtClean="0"/>
              <a:t>()</a:t>
            </a:r>
          </a:p>
          <a:p>
            <a:r>
              <a:rPr lang="en-US" sz="3000" dirty="0" smtClean="0"/>
              <a:t>    	print("RECORDS OF DEPARTMENTS TABLE")</a:t>
            </a:r>
          </a:p>
          <a:p>
            <a:r>
              <a:rPr lang="en-US" sz="3000" dirty="0" smtClean="0"/>
              <a:t>    	</a:t>
            </a:r>
            <a:r>
              <a:rPr lang="en-US" sz="3000" dirty="0" err="1" smtClean="0"/>
              <a:t>cursor.execute</a:t>
            </a:r>
            <a:r>
              <a:rPr lang="en-US" sz="3000" dirty="0" smtClean="0"/>
              <a:t>("select * from departments")</a:t>
            </a:r>
          </a:p>
          <a:p>
            <a:r>
              <a:rPr lang="en-US" sz="3000" dirty="0" smtClean="0"/>
              <a:t>    	</a:t>
            </a:r>
            <a:r>
              <a:rPr lang="en-US" sz="3000" dirty="0" err="1" smtClean="0"/>
              <a:t>department_records</a:t>
            </a:r>
            <a:r>
              <a:rPr lang="en-US" sz="3000" dirty="0" smtClean="0"/>
              <a:t>=</a:t>
            </a:r>
            <a:r>
              <a:rPr lang="en-US" sz="3000" dirty="0" err="1" smtClean="0"/>
              <a:t>cursor.fetchall</a:t>
            </a:r>
            <a:r>
              <a:rPr lang="en-US" sz="3000" dirty="0" smtClean="0"/>
              <a:t>()</a:t>
            </a:r>
          </a:p>
          <a:p>
            <a:r>
              <a:rPr lang="en-US" sz="3000" dirty="0" smtClean="0"/>
              <a:t>    	for </a:t>
            </a:r>
            <a:r>
              <a:rPr lang="en-US" sz="3000" dirty="0" err="1" smtClean="0"/>
              <a:t>i</a:t>
            </a:r>
            <a:r>
              <a:rPr lang="en-US" sz="3000" dirty="0" smtClean="0"/>
              <a:t> in </a:t>
            </a:r>
            <a:r>
              <a:rPr lang="en-US" sz="3000" dirty="0" err="1" smtClean="0"/>
              <a:t>department_records</a:t>
            </a:r>
            <a:r>
              <a:rPr lang="en-US" sz="3000" dirty="0" smtClean="0"/>
              <a:t>:</a:t>
            </a:r>
          </a:p>
          <a:p>
            <a:r>
              <a:rPr lang="en-US" sz="3000" dirty="0" smtClean="0"/>
              <a:t>        		print(</a:t>
            </a:r>
            <a:r>
              <a:rPr lang="en-US" sz="3000" dirty="0" err="1" smtClean="0"/>
              <a:t>i</a:t>
            </a:r>
            <a:r>
              <a:rPr lang="en-US" sz="3000" dirty="0" smtClean="0"/>
              <a:t>)</a:t>
            </a:r>
          </a:p>
          <a:p>
            <a:r>
              <a:rPr lang="en-US" sz="3000" dirty="0" smtClean="0"/>
              <a:t>#try block is completed</a:t>
            </a: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708981"/>
          </a:xfrm>
          <a:prstGeom prst="rect">
            <a:avLst/>
          </a:prstGeom>
          <a:noFill/>
        </p:spPr>
        <p:txBody>
          <a:bodyPr wrap="square" rtlCol="0">
            <a:spAutoFit/>
          </a:bodyPr>
          <a:lstStyle/>
          <a:p>
            <a:r>
              <a:rPr lang="en-US" sz="3000" dirty="0" smtClean="0"/>
              <a:t>except </a:t>
            </a:r>
            <a:r>
              <a:rPr lang="en-US" sz="3000" dirty="0" err="1" smtClean="0"/>
              <a:t>mysql.connector.DatabaseError</a:t>
            </a:r>
            <a:r>
              <a:rPr lang="en-US" sz="3000" dirty="0" smtClean="0"/>
              <a:t> as e:</a:t>
            </a:r>
          </a:p>
          <a:p>
            <a:r>
              <a:rPr lang="en-US" sz="3000" dirty="0" smtClean="0"/>
              <a:t>    	print(e)</a:t>
            </a:r>
          </a:p>
          <a:p>
            <a:r>
              <a:rPr lang="en-US" sz="3000" dirty="0" smtClean="0"/>
              <a:t>#except block is completed</a:t>
            </a:r>
          </a:p>
          <a:p>
            <a:r>
              <a:rPr lang="en-US" sz="3000" dirty="0" smtClean="0"/>
              <a:t>finally:</a:t>
            </a:r>
          </a:p>
          <a:p>
            <a:r>
              <a:rPr lang="en-US" sz="3000" dirty="0" smtClean="0"/>
              <a:t>    	</a:t>
            </a:r>
            <a:r>
              <a:rPr lang="en-US" sz="3000" dirty="0" err="1" smtClean="0"/>
              <a:t>cursor.close</a:t>
            </a:r>
            <a:r>
              <a:rPr lang="en-US" sz="3000" dirty="0" smtClean="0"/>
              <a:t>()</a:t>
            </a:r>
          </a:p>
          <a:p>
            <a:r>
              <a:rPr lang="en-US" sz="3000" dirty="0" smtClean="0"/>
              <a:t>    	</a:t>
            </a:r>
            <a:r>
              <a:rPr lang="en-US" sz="3000" dirty="0" err="1" smtClean="0"/>
              <a:t>con.close</a:t>
            </a:r>
            <a:r>
              <a:rPr lang="en-US" sz="3000" dirty="0" smtClean="0"/>
              <a:t>()</a:t>
            </a:r>
          </a:p>
          <a:p>
            <a:r>
              <a:rPr lang="en-US" sz="3000" dirty="0" smtClean="0"/>
              <a:t>    	print("Database connection is disconnected 	successfully")</a:t>
            </a:r>
          </a:p>
          <a:p>
            <a:r>
              <a:rPr lang="en-US" sz="3000" b="1" dirty="0" smtClean="0"/>
              <a:t>Save the program and select “Run Module” option from “Run Menu”</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555641"/>
          </a:xfrm>
          <a:prstGeom prst="rect">
            <a:avLst/>
          </a:prstGeom>
          <a:noFill/>
        </p:spPr>
        <p:txBody>
          <a:bodyPr wrap="square" rtlCol="0">
            <a:spAutoFit/>
          </a:bodyPr>
          <a:lstStyle/>
          <a:p>
            <a:r>
              <a:rPr lang="en-US" sz="3000" b="1" dirty="0" smtClean="0"/>
              <a:t>Output:</a:t>
            </a:r>
          </a:p>
          <a:p>
            <a:r>
              <a:rPr lang="en-US" sz="3000" dirty="0" smtClean="0"/>
              <a:t>Present Database is employees</a:t>
            </a:r>
          </a:p>
          <a:p>
            <a:r>
              <a:rPr lang="en-US" sz="3000" dirty="0" smtClean="0"/>
              <a:t>EMPLOYEES RECORDS:</a:t>
            </a:r>
          </a:p>
          <a:p>
            <a:r>
              <a:rPr lang="en-US" sz="3000" dirty="0" smtClean="0"/>
              <a:t>RECORDS OF DEPARTMENTS TABLE</a:t>
            </a:r>
          </a:p>
          <a:p>
            <a:r>
              <a:rPr lang="en-US" sz="3000" dirty="0" smtClean="0"/>
              <a:t>(10, 'IT', '</a:t>
            </a:r>
            <a:r>
              <a:rPr lang="en-US" sz="3000" dirty="0" err="1" smtClean="0"/>
              <a:t>Banglore</a:t>
            </a:r>
            <a:r>
              <a:rPr lang="en-US" sz="3000" dirty="0" smtClean="0"/>
              <a:t>')</a:t>
            </a:r>
          </a:p>
          <a:p>
            <a:r>
              <a:rPr lang="en-US" sz="3000" dirty="0" smtClean="0"/>
              <a:t>(11, 'Testing', 'Chennai')</a:t>
            </a:r>
          </a:p>
          <a:p>
            <a:r>
              <a:rPr lang="en-US" sz="3000" dirty="0" smtClean="0"/>
              <a:t>which department address you want to change (Enter department ID):11</a:t>
            </a:r>
          </a:p>
          <a:p>
            <a:r>
              <a:rPr lang="en-US" sz="3000" dirty="0" smtClean="0"/>
              <a:t>Enter new address of the </a:t>
            </a:r>
            <a:r>
              <a:rPr lang="en-US" sz="3000" dirty="0" err="1" smtClean="0"/>
              <a:t>department:Delhi</a:t>
            </a:r>
            <a:endParaRPr lang="en-US" sz="3000" dirty="0" smtClean="0"/>
          </a:p>
          <a:p>
            <a:r>
              <a:rPr lang="en-US" sz="3000" dirty="0" smtClean="0"/>
              <a:t>Record is updated successfully</a:t>
            </a:r>
          </a:p>
          <a:p>
            <a:r>
              <a:rPr lang="en-US" sz="3000" dirty="0" smtClean="0"/>
              <a:t>RECORDS OF DEPARTMENTS TABLE</a:t>
            </a:r>
          </a:p>
          <a:p>
            <a:r>
              <a:rPr lang="en-US" sz="3000" dirty="0" smtClean="0"/>
              <a:t>(10, 'IT', '</a:t>
            </a:r>
            <a:r>
              <a:rPr lang="en-US" sz="3000" dirty="0" err="1" smtClean="0"/>
              <a:t>Banglore</a:t>
            </a:r>
            <a:r>
              <a:rPr lang="en-US" sz="3000" dirty="0" smtClean="0"/>
              <a:t>')</a:t>
            </a:r>
          </a:p>
          <a:p>
            <a:r>
              <a:rPr lang="en-US" sz="3000" dirty="0" smtClean="0"/>
              <a:t>(11, 'Testing', 'Delhi')</a:t>
            </a:r>
          </a:p>
          <a:p>
            <a:r>
              <a:rPr lang="en-US" sz="3000" smtClean="0"/>
              <a:t>Database connection is disconnected successfully</a:t>
            </a:r>
            <a:endParaRPr lang="en-US" sz="3000" dirty="0" smtClean="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170646"/>
          </a:xfrm>
          <a:prstGeom prst="rect">
            <a:avLst/>
          </a:prstGeom>
          <a:noFill/>
        </p:spPr>
        <p:txBody>
          <a:bodyPr wrap="square" rtlCol="0">
            <a:spAutoFit/>
          </a:bodyPr>
          <a:lstStyle/>
          <a:p>
            <a:r>
              <a:rPr lang="en-US" sz="3000" b="1" dirty="0" smtClean="0"/>
              <a:t>Task:</a:t>
            </a:r>
          </a:p>
          <a:p>
            <a:r>
              <a:rPr lang="en-US" sz="3000" dirty="0" smtClean="0"/>
              <a:t>1) Connect to </a:t>
            </a:r>
            <a:r>
              <a:rPr lang="en-US" sz="3000" dirty="0" err="1" smtClean="0"/>
              <a:t>MySQL</a:t>
            </a:r>
            <a:r>
              <a:rPr lang="en-US" sz="3000" dirty="0" smtClean="0"/>
              <a:t> database</a:t>
            </a:r>
          </a:p>
          <a:p>
            <a:r>
              <a:rPr lang="en-US" sz="3000" dirty="0" smtClean="0"/>
              <a:t>2) Display the list of tables under “Employees” Database</a:t>
            </a:r>
          </a:p>
          <a:p>
            <a:r>
              <a:rPr lang="en-US" sz="3000" dirty="0" smtClean="0"/>
              <a:t>3) Ask the user that "Records of which table you want to delete:"</a:t>
            </a:r>
          </a:p>
          <a:p>
            <a:r>
              <a:rPr lang="en-US" sz="3000" dirty="0" smtClean="0"/>
              <a:t>4) After deleting the records of specified table then display a confirmation message that “Records are displayed successfully</a:t>
            </a:r>
          </a:p>
          <a:p>
            <a:r>
              <a:rPr lang="en-US" sz="3000" dirty="0" smtClean="0"/>
              <a:t>5) Close the Database Connection</a:t>
            </a:r>
          </a:p>
          <a:p>
            <a:r>
              <a:rPr lang="en-US" sz="3000" b="1" dirty="0" smtClean="0"/>
              <a:t>Open Python IDLE window and select “new file” option from “file menu” and type the </a:t>
            </a:r>
            <a:r>
              <a:rPr lang="en-US" sz="3000" b="1" smtClean="0"/>
              <a:t>following program:</a:t>
            </a:r>
            <a:endParaRPr lang="en-US" sz="3000" b="1" dirty="0" smtClean="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7017306"/>
          </a:xfrm>
          <a:prstGeom prst="rect">
            <a:avLst/>
          </a:prstGeom>
          <a:noFill/>
        </p:spPr>
        <p:txBody>
          <a:bodyPr wrap="square" rtlCol="0">
            <a:spAutoFit/>
          </a:bodyPr>
          <a:lstStyle/>
          <a:p>
            <a:r>
              <a:rPr lang="en-US" sz="3000" dirty="0" smtClean="0"/>
              <a:t>import </a:t>
            </a:r>
            <a:r>
              <a:rPr lang="en-US" sz="3000" dirty="0" err="1" smtClean="0"/>
              <a:t>mysql.connector</a:t>
            </a:r>
            <a:endParaRPr lang="en-US" sz="3000" dirty="0" smtClean="0"/>
          </a:p>
          <a:p>
            <a:r>
              <a:rPr lang="en-US" sz="3000" dirty="0" smtClean="0"/>
              <a:t>try:    	</a:t>
            </a:r>
          </a:p>
          <a:p>
            <a:r>
              <a:rPr lang="en-US" sz="3000" dirty="0" smtClean="0"/>
              <a:t>	con=</a:t>
            </a:r>
            <a:r>
              <a:rPr lang="en-US" sz="3000" dirty="0" err="1" smtClean="0"/>
              <a:t>mysql.connector.connect</a:t>
            </a:r>
            <a:r>
              <a:rPr lang="en-US" sz="3000" dirty="0" smtClean="0"/>
              <a:t>(host='</a:t>
            </a:r>
            <a:r>
              <a:rPr lang="en-US" sz="3000" dirty="0" err="1" smtClean="0"/>
              <a:t>localhost',user</a:t>
            </a:r>
            <a:r>
              <a:rPr lang="en-US" sz="3000" dirty="0" smtClean="0"/>
              <a:t>	='</a:t>
            </a:r>
            <a:r>
              <a:rPr lang="en-US" sz="3000" dirty="0" err="1" smtClean="0"/>
              <a:t>root',password</a:t>
            </a:r>
            <a:r>
              <a:rPr lang="en-US" sz="3000" dirty="0" smtClean="0"/>
              <a:t>='root')</a:t>
            </a:r>
          </a:p>
          <a:p>
            <a:r>
              <a:rPr lang="en-US" sz="3000" dirty="0" smtClean="0"/>
              <a:t>    	cursor=</a:t>
            </a:r>
            <a:r>
              <a:rPr lang="en-US" sz="3000" dirty="0" err="1" smtClean="0"/>
              <a:t>con.cursor</a:t>
            </a:r>
            <a:r>
              <a:rPr lang="en-US" sz="3000" dirty="0" smtClean="0"/>
              <a:t>()</a:t>
            </a:r>
          </a:p>
          <a:p>
            <a:r>
              <a:rPr lang="en-US" sz="3000" dirty="0" smtClean="0"/>
              <a:t>    	</a:t>
            </a:r>
            <a:r>
              <a:rPr lang="en-US" sz="3000" dirty="0" err="1" smtClean="0"/>
              <a:t>cursor.execute</a:t>
            </a:r>
            <a:r>
              <a:rPr lang="en-US" sz="3000" dirty="0" smtClean="0"/>
              <a:t>("use employees")</a:t>
            </a:r>
          </a:p>
          <a:p>
            <a:r>
              <a:rPr lang="en-US" sz="3000" dirty="0" smtClean="0"/>
              <a:t>    	print("Present Database is employees")</a:t>
            </a:r>
          </a:p>
          <a:p>
            <a:r>
              <a:rPr lang="en-US" sz="3000" dirty="0" smtClean="0"/>
              <a:t>    	print("LIST OF TABLES IN EMPLOYEES DATABASE:")</a:t>
            </a:r>
          </a:p>
          <a:p>
            <a:r>
              <a:rPr lang="en-US" sz="3000" dirty="0" smtClean="0"/>
              <a:t>    	</a:t>
            </a:r>
            <a:r>
              <a:rPr lang="en-US" sz="3000" dirty="0" err="1" smtClean="0"/>
              <a:t>cursor.execute</a:t>
            </a:r>
            <a:r>
              <a:rPr lang="en-US" sz="3000" dirty="0" smtClean="0"/>
              <a:t>("show tables")</a:t>
            </a:r>
          </a:p>
          <a:p>
            <a:r>
              <a:rPr lang="en-US" sz="3000" dirty="0" smtClean="0"/>
              <a:t>    	tables=</a:t>
            </a:r>
            <a:r>
              <a:rPr lang="en-US" sz="3000" dirty="0" err="1" smtClean="0"/>
              <a:t>cursor.fetchall</a:t>
            </a:r>
            <a:r>
              <a:rPr lang="en-US" sz="3000" dirty="0" smtClean="0"/>
              <a:t>()</a:t>
            </a:r>
          </a:p>
          <a:p>
            <a:r>
              <a:rPr lang="en-US" sz="3000" dirty="0" smtClean="0"/>
              <a:t>    	for </a:t>
            </a:r>
            <a:r>
              <a:rPr lang="en-US" sz="3000" dirty="0" err="1" smtClean="0"/>
              <a:t>i</a:t>
            </a:r>
            <a:r>
              <a:rPr lang="en-US" sz="3000" dirty="0" smtClean="0"/>
              <a:t> in tables:</a:t>
            </a:r>
          </a:p>
          <a:p>
            <a:r>
              <a:rPr lang="en-US" sz="3000" dirty="0" smtClean="0"/>
              <a:t>        		print(</a:t>
            </a:r>
            <a:r>
              <a:rPr lang="en-US" sz="3000" dirty="0" err="1" smtClean="0"/>
              <a:t>i</a:t>
            </a:r>
            <a:r>
              <a:rPr lang="en-US" sz="3000" dirty="0" smtClean="0"/>
              <a:t>)</a:t>
            </a:r>
          </a:p>
          <a:p>
            <a:r>
              <a:rPr lang="en-US" sz="3000" dirty="0" smtClean="0"/>
              <a:t>    	table=input("Records of which table you want to 	delete:")</a:t>
            </a:r>
          </a:p>
          <a:p>
            <a:r>
              <a:rPr lang="en-US" sz="3000" dirty="0" smtClean="0"/>
              <a:t>    	</a:t>
            </a:r>
            <a:r>
              <a:rPr lang="en-US" sz="3000" dirty="0" err="1" smtClean="0"/>
              <a:t>delete_table_records</a:t>
            </a:r>
            <a:r>
              <a:rPr lang="en-US" sz="3000" dirty="0" smtClean="0"/>
              <a:t>="delete from </a:t>
            </a:r>
            <a:r>
              <a:rPr lang="en-US" sz="3000" smtClean="0"/>
              <a:t>%s”</a:t>
            </a:r>
            <a:endParaRPr lang="en-US" sz="3000" dirty="0" smtClean="0"/>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632311"/>
          </a:xfrm>
          <a:prstGeom prst="rect">
            <a:avLst/>
          </a:prstGeom>
          <a:noFill/>
        </p:spPr>
        <p:txBody>
          <a:bodyPr wrap="square" rtlCol="0">
            <a:spAutoFit/>
          </a:bodyPr>
          <a:lstStyle/>
          <a:p>
            <a:r>
              <a:rPr lang="en-US" sz="3000" dirty="0" smtClean="0"/>
              <a:t>	</a:t>
            </a:r>
            <a:r>
              <a:rPr lang="en-US" sz="3000" dirty="0" err="1" smtClean="0"/>
              <a:t>cursor.execute</a:t>
            </a:r>
            <a:r>
              <a:rPr lang="en-US" sz="3000" dirty="0" smtClean="0"/>
              <a:t>(</a:t>
            </a:r>
            <a:r>
              <a:rPr lang="en-US" sz="3000" dirty="0" err="1" smtClean="0"/>
              <a:t>delete_table_records</a:t>
            </a:r>
            <a:r>
              <a:rPr lang="en-US" sz="3000" dirty="0" smtClean="0"/>
              <a:t> %(table))</a:t>
            </a:r>
          </a:p>
          <a:p>
            <a:r>
              <a:rPr lang="en-US" sz="3000" dirty="0" smtClean="0"/>
              <a:t>	</a:t>
            </a:r>
            <a:r>
              <a:rPr lang="en-US" sz="3000" dirty="0" err="1" smtClean="0"/>
              <a:t>con.commit</a:t>
            </a:r>
            <a:r>
              <a:rPr lang="en-US" sz="3000" dirty="0" smtClean="0"/>
              <a:t>()</a:t>
            </a:r>
          </a:p>
          <a:p>
            <a:r>
              <a:rPr lang="en-US" sz="3000" dirty="0" smtClean="0"/>
              <a:t>    	print("Records </a:t>
            </a:r>
            <a:r>
              <a:rPr lang="en-US" sz="3000" dirty="0" err="1" smtClean="0"/>
              <a:t>of",table</a:t>
            </a:r>
            <a:r>
              <a:rPr lang="en-US" sz="3000" dirty="0" smtClean="0"/>
              <a:t>," deleted successfully")</a:t>
            </a:r>
          </a:p>
          <a:p>
            <a:r>
              <a:rPr lang="en-US" sz="3000" dirty="0" smtClean="0"/>
              <a:t>except </a:t>
            </a:r>
            <a:r>
              <a:rPr lang="en-US" sz="3000" dirty="0" err="1" smtClean="0"/>
              <a:t>mysql.connector.DatabaseError</a:t>
            </a:r>
            <a:r>
              <a:rPr lang="en-US" sz="3000" dirty="0" smtClean="0"/>
              <a:t> as e:</a:t>
            </a:r>
          </a:p>
          <a:p>
            <a:r>
              <a:rPr lang="en-US" sz="3000" dirty="0" smtClean="0"/>
              <a:t>    	print(e)</a:t>
            </a:r>
          </a:p>
          <a:p>
            <a:r>
              <a:rPr lang="en-US" sz="3000" dirty="0" smtClean="0"/>
              <a:t>finally:</a:t>
            </a:r>
          </a:p>
          <a:p>
            <a:r>
              <a:rPr lang="en-US" sz="3000" dirty="0" smtClean="0"/>
              <a:t>    	</a:t>
            </a:r>
            <a:r>
              <a:rPr lang="en-US" sz="3000" dirty="0" err="1" smtClean="0"/>
              <a:t>cursor.close</a:t>
            </a:r>
            <a:r>
              <a:rPr lang="en-US" sz="3000" dirty="0" smtClean="0"/>
              <a:t>()</a:t>
            </a:r>
          </a:p>
          <a:p>
            <a:r>
              <a:rPr lang="en-US" sz="3000" dirty="0" smtClean="0"/>
              <a:t>    	</a:t>
            </a:r>
            <a:r>
              <a:rPr lang="en-US" sz="3000" dirty="0" err="1" smtClean="0"/>
              <a:t>con.close</a:t>
            </a:r>
            <a:r>
              <a:rPr lang="en-US" sz="3000" dirty="0" smtClean="0"/>
              <a:t>()</a:t>
            </a:r>
          </a:p>
          <a:p>
            <a:r>
              <a:rPr lang="en-US" sz="3000" dirty="0" smtClean="0"/>
              <a:t>    	print("Database connection is disconnected 	successfully")</a:t>
            </a:r>
          </a:p>
          <a:p>
            <a:r>
              <a:rPr lang="en-US" sz="3000" b="1" dirty="0" smtClean="0"/>
              <a:t>Save the program and select “Run Module” option from </a:t>
            </a:r>
            <a:r>
              <a:rPr lang="en-US" sz="3000" b="1" smtClean="0"/>
              <a:t>“Run Menu”</a:t>
            </a:r>
            <a:endParaRPr lang="en-US" sz="3000" b="1" dirty="0" smtClean="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3785652"/>
          </a:xfrm>
          <a:prstGeom prst="rect">
            <a:avLst/>
          </a:prstGeom>
          <a:noFill/>
        </p:spPr>
        <p:txBody>
          <a:bodyPr wrap="square" rtlCol="0">
            <a:spAutoFit/>
          </a:bodyPr>
          <a:lstStyle/>
          <a:p>
            <a:r>
              <a:rPr lang="en-US" sz="3000" b="1" dirty="0" smtClean="0"/>
              <a:t>Output:</a:t>
            </a:r>
          </a:p>
          <a:p>
            <a:r>
              <a:rPr lang="en-US" sz="3000" dirty="0" smtClean="0"/>
              <a:t>Present Database is employees</a:t>
            </a:r>
          </a:p>
          <a:p>
            <a:r>
              <a:rPr lang="en-US" sz="3000" dirty="0" smtClean="0"/>
              <a:t>LIST OF TABLES IN EMPLOYEES DATABASE:</a:t>
            </a:r>
          </a:p>
          <a:p>
            <a:r>
              <a:rPr lang="en-US" sz="3000" dirty="0" smtClean="0"/>
              <a:t>('departments',)</a:t>
            </a:r>
          </a:p>
          <a:p>
            <a:r>
              <a:rPr lang="en-US" sz="3000" dirty="0" smtClean="0"/>
              <a:t>('</a:t>
            </a:r>
            <a:r>
              <a:rPr lang="en-US" sz="3000" dirty="0" err="1" smtClean="0"/>
              <a:t>emp</a:t>
            </a:r>
            <a:r>
              <a:rPr lang="en-US" sz="3000" dirty="0" smtClean="0"/>
              <a:t>',)</a:t>
            </a:r>
          </a:p>
          <a:p>
            <a:r>
              <a:rPr lang="en-US" sz="3000" dirty="0" smtClean="0"/>
              <a:t>Records of which table you want to </a:t>
            </a:r>
            <a:r>
              <a:rPr lang="en-US" sz="3000" dirty="0" err="1" smtClean="0"/>
              <a:t>delete:departments</a:t>
            </a:r>
            <a:endParaRPr lang="en-US" sz="3000" dirty="0" smtClean="0"/>
          </a:p>
          <a:p>
            <a:r>
              <a:rPr lang="en-US" sz="3000" dirty="0" smtClean="0"/>
              <a:t>Records of departments  deleted successfully</a:t>
            </a:r>
          </a:p>
          <a:p>
            <a:r>
              <a:rPr lang="en-US" sz="3000" smtClean="0"/>
              <a:t>Database connection is disconnected successfully</a:t>
            </a:r>
            <a:endParaRPr lang="en-US" sz="3000" dirty="0" smtClean="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95600"/>
            <a:ext cx="9144000" cy="1200329"/>
          </a:xfrm>
          <a:prstGeom prst="rect">
            <a:avLst/>
          </a:prstGeom>
          <a:noFill/>
        </p:spPr>
        <p:txBody>
          <a:bodyPr wrap="square" rtlCol="0">
            <a:spAutoFit/>
          </a:bodyPr>
          <a:lstStyle/>
          <a:p>
            <a:pPr algn="ctr"/>
            <a:r>
              <a:rPr lang="en-US" sz="7200" b="1" dirty="0" smtClean="0"/>
              <a:t>Advanced Concepts</a:t>
            </a:r>
            <a:endParaRPr lang="en-US" sz="66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3323987"/>
          </a:xfrm>
          <a:prstGeom prst="rect">
            <a:avLst/>
          </a:prstGeom>
          <a:noFill/>
        </p:spPr>
        <p:txBody>
          <a:bodyPr wrap="square" rtlCol="0">
            <a:spAutoFit/>
          </a:bodyPr>
          <a:lstStyle/>
          <a:p>
            <a:pPr>
              <a:buFont typeface="Wingdings"/>
              <a:buChar char="à"/>
            </a:pPr>
            <a:r>
              <a:rPr lang="en-US" sz="3000" b="1" dirty="0" smtClean="0">
                <a:sym typeface="Wingdings" pitchFamily="2" charset="2"/>
              </a:rPr>
              <a:t>In </a:t>
            </a:r>
            <a:r>
              <a:rPr lang="en-US" sz="3000" b="1" dirty="0" err="1" smtClean="0">
                <a:sym typeface="Wingdings" pitchFamily="2" charset="2"/>
              </a:rPr>
              <a:t>tuple</a:t>
            </a:r>
            <a:r>
              <a:rPr lang="en-US" sz="3000" b="1" dirty="0" smtClean="0">
                <a:sym typeface="Wingdings" pitchFamily="2" charset="2"/>
              </a:rPr>
              <a:t>, Both homogeneous and heterogeneous elements are allowed</a:t>
            </a:r>
          </a:p>
          <a:p>
            <a:r>
              <a:rPr lang="fr-FR" sz="3000" dirty="0" smtClean="0">
                <a:sym typeface="Wingdings" pitchFamily="2" charset="2"/>
              </a:rPr>
              <a:t>&gt;&gt;&gt; t4=(10,20.45,'Python',</a:t>
            </a:r>
            <a:r>
              <a:rPr lang="fr-FR" sz="3000" dirty="0" err="1" smtClean="0">
                <a:sym typeface="Wingdings" pitchFamily="2" charset="2"/>
              </a:rPr>
              <a:t>True</a:t>
            </a:r>
            <a:r>
              <a:rPr lang="fr-FR" sz="3000" dirty="0" smtClean="0">
                <a:sym typeface="Wingdings" pitchFamily="2" charset="2"/>
              </a:rPr>
              <a:t>,1+2j)</a:t>
            </a:r>
          </a:p>
          <a:p>
            <a:r>
              <a:rPr lang="fr-FR" sz="3000" dirty="0" smtClean="0">
                <a:sym typeface="Wingdings" pitchFamily="2" charset="2"/>
              </a:rPr>
              <a:t>&gt;&gt;&gt; type(t4)</a:t>
            </a:r>
          </a:p>
          <a:p>
            <a:r>
              <a:rPr lang="fr-FR" sz="3000" dirty="0" smtClean="0">
                <a:sym typeface="Wingdings" pitchFamily="2" charset="2"/>
              </a:rPr>
              <a:t>&lt;class '</a:t>
            </a:r>
            <a:r>
              <a:rPr lang="fr-FR" sz="3000" dirty="0" err="1" smtClean="0">
                <a:sym typeface="Wingdings" pitchFamily="2" charset="2"/>
              </a:rPr>
              <a:t>tuple</a:t>
            </a:r>
            <a:r>
              <a:rPr lang="fr-FR" sz="3000" dirty="0" smtClean="0">
                <a:sym typeface="Wingdings" pitchFamily="2" charset="2"/>
              </a:rPr>
              <a:t>'&gt;</a:t>
            </a:r>
          </a:p>
          <a:p>
            <a:r>
              <a:rPr lang="fr-FR" sz="3000" dirty="0" smtClean="0">
                <a:sym typeface="Wingdings" pitchFamily="2" charset="2"/>
              </a:rPr>
              <a:t>&gt;&gt;&gt; t4</a:t>
            </a:r>
          </a:p>
          <a:p>
            <a:r>
              <a:rPr lang="fr-FR" sz="3000" dirty="0" smtClean="0">
                <a:sym typeface="Wingdings" pitchFamily="2" charset="2"/>
              </a:rPr>
              <a:t>(10, 20.45, 'Python', </a:t>
            </a:r>
            <a:r>
              <a:rPr lang="fr-FR" sz="3000" dirty="0" err="1" smtClean="0">
                <a:sym typeface="Wingdings" pitchFamily="2" charset="2"/>
              </a:rPr>
              <a:t>True</a:t>
            </a:r>
            <a:r>
              <a:rPr lang="fr-FR" sz="3000" dirty="0" smtClean="0">
                <a:sym typeface="Wingdings" pitchFamily="2" charset="2"/>
              </a:rPr>
              <a:t>, (1+2j))</a:t>
            </a: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u="sng" dirty="0" smtClean="0"/>
              <a:t>Python </a:t>
            </a:r>
            <a:r>
              <a:rPr lang="en-US" sz="3200" b="1" u="sng" dirty="0" err="1" smtClean="0"/>
              <a:t>Iterator</a:t>
            </a:r>
            <a:r>
              <a:rPr lang="en-US" sz="3200" b="1" u="sng" dirty="0" smtClean="0"/>
              <a:t>:</a:t>
            </a:r>
          </a:p>
          <a:p>
            <a:r>
              <a:rPr lang="en-US" sz="3200" b="1" dirty="0" err="1" smtClean="0"/>
              <a:t>Iterator</a:t>
            </a:r>
            <a:r>
              <a:rPr lang="en-US" sz="3200" dirty="0" smtClean="0"/>
              <a:t> is an object which allows a programmer to traverse through all the elements of a collection.</a:t>
            </a:r>
          </a:p>
          <a:p>
            <a:r>
              <a:rPr lang="en-US" sz="3200" dirty="0" smtClean="0"/>
              <a:t>(or)</a:t>
            </a:r>
          </a:p>
          <a:p>
            <a:r>
              <a:rPr lang="en-US" sz="3200" dirty="0" smtClean="0"/>
              <a:t>An </a:t>
            </a:r>
            <a:r>
              <a:rPr lang="en-US" sz="3200" dirty="0" err="1" smtClean="0"/>
              <a:t>iterator</a:t>
            </a:r>
            <a:r>
              <a:rPr lang="en-US" sz="3200" dirty="0" smtClean="0"/>
              <a:t> is an object that contains a countable number of values. </a:t>
            </a:r>
          </a:p>
          <a:p>
            <a:r>
              <a:rPr lang="en-US" sz="3200" b="1" dirty="0" smtClean="0"/>
              <a:t>Open Python IDLE, select “New File” option from “file menu” and type the following code:</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dirty="0" smtClean="0"/>
              <a:t>string=input("Enter a string:")</a:t>
            </a:r>
          </a:p>
          <a:p>
            <a:r>
              <a:rPr lang="en-US" sz="3200" dirty="0" smtClean="0"/>
              <a:t>print("Displaying character by character through for loop:")</a:t>
            </a:r>
          </a:p>
          <a:p>
            <a:r>
              <a:rPr lang="en-US" sz="3200" dirty="0" smtClean="0"/>
              <a:t>for </a:t>
            </a:r>
            <a:r>
              <a:rPr lang="en-US" sz="3200" dirty="0" err="1" smtClean="0"/>
              <a:t>i</a:t>
            </a:r>
            <a:r>
              <a:rPr lang="en-US" sz="3200" dirty="0" smtClean="0"/>
              <a:t> in string:</a:t>
            </a:r>
          </a:p>
          <a:p>
            <a:r>
              <a:rPr lang="en-US" sz="3200" dirty="0" smtClean="0"/>
              <a:t>    print(</a:t>
            </a:r>
            <a:r>
              <a:rPr lang="en-US" sz="3200" dirty="0" err="1" smtClean="0"/>
              <a:t>i</a:t>
            </a:r>
            <a:r>
              <a:rPr lang="en-US" sz="3200" dirty="0" smtClean="0"/>
              <a:t>)</a:t>
            </a:r>
          </a:p>
          <a:p>
            <a:r>
              <a:rPr lang="en-US" sz="3200" dirty="0" smtClean="0"/>
              <a:t>print("Displaying character by character through '</a:t>
            </a:r>
            <a:r>
              <a:rPr lang="en-US" sz="3200" dirty="0" err="1" smtClean="0"/>
              <a:t>iter</a:t>
            </a:r>
            <a:r>
              <a:rPr lang="en-US" sz="3200" dirty="0" smtClean="0"/>
              <a:t>()' function:")</a:t>
            </a:r>
          </a:p>
          <a:p>
            <a:r>
              <a:rPr lang="en-US" sz="3200" dirty="0" smtClean="0"/>
              <a:t>iterator1=</a:t>
            </a:r>
            <a:r>
              <a:rPr lang="en-US" sz="3200" dirty="0" err="1" smtClean="0"/>
              <a:t>iter</a:t>
            </a:r>
            <a:r>
              <a:rPr lang="en-US" sz="3200" dirty="0" smtClean="0"/>
              <a:t>(string)</a:t>
            </a:r>
          </a:p>
          <a:p>
            <a:r>
              <a:rPr lang="en-US" sz="3200" dirty="0" smtClean="0"/>
              <a:t>print(type(iterator1))</a:t>
            </a:r>
          </a:p>
          <a:p>
            <a:r>
              <a:rPr lang="en-US" sz="3200" dirty="0" smtClean="0"/>
              <a:t>print(list(iterator1))</a:t>
            </a:r>
          </a:p>
          <a:p>
            <a:endParaRPr lang="en-US" sz="3200" dirty="0" smtClean="0"/>
          </a:p>
          <a:p>
            <a:r>
              <a:rPr lang="en-US" sz="3200" dirty="0" smtClean="0"/>
              <a:t>list1=</a:t>
            </a:r>
            <a:r>
              <a:rPr lang="en-US" sz="3200" dirty="0" err="1" smtClean="0"/>
              <a:t>eval</a:t>
            </a:r>
            <a:r>
              <a:rPr lang="en-US" sz="3200" dirty="0" smtClean="0"/>
              <a:t>(input("Enter list elements:"))</a:t>
            </a:r>
          </a:p>
          <a:p>
            <a:r>
              <a:rPr lang="en-US" sz="3200" dirty="0" smtClean="0"/>
              <a:t>print("Displaying element by element through for loop:")</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524315"/>
          </a:xfrm>
          <a:prstGeom prst="rect">
            <a:avLst/>
          </a:prstGeom>
          <a:noFill/>
        </p:spPr>
        <p:txBody>
          <a:bodyPr wrap="square" rtlCol="0">
            <a:spAutoFit/>
          </a:bodyPr>
          <a:lstStyle/>
          <a:p>
            <a:r>
              <a:rPr lang="en-US" sz="3200" dirty="0" smtClean="0"/>
              <a:t>for </a:t>
            </a:r>
            <a:r>
              <a:rPr lang="en-US" sz="3200" dirty="0" err="1" smtClean="0"/>
              <a:t>i</a:t>
            </a:r>
            <a:r>
              <a:rPr lang="en-US" sz="3200" dirty="0" smtClean="0"/>
              <a:t> in list1:</a:t>
            </a:r>
          </a:p>
          <a:p>
            <a:r>
              <a:rPr lang="en-US" sz="3200" dirty="0" smtClean="0"/>
              <a:t>    print(</a:t>
            </a:r>
            <a:r>
              <a:rPr lang="en-US" sz="3200" dirty="0" err="1" smtClean="0"/>
              <a:t>i</a:t>
            </a:r>
            <a:r>
              <a:rPr lang="en-US" sz="3200" dirty="0" smtClean="0"/>
              <a:t>)</a:t>
            </a:r>
          </a:p>
          <a:p>
            <a:r>
              <a:rPr lang="en-US" sz="3200" dirty="0" smtClean="0"/>
              <a:t>print("Displaying element by element through '</a:t>
            </a:r>
            <a:r>
              <a:rPr lang="en-US" sz="3200" dirty="0" err="1" smtClean="0"/>
              <a:t>iter</a:t>
            </a:r>
            <a:r>
              <a:rPr lang="en-US" sz="3200" dirty="0" smtClean="0"/>
              <a:t>()' function:")</a:t>
            </a:r>
          </a:p>
          <a:p>
            <a:r>
              <a:rPr lang="en-US" sz="3200" dirty="0" smtClean="0"/>
              <a:t>iterator2=</a:t>
            </a:r>
            <a:r>
              <a:rPr lang="en-US" sz="3200" dirty="0" err="1" smtClean="0"/>
              <a:t>iter</a:t>
            </a:r>
            <a:r>
              <a:rPr lang="en-US" sz="3200" dirty="0" smtClean="0"/>
              <a:t>(list1)</a:t>
            </a:r>
          </a:p>
          <a:p>
            <a:r>
              <a:rPr lang="en-US" sz="3200" dirty="0" smtClean="0"/>
              <a:t>print(type(iterator2))</a:t>
            </a:r>
          </a:p>
          <a:p>
            <a:r>
              <a:rPr lang="en-US" sz="3200" dirty="0" smtClean="0"/>
              <a:t>print(list(iterator2))</a:t>
            </a:r>
          </a:p>
          <a:p>
            <a:r>
              <a:rPr lang="en-US" sz="3200" b="1" dirty="0" smtClean="0"/>
              <a:t>Save the program and select “Run Module” option from “Run Menu”</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76200"/>
            <a:ext cx="9144000" cy="5632311"/>
          </a:xfrm>
          <a:prstGeom prst="rect">
            <a:avLst/>
          </a:prstGeom>
          <a:noFill/>
        </p:spPr>
        <p:txBody>
          <a:bodyPr wrap="square" rtlCol="0">
            <a:spAutoFit/>
          </a:bodyPr>
          <a:lstStyle/>
          <a:p>
            <a:r>
              <a:rPr lang="en-US" sz="3000" dirty="0" smtClean="0"/>
              <a:t>Enter a </a:t>
            </a:r>
            <a:r>
              <a:rPr lang="en-US" sz="3000" dirty="0" err="1" smtClean="0"/>
              <a:t>string:python</a:t>
            </a:r>
            <a:endParaRPr lang="en-US" sz="3000" dirty="0" smtClean="0"/>
          </a:p>
          <a:p>
            <a:r>
              <a:rPr lang="en-US" sz="3000" dirty="0" smtClean="0"/>
              <a:t>Displaying character by character through for loop:</a:t>
            </a:r>
          </a:p>
          <a:p>
            <a:r>
              <a:rPr lang="en-US" sz="3000" dirty="0" smtClean="0"/>
              <a:t>p</a:t>
            </a:r>
          </a:p>
          <a:p>
            <a:r>
              <a:rPr lang="en-US" sz="3000" dirty="0" smtClean="0"/>
              <a:t>y</a:t>
            </a:r>
          </a:p>
          <a:p>
            <a:r>
              <a:rPr lang="en-US" sz="3000" dirty="0" smtClean="0"/>
              <a:t>t</a:t>
            </a:r>
          </a:p>
          <a:p>
            <a:r>
              <a:rPr lang="en-US" sz="3000" dirty="0" smtClean="0"/>
              <a:t>h</a:t>
            </a:r>
          </a:p>
          <a:p>
            <a:r>
              <a:rPr lang="en-US" sz="3000" dirty="0" smtClean="0"/>
              <a:t>o</a:t>
            </a:r>
          </a:p>
          <a:p>
            <a:r>
              <a:rPr lang="en-US" sz="3000" dirty="0" smtClean="0"/>
              <a:t>n</a:t>
            </a:r>
          </a:p>
          <a:p>
            <a:r>
              <a:rPr lang="en-US" sz="3000" dirty="0" smtClean="0"/>
              <a:t>Displaying character by character through '</a:t>
            </a:r>
            <a:r>
              <a:rPr lang="en-US" sz="3000" dirty="0" err="1" smtClean="0"/>
              <a:t>iter</a:t>
            </a:r>
            <a:r>
              <a:rPr lang="en-US" sz="3000" dirty="0" smtClean="0"/>
              <a:t>()' function:</a:t>
            </a:r>
          </a:p>
          <a:p>
            <a:r>
              <a:rPr lang="en-US" sz="3000" dirty="0" smtClean="0"/>
              <a:t>&lt;class '</a:t>
            </a:r>
            <a:r>
              <a:rPr lang="en-US" sz="3000" dirty="0" err="1" smtClean="0"/>
              <a:t>str_iterator</a:t>
            </a:r>
            <a:r>
              <a:rPr lang="en-US" sz="3000" dirty="0" smtClean="0"/>
              <a:t>'&gt;</a:t>
            </a:r>
          </a:p>
          <a:p>
            <a:r>
              <a:rPr lang="en-US" sz="3000" dirty="0" smtClean="0"/>
              <a:t>['p', 'y', 't', 'h', 'o', 'n']</a:t>
            </a:r>
          </a:p>
          <a:p>
            <a:r>
              <a:rPr lang="en-US" sz="3000" dirty="0" smtClean="0"/>
              <a:t>Enter list elements:[100,200,300,400]</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76200"/>
            <a:ext cx="9144000" cy="3785652"/>
          </a:xfrm>
          <a:prstGeom prst="rect">
            <a:avLst/>
          </a:prstGeom>
          <a:noFill/>
        </p:spPr>
        <p:txBody>
          <a:bodyPr wrap="square" rtlCol="0">
            <a:spAutoFit/>
          </a:bodyPr>
          <a:lstStyle/>
          <a:p>
            <a:r>
              <a:rPr lang="en-US" sz="3000" dirty="0" smtClean="0"/>
              <a:t>Displaying element by element through for loop:</a:t>
            </a:r>
          </a:p>
          <a:p>
            <a:r>
              <a:rPr lang="en-US" sz="3000" dirty="0" smtClean="0"/>
              <a:t>100</a:t>
            </a:r>
          </a:p>
          <a:p>
            <a:r>
              <a:rPr lang="en-US" sz="3000" dirty="0" smtClean="0"/>
              <a:t>200</a:t>
            </a:r>
          </a:p>
          <a:p>
            <a:r>
              <a:rPr lang="en-US" sz="3000" dirty="0" smtClean="0"/>
              <a:t>300</a:t>
            </a:r>
          </a:p>
          <a:p>
            <a:r>
              <a:rPr lang="en-US" sz="3000" dirty="0" smtClean="0"/>
              <a:t>400</a:t>
            </a:r>
          </a:p>
          <a:p>
            <a:r>
              <a:rPr lang="en-US" sz="3000" dirty="0" smtClean="0"/>
              <a:t>Displaying element by element through '</a:t>
            </a:r>
            <a:r>
              <a:rPr lang="en-US" sz="3000" dirty="0" err="1" smtClean="0"/>
              <a:t>iter</a:t>
            </a:r>
            <a:r>
              <a:rPr lang="en-US" sz="3000" dirty="0" smtClean="0"/>
              <a:t>()' function:</a:t>
            </a:r>
          </a:p>
          <a:p>
            <a:r>
              <a:rPr lang="en-US" sz="3000" dirty="0" smtClean="0"/>
              <a:t>&lt;class '</a:t>
            </a:r>
            <a:r>
              <a:rPr lang="en-US" sz="3000" dirty="0" err="1" smtClean="0"/>
              <a:t>list_iterator</a:t>
            </a:r>
            <a:r>
              <a:rPr lang="en-US" sz="3000" dirty="0" smtClean="0"/>
              <a:t>'&gt;</a:t>
            </a:r>
          </a:p>
          <a:p>
            <a:r>
              <a:rPr lang="en-US" sz="3000" dirty="0" smtClean="0"/>
              <a:t>[100, 200, 300, 400]</a:t>
            </a:r>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b="1" u="sng" dirty="0" smtClean="0"/>
              <a:t>Python Generator</a:t>
            </a:r>
          </a:p>
          <a:p>
            <a:r>
              <a:rPr lang="en-US" sz="3200" dirty="0" smtClean="0">
                <a:sym typeface="Wingdings" pitchFamily="2" charset="2"/>
              </a:rPr>
              <a:t></a:t>
            </a:r>
            <a:r>
              <a:rPr lang="en-US" sz="3200" dirty="0" smtClean="0"/>
              <a:t>Generator is a function which is responsible to generate a sequence of values.</a:t>
            </a:r>
          </a:p>
          <a:p>
            <a:r>
              <a:rPr lang="en-US" sz="3200" dirty="0" smtClean="0">
                <a:sym typeface="Wingdings" pitchFamily="2" charset="2"/>
              </a:rPr>
              <a:t></a:t>
            </a:r>
            <a:r>
              <a:rPr lang="en-US" sz="3200" dirty="0" smtClean="0"/>
              <a:t>We can write generator functions just like ordinary functions, but it uses yield keyword to</a:t>
            </a:r>
          </a:p>
          <a:p>
            <a:r>
              <a:rPr lang="en-US" sz="3200" dirty="0" smtClean="0"/>
              <a:t>return values.</a:t>
            </a:r>
          </a:p>
          <a:p>
            <a:r>
              <a:rPr lang="en-US" sz="3200" dirty="0" smtClean="0"/>
              <a:t>(or)</a:t>
            </a:r>
          </a:p>
          <a:p>
            <a:r>
              <a:rPr lang="en-US" sz="3200" dirty="0" smtClean="0">
                <a:sym typeface="Wingdings" pitchFamily="2" charset="2"/>
              </a:rPr>
              <a:t></a:t>
            </a:r>
            <a:r>
              <a:rPr lang="en-US" sz="3200" dirty="0" smtClean="0"/>
              <a:t>A generator-function is defined like a normal function, but whenever it needs to generate a value, it does so with the </a:t>
            </a:r>
            <a:r>
              <a:rPr lang="en-US" sz="3200" dirty="0" smtClean="0">
                <a:hlinkClick r:id="rId2"/>
              </a:rPr>
              <a:t>yield keyword </a:t>
            </a:r>
            <a:r>
              <a:rPr lang="en-US" sz="3200" dirty="0" smtClean="0"/>
              <a:t>rather than return. If the body of a def contains yield, the function automatically becomes a generator function.</a:t>
            </a:r>
            <a:endParaRPr lang="en-US" sz="3200" b="1" dirty="0" smtClean="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dirty="0" smtClean="0"/>
              <a:t>Let us see an example without “Python Generator” concept:</a:t>
            </a:r>
          </a:p>
          <a:p>
            <a:r>
              <a:rPr lang="en-US" sz="3200" u="sng" dirty="0" smtClean="0"/>
              <a:t>Example.py:</a:t>
            </a:r>
          </a:p>
          <a:p>
            <a:r>
              <a:rPr lang="en-US" sz="3200" dirty="0" smtClean="0"/>
              <a:t>def decrement(n):</a:t>
            </a:r>
          </a:p>
          <a:p>
            <a:r>
              <a:rPr lang="en-US" sz="3200" dirty="0" smtClean="0"/>
              <a:t>    list1=[]</a:t>
            </a:r>
          </a:p>
          <a:p>
            <a:r>
              <a:rPr lang="en-US" sz="3200" dirty="0" smtClean="0"/>
              <a:t>    for </a:t>
            </a:r>
            <a:r>
              <a:rPr lang="en-US" sz="3200" dirty="0" err="1" smtClean="0"/>
              <a:t>i</a:t>
            </a:r>
            <a:r>
              <a:rPr lang="en-US" sz="3200" dirty="0" smtClean="0"/>
              <a:t> in range(n,0,-1):</a:t>
            </a:r>
          </a:p>
          <a:p>
            <a:r>
              <a:rPr lang="en-US" sz="3200" dirty="0" smtClean="0"/>
              <a:t>        list1.append(</a:t>
            </a:r>
            <a:r>
              <a:rPr lang="en-US" sz="3200" dirty="0" err="1" smtClean="0"/>
              <a:t>i</a:t>
            </a:r>
            <a:r>
              <a:rPr lang="en-US" sz="3200" dirty="0" smtClean="0"/>
              <a:t>)</a:t>
            </a:r>
          </a:p>
          <a:p>
            <a:r>
              <a:rPr lang="en-US" sz="3200" dirty="0" smtClean="0"/>
              <a:t>    return list1</a:t>
            </a:r>
          </a:p>
          <a:p>
            <a:endParaRPr lang="en-US" sz="3200" dirty="0" smtClean="0"/>
          </a:p>
          <a:p>
            <a:r>
              <a:rPr lang="en-US" sz="3200" dirty="0" smtClean="0"/>
              <a:t>values=decrement(10)</a:t>
            </a:r>
          </a:p>
          <a:p>
            <a:r>
              <a:rPr lang="en-US" sz="3200" dirty="0" smtClean="0"/>
              <a:t>for </a:t>
            </a:r>
            <a:r>
              <a:rPr lang="en-US" sz="3200" dirty="0" err="1" smtClean="0"/>
              <a:t>i</a:t>
            </a:r>
            <a:r>
              <a:rPr lang="en-US" sz="3200" dirty="0" smtClean="0"/>
              <a:t> in values:</a:t>
            </a:r>
          </a:p>
          <a:p>
            <a:r>
              <a:rPr lang="en-US" sz="3200" dirty="0" smtClean="0"/>
              <a:t>    print(</a:t>
            </a:r>
            <a:r>
              <a:rPr lang="en-US" sz="3200" dirty="0" err="1" smtClean="0"/>
              <a:t>i</a:t>
            </a:r>
            <a:r>
              <a:rPr lang="en-US" sz="3200" dirty="0" smtClean="0"/>
              <a:t>)</a:t>
            </a:r>
          </a:p>
          <a:p>
            <a:r>
              <a:rPr lang="en-US" sz="3200" b="1" dirty="0" smtClean="0"/>
              <a:t>Save the program. Select “Run Module” option from “Run” Menu</a:t>
            </a: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509200"/>
          </a:xfrm>
          <a:prstGeom prst="rect">
            <a:avLst/>
          </a:prstGeom>
          <a:noFill/>
        </p:spPr>
        <p:txBody>
          <a:bodyPr wrap="square" rtlCol="0">
            <a:spAutoFit/>
          </a:bodyPr>
          <a:lstStyle/>
          <a:p>
            <a:r>
              <a:rPr lang="en-US" sz="3200" b="1" dirty="0" smtClean="0"/>
              <a:t>Output:</a:t>
            </a:r>
          </a:p>
          <a:p>
            <a:r>
              <a:rPr lang="en-US" sz="3200" dirty="0" smtClean="0"/>
              <a:t>10</a:t>
            </a:r>
          </a:p>
          <a:p>
            <a:r>
              <a:rPr lang="en-US" sz="3200" dirty="0" smtClean="0"/>
              <a:t>9</a:t>
            </a:r>
          </a:p>
          <a:p>
            <a:r>
              <a:rPr lang="en-US" sz="3200" dirty="0" smtClean="0"/>
              <a:t>8</a:t>
            </a:r>
          </a:p>
          <a:p>
            <a:r>
              <a:rPr lang="en-US" sz="3200" dirty="0" smtClean="0"/>
              <a:t>7</a:t>
            </a:r>
          </a:p>
          <a:p>
            <a:r>
              <a:rPr lang="en-US" sz="3200" dirty="0" smtClean="0"/>
              <a:t>6</a:t>
            </a:r>
          </a:p>
          <a:p>
            <a:r>
              <a:rPr lang="en-US" sz="3200" dirty="0" smtClean="0"/>
              <a:t>5</a:t>
            </a:r>
          </a:p>
          <a:p>
            <a:r>
              <a:rPr lang="en-US" sz="3200" dirty="0" smtClean="0"/>
              <a:t>4</a:t>
            </a:r>
          </a:p>
          <a:p>
            <a:r>
              <a:rPr lang="en-US" sz="3200" dirty="0" smtClean="0"/>
              <a:t>3</a:t>
            </a:r>
          </a:p>
          <a:p>
            <a:r>
              <a:rPr lang="en-US" sz="3200" dirty="0" smtClean="0"/>
              <a:t>2</a:t>
            </a:r>
          </a:p>
          <a:p>
            <a:r>
              <a:rPr lang="en-US" sz="3200" dirty="0" smtClean="0"/>
              <a:t>1</a:t>
            </a:r>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b="1" dirty="0" smtClean="0"/>
              <a:t>Let us try same above example with “Python Generator” concept as follows:</a:t>
            </a:r>
          </a:p>
          <a:p>
            <a:r>
              <a:rPr lang="en-US" sz="3200" b="1" u="sng" dirty="0" smtClean="0"/>
              <a:t>PythonGenerator.py</a:t>
            </a:r>
          </a:p>
          <a:p>
            <a:r>
              <a:rPr lang="en-US" sz="3200" dirty="0" smtClean="0"/>
              <a:t>def decrement(n):</a:t>
            </a:r>
          </a:p>
          <a:p>
            <a:r>
              <a:rPr lang="en-US" sz="3200" dirty="0" smtClean="0"/>
              <a:t>    while n&gt;0:</a:t>
            </a:r>
          </a:p>
          <a:p>
            <a:r>
              <a:rPr lang="en-US" sz="3200" dirty="0" smtClean="0"/>
              <a:t>        yield n  </a:t>
            </a:r>
            <a:r>
              <a:rPr lang="en-US" sz="2800" b="1" dirty="0" smtClean="0">
                <a:sym typeface="Wingdings" pitchFamily="2" charset="2"/>
              </a:rPr>
              <a:t> This line is related to Python Generator</a:t>
            </a:r>
            <a:endParaRPr lang="en-US" sz="3200" dirty="0" smtClean="0"/>
          </a:p>
          <a:p>
            <a:r>
              <a:rPr lang="en-US" sz="3200" dirty="0" smtClean="0"/>
              <a:t>        n=n-1</a:t>
            </a:r>
          </a:p>
          <a:p>
            <a:endParaRPr lang="en-US" sz="3200" dirty="0" smtClean="0"/>
          </a:p>
          <a:p>
            <a:r>
              <a:rPr lang="en-US" sz="3200" dirty="0" smtClean="0"/>
              <a:t>values=decrement(10)</a:t>
            </a:r>
          </a:p>
          <a:p>
            <a:r>
              <a:rPr lang="en-US" sz="3200" dirty="0" smtClean="0"/>
              <a:t>for </a:t>
            </a:r>
            <a:r>
              <a:rPr lang="en-US" sz="3200" dirty="0" err="1" smtClean="0"/>
              <a:t>i</a:t>
            </a:r>
            <a:r>
              <a:rPr lang="en-US" sz="3200" dirty="0" smtClean="0"/>
              <a:t> in values:</a:t>
            </a:r>
          </a:p>
          <a:p>
            <a:r>
              <a:rPr lang="en-US" sz="3200" dirty="0" smtClean="0"/>
              <a:t>    print(</a:t>
            </a:r>
            <a:r>
              <a:rPr lang="en-US" sz="3200" dirty="0" err="1" smtClean="0"/>
              <a:t>i</a:t>
            </a:r>
            <a:r>
              <a:rPr lang="en-US" sz="3200" dirty="0" smtClean="0"/>
              <a:t>)</a:t>
            </a:r>
          </a:p>
          <a:p>
            <a:r>
              <a:rPr lang="pt-BR" sz="3200" b="1" dirty="0" smtClean="0"/>
              <a:t>Save the file and select “Run Module” option from Run Menu</a:t>
            </a:r>
            <a:endParaRPr lang="en-US" sz="3200" b="1" dirty="0" smtClean="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509200"/>
          </a:xfrm>
          <a:prstGeom prst="rect">
            <a:avLst/>
          </a:prstGeom>
          <a:noFill/>
        </p:spPr>
        <p:txBody>
          <a:bodyPr wrap="square" rtlCol="0">
            <a:spAutoFit/>
          </a:bodyPr>
          <a:lstStyle/>
          <a:p>
            <a:r>
              <a:rPr lang="en-US" sz="3200" b="1" dirty="0" smtClean="0"/>
              <a:t>Output:</a:t>
            </a:r>
          </a:p>
          <a:p>
            <a:r>
              <a:rPr lang="en-US" sz="3200" dirty="0" smtClean="0"/>
              <a:t>10</a:t>
            </a:r>
          </a:p>
          <a:p>
            <a:r>
              <a:rPr lang="en-US" sz="3200" dirty="0" smtClean="0"/>
              <a:t>9</a:t>
            </a:r>
          </a:p>
          <a:p>
            <a:r>
              <a:rPr lang="en-US" sz="3200" dirty="0" smtClean="0"/>
              <a:t>8</a:t>
            </a:r>
          </a:p>
          <a:p>
            <a:r>
              <a:rPr lang="en-US" sz="3200" dirty="0" smtClean="0"/>
              <a:t>7</a:t>
            </a:r>
          </a:p>
          <a:p>
            <a:r>
              <a:rPr lang="en-US" sz="3200" dirty="0" smtClean="0"/>
              <a:t>6</a:t>
            </a:r>
          </a:p>
          <a:p>
            <a:r>
              <a:rPr lang="en-US" sz="3200" dirty="0" smtClean="0"/>
              <a:t>5</a:t>
            </a:r>
          </a:p>
          <a:p>
            <a:r>
              <a:rPr lang="en-US" sz="3200" dirty="0" smtClean="0"/>
              <a:t>4</a:t>
            </a:r>
          </a:p>
          <a:p>
            <a:r>
              <a:rPr lang="en-US" sz="3200" dirty="0" smtClean="0"/>
              <a:t>3</a:t>
            </a:r>
          </a:p>
          <a:p>
            <a:r>
              <a:rPr lang="en-US" sz="3200" dirty="0" smtClean="0"/>
              <a:t>2</a:t>
            </a:r>
          </a:p>
          <a:p>
            <a:r>
              <a:rPr lang="en-US" sz="3200" dirty="0" smtClean="0"/>
              <a:t>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7478970"/>
          </a:xfrm>
          <a:prstGeom prst="rect">
            <a:avLst/>
          </a:prstGeom>
          <a:noFill/>
        </p:spPr>
        <p:txBody>
          <a:bodyPr wrap="square" rtlCol="0">
            <a:spAutoFit/>
          </a:bodyPr>
          <a:lstStyle/>
          <a:p>
            <a:pPr>
              <a:buFont typeface="Wingdings"/>
              <a:buChar char="à"/>
            </a:pPr>
            <a:r>
              <a:rPr lang="en-US" sz="2900" b="1" dirty="0" smtClean="0">
                <a:sym typeface="Wingdings" pitchFamily="2" charset="2"/>
              </a:rPr>
              <a:t>In </a:t>
            </a:r>
            <a:r>
              <a:rPr lang="en-US" sz="2900" b="1" dirty="0" err="1" smtClean="0">
                <a:sym typeface="Wingdings" pitchFamily="2" charset="2"/>
              </a:rPr>
              <a:t>tuple</a:t>
            </a:r>
            <a:r>
              <a:rPr lang="en-US" sz="2900" b="1" dirty="0" smtClean="0">
                <a:sym typeface="Wingdings" pitchFamily="2" charset="2"/>
              </a:rPr>
              <a:t>, both +</a:t>
            </a:r>
            <a:r>
              <a:rPr lang="en-US" sz="2900" b="1" dirty="0" err="1" smtClean="0">
                <a:sym typeface="Wingdings" pitchFamily="2" charset="2"/>
              </a:rPr>
              <a:t>ve</a:t>
            </a:r>
            <a:r>
              <a:rPr lang="en-US" sz="2900" b="1" dirty="0" smtClean="0">
                <a:sym typeface="Wingdings" pitchFamily="2" charset="2"/>
              </a:rPr>
              <a:t> indexing and –</a:t>
            </a:r>
            <a:r>
              <a:rPr lang="en-US" sz="2900" b="1" dirty="0" err="1" smtClean="0">
                <a:sym typeface="Wingdings" pitchFamily="2" charset="2"/>
              </a:rPr>
              <a:t>ve</a:t>
            </a:r>
            <a:r>
              <a:rPr lang="en-US" sz="2900" b="1" dirty="0" smtClean="0">
                <a:sym typeface="Wingdings" pitchFamily="2" charset="2"/>
              </a:rPr>
              <a:t> indexing are allowed</a:t>
            </a:r>
          </a:p>
          <a:p>
            <a:r>
              <a:rPr lang="fr-FR" sz="2900" dirty="0" smtClean="0">
                <a:sym typeface="Wingdings" pitchFamily="2" charset="2"/>
              </a:rPr>
              <a:t>&gt;&gt;&gt; t4</a:t>
            </a:r>
          </a:p>
          <a:p>
            <a:r>
              <a:rPr lang="fr-FR" sz="2900" dirty="0" smtClean="0">
                <a:sym typeface="Wingdings" pitchFamily="2" charset="2"/>
              </a:rPr>
              <a:t>(10, 20.45, 'Python', </a:t>
            </a:r>
            <a:r>
              <a:rPr lang="fr-FR" sz="2900" dirty="0" err="1" smtClean="0">
                <a:sym typeface="Wingdings" pitchFamily="2" charset="2"/>
              </a:rPr>
              <a:t>True</a:t>
            </a:r>
            <a:r>
              <a:rPr lang="fr-FR" sz="2900" dirty="0" smtClean="0">
                <a:sym typeface="Wingdings" pitchFamily="2" charset="2"/>
              </a:rPr>
              <a:t>, (1+2j))</a:t>
            </a:r>
          </a:p>
          <a:p>
            <a:r>
              <a:rPr lang="fr-FR" sz="2900" dirty="0" smtClean="0">
                <a:sym typeface="Wingdings" pitchFamily="2" charset="2"/>
              </a:rPr>
              <a:t>&gt;&gt;&gt; t4[0]</a:t>
            </a:r>
          </a:p>
          <a:p>
            <a:r>
              <a:rPr lang="fr-FR" sz="2900" dirty="0" smtClean="0">
                <a:sym typeface="Wingdings" pitchFamily="2" charset="2"/>
              </a:rPr>
              <a:t>10</a:t>
            </a:r>
          </a:p>
          <a:p>
            <a:r>
              <a:rPr lang="fr-FR" sz="2900" dirty="0" smtClean="0">
                <a:sym typeface="Wingdings" pitchFamily="2" charset="2"/>
              </a:rPr>
              <a:t>&gt;&gt;&gt; t4[1]</a:t>
            </a:r>
          </a:p>
          <a:p>
            <a:r>
              <a:rPr lang="fr-FR" sz="2900" dirty="0" smtClean="0">
                <a:sym typeface="Wingdings" pitchFamily="2" charset="2"/>
              </a:rPr>
              <a:t>20.45</a:t>
            </a:r>
          </a:p>
          <a:p>
            <a:r>
              <a:rPr lang="fr-FR" sz="2900" dirty="0" smtClean="0">
                <a:sym typeface="Wingdings" pitchFamily="2" charset="2"/>
              </a:rPr>
              <a:t>&gt;&gt;&gt; t4[-1]</a:t>
            </a:r>
          </a:p>
          <a:p>
            <a:r>
              <a:rPr lang="fr-FR" sz="2900" dirty="0" smtClean="0">
                <a:sym typeface="Wingdings" pitchFamily="2" charset="2"/>
              </a:rPr>
              <a:t>(1+2j)</a:t>
            </a:r>
          </a:p>
          <a:p>
            <a:r>
              <a:rPr lang="fr-FR" sz="2900" dirty="0" smtClean="0">
                <a:sym typeface="Wingdings" pitchFamily="2" charset="2"/>
              </a:rPr>
              <a:t>&gt;&gt;&gt; t4[-2]</a:t>
            </a:r>
          </a:p>
          <a:p>
            <a:r>
              <a:rPr lang="fr-FR" sz="2900" dirty="0" err="1" smtClean="0">
                <a:sym typeface="Wingdings" pitchFamily="2" charset="2"/>
              </a:rPr>
              <a:t>True</a:t>
            </a:r>
            <a:endParaRPr lang="fr-FR" sz="2900" dirty="0" smtClean="0">
              <a:sym typeface="Wingdings" pitchFamily="2" charset="2"/>
            </a:endParaRPr>
          </a:p>
          <a:p>
            <a:r>
              <a:rPr lang="fr-FR" sz="2900" dirty="0" smtClean="0">
                <a:sym typeface="Wingdings" pitchFamily="2" charset="2"/>
              </a:rPr>
              <a:t>&gt;&gt;&gt; t4[0:3]</a:t>
            </a:r>
          </a:p>
          <a:p>
            <a:r>
              <a:rPr lang="fr-FR" sz="2900" dirty="0" smtClean="0">
                <a:sym typeface="Wingdings" pitchFamily="2" charset="2"/>
              </a:rPr>
              <a:t>(10, 20.45, 'Python')</a:t>
            </a:r>
          </a:p>
          <a:p>
            <a:r>
              <a:rPr lang="fr-FR" sz="2900" dirty="0" smtClean="0">
                <a:sym typeface="Wingdings" pitchFamily="2" charset="2"/>
              </a:rPr>
              <a:t>&gt;&gt;&gt; t4[::-1]</a:t>
            </a:r>
          </a:p>
          <a:p>
            <a:r>
              <a:rPr lang="fr-FR" sz="2900" dirty="0" smtClean="0">
                <a:sym typeface="Wingdings" pitchFamily="2" charset="2"/>
              </a:rPr>
              <a:t>((1+2j), </a:t>
            </a:r>
            <a:r>
              <a:rPr lang="fr-FR" sz="2900" dirty="0" err="1" smtClean="0">
                <a:sym typeface="Wingdings" pitchFamily="2" charset="2"/>
              </a:rPr>
              <a:t>True</a:t>
            </a:r>
            <a:r>
              <a:rPr lang="fr-FR" sz="2900" dirty="0" smtClean="0">
                <a:sym typeface="Wingdings" pitchFamily="2" charset="2"/>
              </a:rPr>
              <a:t>, 'Python', 20.45, 10)</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u="sng" dirty="0" smtClean="0"/>
              <a:t>Python Closure</a:t>
            </a:r>
          </a:p>
          <a:p>
            <a:r>
              <a:rPr lang="en-US" sz="3200" b="1" dirty="0" smtClean="0"/>
              <a:t>When do we have a closure?</a:t>
            </a:r>
          </a:p>
          <a:p>
            <a:r>
              <a:rPr lang="en-US" sz="3200" dirty="0" smtClean="0"/>
              <a:t>1)We must have a nested function (function inside a function).</a:t>
            </a:r>
          </a:p>
          <a:p>
            <a:r>
              <a:rPr lang="en-US" sz="3200" dirty="0" smtClean="0"/>
              <a:t>2)The nested function must refer to a value defined in the enclosing function.</a:t>
            </a:r>
          </a:p>
          <a:p>
            <a:r>
              <a:rPr lang="en-US" sz="3200" dirty="0" smtClean="0"/>
              <a:t>3)The enclosing function must return the nested function.</a:t>
            </a: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b="1" u="sng" dirty="0" smtClean="0"/>
              <a:t>ClosureExample.py</a:t>
            </a:r>
          </a:p>
          <a:p>
            <a:r>
              <a:rPr lang="en-US" sz="3200" dirty="0" smtClean="0"/>
              <a:t>def </a:t>
            </a:r>
            <a:r>
              <a:rPr lang="en-US" sz="3200" dirty="0" err="1" smtClean="0"/>
              <a:t>enclosure_function</a:t>
            </a:r>
            <a:r>
              <a:rPr lang="en-US" sz="3200" dirty="0" smtClean="0"/>
              <a:t>(n):  #enclosing function</a:t>
            </a:r>
          </a:p>
          <a:p>
            <a:r>
              <a:rPr lang="en-US" sz="3200" dirty="0" smtClean="0"/>
              <a:t>    def </a:t>
            </a:r>
            <a:r>
              <a:rPr lang="en-US" sz="3200" dirty="0" err="1" smtClean="0"/>
              <a:t>nested_function</a:t>
            </a:r>
            <a:r>
              <a:rPr lang="en-US" sz="3200" dirty="0" smtClean="0"/>
              <a:t>(x):   #nested function</a:t>
            </a:r>
          </a:p>
          <a:p>
            <a:r>
              <a:rPr lang="en-US" sz="3200" dirty="0" smtClean="0"/>
              <a:t>        return x * n</a:t>
            </a:r>
          </a:p>
          <a:p>
            <a:r>
              <a:rPr lang="en-US" sz="3200" dirty="0" smtClean="0"/>
              <a:t>    return </a:t>
            </a:r>
            <a:r>
              <a:rPr lang="en-US" sz="3200" dirty="0" err="1" smtClean="0"/>
              <a:t>nested_function</a:t>
            </a:r>
            <a:endParaRPr lang="en-US" sz="3200" dirty="0" smtClean="0"/>
          </a:p>
          <a:p>
            <a:endParaRPr lang="en-US" sz="3200" dirty="0" smtClean="0"/>
          </a:p>
          <a:p>
            <a:r>
              <a:rPr lang="en-US" sz="3200" dirty="0" smtClean="0"/>
              <a:t>times3 = </a:t>
            </a:r>
            <a:r>
              <a:rPr lang="en-US" sz="3200" dirty="0" err="1" smtClean="0"/>
              <a:t>enclosure_function</a:t>
            </a:r>
            <a:r>
              <a:rPr lang="en-US" sz="3200" dirty="0" smtClean="0"/>
              <a:t>(3) #n=3</a:t>
            </a:r>
          </a:p>
          <a:p>
            <a:endParaRPr lang="en-US" sz="3200" dirty="0" smtClean="0"/>
          </a:p>
          <a:p>
            <a:r>
              <a:rPr lang="en-US" sz="3200" dirty="0" smtClean="0"/>
              <a:t>times5 = </a:t>
            </a:r>
            <a:r>
              <a:rPr lang="en-US" sz="3200" dirty="0" err="1" smtClean="0"/>
              <a:t>enclosure_function</a:t>
            </a:r>
            <a:r>
              <a:rPr lang="en-US" sz="3200" dirty="0" smtClean="0"/>
              <a:t>(5) #n=5</a:t>
            </a:r>
          </a:p>
          <a:p>
            <a:endParaRPr lang="en-US" sz="3200" dirty="0" smtClean="0"/>
          </a:p>
          <a:p>
            <a:r>
              <a:rPr lang="en-US" sz="3200" dirty="0" smtClean="0"/>
              <a:t>print(times3(9)) #x=9 Output:</a:t>
            </a:r>
            <a:r>
              <a:rPr lang="en-US" sz="3200" b="1" dirty="0" smtClean="0"/>
              <a:t>27</a:t>
            </a:r>
            <a:r>
              <a:rPr lang="en-US" sz="3200" dirty="0" smtClean="0"/>
              <a:t> i.e. x*n </a:t>
            </a:r>
            <a:r>
              <a:rPr lang="en-US" sz="3200" dirty="0" smtClean="0">
                <a:sym typeface="Wingdings" pitchFamily="2" charset="2"/>
              </a:rPr>
              <a:t></a:t>
            </a:r>
            <a:r>
              <a:rPr lang="en-US" sz="3200" dirty="0" smtClean="0"/>
              <a:t>9*3=</a:t>
            </a:r>
            <a:r>
              <a:rPr lang="en-US" sz="3200" b="1" dirty="0" smtClean="0"/>
              <a:t>27</a:t>
            </a:r>
          </a:p>
          <a:p>
            <a:endParaRPr lang="en-US" sz="3200" dirty="0" smtClean="0"/>
          </a:p>
          <a:p>
            <a:r>
              <a:rPr lang="en-US" sz="3200" dirty="0" smtClean="0"/>
              <a:t>print(times5(3)) #x=3 Output:</a:t>
            </a:r>
            <a:r>
              <a:rPr lang="en-US" sz="3200" b="1" dirty="0" smtClean="0"/>
              <a:t>15</a:t>
            </a:r>
            <a:r>
              <a:rPr lang="en-US" sz="3200" dirty="0" smtClean="0"/>
              <a:t> i.e. x*n </a:t>
            </a:r>
            <a:r>
              <a:rPr lang="en-US" sz="3200" dirty="0" smtClean="0">
                <a:sym typeface="Wingdings" pitchFamily="2" charset="2"/>
              </a:rPr>
              <a:t></a:t>
            </a:r>
            <a:r>
              <a:rPr lang="en-US" sz="3200" dirty="0" smtClean="0"/>
              <a:t>3*5=</a:t>
            </a:r>
            <a:r>
              <a:rPr lang="en-US" sz="3200" b="1" dirty="0" smtClean="0"/>
              <a:t>15</a:t>
            </a:r>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2554545"/>
          </a:xfrm>
          <a:prstGeom prst="rect">
            <a:avLst/>
          </a:prstGeom>
          <a:noFill/>
        </p:spPr>
        <p:txBody>
          <a:bodyPr wrap="square" rtlCol="0">
            <a:spAutoFit/>
          </a:bodyPr>
          <a:lstStyle/>
          <a:p>
            <a:r>
              <a:rPr lang="en-US" sz="3200" b="1" dirty="0" smtClean="0"/>
              <a:t>Save the program and select “Run Module” option from “Run” Menu</a:t>
            </a:r>
          </a:p>
          <a:p>
            <a:r>
              <a:rPr lang="en-US" sz="3200" b="1" dirty="0" smtClean="0"/>
              <a:t>Output:</a:t>
            </a:r>
          </a:p>
          <a:p>
            <a:r>
              <a:rPr lang="en-US" sz="3200" dirty="0" smtClean="0"/>
              <a:t>27</a:t>
            </a:r>
          </a:p>
          <a:p>
            <a:r>
              <a:rPr lang="en-US" sz="3200" smtClean="0"/>
              <a:t>15</a:t>
            </a:r>
            <a:endParaRPr lang="en-US" sz="3200" dirty="0" smtClean="0"/>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031873"/>
          </a:xfrm>
          <a:prstGeom prst="rect">
            <a:avLst/>
          </a:prstGeom>
          <a:noFill/>
        </p:spPr>
        <p:txBody>
          <a:bodyPr wrap="square" rtlCol="0">
            <a:spAutoFit/>
          </a:bodyPr>
          <a:lstStyle/>
          <a:p>
            <a:r>
              <a:rPr lang="en-US" sz="3200" b="1" u="sng" dirty="0" smtClean="0"/>
              <a:t>Python Decorators:</a:t>
            </a:r>
          </a:p>
          <a:p>
            <a:r>
              <a:rPr lang="en-US" sz="3200" dirty="0" smtClean="0"/>
              <a:t>Decorator is a function which takes a function as argument and extend its functionality and returns modified function with extended functionality.</a:t>
            </a:r>
          </a:p>
          <a:p>
            <a:r>
              <a:rPr lang="en-US" sz="3200" dirty="0" smtClean="0"/>
              <a:t>(or)</a:t>
            </a:r>
          </a:p>
          <a:p>
            <a:r>
              <a:rPr lang="en-US" sz="3200" dirty="0" smtClean="0"/>
              <a:t>Decorators are very powerful and useful tool in Python since it allows programmers to modify the behavior of function or class.</a:t>
            </a:r>
          </a:p>
        </p:txBody>
      </p:sp>
      <p:pic>
        <p:nvPicPr>
          <p:cNvPr id="1026" name="Picture 2"/>
          <p:cNvPicPr>
            <a:picLocks noChangeAspect="1" noChangeArrowheads="1"/>
          </p:cNvPicPr>
          <p:nvPr/>
        </p:nvPicPr>
        <p:blipFill>
          <a:blip r:embed="rId2"/>
          <a:srcRect/>
          <a:stretch>
            <a:fillRect/>
          </a:stretch>
        </p:blipFill>
        <p:spPr bwMode="auto">
          <a:xfrm>
            <a:off x="0" y="4495800"/>
            <a:ext cx="9144000" cy="1905000"/>
          </a:xfrm>
          <a:prstGeom prst="rect">
            <a:avLst/>
          </a:prstGeom>
          <a:noFill/>
          <a:ln w="9525">
            <a:noFill/>
            <a:miter lim="800000"/>
            <a:headEnd/>
            <a:tailEnd/>
          </a:ln>
          <a:effectLst/>
        </p:spPr>
      </p:pic>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dirty="0" smtClean="0"/>
              <a:t>The main objective of decorator function is that we can extend the functionality of existing function without modifying the existed function.</a:t>
            </a:r>
            <a:endParaRPr lang="en-US" sz="3200" b="1" dirty="0" smtClean="0"/>
          </a:p>
          <a:p>
            <a:r>
              <a:rPr lang="en-US" sz="3200" dirty="0" smtClean="0"/>
              <a:t>&gt;&gt;&gt; def wishes(name):  </a:t>
            </a:r>
            <a:r>
              <a:rPr lang="en-US" sz="3200" dirty="0" smtClean="0">
                <a:sym typeface="Wingdings" pitchFamily="2" charset="2"/>
              </a:rPr>
              <a:t> defining the function</a:t>
            </a:r>
            <a:endParaRPr lang="en-US" sz="3200" dirty="0" smtClean="0"/>
          </a:p>
          <a:p>
            <a:r>
              <a:rPr lang="en-US" sz="3200" dirty="0" smtClean="0"/>
              <a:t>	print(name,“ Good morning")</a:t>
            </a:r>
          </a:p>
          <a:p>
            <a:r>
              <a:rPr lang="en-US" sz="3200" dirty="0" smtClean="0"/>
              <a:t>&gt;&gt;&gt; wishes('Ravi') </a:t>
            </a:r>
            <a:r>
              <a:rPr lang="en-US" sz="3200" dirty="0" smtClean="0">
                <a:sym typeface="Wingdings" pitchFamily="2" charset="2"/>
              </a:rPr>
              <a:t> Calling the function</a:t>
            </a:r>
            <a:endParaRPr lang="en-US" sz="3200" dirty="0" smtClean="0"/>
          </a:p>
          <a:p>
            <a:r>
              <a:rPr lang="en-US" sz="3200" dirty="0" smtClean="0"/>
              <a:t>Ravi  Good morning</a:t>
            </a:r>
          </a:p>
          <a:p>
            <a:r>
              <a:rPr lang="en-US" sz="3200" b="1" dirty="0" smtClean="0"/>
              <a:t>Note:</a:t>
            </a:r>
            <a:r>
              <a:rPr lang="en-US" sz="3200" dirty="0" smtClean="0"/>
              <a:t> Here, wishes() function is a normal function and for every given name it gives same message </a:t>
            </a:r>
            <a:r>
              <a:rPr lang="en-US" sz="3200" dirty="0" err="1" smtClean="0"/>
              <a:t>i.e</a:t>
            </a:r>
            <a:r>
              <a:rPr lang="en-US" sz="3200" dirty="0" smtClean="0"/>
              <a:t> “Good morning”</a:t>
            </a:r>
          </a:p>
          <a:p>
            <a:r>
              <a:rPr lang="en-US" sz="3200" b="1" dirty="0" smtClean="0"/>
              <a:t>Now, we write a decorator function to extend the functionality of “wishes()” function without disturbing the “wishes()” function.</a:t>
            </a: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016758"/>
          </a:xfrm>
          <a:prstGeom prst="rect">
            <a:avLst/>
          </a:prstGeom>
          <a:noFill/>
        </p:spPr>
        <p:txBody>
          <a:bodyPr wrap="square" rtlCol="0">
            <a:spAutoFit/>
          </a:bodyPr>
          <a:lstStyle/>
          <a:p>
            <a:r>
              <a:rPr lang="en-US" sz="3200" b="1" u="sng" dirty="0" smtClean="0"/>
              <a:t>decorator.py</a:t>
            </a:r>
          </a:p>
          <a:p>
            <a:r>
              <a:rPr lang="en-US" sz="3200" dirty="0" smtClean="0"/>
              <a:t>def </a:t>
            </a:r>
            <a:r>
              <a:rPr lang="en-US" sz="3200" dirty="0" err="1" smtClean="0"/>
              <a:t>blessed_day_decorator</a:t>
            </a:r>
            <a:r>
              <a:rPr lang="en-US" sz="3200" dirty="0" smtClean="0"/>
              <a:t>(function):</a:t>
            </a:r>
          </a:p>
          <a:p>
            <a:r>
              <a:rPr lang="en-US" sz="3200" dirty="0" smtClean="0"/>
              <a:t>    def inner(name):</a:t>
            </a:r>
          </a:p>
          <a:p>
            <a:r>
              <a:rPr lang="en-US" sz="3200" dirty="0" smtClean="0"/>
              <a:t>        if name=="</a:t>
            </a:r>
            <a:r>
              <a:rPr lang="en-US" sz="3200" dirty="0" err="1" smtClean="0"/>
              <a:t>Juido</a:t>
            </a:r>
            <a:r>
              <a:rPr lang="en-US" sz="3200" dirty="0" smtClean="0"/>
              <a:t> Van </a:t>
            </a:r>
            <a:r>
              <a:rPr lang="en-US" sz="3200" dirty="0" err="1" smtClean="0"/>
              <a:t>Rossum</a:t>
            </a:r>
            <a:r>
              <a:rPr lang="en-US" sz="3200" dirty="0" smtClean="0"/>
              <a:t>":</a:t>
            </a:r>
          </a:p>
          <a:p>
            <a:r>
              <a:rPr lang="en-US" sz="3200" dirty="0" smtClean="0"/>
              <a:t>            print("Father of Python, have a blessed day")</a:t>
            </a:r>
          </a:p>
          <a:p>
            <a:r>
              <a:rPr lang="en-US" sz="3200" dirty="0" smtClean="0"/>
              <a:t>        else:</a:t>
            </a:r>
          </a:p>
          <a:p>
            <a:r>
              <a:rPr lang="en-US" sz="3200" dirty="0" smtClean="0"/>
              <a:t>            function(name)</a:t>
            </a:r>
          </a:p>
          <a:p>
            <a:r>
              <a:rPr lang="en-US" sz="3200" dirty="0" smtClean="0"/>
              <a:t>    return inner</a:t>
            </a:r>
          </a:p>
          <a:p>
            <a:r>
              <a:rPr lang="en-US" sz="3200" b="1" dirty="0" smtClean="0"/>
              <a:t>Save the file and select “Run Module” option from “Run” Menu</a:t>
            </a:r>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dirty="0" smtClean="0"/>
              <a:t>&gt;&gt;&gt; @</a:t>
            </a:r>
            <a:r>
              <a:rPr lang="en-US" sz="3200" dirty="0" err="1" smtClean="0"/>
              <a:t>blessed_day_decorator</a:t>
            </a:r>
            <a:endParaRPr lang="en-US" sz="3200" dirty="0" smtClean="0"/>
          </a:p>
          <a:p>
            <a:r>
              <a:rPr lang="en-US" sz="3200" dirty="0" smtClean="0"/>
              <a:t>def wishes(name):</a:t>
            </a:r>
          </a:p>
          <a:p>
            <a:r>
              <a:rPr lang="en-US" sz="3200" dirty="0" smtClean="0"/>
              <a:t>	print(name," Good morning")</a:t>
            </a:r>
          </a:p>
          <a:p>
            <a:endParaRPr lang="en-US" sz="3200" dirty="0" smtClean="0"/>
          </a:p>
          <a:p>
            <a:r>
              <a:rPr lang="en-US" sz="3200" dirty="0" smtClean="0"/>
              <a:t>	</a:t>
            </a:r>
          </a:p>
          <a:p>
            <a:r>
              <a:rPr lang="en-US" sz="3200" dirty="0" smtClean="0"/>
              <a:t>&gt;&gt;&gt; wishes("</a:t>
            </a:r>
            <a:r>
              <a:rPr lang="en-US" sz="3200" dirty="0" err="1" smtClean="0"/>
              <a:t>ravi</a:t>
            </a:r>
            <a:r>
              <a:rPr lang="en-US" sz="3200" dirty="0" smtClean="0"/>
              <a:t>")</a:t>
            </a:r>
          </a:p>
          <a:p>
            <a:r>
              <a:rPr lang="en-US" sz="3200" dirty="0" err="1" smtClean="0"/>
              <a:t>ravi</a:t>
            </a:r>
            <a:r>
              <a:rPr lang="en-US" sz="3200" dirty="0" smtClean="0"/>
              <a:t>  Good morning</a:t>
            </a:r>
          </a:p>
          <a:p>
            <a:r>
              <a:rPr lang="en-US" sz="3200" dirty="0" smtClean="0"/>
              <a:t>&gt;&gt;&gt; wishes("</a:t>
            </a:r>
            <a:r>
              <a:rPr lang="en-US" sz="3200" dirty="0" err="1" smtClean="0"/>
              <a:t>Juido</a:t>
            </a:r>
            <a:r>
              <a:rPr lang="en-US" sz="3200" dirty="0" smtClean="0"/>
              <a:t> Van </a:t>
            </a:r>
            <a:r>
              <a:rPr lang="en-US" sz="3200" dirty="0" err="1" smtClean="0"/>
              <a:t>Rossum</a:t>
            </a:r>
            <a:r>
              <a:rPr lang="en-US" sz="3200" dirty="0" smtClean="0"/>
              <a:t>")</a:t>
            </a:r>
          </a:p>
          <a:p>
            <a:r>
              <a:rPr lang="en-US" sz="3200" dirty="0" smtClean="0"/>
              <a:t>Father of Python, have a blessed day</a:t>
            </a:r>
          </a:p>
          <a:p>
            <a:r>
              <a:rPr lang="en-US" sz="3200" b="1" dirty="0" smtClean="0"/>
              <a:t>So, when “</a:t>
            </a:r>
            <a:r>
              <a:rPr lang="en-US" sz="3200" b="1" dirty="0" err="1" smtClean="0"/>
              <a:t>Juido</a:t>
            </a:r>
            <a:r>
              <a:rPr lang="en-US" sz="3200" b="1" dirty="0" smtClean="0"/>
              <a:t> van </a:t>
            </a:r>
            <a:r>
              <a:rPr lang="en-US" sz="3200" b="1" dirty="0" err="1" smtClean="0"/>
              <a:t>Rossum</a:t>
            </a:r>
            <a:r>
              <a:rPr lang="en-US" sz="3200" b="1" dirty="0" smtClean="0"/>
              <a:t>” name is given then special wishes are displayed i.e. “Father of Python have a blessed day” and when other names are given then just “Good morning” is displayed. </a:t>
            </a: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dirty="0" smtClean="0"/>
              <a:t>So, without disturbing “wishes” function, we can extend the functionality of “wishes” function through decorator function.</a:t>
            </a:r>
          </a:p>
          <a:p>
            <a:r>
              <a:rPr lang="en-US" sz="3200" b="1" dirty="0" smtClean="0">
                <a:sym typeface="Wingdings" pitchFamily="2" charset="2"/>
              </a:rPr>
              <a:t>Now, modify </a:t>
            </a:r>
            <a:r>
              <a:rPr lang="en-US" sz="3200" b="1" u="sng" dirty="0" smtClean="0">
                <a:sym typeface="Wingdings" pitchFamily="2" charset="2"/>
              </a:rPr>
              <a:t>decorator.py</a:t>
            </a:r>
            <a:r>
              <a:rPr lang="en-US" sz="3200" b="1" dirty="0" smtClean="0">
                <a:sym typeface="Wingdings" pitchFamily="2" charset="2"/>
              </a:rPr>
              <a:t> file as follows:</a:t>
            </a:r>
          </a:p>
          <a:p>
            <a:r>
              <a:rPr lang="en-US" sz="3200" dirty="0" smtClean="0">
                <a:sym typeface="Wingdings" pitchFamily="2" charset="2"/>
              </a:rPr>
              <a:t>def </a:t>
            </a:r>
            <a:r>
              <a:rPr lang="en-US" sz="3200" dirty="0" err="1" smtClean="0">
                <a:sym typeface="Wingdings" pitchFamily="2" charset="2"/>
              </a:rPr>
              <a:t>blessed_day_decorator</a:t>
            </a:r>
            <a:r>
              <a:rPr lang="en-US" sz="3200" dirty="0" smtClean="0">
                <a:sym typeface="Wingdings" pitchFamily="2" charset="2"/>
              </a:rPr>
              <a:t>(function):</a:t>
            </a:r>
          </a:p>
          <a:p>
            <a:r>
              <a:rPr lang="en-US" sz="3200" dirty="0" smtClean="0">
                <a:sym typeface="Wingdings" pitchFamily="2" charset="2"/>
              </a:rPr>
              <a:t>    def inner(name):</a:t>
            </a:r>
          </a:p>
          <a:p>
            <a:r>
              <a:rPr lang="en-US" sz="3200" dirty="0" smtClean="0">
                <a:sym typeface="Wingdings" pitchFamily="2" charset="2"/>
              </a:rPr>
              <a:t>        if name=="</a:t>
            </a:r>
            <a:r>
              <a:rPr lang="en-US" sz="3200" dirty="0" err="1" smtClean="0">
                <a:sym typeface="Wingdings" pitchFamily="2" charset="2"/>
              </a:rPr>
              <a:t>Juido</a:t>
            </a:r>
            <a:r>
              <a:rPr lang="en-US" sz="3200" dirty="0" smtClean="0">
                <a:sym typeface="Wingdings" pitchFamily="2" charset="2"/>
              </a:rPr>
              <a:t> Van </a:t>
            </a:r>
            <a:r>
              <a:rPr lang="en-US" sz="3200" dirty="0" err="1" smtClean="0">
                <a:sym typeface="Wingdings" pitchFamily="2" charset="2"/>
              </a:rPr>
              <a:t>Rossum</a:t>
            </a:r>
            <a:r>
              <a:rPr lang="en-US" sz="3200" dirty="0" smtClean="0">
                <a:sym typeface="Wingdings" pitchFamily="2" charset="2"/>
              </a:rPr>
              <a:t>":</a:t>
            </a:r>
          </a:p>
          <a:p>
            <a:r>
              <a:rPr lang="en-US" sz="3200" dirty="0" smtClean="0">
                <a:sym typeface="Wingdings" pitchFamily="2" charset="2"/>
              </a:rPr>
              <a:t>            print("Father of Python, have a blessed day")</a:t>
            </a:r>
          </a:p>
          <a:p>
            <a:r>
              <a:rPr lang="en-US" sz="3200" dirty="0" smtClean="0">
                <a:sym typeface="Wingdings" pitchFamily="2" charset="2"/>
              </a:rPr>
              <a:t>        </a:t>
            </a:r>
            <a:r>
              <a:rPr lang="en-US" sz="3200" dirty="0" err="1" smtClean="0">
                <a:sym typeface="Wingdings" pitchFamily="2" charset="2"/>
              </a:rPr>
              <a:t>elif</a:t>
            </a:r>
            <a:r>
              <a:rPr lang="en-US" sz="3200" dirty="0" smtClean="0">
                <a:sym typeface="Wingdings" pitchFamily="2" charset="2"/>
              </a:rPr>
              <a:t> name=="James Gosling":</a:t>
            </a:r>
          </a:p>
          <a:p>
            <a:r>
              <a:rPr lang="en-US" sz="3200" dirty="0" smtClean="0">
                <a:sym typeface="Wingdings" pitchFamily="2" charset="2"/>
              </a:rPr>
              <a:t>            print("Father of Java, have a blessed day")</a:t>
            </a:r>
          </a:p>
          <a:p>
            <a:r>
              <a:rPr lang="en-US" sz="3200" dirty="0" smtClean="0">
                <a:sym typeface="Wingdings" pitchFamily="2" charset="2"/>
              </a:rPr>
              <a:t>        else:</a:t>
            </a:r>
          </a:p>
          <a:p>
            <a:r>
              <a:rPr lang="en-US" sz="3200" dirty="0" smtClean="0">
                <a:sym typeface="Wingdings" pitchFamily="2" charset="2"/>
              </a:rPr>
              <a:t>            function(name)</a:t>
            </a:r>
          </a:p>
          <a:p>
            <a:r>
              <a:rPr lang="en-US" sz="3200" dirty="0" smtClean="0">
                <a:sym typeface="Wingdings" pitchFamily="2" charset="2"/>
              </a:rPr>
              <a:t>    return inner</a:t>
            </a:r>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dirty="0" smtClean="0"/>
              <a:t>Now, save the file and select “Run Module” option from “Run” Menu</a:t>
            </a:r>
          </a:p>
          <a:p>
            <a:r>
              <a:rPr lang="en-US" sz="3200" dirty="0" smtClean="0">
                <a:sym typeface="Wingdings" pitchFamily="2" charset="2"/>
              </a:rPr>
              <a:t>&gt;&gt;&gt; @</a:t>
            </a:r>
            <a:r>
              <a:rPr lang="en-US" sz="3200" dirty="0" err="1" smtClean="0">
                <a:sym typeface="Wingdings" pitchFamily="2" charset="2"/>
              </a:rPr>
              <a:t>blessed_day_decorator</a:t>
            </a:r>
            <a:endParaRPr lang="en-US" sz="3200" dirty="0" smtClean="0">
              <a:sym typeface="Wingdings" pitchFamily="2" charset="2"/>
            </a:endParaRPr>
          </a:p>
          <a:p>
            <a:r>
              <a:rPr lang="en-US" sz="3200" dirty="0" smtClean="0">
                <a:sym typeface="Wingdings" pitchFamily="2" charset="2"/>
              </a:rPr>
              <a:t>def wishes(name):</a:t>
            </a:r>
          </a:p>
          <a:p>
            <a:r>
              <a:rPr lang="en-US" sz="3200" dirty="0" smtClean="0">
                <a:sym typeface="Wingdings" pitchFamily="2" charset="2"/>
              </a:rPr>
              <a:t>	print(name," Good </a:t>
            </a:r>
            <a:r>
              <a:rPr lang="en-US" sz="3200" dirty="0" err="1" smtClean="0">
                <a:sym typeface="Wingdings" pitchFamily="2" charset="2"/>
              </a:rPr>
              <a:t>morining</a:t>
            </a:r>
            <a:r>
              <a:rPr lang="en-US" sz="3200" dirty="0" smtClean="0">
                <a:sym typeface="Wingdings" pitchFamily="2" charset="2"/>
              </a:rPr>
              <a:t>")</a:t>
            </a:r>
          </a:p>
          <a:p>
            <a:r>
              <a:rPr lang="en-US" sz="3200" dirty="0" smtClean="0">
                <a:sym typeface="Wingdings" pitchFamily="2" charset="2"/>
              </a:rPr>
              <a:t>&gt;&gt;&gt; wishes('Ravi')</a:t>
            </a:r>
          </a:p>
          <a:p>
            <a:r>
              <a:rPr lang="en-US" sz="3200" dirty="0" smtClean="0">
                <a:sym typeface="Wingdings" pitchFamily="2" charset="2"/>
              </a:rPr>
              <a:t>Ravi  Good </a:t>
            </a:r>
            <a:r>
              <a:rPr lang="en-US" sz="3200" dirty="0" err="1" smtClean="0">
                <a:sym typeface="Wingdings" pitchFamily="2" charset="2"/>
              </a:rPr>
              <a:t>morining</a:t>
            </a:r>
            <a:endParaRPr lang="en-US" sz="3200" dirty="0" smtClean="0">
              <a:sym typeface="Wingdings" pitchFamily="2" charset="2"/>
            </a:endParaRPr>
          </a:p>
          <a:p>
            <a:r>
              <a:rPr lang="en-US" sz="3200" dirty="0" smtClean="0">
                <a:sym typeface="Wingdings" pitchFamily="2" charset="2"/>
              </a:rPr>
              <a:t>&gt;&gt;&gt; wishes("</a:t>
            </a:r>
            <a:r>
              <a:rPr lang="en-US" sz="3200" dirty="0" err="1" smtClean="0">
                <a:sym typeface="Wingdings" pitchFamily="2" charset="2"/>
              </a:rPr>
              <a:t>Juido</a:t>
            </a:r>
            <a:r>
              <a:rPr lang="en-US" sz="3200" dirty="0" smtClean="0">
                <a:sym typeface="Wingdings" pitchFamily="2" charset="2"/>
              </a:rPr>
              <a:t> Van </a:t>
            </a:r>
            <a:r>
              <a:rPr lang="en-US" sz="3200" dirty="0" err="1" smtClean="0">
                <a:sym typeface="Wingdings" pitchFamily="2" charset="2"/>
              </a:rPr>
              <a:t>Rossum</a:t>
            </a:r>
            <a:r>
              <a:rPr lang="en-US" sz="3200" dirty="0" smtClean="0">
                <a:sym typeface="Wingdings" pitchFamily="2" charset="2"/>
              </a:rPr>
              <a:t>")</a:t>
            </a:r>
          </a:p>
          <a:p>
            <a:r>
              <a:rPr lang="en-US" sz="3200" dirty="0" smtClean="0">
                <a:sym typeface="Wingdings" pitchFamily="2" charset="2"/>
              </a:rPr>
              <a:t>Father of Python, have a blessed day</a:t>
            </a:r>
          </a:p>
          <a:p>
            <a:r>
              <a:rPr lang="en-US" sz="3200" dirty="0" smtClean="0">
                <a:sym typeface="Wingdings" pitchFamily="2" charset="2"/>
              </a:rPr>
              <a:t>&gt;&gt;&gt; wishes("James Gosling")</a:t>
            </a:r>
          </a:p>
          <a:p>
            <a:r>
              <a:rPr lang="en-US" sz="3200" dirty="0" smtClean="0">
                <a:sym typeface="Wingdings" pitchFamily="2" charset="2"/>
              </a:rPr>
              <a:t>Father of Java, have a blessed day</a:t>
            </a:r>
          </a:p>
          <a:p>
            <a:r>
              <a:rPr lang="en-US" sz="3200" b="1" dirty="0" smtClean="0">
                <a:sym typeface="Wingdings" pitchFamily="2" charset="2"/>
              </a:rPr>
              <a:t>So, without disturbing “wishes()” function, we can modify its functionality with  “</a:t>
            </a:r>
            <a:r>
              <a:rPr lang="en-US" sz="3200" b="1" dirty="0" err="1" smtClean="0">
                <a:sym typeface="Wingdings" pitchFamily="2" charset="2"/>
              </a:rPr>
              <a:t>blessed_day_decorator</a:t>
            </a:r>
            <a:r>
              <a:rPr lang="en-US" sz="3200" b="1" dirty="0" smtClean="0">
                <a:sym typeface="Wingdings" pitchFamily="2" charset="2"/>
              </a:rPr>
              <a:t>” </a:t>
            </a:r>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016758"/>
          </a:xfrm>
          <a:prstGeom prst="rect">
            <a:avLst/>
          </a:prstGeom>
          <a:noFill/>
        </p:spPr>
        <p:txBody>
          <a:bodyPr wrap="square" rtlCol="0">
            <a:spAutoFit/>
          </a:bodyPr>
          <a:lstStyle/>
          <a:p>
            <a:r>
              <a:rPr lang="en-US" sz="3200" b="1" u="sng" smtClean="0"/>
              <a:t>PIP</a:t>
            </a:r>
            <a:endParaRPr lang="en-US" sz="3200" b="1" u="sng" dirty="0" smtClean="0"/>
          </a:p>
          <a:p>
            <a:r>
              <a:rPr lang="en-US" sz="3200" dirty="0" smtClean="0">
                <a:sym typeface="Wingdings" pitchFamily="2" charset="2"/>
              </a:rPr>
              <a:t> PIP stands for “</a:t>
            </a:r>
            <a:r>
              <a:rPr lang="en-US" sz="3200" dirty="0" smtClean="0"/>
              <a:t>Python Package Index (</a:t>
            </a:r>
            <a:r>
              <a:rPr lang="en-US" sz="3200" dirty="0" err="1" smtClean="0"/>
              <a:t>PyPI</a:t>
            </a:r>
            <a:r>
              <a:rPr lang="en-US" sz="3200" dirty="0" smtClean="0"/>
              <a:t>)”.</a:t>
            </a:r>
          </a:p>
          <a:p>
            <a:r>
              <a:rPr lang="en-US" sz="3200" dirty="0" smtClean="0">
                <a:sym typeface="Wingdings" pitchFamily="2" charset="2"/>
              </a:rPr>
              <a:t></a:t>
            </a:r>
            <a:r>
              <a:rPr lang="en-US" sz="3200" b="1" dirty="0" smtClean="0">
                <a:sym typeface="Wingdings" pitchFamily="2" charset="2"/>
              </a:rPr>
              <a:t>PIP</a:t>
            </a:r>
            <a:r>
              <a:rPr lang="en-US" sz="3200" dirty="0" smtClean="0"/>
              <a:t> is a package-management system used to install and manage software packages written in </a:t>
            </a:r>
            <a:r>
              <a:rPr lang="en-US" sz="3200" b="1" dirty="0" smtClean="0"/>
              <a:t>Python</a:t>
            </a:r>
            <a:r>
              <a:rPr lang="en-US" sz="3200" dirty="0" smtClean="0"/>
              <a:t>. </a:t>
            </a:r>
          </a:p>
          <a:p>
            <a:r>
              <a:rPr lang="en-US" sz="3200" b="1" dirty="0" smtClean="0"/>
              <a:t>(or)</a:t>
            </a:r>
          </a:p>
          <a:p>
            <a:r>
              <a:rPr lang="en-US" sz="3200" dirty="0" smtClean="0">
                <a:sym typeface="Wingdings" pitchFamily="2" charset="2"/>
              </a:rPr>
              <a:t> </a:t>
            </a:r>
            <a:r>
              <a:rPr lang="en-US" sz="3200" b="1" dirty="0" smtClean="0">
                <a:sym typeface="Wingdings" pitchFamily="2" charset="2"/>
              </a:rPr>
              <a:t>PIP</a:t>
            </a:r>
            <a:r>
              <a:rPr lang="en-US" sz="3200" dirty="0" smtClean="0">
                <a:sym typeface="Wingdings" pitchFamily="2" charset="2"/>
              </a:rPr>
              <a:t> is used to install python modules.</a:t>
            </a:r>
          </a:p>
          <a:p>
            <a:pPr>
              <a:buFont typeface="Wingdings"/>
              <a:buChar char="à"/>
            </a:pPr>
            <a:r>
              <a:rPr lang="en-US" sz="3200" dirty="0" smtClean="0">
                <a:sym typeface="Wingdings" pitchFamily="2" charset="2"/>
              </a:rPr>
              <a:t>Steps to install python modules:</a:t>
            </a:r>
          </a:p>
          <a:p>
            <a:r>
              <a:rPr lang="en-US" sz="3200" dirty="0" smtClean="0">
                <a:sym typeface="Wingdings" pitchFamily="2" charset="2"/>
              </a:rPr>
              <a:t> 1) click on start menu</a:t>
            </a:r>
          </a:p>
          <a:p>
            <a:r>
              <a:rPr lang="en-US" sz="3200" dirty="0" smtClean="0">
                <a:sym typeface="Wingdings" pitchFamily="2" charset="2"/>
              </a:rPr>
              <a:t> 2) type </a:t>
            </a:r>
            <a:r>
              <a:rPr lang="en-US" sz="3200" b="1" dirty="0" err="1" smtClean="0">
                <a:sym typeface="Wingdings" pitchFamily="2" charset="2"/>
              </a:rPr>
              <a:t>cmd</a:t>
            </a:r>
            <a:r>
              <a:rPr lang="en-US" sz="3200" dirty="0" smtClean="0">
                <a:sym typeface="Wingdings" pitchFamily="2" charset="2"/>
              </a:rPr>
              <a:t>   (</a:t>
            </a:r>
            <a:r>
              <a:rPr lang="en-US" sz="3200" dirty="0" err="1" smtClean="0">
                <a:sym typeface="Wingdings" pitchFamily="2" charset="2"/>
              </a:rPr>
              <a:t>i.e</a:t>
            </a:r>
            <a:r>
              <a:rPr lang="en-US" sz="3200" dirty="0" smtClean="0">
                <a:sym typeface="Wingdings" pitchFamily="2" charset="2"/>
              </a:rPr>
              <a:t> command prompt)</a:t>
            </a:r>
          </a:p>
          <a:p>
            <a:r>
              <a:rPr lang="en-US" sz="3200" dirty="0" smtClean="0">
                <a:sym typeface="Wingdings" pitchFamily="2" charset="2"/>
              </a:rPr>
              <a:t> Now perform as follows: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93976"/>
          </a:xfrm>
          <a:prstGeom prst="rect">
            <a:avLst/>
          </a:prstGeom>
          <a:noFill/>
        </p:spPr>
        <p:txBody>
          <a:bodyPr wrap="square" rtlCol="0">
            <a:spAutoFit/>
          </a:bodyPr>
          <a:lstStyle/>
          <a:p>
            <a:r>
              <a:rPr lang="en-US" sz="3000" b="1" u="sng" dirty="0" smtClean="0">
                <a:sym typeface="Wingdings" pitchFamily="2" charset="2"/>
              </a:rPr>
              <a:t>Advantages of </a:t>
            </a:r>
            <a:r>
              <a:rPr lang="en-US" sz="3000" b="1" u="sng" dirty="0" err="1" smtClean="0">
                <a:sym typeface="Wingdings" pitchFamily="2" charset="2"/>
              </a:rPr>
              <a:t>Tuple</a:t>
            </a:r>
            <a:r>
              <a:rPr lang="en-US" sz="3000" b="1" u="sng" dirty="0" smtClean="0">
                <a:sym typeface="Wingdings" pitchFamily="2" charset="2"/>
              </a:rPr>
              <a:t> over List:</a:t>
            </a:r>
          </a:p>
          <a:p>
            <a:r>
              <a:rPr lang="en-US" sz="3000" dirty="0" smtClean="0">
                <a:sym typeface="Wingdings" pitchFamily="2" charset="2"/>
              </a:rPr>
              <a:t> “</a:t>
            </a:r>
            <a:r>
              <a:rPr lang="en-US" sz="3000" dirty="0" err="1" smtClean="0">
                <a:sym typeface="Wingdings" pitchFamily="2" charset="2"/>
              </a:rPr>
              <a:t>Tuple</a:t>
            </a:r>
            <a:r>
              <a:rPr lang="en-US" sz="3000" dirty="0" smtClean="0">
                <a:sym typeface="Wingdings" pitchFamily="2" charset="2"/>
              </a:rPr>
              <a:t>” is write-protected because of immutable nature</a:t>
            </a:r>
          </a:p>
          <a:p>
            <a:r>
              <a:rPr lang="en-US" sz="3000" b="1" dirty="0" smtClean="0">
                <a:sym typeface="Wingdings" pitchFamily="2" charset="2"/>
              </a:rPr>
              <a:t></a:t>
            </a:r>
            <a:r>
              <a:rPr lang="en-US" sz="3000" dirty="0" smtClean="0">
                <a:sym typeface="Wingdings" pitchFamily="2" charset="2"/>
              </a:rPr>
              <a:t> Dictionary is a collection of “key : value” pairs. “keys” are unique i.e. “keys” can not have duplicates.</a:t>
            </a:r>
          </a:p>
          <a:p>
            <a:r>
              <a:rPr lang="en-US" sz="3000" b="1" dirty="0" smtClean="0">
                <a:sym typeface="Wingdings" pitchFamily="2" charset="2"/>
              </a:rPr>
              <a:t>Ex:</a:t>
            </a:r>
            <a:r>
              <a:rPr lang="en-US" sz="3000" dirty="0" smtClean="0">
                <a:sym typeface="Wingdings" pitchFamily="2" charset="2"/>
              </a:rPr>
              <a:t> d1={1122: “</a:t>
            </a:r>
            <a:r>
              <a:rPr lang="en-US" sz="3000" dirty="0" err="1" smtClean="0">
                <a:sym typeface="Wingdings" pitchFamily="2" charset="2"/>
              </a:rPr>
              <a:t>samsung</a:t>
            </a:r>
            <a:r>
              <a:rPr lang="en-US" sz="3000" dirty="0" smtClean="0">
                <a:sym typeface="Wingdings" pitchFamily="2" charset="2"/>
              </a:rPr>
              <a:t> mobile”}</a:t>
            </a:r>
          </a:p>
          <a:p>
            <a:r>
              <a:rPr lang="en-US" sz="3000" dirty="0" smtClean="0">
                <a:sym typeface="Wingdings" pitchFamily="2" charset="2"/>
              </a:rPr>
              <a:t>Here </a:t>
            </a:r>
            <a:r>
              <a:rPr lang="en-US" sz="3000" u="sng" dirty="0" smtClean="0">
                <a:sym typeface="Wingdings" pitchFamily="2" charset="2"/>
              </a:rPr>
              <a:t>1122</a:t>
            </a:r>
            <a:r>
              <a:rPr lang="en-US" sz="3000" dirty="0" smtClean="0">
                <a:sym typeface="Wingdings" pitchFamily="2" charset="2"/>
              </a:rPr>
              <a:t> is the key and “</a:t>
            </a:r>
            <a:r>
              <a:rPr lang="en-US" sz="3000" dirty="0" err="1" smtClean="0">
                <a:sym typeface="Wingdings" pitchFamily="2" charset="2"/>
              </a:rPr>
              <a:t>samsung</a:t>
            </a:r>
            <a:r>
              <a:rPr lang="en-US" sz="3000" dirty="0" smtClean="0">
                <a:sym typeface="Wingdings" pitchFamily="2" charset="2"/>
              </a:rPr>
              <a:t> mobile” is the value.</a:t>
            </a:r>
          </a:p>
          <a:p>
            <a:r>
              <a:rPr lang="en-US" sz="3000" dirty="0" smtClean="0">
                <a:sym typeface="Wingdings" pitchFamily="2" charset="2"/>
              </a:rPr>
              <a:t>If the “</a:t>
            </a:r>
            <a:r>
              <a:rPr lang="en-US" sz="3000" dirty="0" err="1" smtClean="0">
                <a:sym typeface="Wingdings" pitchFamily="2" charset="2"/>
              </a:rPr>
              <a:t>tuple</a:t>
            </a:r>
            <a:r>
              <a:rPr lang="en-US" sz="3000" dirty="0" smtClean="0">
                <a:sym typeface="Wingdings" pitchFamily="2" charset="2"/>
              </a:rPr>
              <a:t>” is passed as a key then it is accepted in dictionary because “</a:t>
            </a:r>
            <a:r>
              <a:rPr lang="en-US" sz="3000" dirty="0" err="1" smtClean="0">
                <a:sym typeface="Wingdings" pitchFamily="2" charset="2"/>
              </a:rPr>
              <a:t>tuple</a:t>
            </a:r>
            <a:r>
              <a:rPr lang="en-US" sz="3000" dirty="0" smtClean="0">
                <a:sym typeface="Wingdings" pitchFamily="2" charset="2"/>
              </a:rPr>
              <a:t>” is immutable object, but if “list” is passed as a key then it is not accepted in dictionary because “list” is mutable object.</a:t>
            </a:r>
          </a:p>
          <a:p>
            <a:r>
              <a:rPr lang="en-US" sz="3000" b="1" dirty="0" smtClean="0">
                <a:sym typeface="Wingdings" pitchFamily="2" charset="2"/>
              </a:rPr>
              <a:t>So, immutable objects are accepted as keys and mutable objects are accepted as values into a “dictionary”</a:t>
            </a: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2554545"/>
          </a:xfrm>
          <a:prstGeom prst="rect">
            <a:avLst/>
          </a:prstGeom>
          <a:noFill/>
        </p:spPr>
        <p:txBody>
          <a:bodyPr wrap="square" rtlCol="0">
            <a:spAutoFit/>
          </a:bodyPr>
          <a:lstStyle/>
          <a:p>
            <a:r>
              <a:rPr lang="en-US" sz="3200" dirty="0" smtClean="0">
                <a:sym typeface="Wingdings" pitchFamily="2" charset="2"/>
              </a:rPr>
              <a:t> To test whether “</a:t>
            </a:r>
            <a:r>
              <a:rPr lang="en-US" sz="3200" b="1" dirty="0" err="1" smtClean="0">
                <a:sym typeface="Wingdings" pitchFamily="2" charset="2"/>
              </a:rPr>
              <a:t>cx_Oracle</a:t>
            </a:r>
            <a:r>
              <a:rPr lang="en-US" sz="3200" dirty="0" smtClean="0">
                <a:sym typeface="Wingdings" pitchFamily="2" charset="2"/>
              </a:rPr>
              <a:t> oracle connector for python” is installed or not:</a:t>
            </a:r>
          </a:p>
          <a:p>
            <a:r>
              <a:rPr lang="en-US" sz="3200" dirty="0" smtClean="0">
                <a:sym typeface="Wingdings" pitchFamily="2" charset="2"/>
              </a:rPr>
              <a:t>Open Python IDLE and execute the help() functions as follows:</a:t>
            </a:r>
          </a:p>
          <a:p>
            <a:r>
              <a:rPr lang="en-US" sz="3200" dirty="0" smtClean="0">
                <a:sym typeface="Wingdings" pitchFamily="2" charset="2"/>
              </a:rPr>
              <a:t>&gt;&gt;&gt;help(“modules”)</a:t>
            </a:r>
          </a:p>
        </p:txBody>
      </p:sp>
      <p:pic>
        <p:nvPicPr>
          <p:cNvPr id="2050" name="Picture 2"/>
          <p:cNvPicPr>
            <a:picLocks noChangeAspect="1" noChangeArrowheads="1"/>
          </p:cNvPicPr>
          <p:nvPr/>
        </p:nvPicPr>
        <p:blipFill>
          <a:blip r:embed="rId2"/>
          <a:srcRect/>
          <a:stretch>
            <a:fillRect/>
          </a:stretch>
        </p:blipFill>
        <p:spPr bwMode="auto">
          <a:xfrm>
            <a:off x="0" y="2819400"/>
            <a:ext cx="9144000" cy="3238500"/>
          </a:xfrm>
          <a:prstGeom prst="rect">
            <a:avLst/>
          </a:prstGeom>
          <a:noFill/>
          <a:ln w="9525">
            <a:noFill/>
            <a:miter lim="800000"/>
            <a:headEnd/>
            <a:tailEnd/>
          </a:ln>
          <a:effectLst/>
        </p:spPr>
      </p:pic>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1569660"/>
          </a:xfrm>
          <a:prstGeom prst="rect">
            <a:avLst/>
          </a:prstGeom>
          <a:noFill/>
        </p:spPr>
        <p:txBody>
          <a:bodyPr wrap="square" rtlCol="0">
            <a:spAutoFit/>
          </a:bodyPr>
          <a:lstStyle/>
          <a:p>
            <a:r>
              <a:rPr lang="en-US" sz="3200" dirty="0" smtClean="0">
                <a:sym typeface="Wingdings" pitchFamily="2" charset="2"/>
              </a:rPr>
              <a:t> Now, uninstall “</a:t>
            </a:r>
            <a:r>
              <a:rPr lang="en-US" sz="3200" dirty="0" err="1" smtClean="0">
                <a:sym typeface="Wingdings" pitchFamily="2" charset="2"/>
              </a:rPr>
              <a:t>cx_Oracle</a:t>
            </a:r>
            <a:r>
              <a:rPr lang="en-US" sz="3200" dirty="0" smtClean="0">
                <a:sym typeface="Wingdings" pitchFamily="2" charset="2"/>
              </a:rPr>
              <a:t>” module as follows: </a:t>
            </a:r>
          </a:p>
          <a:p>
            <a:r>
              <a:rPr lang="en-US" sz="3200" dirty="0" smtClean="0">
                <a:sym typeface="Wingdings" pitchFamily="2" charset="2"/>
              </a:rPr>
              <a:t>Start Menu  type    </a:t>
            </a:r>
            <a:r>
              <a:rPr lang="en-US" sz="3200" dirty="0" err="1" smtClean="0">
                <a:sym typeface="Wingdings" pitchFamily="2" charset="2"/>
              </a:rPr>
              <a:t>cmd</a:t>
            </a:r>
            <a:r>
              <a:rPr lang="en-US" sz="3200" dirty="0" smtClean="0">
                <a:sym typeface="Wingdings" pitchFamily="2" charset="2"/>
              </a:rPr>
              <a:t>     and go to D: drive and give as follows:</a:t>
            </a:r>
          </a:p>
        </p:txBody>
      </p:sp>
      <p:pic>
        <p:nvPicPr>
          <p:cNvPr id="1027" name="Picture 3"/>
          <p:cNvPicPr>
            <a:picLocks noChangeAspect="1" noChangeArrowheads="1"/>
          </p:cNvPicPr>
          <p:nvPr/>
        </p:nvPicPr>
        <p:blipFill>
          <a:blip r:embed="rId2"/>
          <a:srcRect/>
          <a:stretch>
            <a:fillRect/>
          </a:stretch>
        </p:blipFill>
        <p:spPr bwMode="auto">
          <a:xfrm>
            <a:off x="0" y="1524000"/>
            <a:ext cx="9143999" cy="5334000"/>
          </a:xfrm>
          <a:prstGeom prst="rect">
            <a:avLst/>
          </a:prstGeom>
          <a:noFill/>
          <a:ln w="9525">
            <a:noFill/>
            <a:miter lim="800000"/>
            <a:headEnd/>
            <a:tailEnd/>
          </a:ln>
          <a:effectLst/>
        </p:spPr>
      </p:pic>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524315"/>
          </a:xfrm>
          <a:prstGeom prst="rect">
            <a:avLst/>
          </a:prstGeom>
          <a:noFill/>
        </p:spPr>
        <p:txBody>
          <a:bodyPr wrap="square" rtlCol="0">
            <a:spAutoFit/>
          </a:bodyPr>
          <a:lstStyle/>
          <a:p>
            <a:r>
              <a:rPr lang="en-US" sz="3200" dirty="0" smtClean="0">
                <a:sym typeface="Wingdings" pitchFamily="2" charset="2"/>
              </a:rPr>
              <a:t> To test whether “</a:t>
            </a:r>
            <a:r>
              <a:rPr lang="en-US" sz="3200" b="1" dirty="0" err="1" smtClean="0">
                <a:sym typeface="Wingdings" pitchFamily="2" charset="2"/>
              </a:rPr>
              <a:t>cx_Oracle</a:t>
            </a:r>
            <a:r>
              <a:rPr lang="en-US" sz="3200" dirty="0" smtClean="0">
                <a:sym typeface="Wingdings" pitchFamily="2" charset="2"/>
              </a:rPr>
              <a:t> oracle connector for python” is uninstalled or not:</a:t>
            </a:r>
          </a:p>
          <a:p>
            <a:r>
              <a:rPr lang="en-US" sz="3200" dirty="0" smtClean="0">
                <a:sym typeface="Wingdings" pitchFamily="2" charset="2"/>
              </a:rPr>
              <a:t>Open Python IDLE and execute the help() functions as follows:</a:t>
            </a:r>
          </a:p>
          <a:p>
            <a:r>
              <a:rPr lang="en-US" sz="3200" dirty="0" smtClean="0">
                <a:sym typeface="Wingdings" pitchFamily="2" charset="2"/>
              </a:rPr>
              <a:t>&gt;&gt;&gt;help(“modules”)</a:t>
            </a:r>
          </a:p>
          <a:p>
            <a:r>
              <a:rPr lang="en-US" sz="3200" b="1" dirty="0" err="1" smtClean="0">
                <a:sym typeface="Wingdings" pitchFamily="2" charset="2"/>
              </a:rPr>
              <a:t>cx_Oracle</a:t>
            </a:r>
            <a:r>
              <a:rPr lang="en-US" sz="3200" b="1" dirty="0" smtClean="0">
                <a:sym typeface="Wingdings" pitchFamily="2" charset="2"/>
              </a:rPr>
              <a:t> module will not be found</a:t>
            </a:r>
          </a:p>
          <a:p>
            <a:r>
              <a:rPr lang="en-US" sz="3200" b="1" dirty="0" smtClean="0">
                <a:sym typeface="Wingdings" pitchFamily="2" charset="2"/>
              </a:rPr>
              <a:t>(OR)</a:t>
            </a:r>
          </a:p>
          <a:p>
            <a:r>
              <a:rPr lang="en-US" sz="3200" dirty="0" smtClean="0">
                <a:sym typeface="Wingdings" pitchFamily="2" charset="2"/>
              </a:rPr>
              <a:t>&gt;&gt;&gt; help("</a:t>
            </a:r>
            <a:r>
              <a:rPr lang="en-US" sz="3200" dirty="0" err="1" smtClean="0">
                <a:sym typeface="Wingdings" pitchFamily="2" charset="2"/>
              </a:rPr>
              <a:t>cx_Oracle</a:t>
            </a:r>
            <a:r>
              <a:rPr lang="en-US" sz="3200" dirty="0" smtClean="0">
                <a:sym typeface="Wingdings" pitchFamily="2" charset="2"/>
              </a:rPr>
              <a:t>")</a:t>
            </a:r>
          </a:p>
          <a:p>
            <a:r>
              <a:rPr lang="en-US" sz="3200" dirty="0" smtClean="0">
                <a:sym typeface="Wingdings" pitchFamily="2" charset="2"/>
              </a:rPr>
              <a:t>No Python documentation found for '</a:t>
            </a:r>
            <a:r>
              <a:rPr lang="en-US" sz="3200" dirty="0" err="1" smtClean="0">
                <a:sym typeface="Wingdings" pitchFamily="2" charset="2"/>
              </a:rPr>
              <a:t>cx_Oracle</a:t>
            </a:r>
            <a:r>
              <a:rPr lang="en-US" sz="3200" smtClean="0">
                <a:sym typeface="Wingdings" pitchFamily="2" charset="2"/>
              </a:rPr>
              <a:t>'.</a:t>
            </a:r>
            <a:endParaRPr lang="en-US" sz="3200" dirty="0" smtClean="0">
              <a:sym typeface="Wingdings" pitchFamily="2" charset="2"/>
            </a:endParaRPr>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b="1" u="sng" dirty="0" smtClean="0">
                <a:sym typeface="Wingdings" pitchFamily="2" charset="2"/>
              </a:rPr>
              <a:t>Working with CSV (Comma Separated Values):</a:t>
            </a:r>
          </a:p>
          <a:p>
            <a:pPr>
              <a:buFont typeface="Wingdings"/>
              <a:buChar char="à"/>
            </a:pPr>
            <a:r>
              <a:rPr lang="en-US" sz="3200" dirty="0" smtClean="0">
                <a:sym typeface="Wingdings" pitchFamily="2" charset="2"/>
              </a:rPr>
              <a:t>The programmer can process “CSV” files in python.</a:t>
            </a:r>
          </a:p>
          <a:p>
            <a:r>
              <a:rPr lang="en-US" sz="3200" b="1" dirty="0" smtClean="0">
                <a:sym typeface="Wingdings" pitchFamily="2" charset="2"/>
              </a:rPr>
              <a:t>Steps:</a:t>
            </a:r>
          </a:p>
          <a:p>
            <a:r>
              <a:rPr lang="en-US" sz="3200" dirty="0" smtClean="0">
                <a:sym typeface="Wingdings" pitchFamily="2" charset="2"/>
              </a:rPr>
              <a:t>Open Python IDLE window  File Menu  New File Option and type the following data:</a:t>
            </a:r>
          </a:p>
          <a:p>
            <a:r>
              <a:rPr lang="en-US" sz="3200" dirty="0" smtClean="0">
                <a:sym typeface="Wingdings" pitchFamily="2" charset="2"/>
              </a:rPr>
              <a:t>1001,Ravi,IT,SE,100000</a:t>
            </a:r>
          </a:p>
          <a:p>
            <a:r>
              <a:rPr lang="en-US" sz="3200" dirty="0" smtClean="0">
                <a:sym typeface="Wingdings" pitchFamily="2" charset="2"/>
              </a:rPr>
              <a:t>1002,Raju,IT,SE,120000</a:t>
            </a:r>
          </a:p>
          <a:p>
            <a:r>
              <a:rPr lang="en-US" sz="3200" b="1" dirty="0" smtClean="0">
                <a:sym typeface="Wingdings" pitchFamily="2" charset="2"/>
              </a:rPr>
              <a:t>After typing the above data</a:t>
            </a:r>
            <a:r>
              <a:rPr lang="en-US" sz="3200" dirty="0" smtClean="0">
                <a:sym typeface="Wingdings" pitchFamily="2" charset="2"/>
              </a:rPr>
              <a:t>, File Menu  save option Select </a:t>
            </a:r>
            <a:r>
              <a:rPr lang="en-US" sz="3200" u="sng" dirty="0" err="1" smtClean="0">
                <a:sym typeface="Wingdings" pitchFamily="2" charset="2"/>
              </a:rPr>
              <a:t>CCReddy</a:t>
            </a:r>
            <a:r>
              <a:rPr lang="en-US" sz="3200" dirty="0" smtClean="0">
                <a:sym typeface="Wingdings" pitchFamily="2" charset="2"/>
              </a:rPr>
              <a:t> directory and type “employees.csv” in </a:t>
            </a:r>
            <a:r>
              <a:rPr lang="en-US" sz="3200" u="sng" dirty="0" smtClean="0">
                <a:sym typeface="Wingdings" pitchFamily="2" charset="2"/>
              </a:rPr>
              <a:t>File name</a:t>
            </a:r>
            <a:r>
              <a:rPr lang="en-US" sz="3200" dirty="0" smtClean="0">
                <a:sym typeface="Wingdings" pitchFamily="2" charset="2"/>
              </a:rPr>
              <a:t> text box.</a:t>
            </a:r>
          </a:p>
          <a:p>
            <a:r>
              <a:rPr lang="en-US" sz="3200" b="1" dirty="0" smtClean="0">
                <a:sym typeface="Wingdings" pitchFamily="2" charset="2"/>
              </a:rPr>
              <a:t>Next, </a:t>
            </a:r>
            <a:r>
              <a:rPr lang="en-US" sz="3200" dirty="0" smtClean="0">
                <a:sym typeface="Wingdings" pitchFamily="2" charset="2"/>
              </a:rPr>
              <a:t>File Menu  New File option and type the following code:</a:t>
            </a:r>
            <a:endParaRPr lang="en-US" sz="3200" b="1" dirty="0" smtClean="0">
              <a:sym typeface="Wingdings" pitchFamily="2" charset="2"/>
            </a:endParaRP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dirty="0" smtClean="0">
                <a:sym typeface="Wingdings" pitchFamily="2" charset="2"/>
              </a:rPr>
              <a:t>import </a:t>
            </a:r>
            <a:r>
              <a:rPr lang="en-US" sz="3200" dirty="0" err="1" smtClean="0">
                <a:sym typeface="Wingdings" pitchFamily="2" charset="2"/>
              </a:rPr>
              <a:t>csv</a:t>
            </a:r>
            <a:endParaRPr lang="en-US" sz="3200" dirty="0" smtClean="0">
              <a:sym typeface="Wingdings" pitchFamily="2" charset="2"/>
            </a:endParaRPr>
          </a:p>
          <a:p>
            <a:r>
              <a:rPr lang="en-US" sz="3200" dirty="0" smtClean="0">
                <a:sym typeface="Wingdings" pitchFamily="2" charset="2"/>
              </a:rPr>
              <a:t>'''In python the "with" keyword is used when working with file streams'''</a:t>
            </a:r>
          </a:p>
          <a:p>
            <a:r>
              <a:rPr lang="en-US" sz="3200" dirty="0" smtClean="0">
                <a:sym typeface="Wingdings" pitchFamily="2" charset="2"/>
              </a:rPr>
              <a:t>with open('employees.csv', 'r') as </a:t>
            </a:r>
            <a:r>
              <a:rPr lang="en-US" sz="3200" dirty="0" err="1" smtClean="0">
                <a:sym typeface="Wingdings" pitchFamily="2" charset="2"/>
              </a:rPr>
              <a:t>csvfile</a:t>
            </a:r>
            <a:r>
              <a:rPr lang="en-US" sz="3200" dirty="0" smtClean="0">
                <a:sym typeface="Wingdings" pitchFamily="2" charset="2"/>
              </a:rPr>
              <a:t>:</a:t>
            </a:r>
          </a:p>
          <a:p>
            <a:r>
              <a:rPr lang="en-US" sz="3200" dirty="0" smtClean="0">
                <a:sym typeface="Wingdings" pitchFamily="2" charset="2"/>
              </a:rPr>
              <a:t>    reader = </a:t>
            </a:r>
            <a:r>
              <a:rPr lang="en-US" sz="3200" dirty="0" err="1" smtClean="0">
                <a:sym typeface="Wingdings" pitchFamily="2" charset="2"/>
              </a:rPr>
              <a:t>csv.reader</a:t>
            </a:r>
            <a:r>
              <a:rPr lang="en-US" sz="3200" dirty="0" smtClean="0">
                <a:sym typeface="Wingdings" pitchFamily="2" charset="2"/>
              </a:rPr>
              <a:t>(</a:t>
            </a:r>
            <a:r>
              <a:rPr lang="en-US" sz="3200" dirty="0" err="1" smtClean="0">
                <a:sym typeface="Wingdings" pitchFamily="2" charset="2"/>
              </a:rPr>
              <a:t>csvfile</a:t>
            </a:r>
            <a:r>
              <a:rPr lang="en-US" sz="3200" dirty="0" smtClean="0">
                <a:sym typeface="Wingdings" pitchFamily="2" charset="2"/>
              </a:rPr>
              <a:t>)</a:t>
            </a:r>
          </a:p>
          <a:p>
            <a:r>
              <a:rPr lang="en-US" sz="3200" dirty="0" smtClean="0">
                <a:sym typeface="Wingdings" pitchFamily="2" charset="2"/>
              </a:rPr>
              <a:t>    for row in reader:</a:t>
            </a:r>
          </a:p>
          <a:p>
            <a:r>
              <a:rPr lang="en-US" sz="3200" dirty="0" smtClean="0">
                <a:sym typeface="Wingdings" pitchFamily="2" charset="2"/>
              </a:rPr>
              <a:t>        print(row)</a:t>
            </a:r>
          </a:p>
          <a:p>
            <a:r>
              <a:rPr lang="en-US" sz="3200" dirty="0" err="1" smtClean="0">
                <a:sym typeface="Wingdings" pitchFamily="2" charset="2"/>
              </a:rPr>
              <a:t>csvfile.close</a:t>
            </a:r>
            <a:r>
              <a:rPr lang="en-US" sz="3200" dirty="0" smtClean="0">
                <a:sym typeface="Wingdings" pitchFamily="2" charset="2"/>
              </a:rPr>
              <a:t>()</a:t>
            </a:r>
          </a:p>
          <a:p>
            <a:r>
              <a:rPr lang="en-US" sz="3200" b="1" dirty="0" smtClean="0">
                <a:sym typeface="Wingdings" pitchFamily="2" charset="2"/>
              </a:rPr>
              <a:t>Save the program and select </a:t>
            </a:r>
            <a:r>
              <a:rPr lang="en-US" sz="3200" b="1" u="sng" dirty="0" smtClean="0">
                <a:sym typeface="Wingdings" pitchFamily="2" charset="2"/>
              </a:rPr>
              <a:t>Run Module</a:t>
            </a:r>
            <a:r>
              <a:rPr lang="en-US" sz="3200" b="1" dirty="0" smtClean="0">
                <a:sym typeface="Wingdings" pitchFamily="2" charset="2"/>
              </a:rPr>
              <a:t> option from </a:t>
            </a:r>
            <a:r>
              <a:rPr lang="en-US" sz="3200" b="1" u="sng" dirty="0" smtClean="0">
                <a:sym typeface="Wingdings" pitchFamily="2" charset="2"/>
              </a:rPr>
              <a:t>Run</a:t>
            </a:r>
            <a:r>
              <a:rPr lang="en-US" sz="3200" b="1" dirty="0" smtClean="0">
                <a:sym typeface="Wingdings" pitchFamily="2" charset="2"/>
              </a:rPr>
              <a:t> Menu</a:t>
            </a:r>
          </a:p>
          <a:p>
            <a:r>
              <a:rPr lang="en-US" sz="3200" b="1" dirty="0" smtClean="0">
                <a:sym typeface="Wingdings" pitchFamily="2" charset="2"/>
              </a:rPr>
              <a:t>Output:</a:t>
            </a:r>
          </a:p>
          <a:p>
            <a:r>
              <a:rPr lang="en-US" sz="3200" dirty="0" smtClean="0">
                <a:sym typeface="Wingdings" pitchFamily="2" charset="2"/>
              </a:rPr>
              <a:t>['1001', 'Ravi', 'IT', 'SE', '100000']</a:t>
            </a:r>
          </a:p>
          <a:p>
            <a:r>
              <a:rPr lang="en-US" sz="3200" dirty="0" smtClean="0">
                <a:sym typeface="Wingdings" pitchFamily="2" charset="2"/>
              </a:rPr>
              <a:t>['1002', '</a:t>
            </a:r>
            <a:r>
              <a:rPr lang="en-US" sz="3200" dirty="0" err="1" smtClean="0">
                <a:sym typeface="Wingdings" pitchFamily="2" charset="2"/>
              </a:rPr>
              <a:t>Raju</a:t>
            </a:r>
            <a:r>
              <a:rPr lang="en-US" sz="3200" dirty="0" smtClean="0">
                <a:sym typeface="Wingdings" pitchFamily="2" charset="2"/>
              </a:rPr>
              <a:t>', 'IT', 'SE', '120000']</a:t>
            </a:r>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u="sng" dirty="0" smtClean="0">
                <a:sym typeface="Wingdings" pitchFamily="2" charset="2"/>
              </a:rPr>
              <a:t>Working with </a:t>
            </a:r>
            <a:r>
              <a:rPr lang="en-US" sz="3200" b="1" u="sng" dirty="0" err="1" smtClean="0">
                <a:sym typeface="Wingdings" pitchFamily="2" charset="2"/>
              </a:rPr>
              <a:t>json</a:t>
            </a:r>
            <a:r>
              <a:rPr lang="en-US" sz="3200" b="1" u="sng" dirty="0" smtClean="0">
                <a:sym typeface="Wingdings" pitchFamily="2" charset="2"/>
              </a:rPr>
              <a:t>:</a:t>
            </a:r>
          </a:p>
          <a:p>
            <a:r>
              <a:rPr lang="en-US" sz="3200" b="1" dirty="0" smtClean="0">
                <a:sym typeface="Wingdings" pitchFamily="2" charset="2"/>
              </a:rPr>
              <a:t>JSON=Java Script Object Notation</a:t>
            </a:r>
          </a:p>
          <a:p>
            <a:r>
              <a:rPr lang="en-US" sz="3200" dirty="0" smtClean="0">
                <a:sym typeface="Wingdings" pitchFamily="2" charset="2"/>
              </a:rPr>
              <a:t> Java Script Object Notation represents the data in the form of {Key: value} pairs</a:t>
            </a:r>
          </a:p>
          <a:p>
            <a:r>
              <a:rPr lang="en-US" sz="3200" b="1" dirty="0" smtClean="0">
                <a:sym typeface="Wingdings" pitchFamily="2" charset="2"/>
              </a:rPr>
              <a:t>Steps:</a:t>
            </a:r>
          </a:p>
          <a:p>
            <a:r>
              <a:rPr lang="en-US" sz="3200" dirty="0" smtClean="0">
                <a:sym typeface="Wingdings" pitchFamily="2" charset="2"/>
              </a:rPr>
              <a:t>Open Python IDLE window  File Menu  New File Option and type the following data:</a:t>
            </a:r>
          </a:p>
          <a:p>
            <a:r>
              <a:rPr lang="en-US" sz="3200" dirty="0" smtClean="0">
                <a:sym typeface="Wingdings" pitchFamily="2" charset="2"/>
              </a:rPr>
              <a:t>{</a:t>
            </a:r>
          </a:p>
          <a:p>
            <a:r>
              <a:rPr lang="en-US" sz="3200" dirty="0" smtClean="0">
                <a:sym typeface="Wingdings" pitchFamily="2" charset="2"/>
              </a:rPr>
              <a:t>    "</a:t>
            </a:r>
            <a:r>
              <a:rPr lang="en-US" sz="3200" dirty="0" err="1" smtClean="0">
                <a:sym typeface="Wingdings" pitchFamily="2" charset="2"/>
              </a:rPr>
              <a:t>EmployeeID</a:t>
            </a:r>
            <a:r>
              <a:rPr lang="en-US" sz="3200" dirty="0" smtClean="0">
                <a:sym typeface="Wingdings" pitchFamily="2" charset="2"/>
              </a:rPr>
              <a:t>": 1001,</a:t>
            </a:r>
          </a:p>
          <a:p>
            <a:r>
              <a:rPr lang="en-US" sz="3200" dirty="0" smtClean="0">
                <a:sym typeface="Wingdings" pitchFamily="2" charset="2"/>
              </a:rPr>
              <a:t>    "</a:t>
            </a:r>
            <a:r>
              <a:rPr lang="en-US" sz="3200" dirty="0" err="1" smtClean="0">
                <a:sym typeface="Wingdings" pitchFamily="2" charset="2"/>
              </a:rPr>
              <a:t>EmployeeName</a:t>
            </a:r>
            <a:r>
              <a:rPr lang="en-US" sz="3200" dirty="0" smtClean="0">
                <a:sym typeface="Wingdings" pitchFamily="2" charset="2"/>
              </a:rPr>
              <a:t>": "</a:t>
            </a:r>
            <a:r>
              <a:rPr lang="en-US" sz="3200" dirty="0" err="1" smtClean="0">
                <a:sym typeface="Wingdings" pitchFamily="2" charset="2"/>
              </a:rPr>
              <a:t>Raju</a:t>
            </a:r>
            <a:r>
              <a:rPr lang="en-US" sz="3200" dirty="0" smtClean="0">
                <a:sym typeface="Wingdings" pitchFamily="2" charset="2"/>
              </a:rPr>
              <a:t>",</a:t>
            </a:r>
          </a:p>
          <a:p>
            <a:r>
              <a:rPr lang="en-US" sz="3200" dirty="0" smtClean="0">
                <a:sym typeface="Wingdings" pitchFamily="2" charset="2"/>
              </a:rPr>
              <a:t>    "Department": "IT",</a:t>
            </a:r>
          </a:p>
          <a:p>
            <a:r>
              <a:rPr lang="en-US" sz="3200" dirty="0" smtClean="0">
                <a:sym typeface="Wingdings" pitchFamily="2" charset="2"/>
              </a:rPr>
              <a:t>    "Designation": "SE",</a:t>
            </a:r>
          </a:p>
          <a:p>
            <a:r>
              <a:rPr lang="en-US" sz="3200" dirty="0" smtClean="0">
                <a:sym typeface="Wingdings" pitchFamily="2" charset="2"/>
              </a:rPr>
              <a:t>    "Salary": 100000</a:t>
            </a:r>
          </a:p>
          <a:p>
            <a:r>
              <a:rPr lang="en-US" sz="3200" dirty="0" smtClean="0">
                <a:sym typeface="Wingdings" pitchFamily="2" charset="2"/>
              </a:rPr>
              <a:t>}</a:t>
            </a: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dirty="0" smtClean="0">
                <a:sym typeface="Wingdings" pitchFamily="2" charset="2"/>
              </a:rPr>
              <a:t>After typing the above data</a:t>
            </a:r>
            <a:r>
              <a:rPr lang="en-US" sz="3200" dirty="0" smtClean="0">
                <a:sym typeface="Wingdings" pitchFamily="2" charset="2"/>
              </a:rPr>
              <a:t>, File Menu  save option Select </a:t>
            </a:r>
            <a:r>
              <a:rPr lang="en-US" sz="3200" u="sng" dirty="0" err="1" smtClean="0">
                <a:sym typeface="Wingdings" pitchFamily="2" charset="2"/>
              </a:rPr>
              <a:t>CCReddy</a:t>
            </a:r>
            <a:r>
              <a:rPr lang="en-US" sz="3200" dirty="0" smtClean="0">
                <a:sym typeface="Wingdings" pitchFamily="2" charset="2"/>
              </a:rPr>
              <a:t> directory and type “</a:t>
            </a:r>
            <a:r>
              <a:rPr lang="en-US" sz="3200" dirty="0" err="1" smtClean="0">
                <a:sym typeface="Wingdings" pitchFamily="2" charset="2"/>
              </a:rPr>
              <a:t>employees.json</a:t>
            </a:r>
            <a:r>
              <a:rPr lang="en-US" sz="3200" dirty="0" smtClean="0">
                <a:sym typeface="Wingdings" pitchFamily="2" charset="2"/>
              </a:rPr>
              <a:t>” in </a:t>
            </a:r>
            <a:r>
              <a:rPr lang="en-US" sz="3200" u="sng" dirty="0" smtClean="0">
                <a:sym typeface="Wingdings" pitchFamily="2" charset="2"/>
              </a:rPr>
              <a:t>File name</a:t>
            </a:r>
            <a:r>
              <a:rPr lang="en-US" sz="3200" dirty="0" smtClean="0">
                <a:sym typeface="Wingdings" pitchFamily="2" charset="2"/>
              </a:rPr>
              <a:t> text box.</a:t>
            </a:r>
          </a:p>
          <a:p>
            <a:r>
              <a:rPr lang="en-US" sz="3200" b="1" dirty="0" smtClean="0">
                <a:sym typeface="Wingdings" pitchFamily="2" charset="2"/>
              </a:rPr>
              <a:t>Next, </a:t>
            </a:r>
            <a:r>
              <a:rPr lang="en-US" sz="3200" dirty="0" smtClean="0">
                <a:sym typeface="Wingdings" pitchFamily="2" charset="2"/>
              </a:rPr>
              <a:t>File Menu  New File option and type the following code:</a:t>
            </a:r>
          </a:p>
          <a:p>
            <a:r>
              <a:rPr lang="en-US" sz="3200" dirty="0" smtClean="0">
                <a:sym typeface="Wingdings" pitchFamily="2" charset="2"/>
              </a:rPr>
              <a:t>import </a:t>
            </a:r>
            <a:r>
              <a:rPr lang="en-US" sz="3200" dirty="0" err="1" smtClean="0">
                <a:sym typeface="Wingdings" pitchFamily="2" charset="2"/>
              </a:rPr>
              <a:t>json</a:t>
            </a:r>
            <a:endParaRPr lang="en-US" sz="3200" dirty="0" smtClean="0">
              <a:sym typeface="Wingdings" pitchFamily="2" charset="2"/>
            </a:endParaRPr>
          </a:p>
          <a:p>
            <a:r>
              <a:rPr lang="en-US" sz="3200" dirty="0" smtClean="0">
                <a:sym typeface="Wingdings" pitchFamily="2" charset="2"/>
              </a:rPr>
              <a:t>with open('</a:t>
            </a:r>
            <a:r>
              <a:rPr lang="en-US" sz="3200" dirty="0" err="1" smtClean="0">
                <a:sym typeface="Wingdings" pitchFamily="2" charset="2"/>
              </a:rPr>
              <a:t>person.json</a:t>
            </a:r>
            <a:r>
              <a:rPr lang="en-US" sz="3200" dirty="0" smtClean="0">
                <a:sym typeface="Wingdings" pitchFamily="2" charset="2"/>
              </a:rPr>
              <a:t>', 'r') as </a:t>
            </a:r>
            <a:r>
              <a:rPr lang="en-US" sz="3200" dirty="0" err="1" smtClean="0">
                <a:sym typeface="Wingdings" pitchFamily="2" charset="2"/>
              </a:rPr>
              <a:t>jsonfile</a:t>
            </a:r>
            <a:r>
              <a:rPr lang="en-US" sz="3200" dirty="0" smtClean="0">
                <a:sym typeface="Wingdings" pitchFamily="2" charset="2"/>
              </a:rPr>
              <a:t>:</a:t>
            </a:r>
          </a:p>
          <a:p>
            <a:r>
              <a:rPr lang="en-US" sz="3200" dirty="0" smtClean="0">
                <a:sym typeface="Wingdings" pitchFamily="2" charset="2"/>
              </a:rPr>
              <a:t>    data = </a:t>
            </a:r>
            <a:r>
              <a:rPr lang="en-US" sz="3200" dirty="0" err="1" smtClean="0">
                <a:sym typeface="Wingdings" pitchFamily="2" charset="2"/>
              </a:rPr>
              <a:t>json.load</a:t>
            </a:r>
            <a:r>
              <a:rPr lang="en-US" sz="3200" dirty="0" smtClean="0">
                <a:sym typeface="Wingdings" pitchFamily="2" charset="2"/>
              </a:rPr>
              <a:t>(</a:t>
            </a:r>
            <a:r>
              <a:rPr lang="en-US" sz="3200" dirty="0" err="1" smtClean="0">
                <a:sym typeface="Wingdings" pitchFamily="2" charset="2"/>
              </a:rPr>
              <a:t>jsonfile</a:t>
            </a:r>
            <a:r>
              <a:rPr lang="en-US" sz="3200" dirty="0" smtClean="0">
                <a:sym typeface="Wingdings" pitchFamily="2" charset="2"/>
              </a:rPr>
              <a:t>)</a:t>
            </a:r>
          </a:p>
          <a:p>
            <a:r>
              <a:rPr lang="en-US" sz="3200" dirty="0" smtClean="0">
                <a:sym typeface="Wingdings" pitchFamily="2" charset="2"/>
              </a:rPr>
              <a:t>    for </a:t>
            </a:r>
            <a:r>
              <a:rPr lang="en-US" sz="3200" dirty="0" err="1" smtClean="0">
                <a:sym typeface="Wingdings" pitchFamily="2" charset="2"/>
              </a:rPr>
              <a:t>i</a:t>
            </a:r>
            <a:r>
              <a:rPr lang="en-US" sz="3200" dirty="0" smtClean="0">
                <a:sym typeface="Wingdings" pitchFamily="2" charset="2"/>
              </a:rPr>
              <a:t> in </a:t>
            </a:r>
            <a:r>
              <a:rPr lang="en-US" sz="3200" dirty="0" err="1" smtClean="0">
                <a:sym typeface="Wingdings" pitchFamily="2" charset="2"/>
              </a:rPr>
              <a:t>data.items</a:t>
            </a:r>
            <a:r>
              <a:rPr lang="en-US" sz="3200" dirty="0" smtClean="0">
                <a:sym typeface="Wingdings" pitchFamily="2" charset="2"/>
              </a:rPr>
              <a:t>():</a:t>
            </a:r>
          </a:p>
          <a:p>
            <a:r>
              <a:rPr lang="en-US" sz="3200" dirty="0" smtClean="0">
                <a:sym typeface="Wingdings" pitchFamily="2" charset="2"/>
              </a:rPr>
              <a:t>        print(</a:t>
            </a:r>
            <a:r>
              <a:rPr lang="en-US" sz="3200" dirty="0" err="1" smtClean="0">
                <a:sym typeface="Wingdings" pitchFamily="2" charset="2"/>
              </a:rPr>
              <a:t>i</a:t>
            </a:r>
            <a:r>
              <a:rPr lang="en-US" sz="3200" dirty="0" smtClean="0">
                <a:sym typeface="Wingdings" pitchFamily="2" charset="2"/>
              </a:rPr>
              <a:t>)</a:t>
            </a:r>
          </a:p>
          <a:p>
            <a:r>
              <a:rPr lang="en-US" sz="3200" dirty="0" err="1" smtClean="0">
                <a:sym typeface="Wingdings" pitchFamily="2" charset="2"/>
              </a:rPr>
              <a:t>jsonfile.close</a:t>
            </a:r>
            <a:r>
              <a:rPr lang="en-US" sz="3200" dirty="0" smtClean="0">
                <a:sym typeface="Wingdings" pitchFamily="2" charset="2"/>
              </a:rPr>
              <a:t>()</a:t>
            </a:r>
          </a:p>
          <a:p>
            <a:r>
              <a:rPr lang="en-US" sz="3200" b="1" dirty="0" smtClean="0">
                <a:sym typeface="Wingdings" pitchFamily="2" charset="2"/>
              </a:rPr>
              <a:t>Save the program and select </a:t>
            </a:r>
            <a:r>
              <a:rPr lang="en-US" sz="3200" b="1" u="sng" dirty="0" smtClean="0">
                <a:sym typeface="Wingdings" pitchFamily="2" charset="2"/>
              </a:rPr>
              <a:t>Run Module</a:t>
            </a:r>
            <a:r>
              <a:rPr lang="en-US" sz="3200" b="1" dirty="0" smtClean="0">
                <a:sym typeface="Wingdings" pitchFamily="2" charset="2"/>
              </a:rPr>
              <a:t> option from </a:t>
            </a:r>
            <a:r>
              <a:rPr lang="en-US" sz="3200" b="1" u="sng" dirty="0" smtClean="0">
                <a:sym typeface="Wingdings" pitchFamily="2" charset="2"/>
              </a:rPr>
              <a:t>Run</a:t>
            </a:r>
            <a:r>
              <a:rPr lang="en-US" sz="3200" b="1" dirty="0" smtClean="0">
                <a:sym typeface="Wingdings" pitchFamily="2" charset="2"/>
              </a:rPr>
              <a:t> Menu</a:t>
            </a:r>
          </a:p>
          <a:p>
            <a:r>
              <a:rPr lang="en-US" sz="3200" b="1" dirty="0" smtClean="0">
                <a:sym typeface="Wingdings" pitchFamily="2" charset="2"/>
              </a:rPr>
              <a:t>Output:</a:t>
            </a:r>
            <a:endParaRPr lang="en-US" sz="3200" dirty="0" smtClean="0">
              <a:sym typeface="Wingdings" pitchFamily="2" charset="2"/>
            </a:endParaRPr>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2554545"/>
          </a:xfrm>
          <a:prstGeom prst="rect">
            <a:avLst/>
          </a:prstGeom>
          <a:noFill/>
        </p:spPr>
        <p:txBody>
          <a:bodyPr wrap="square" rtlCol="0">
            <a:spAutoFit/>
          </a:bodyPr>
          <a:lstStyle/>
          <a:p>
            <a:r>
              <a:rPr lang="en-US" sz="3200" dirty="0" smtClean="0">
                <a:sym typeface="Wingdings" pitchFamily="2" charset="2"/>
              </a:rPr>
              <a:t>('</a:t>
            </a:r>
            <a:r>
              <a:rPr lang="en-US" sz="3200" dirty="0" err="1" smtClean="0">
                <a:sym typeface="Wingdings" pitchFamily="2" charset="2"/>
              </a:rPr>
              <a:t>EmployeeID</a:t>
            </a:r>
            <a:r>
              <a:rPr lang="en-US" sz="3200" dirty="0" smtClean="0">
                <a:sym typeface="Wingdings" pitchFamily="2" charset="2"/>
              </a:rPr>
              <a:t>', 1001)</a:t>
            </a:r>
          </a:p>
          <a:p>
            <a:r>
              <a:rPr lang="en-US" sz="3200" dirty="0" smtClean="0">
                <a:sym typeface="Wingdings" pitchFamily="2" charset="2"/>
              </a:rPr>
              <a:t>('</a:t>
            </a:r>
            <a:r>
              <a:rPr lang="en-US" sz="3200" dirty="0" err="1" smtClean="0">
                <a:sym typeface="Wingdings" pitchFamily="2" charset="2"/>
              </a:rPr>
              <a:t>EmployeeName</a:t>
            </a:r>
            <a:r>
              <a:rPr lang="en-US" sz="3200" dirty="0" smtClean="0">
                <a:sym typeface="Wingdings" pitchFamily="2" charset="2"/>
              </a:rPr>
              <a:t>', '</a:t>
            </a:r>
            <a:r>
              <a:rPr lang="en-US" sz="3200" dirty="0" err="1" smtClean="0">
                <a:sym typeface="Wingdings" pitchFamily="2" charset="2"/>
              </a:rPr>
              <a:t>Raju</a:t>
            </a:r>
            <a:r>
              <a:rPr lang="en-US" sz="3200" dirty="0" smtClean="0">
                <a:sym typeface="Wingdings" pitchFamily="2" charset="2"/>
              </a:rPr>
              <a:t>')</a:t>
            </a:r>
          </a:p>
          <a:p>
            <a:r>
              <a:rPr lang="en-US" sz="3200" dirty="0" smtClean="0">
                <a:sym typeface="Wingdings" pitchFamily="2" charset="2"/>
              </a:rPr>
              <a:t>('Department', 'IT')</a:t>
            </a:r>
          </a:p>
          <a:p>
            <a:r>
              <a:rPr lang="en-US" sz="3200" dirty="0" smtClean="0">
                <a:sym typeface="Wingdings" pitchFamily="2" charset="2"/>
              </a:rPr>
              <a:t>('Designation', 'SE')</a:t>
            </a:r>
          </a:p>
          <a:p>
            <a:r>
              <a:rPr lang="en-US" sz="3200" dirty="0" smtClean="0">
                <a:sym typeface="Wingdings" pitchFamily="2" charset="2"/>
              </a:rPr>
              <a:t>('Salary', 100000)</a:t>
            </a: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539430"/>
          </a:xfrm>
          <a:prstGeom prst="rect">
            <a:avLst/>
          </a:prstGeom>
          <a:noFill/>
        </p:spPr>
        <p:txBody>
          <a:bodyPr wrap="square" rtlCol="0">
            <a:spAutoFit/>
          </a:bodyPr>
          <a:lstStyle/>
          <a:p>
            <a:r>
              <a:rPr lang="en-US" sz="3200" b="1" u="sng" dirty="0" smtClean="0">
                <a:sym typeface="Wingdings" pitchFamily="2" charset="2"/>
              </a:rPr>
              <a:t>Working with xml:</a:t>
            </a:r>
          </a:p>
          <a:p>
            <a:r>
              <a:rPr lang="en-US" sz="3200" b="1" dirty="0" smtClean="0">
                <a:sym typeface="Wingdings" pitchFamily="2" charset="2"/>
              </a:rPr>
              <a:t>XML</a:t>
            </a:r>
            <a:r>
              <a:rPr lang="en-US" sz="3200" dirty="0" smtClean="0">
                <a:sym typeface="Wingdings" pitchFamily="2" charset="2"/>
              </a:rPr>
              <a:t> = </a:t>
            </a:r>
            <a:r>
              <a:rPr lang="en-US" sz="3200" dirty="0" err="1" smtClean="0">
                <a:sym typeface="Wingdings" pitchFamily="2" charset="2"/>
              </a:rPr>
              <a:t>e</a:t>
            </a:r>
            <a:r>
              <a:rPr lang="en-US" sz="3200" b="1" dirty="0" err="1" smtClean="0">
                <a:sym typeface="Wingdings" pitchFamily="2" charset="2"/>
              </a:rPr>
              <a:t>X</a:t>
            </a:r>
            <a:r>
              <a:rPr lang="en-US" sz="3200" dirty="0" err="1" smtClean="0">
                <a:sym typeface="Wingdings" pitchFamily="2" charset="2"/>
              </a:rPr>
              <a:t>tensible</a:t>
            </a:r>
            <a:r>
              <a:rPr lang="en-US" sz="3200" dirty="0" smtClean="0">
                <a:sym typeface="Wingdings" pitchFamily="2" charset="2"/>
              </a:rPr>
              <a:t> </a:t>
            </a:r>
            <a:r>
              <a:rPr lang="en-US" sz="3200" b="1" dirty="0" smtClean="0">
                <a:sym typeface="Wingdings" pitchFamily="2" charset="2"/>
              </a:rPr>
              <a:t>M</a:t>
            </a:r>
            <a:r>
              <a:rPr lang="en-US" sz="3200" dirty="0" smtClean="0">
                <a:sym typeface="Wingdings" pitchFamily="2" charset="2"/>
              </a:rPr>
              <a:t>arkup </a:t>
            </a:r>
            <a:r>
              <a:rPr lang="en-US" sz="3200" b="1" dirty="0" smtClean="0">
                <a:sym typeface="Wingdings" pitchFamily="2" charset="2"/>
              </a:rPr>
              <a:t>L</a:t>
            </a:r>
            <a:r>
              <a:rPr lang="en-US" sz="3200" dirty="0" smtClean="0">
                <a:sym typeface="Wingdings" pitchFamily="2" charset="2"/>
              </a:rPr>
              <a:t>anguage</a:t>
            </a:r>
          </a:p>
          <a:p>
            <a:r>
              <a:rPr lang="en-US" sz="3200" dirty="0" smtClean="0">
                <a:sym typeface="Wingdings" pitchFamily="2" charset="2"/>
              </a:rPr>
              <a:t>XML format is tags format</a:t>
            </a:r>
          </a:p>
          <a:p>
            <a:r>
              <a:rPr lang="en-US" sz="3200" dirty="0" smtClean="0">
                <a:sym typeface="Wingdings" pitchFamily="2" charset="2"/>
              </a:rPr>
              <a:t>Programmer can process XML files with Python Programming language.</a:t>
            </a:r>
          </a:p>
          <a:p>
            <a:r>
              <a:rPr lang="en-US" sz="3200" b="1" dirty="0" smtClean="0">
                <a:sym typeface="Wingdings" pitchFamily="2" charset="2"/>
              </a:rPr>
              <a:t>Steps:</a:t>
            </a:r>
          </a:p>
          <a:p>
            <a:r>
              <a:rPr lang="en-US" sz="3200" dirty="0" smtClean="0">
                <a:sym typeface="Wingdings" pitchFamily="2" charset="2"/>
              </a:rPr>
              <a:t>First create an XML file. </a:t>
            </a:r>
            <a:r>
              <a:rPr lang="en-US" sz="3200" dirty="0" err="1" smtClean="0">
                <a:sym typeface="Wingdings" pitchFamily="2" charset="2"/>
              </a:rPr>
              <a:t>Eg</a:t>
            </a:r>
            <a:r>
              <a:rPr lang="en-US" sz="3200" smtClean="0">
                <a:sym typeface="Wingdings" pitchFamily="2" charset="2"/>
              </a:rPr>
              <a:t>: </a:t>
            </a:r>
            <a:r>
              <a:rPr lang="en-US" sz="3200" smtClean="0">
                <a:sym typeface="Wingdings" pitchFamily="2" charset="2"/>
              </a:rPr>
              <a:t>employees.xml</a:t>
            </a:r>
            <a:endParaRPr lang="en-US" sz="3200" dirty="0" smtClean="0">
              <a:sym typeface="Wingdings" pitchFamily="2"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555641"/>
          </a:xfrm>
          <a:prstGeom prst="rect">
            <a:avLst/>
          </a:prstGeom>
          <a:noFill/>
        </p:spPr>
        <p:txBody>
          <a:bodyPr wrap="square" rtlCol="0">
            <a:spAutoFit/>
          </a:bodyPr>
          <a:lstStyle/>
          <a:p>
            <a:r>
              <a:rPr lang="en-US" sz="3000" dirty="0" smtClean="0">
                <a:sym typeface="Wingdings" pitchFamily="2" charset="2"/>
              </a:rPr>
              <a:t>&gt;&gt;&gt; l1=[1122]</a:t>
            </a:r>
          </a:p>
          <a:p>
            <a:r>
              <a:rPr lang="en-US" sz="3000" dirty="0" smtClean="0">
                <a:sym typeface="Wingdings" pitchFamily="2" charset="2"/>
              </a:rPr>
              <a:t>&gt;&gt;&gt; type(l1)</a:t>
            </a:r>
          </a:p>
          <a:p>
            <a:r>
              <a:rPr lang="en-US" sz="3000" dirty="0" smtClean="0">
                <a:sym typeface="Wingdings" pitchFamily="2" charset="2"/>
              </a:rPr>
              <a:t>&lt;class 'list'&gt;</a:t>
            </a:r>
          </a:p>
          <a:p>
            <a:r>
              <a:rPr lang="en-US" sz="3000" dirty="0" smtClean="0">
                <a:sym typeface="Wingdings" pitchFamily="2" charset="2"/>
              </a:rPr>
              <a:t>&gt;&gt;&gt; t1=(1122)</a:t>
            </a:r>
          </a:p>
          <a:p>
            <a:r>
              <a:rPr lang="en-US" sz="3000" dirty="0" smtClean="0">
                <a:sym typeface="Wingdings" pitchFamily="2" charset="2"/>
              </a:rPr>
              <a:t>&gt;&gt;&gt; type(t1)</a:t>
            </a:r>
          </a:p>
          <a:p>
            <a:r>
              <a:rPr lang="en-US" sz="3000" dirty="0" smtClean="0">
                <a:sym typeface="Wingdings" pitchFamily="2" charset="2"/>
              </a:rPr>
              <a:t>&lt;class '</a:t>
            </a:r>
            <a:r>
              <a:rPr lang="en-US" sz="3000" dirty="0" err="1" smtClean="0">
                <a:sym typeface="Wingdings" pitchFamily="2" charset="2"/>
              </a:rPr>
              <a:t>int</a:t>
            </a:r>
            <a:r>
              <a:rPr lang="en-US" sz="3000" dirty="0" smtClean="0">
                <a:sym typeface="Wingdings" pitchFamily="2" charset="2"/>
              </a:rPr>
              <a:t>'&gt;</a:t>
            </a:r>
          </a:p>
          <a:p>
            <a:r>
              <a:rPr lang="en-US" sz="3000" dirty="0" smtClean="0">
                <a:sym typeface="Wingdings" pitchFamily="2" charset="2"/>
              </a:rPr>
              <a:t>&gt;&gt;&gt; l1</a:t>
            </a:r>
          </a:p>
          <a:p>
            <a:r>
              <a:rPr lang="en-US" sz="3000" dirty="0" smtClean="0">
                <a:sym typeface="Wingdings" pitchFamily="2" charset="2"/>
              </a:rPr>
              <a:t>[1122]</a:t>
            </a:r>
          </a:p>
          <a:p>
            <a:r>
              <a:rPr lang="en-US" sz="3000" dirty="0" smtClean="0">
                <a:sym typeface="Wingdings" pitchFamily="2" charset="2"/>
              </a:rPr>
              <a:t>&gt;&gt;&gt; t1</a:t>
            </a:r>
          </a:p>
          <a:p>
            <a:r>
              <a:rPr lang="en-US" sz="3000" dirty="0" smtClean="0">
                <a:sym typeface="Wingdings" pitchFamily="2" charset="2"/>
              </a:rPr>
              <a:t>1122</a:t>
            </a:r>
          </a:p>
          <a:p>
            <a:r>
              <a:rPr lang="en-US" sz="3000" dirty="0" smtClean="0">
                <a:sym typeface="Wingdings" pitchFamily="2" charset="2"/>
              </a:rPr>
              <a:t>&gt;&gt;&gt; d1={l1:'Samsung Mobile'}</a:t>
            </a:r>
          </a:p>
          <a:p>
            <a:r>
              <a:rPr lang="en-US" sz="3000" dirty="0" smtClean="0">
                <a:sym typeface="Wingdings" pitchFamily="2" charset="2"/>
              </a:rPr>
              <a:t>….</a:t>
            </a:r>
          </a:p>
          <a:p>
            <a:r>
              <a:rPr lang="en-US" sz="3000" dirty="0" err="1" smtClean="0">
                <a:sym typeface="Wingdings" pitchFamily="2" charset="2"/>
              </a:rPr>
              <a:t>TypeError</a:t>
            </a:r>
            <a:r>
              <a:rPr lang="en-US" sz="3000" dirty="0" smtClean="0">
                <a:sym typeface="Wingdings" pitchFamily="2" charset="2"/>
              </a:rPr>
              <a:t>: </a:t>
            </a:r>
            <a:r>
              <a:rPr lang="en-US" sz="3000" dirty="0" err="1" smtClean="0">
                <a:sym typeface="Wingdings" pitchFamily="2" charset="2"/>
              </a:rPr>
              <a:t>unhashable</a:t>
            </a:r>
            <a:r>
              <a:rPr lang="en-US" sz="3000" dirty="0" smtClean="0">
                <a:sym typeface="Wingdings" pitchFamily="2" charset="2"/>
              </a:rPr>
              <a:t> type: 'list'</a:t>
            </a:r>
          </a:p>
          <a:p>
            <a:r>
              <a:rPr lang="en-US" sz="3000" dirty="0" smtClean="0">
                <a:sym typeface="Wingdings" pitchFamily="2" charset="2"/>
              </a:rPr>
              <a:t>&gt;&gt;&gt; d1={t1:'Saumsung Mobile'}</a:t>
            </a: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dirty="0" smtClean="0">
                <a:sym typeface="Wingdings" pitchFamily="2" charset="2"/>
              </a:rPr>
              <a:t>Open Python IDLE window, File Menu  New File option  type the following xml coding  select </a:t>
            </a:r>
            <a:r>
              <a:rPr lang="en-US" sz="3200" u="sng" dirty="0" smtClean="0">
                <a:sym typeface="Wingdings" pitchFamily="2" charset="2"/>
              </a:rPr>
              <a:t>save</a:t>
            </a:r>
            <a:r>
              <a:rPr lang="en-US" sz="3200" dirty="0" smtClean="0">
                <a:sym typeface="Wingdings" pitchFamily="2" charset="2"/>
              </a:rPr>
              <a:t> option from </a:t>
            </a:r>
            <a:r>
              <a:rPr lang="en-US" sz="3200" u="sng" dirty="0" smtClean="0">
                <a:sym typeface="Wingdings" pitchFamily="2" charset="2"/>
              </a:rPr>
              <a:t>File Menu</a:t>
            </a:r>
            <a:r>
              <a:rPr lang="en-US" sz="3200" dirty="0" smtClean="0">
                <a:sym typeface="Wingdings" pitchFamily="2" charset="2"/>
              </a:rPr>
              <a:t> and type “employees.xml” in </a:t>
            </a:r>
            <a:r>
              <a:rPr lang="en-US" sz="3200" u="sng" dirty="0" smtClean="0">
                <a:sym typeface="Wingdings" pitchFamily="2" charset="2"/>
              </a:rPr>
              <a:t>File name</a:t>
            </a:r>
            <a:r>
              <a:rPr lang="en-US" sz="3200" dirty="0" smtClean="0">
                <a:sym typeface="Wingdings" pitchFamily="2" charset="2"/>
              </a:rPr>
              <a:t> text box</a:t>
            </a:r>
          </a:p>
          <a:p>
            <a:r>
              <a:rPr lang="en-US" sz="3200" dirty="0" smtClean="0">
                <a:sym typeface="Wingdings" pitchFamily="2" charset="2"/>
              </a:rPr>
              <a:t>&lt;</a:t>
            </a:r>
            <a:r>
              <a:rPr lang="en-US" sz="3200" dirty="0" err="1" smtClean="0">
                <a:sym typeface="Wingdings" pitchFamily="2" charset="2"/>
              </a:rPr>
              <a:t>EmployeeRecords</a:t>
            </a:r>
            <a:r>
              <a:rPr lang="en-US" sz="3200" dirty="0" smtClean="0">
                <a:sym typeface="Wingdings" pitchFamily="2" charset="2"/>
              </a:rPr>
              <a:t>&gt;</a:t>
            </a:r>
          </a:p>
          <a:p>
            <a:r>
              <a:rPr lang="en-US" sz="3200" dirty="0" smtClean="0">
                <a:sym typeface="Wingdings" pitchFamily="2" charset="2"/>
              </a:rPr>
              <a:t>&lt;employee title="Employee Record-1"&gt;</a:t>
            </a:r>
          </a:p>
          <a:p>
            <a:r>
              <a:rPr lang="en-US" sz="3200" dirty="0" smtClean="0">
                <a:sym typeface="Wingdings" pitchFamily="2" charset="2"/>
              </a:rPr>
              <a:t>    &lt;id&gt;1001&lt;/id&gt;</a:t>
            </a:r>
          </a:p>
          <a:p>
            <a:r>
              <a:rPr lang="en-US" sz="3200" dirty="0" smtClean="0">
                <a:sym typeface="Wingdings" pitchFamily="2" charset="2"/>
              </a:rPr>
              <a:t>    &lt;name&gt;</a:t>
            </a:r>
            <a:r>
              <a:rPr lang="en-US" sz="3200" dirty="0" err="1" smtClean="0">
                <a:sym typeface="Wingdings" pitchFamily="2" charset="2"/>
              </a:rPr>
              <a:t>Raju</a:t>
            </a:r>
            <a:r>
              <a:rPr lang="en-US" sz="3200" dirty="0" smtClean="0">
                <a:sym typeface="Wingdings" pitchFamily="2" charset="2"/>
              </a:rPr>
              <a:t>&lt;/name&gt;</a:t>
            </a:r>
          </a:p>
          <a:p>
            <a:r>
              <a:rPr lang="en-US" sz="3200" dirty="0" smtClean="0">
                <a:sym typeface="Wingdings" pitchFamily="2" charset="2"/>
              </a:rPr>
              <a:t>    &lt;dept&gt;IT&lt;/dept&gt;</a:t>
            </a:r>
          </a:p>
          <a:p>
            <a:r>
              <a:rPr lang="en-US" sz="3200" dirty="0" smtClean="0">
                <a:sym typeface="Wingdings" pitchFamily="2" charset="2"/>
              </a:rPr>
              <a:t>    &lt;</a:t>
            </a:r>
            <a:r>
              <a:rPr lang="en-US" sz="3200" dirty="0" err="1" smtClean="0">
                <a:sym typeface="Wingdings" pitchFamily="2" charset="2"/>
              </a:rPr>
              <a:t>desg</a:t>
            </a:r>
            <a:r>
              <a:rPr lang="en-US" sz="3200" dirty="0" smtClean="0">
                <a:sym typeface="Wingdings" pitchFamily="2" charset="2"/>
              </a:rPr>
              <a:t>&gt;SE&lt;/</a:t>
            </a:r>
            <a:r>
              <a:rPr lang="en-US" sz="3200" dirty="0" err="1" smtClean="0">
                <a:sym typeface="Wingdings" pitchFamily="2" charset="2"/>
              </a:rPr>
              <a:t>desg</a:t>
            </a:r>
            <a:r>
              <a:rPr lang="en-US" sz="3200" dirty="0" smtClean="0">
                <a:sym typeface="Wingdings" pitchFamily="2" charset="2"/>
              </a:rPr>
              <a:t>&gt;</a:t>
            </a:r>
          </a:p>
          <a:p>
            <a:r>
              <a:rPr lang="en-US" sz="3200" dirty="0" smtClean="0">
                <a:sym typeface="Wingdings" pitchFamily="2" charset="2"/>
              </a:rPr>
              <a:t>    &lt;salary&gt;100000&lt;/salary&gt;</a:t>
            </a:r>
          </a:p>
          <a:p>
            <a:r>
              <a:rPr lang="en-US" sz="3200" dirty="0" smtClean="0">
                <a:sym typeface="Wingdings" pitchFamily="2" charset="2"/>
              </a:rPr>
              <a:t>&lt;/employee&gt;</a:t>
            </a: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001643"/>
          </a:xfrm>
          <a:prstGeom prst="rect">
            <a:avLst/>
          </a:prstGeom>
          <a:noFill/>
        </p:spPr>
        <p:txBody>
          <a:bodyPr wrap="square" rtlCol="0">
            <a:spAutoFit/>
          </a:bodyPr>
          <a:lstStyle/>
          <a:p>
            <a:r>
              <a:rPr lang="en-US" sz="3200" dirty="0" smtClean="0">
                <a:sym typeface="Wingdings" pitchFamily="2" charset="2"/>
              </a:rPr>
              <a:t>&lt;employee title="Employee Record-2"&gt;</a:t>
            </a:r>
          </a:p>
          <a:p>
            <a:r>
              <a:rPr lang="en-US" sz="3200" dirty="0" smtClean="0">
                <a:sym typeface="Wingdings" pitchFamily="2" charset="2"/>
              </a:rPr>
              <a:t>    &lt;id&gt;1002&lt;/id&gt;</a:t>
            </a:r>
          </a:p>
          <a:p>
            <a:r>
              <a:rPr lang="en-US" sz="3200" dirty="0" smtClean="0">
                <a:sym typeface="Wingdings" pitchFamily="2" charset="2"/>
              </a:rPr>
              <a:t>    &lt;name&gt;</a:t>
            </a:r>
            <a:r>
              <a:rPr lang="en-US" sz="3200" dirty="0" err="1" smtClean="0">
                <a:sym typeface="Wingdings" pitchFamily="2" charset="2"/>
              </a:rPr>
              <a:t>Rani</a:t>
            </a:r>
            <a:r>
              <a:rPr lang="en-US" sz="3200" dirty="0" smtClean="0">
                <a:sym typeface="Wingdings" pitchFamily="2" charset="2"/>
              </a:rPr>
              <a:t>&lt;/name&gt;</a:t>
            </a:r>
          </a:p>
          <a:p>
            <a:r>
              <a:rPr lang="en-US" sz="3200" dirty="0" smtClean="0">
                <a:sym typeface="Wingdings" pitchFamily="2" charset="2"/>
              </a:rPr>
              <a:t>    &lt;dept&gt;IT&lt;/dept&gt;</a:t>
            </a:r>
          </a:p>
          <a:p>
            <a:r>
              <a:rPr lang="en-US" sz="3200" dirty="0" smtClean="0">
                <a:sym typeface="Wingdings" pitchFamily="2" charset="2"/>
              </a:rPr>
              <a:t>    &lt;</a:t>
            </a:r>
            <a:r>
              <a:rPr lang="en-US" sz="3200" dirty="0" err="1" smtClean="0">
                <a:sym typeface="Wingdings" pitchFamily="2" charset="2"/>
              </a:rPr>
              <a:t>desg</a:t>
            </a:r>
            <a:r>
              <a:rPr lang="en-US" sz="3200" dirty="0" smtClean="0">
                <a:sym typeface="Wingdings" pitchFamily="2" charset="2"/>
              </a:rPr>
              <a:t>&gt;SE&lt;/</a:t>
            </a:r>
            <a:r>
              <a:rPr lang="en-US" sz="3200" dirty="0" err="1" smtClean="0">
                <a:sym typeface="Wingdings" pitchFamily="2" charset="2"/>
              </a:rPr>
              <a:t>desg</a:t>
            </a:r>
            <a:r>
              <a:rPr lang="en-US" sz="3200" dirty="0" smtClean="0">
                <a:sym typeface="Wingdings" pitchFamily="2" charset="2"/>
              </a:rPr>
              <a:t>&gt;</a:t>
            </a:r>
          </a:p>
          <a:p>
            <a:r>
              <a:rPr lang="en-US" sz="3200" dirty="0" smtClean="0">
                <a:sym typeface="Wingdings" pitchFamily="2" charset="2"/>
              </a:rPr>
              <a:t>    &lt;salary&gt;100000&lt;/salary&gt;</a:t>
            </a:r>
          </a:p>
          <a:p>
            <a:r>
              <a:rPr lang="en-US" sz="3200" dirty="0" smtClean="0">
                <a:sym typeface="Wingdings" pitchFamily="2" charset="2"/>
              </a:rPr>
              <a:t>&lt;/employee&gt;</a:t>
            </a:r>
          </a:p>
          <a:p>
            <a:r>
              <a:rPr lang="en-US" sz="3200" dirty="0" smtClean="0">
                <a:sym typeface="Wingdings" pitchFamily="2" charset="2"/>
              </a:rPr>
              <a:t>&lt;/</a:t>
            </a:r>
            <a:r>
              <a:rPr lang="en-US" sz="3200" dirty="0" err="1" smtClean="0">
                <a:sym typeface="Wingdings" pitchFamily="2" charset="2"/>
              </a:rPr>
              <a:t>EmployeeRecords</a:t>
            </a:r>
            <a:r>
              <a:rPr lang="en-US" sz="3200" dirty="0" smtClean="0">
                <a:sym typeface="Wingdings" pitchFamily="2" charset="2"/>
              </a:rPr>
              <a:t>&gt;</a:t>
            </a:r>
          </a:p>
          <a:p>
            <a:endParaRPr lang="en-US" sz="3200" dirty="0" smtClean="0">
              <a:sym typeface="Wingdings" pitchFamily="2" charset="2"/>
            </a:endParaRPr>
          </a:p>
          <a:p>
            <a:r>
              <a:rPr lang="en-US" sz="3200" b="1" dirty="0" smtClean="0">
                <a:sym typeface="Wingdings" pitchFamily="2" charset="2"/>
              </a:rPr>
              <a:t>Next, Open New File by selecting </a:t>
            </a:r>
            <a:r>
              <a:rPr lang="en-US" sz="3200" b="1" u="sng" dirty="0" smtClean="0">
                <a:sym typeface="Wingdings" pitchFamily="2" charset="2"/>
              </a:rPr>
              <a:t>New File</a:t>
            </a:r>
            <a:r>
              <a:rPr lang="en-US" sz="3200" b="1" dirty="0" smtClean="0">
                <a:sym typeface="Wingdings" pitchFamily="2" charset="2"/>
              </a:rPr>
              <a:t> option from </a:t>
            </a:r>
            <a:r>
              <a:rPr lang="en-US" sz="3200" b="1" u="sng" dirty="0" smtClean="0">
                <a:sym typeface="Wingdings" pitchFamily="2" charset="2"/>
              </a:rPr>
              <a:t>File Menu</a:t>
            </a:r>
            <a:r>
              <a:rPr lang="en-US" sz="3200" dirty="0" smtClean="0">
                <a:sym typeface="Wingdings" pitchFamily="2" charset="2"/>
              </a:rPr>
              <a:t> </a:t>
            </a:r>
            <a:r>
              <a:rPr lang="en-US" sz="3200" b="1" dirty="0" smtClean="0">
                <a:sym typeface="Wingdings" pitchFamily="2" charset="2"/>
              </a:rPr>
              <a:t>and type the following Python program code and save the file as </a:t>
            </a:r>
            <a:r>
              <a:rPr lang="en-US" sz="3200" b="1" u="sng" dirty="0" smtClean="0">
                <a:sym typeface="Wingdings" pitchFamily="2" charset="2"/>
              </a:rPr>
              <a:t>xmlprocessing.py</a:t>
            </a:r>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509200"/>
          </a:xfrm>
          <a:prstGeom prst="rect">
            <a:avLst/>
          </a:prstGeom>
          <a:noFill/>
        </p:spPr>
        <p:txBody>
          <a:bodyPr wrap="square" rtlCol="0">
            <a:spAutoFit/>
          </a:bodyPr>
          <a:lstStyle/>
          <a:p>
            <a:r>
              <a:rPr lang="en-US" sz="3200" b="1" u="sng" dirty="0" smtClean="0">
                <a:sym typeface="Wingdings" pitchFamily="2" charset="2"/>
              </a:rPr>
              <a:t>xmlprocessing.py</a:t>
            </a:r>
          </a:p>
          <a:p>
            <a:r>
              <a:rPr lang="en-US" sz="3200" dirty="0" smtClean="0">
                <a:sym typeface="Wingdings" pitchFamily="2" charset="2"/>
              </a:rPr>
              <a:t>import xml.sax  #sax stands for "structure for an XML"</a:t>
            </a:r>
          </a:p>
          <a:p>
            <a:r>
              <a:rPr lang="en-US" sz="3200" dirty="0" smtClean="0">
                <a:sym typeface="Wingdings" pitchFamily="2" charset="2"/>
              </a:rPr>
              <a:t>class Employees(</a:t>
            </a:r>
            <a:r>
              <a:rPr lang="en-US" sz="3200" dirty="0" err="1" smtClean="0">
                <a:sym typeface="Wingdings" pitchFamily="2" charset="2"/>
              </a:rPr>
              <a:t>xml.sax.ContentHandler</a:t>
            </a:r>
            <a:r>
              <a:rPr lang="en-US" sz="3200" dirty="0" smtClean="0">
                <a:sym typeface="Wingdings" pitchFamily="2" charset="2"/>
              </a:rPr>
              <a:t>):</a:t>
            </a:r>
          </a:p>
          <a:p>
            <a:r>
              <a:rPr lang="en-US" sz="3200" dirty="0" smtClean="0">
                <a:sym typeface="Wingdings" pitchFamily="2" charset="2"/>
              </a:rPr>
              <a:t>   def __init__(self):</a:t>
            </a:r>
          </a:p>
          <a:p>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a:t>
            </a:r>
          </a:p>
          <a:p>
            <a:r>
              <a:rPr lang="en-US" sz="3200" dirty="0" smtClean="0">
                <a:sym typeface="Wingdings" pitchFamily="2" charset="2"/>
              </a:rPr>
              <a:t>      self.id = ""</a:t>
            </a:r>
          </a:p>
          <a:p>
            <a:r>
              <a:rPr lang="en-US" sz="3200" dirty="0" smtClean="0">
                <a:sym typeface="Wingdings" pitchFamily="2" charset="2"/>
              </a:rPr>
              <a:t>      self.name = ""</a:t>
            </a:r>
          </a:p>
          <a:p>
            <a:r>
              <a:rPr lang="en-US" sz="3200" dirty="0" smtClean="0">
                <a:sym typeface="Wingdings" pitchFamily="2" charset="2"/>
              </a:rPr>
              <a:t>      </a:t>
            </a:r>
            <a:r>
              <a:rPr lang="en-US" sz="3200" dirty="0" err="1" smtClean="0">
                <a:sym typeface="Wingdings" pitchFamily="2" charset="2"/>
              </a:rPr>
              <a:t>self.dept</a:t>
            </a:r>
            <a:r>
              <a:rPr lang="en-US" sz="3200" dirty="0" smtClean="0">
                <a:sym typeface="Wingdings" pitchFamily="2" charset="2"/>
              </a:rPr>
              <a:t> = ""</a:t>
            </a:r>
          </a:p>
          <a:p>
            <a:r>
              <a:rPr lang="en-US" sz="3200" dirty="0" smtClean="0">
                <a:sym typeface="Wingdings" pitchFamily="2" charset="2"/>
              </a:rPr>
              <a:t>      </a:t>
            </a:r>
            <a:r>
              <a:rPr lang="en-US" sz="3200" dirty="0" err="1" smtClean="0">
                <a:sym typeface="Wingdings" pitchFamily="2" charset="2"/>
              </a:rPr>
              <a:t>self.desg</a:t>
            </a:r>
            <a:r>
              <a:rPr lang="en-US" sz="3200" dirty="0" smtClean="0">
                <a:sym typeface="Wingdings" pitchFamily="2" charset="2"/>
              </a:rPr>
              <a:t> = ""</a:t>
            </a:r>
          </a:p>
          <a:p>
            <a:r>
              <a:rPr lang="en-US" sz="3200" dirty="0" smtClean="0">
                <a:sym typeface="Wingdings" pitchFamily="2" charset="2"/>
              </a:rPr>
              <a:t>      </a:t>
            </a:r>
            <a:r>
              <a:rPr lang="en-US" sz="3200" dirty="0" err="1" smtClean="0">
                <a:sym typeface="Wingdings" pitchFamily="2" charset="2"/>
              </a:rPr>
              <a:t>self.salary</a:t>
            </a:r>
            <a:r>
              <a:rPr lang="en-US" sz="3200" dirty="0" smtClean="0">
                <a:sym typeface="Wingdings" pitchFamily="2" charset="2"/>
              </a:rPr>
              <a:t> = ""      </a:t>
            </a:r>
          </a:p>
          <a:p>
            <a:r>
              <a:rPr lang="en-US" sz="3200" dirty="0" smtClean="0">
                <a:sym typeface="Wingdings" pitchFamily="2" charset="2"/>
              </a:rPr>
              <a:t>  </a:t>
            </a:r>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dirty="0" smtClean="0">
                <a:sym typeface="Wingdings" pitchFamily="2" charset="2"/>
              </a:rPr>
              <a:t>   # Call when an element starts</a:t>
            </a:r>
          </a:p>
          <a:p>
            <a:r>
              <a:rPr lang="en-US" sz="3200" dirty="0" smtClean="0">
                <a:sym typeface="Wingdings" pitchFamily="2" charset="2"/>
              </a:rPr>
              <a:t>   def </a:t>
            </a:r>
            <a:r>
              <a:rPr lang="en-US" sz="3200" dirty="0" err="1" smtClean="0">
                <a:sym typeface="Wingdings" pitchFamily="2" charset="2"/>
              </a:rPr>
              <a:t>startElement</a:t>
            </a:r>
            <a:r>
              <a:rPr lang="en-US" sz="3200" dirty="0" smtClean="0">
                <a:sym typeface="Wingdings" pitchFamily="2" charset="2"/>
              </a:rPr>
              <a:t>(self, tag, attributes):</a:t>
            </a:r>
          </a:p>
          <a:p>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tag</a:t>
            </a:r>
          </a:p>
          <a:p>
            <a:r>
              <a:rPr lang="en-US" sz="3200" dirty="0" smtClean="0">
                <a:sym typeface="Wingdings" pitchFamily="2" charset="2"/>
              </a:rPr>
              <a:t>      if tag == "employee":</a:t>
            </a:r>
          </a:p>
          <a:p>
            <a:r>
              <a:rPr lang="en-US" sz="3200" dirty="0" smtClean="0">
                <a:sym typeface="Wingdings" pitchFamily="2" charset="2"/>
              </a:rPr>
              <a:t>         print("*****EMPLOYEE*****")</a:t>
            </a:r>
          </a:p>
          <a:p>
            <a:r>
              <a:rPr lang="en-US" sz="3200" dirty="0" smtClean="0">
                <a:sym typeface="Wingdings" pitchFamily="2" charset="2"/>
              </a:rPr>
              <a:t>         title = attributes["title"]</a:t>
            </a:r>
          </a:p>
          <a:p>
            <a:r>
              <a:rPr lang="en-US" sz="3200" dirty="0" smtClean="0">
                <a:sym typeface="Wingdings" pitchFamily="2" charset="2"/>
              </a:rPr>
              <a:t>         print("Title:", title)</a:t>
            </a:r>
          </a:p>
          <a:p>
            <a:r>
              <a:rPr lang="en-US" sz="3200" dirty="0" smtClean="0">
                <a:sym typeface="Wingdings" pitchFamily="2" charset="2"/>
              </a:rPr>
              <a:t>   # Call when an elements ends</a:t>
            </a:r>
          </a:p>
          <a:p>
            <a:r>
              <a:rPr lang="en-US" sz="3200" dirty="0" smtClean="0">
                <a:sym typeface="Wingdings" pitchFamily="2" charset="2"/>
              </a:rPr>
              <a:t>   def </a:t>
            </a:r>
            <a:r>
              <a:rPr lang="en-US" sz="3200" dirty="0" err="1" smtClean="0">
                <a:sym typeface="Wingdings" pitchFamily="2" charset="2"/>
              </a:rPr>
              <a:t>endElement</a:t>
            </a:r>
            <a:r>
              <a:rPr lang="en-US" sz="3200" dirty="0" smtClean="0">
                <a:sym typeface="Wingdings" pitchFamily="2" charset="2"/>
              </a:rPr>
              <a:t>(self, tag):</a:t>
            </a:r>
          </a:p>
          <a:p>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tag</a:t>
            </a:r>
          </a:p>
          <a:p>
            <a:r>
              <a:rPr lang="en-US" sz="3200" dirty="0" smtClean="0">
                <a:sym typeface="Wingdings" pitchFamily="2" charset="2"/>
              </a:rPr>
              <a:t>      if </a:t>
            </a:r>
            <a:r>
              <a:rPr lang="en-US" sz="3200" dirty="0" err="1" smtClean="0">
                <a:sym typeface="Wingdings" pitchFamily="2" charset="2"/>
              </a:rPr>
              <a:t>self.CurrentData</a:t>
            </a:r>
            <a:r>
              <a:rPr lang="en-US" sz="3200" dirty="0" smtClean="0">
                <a:sym typeface="Wingdings" pitchFamily="2" charset="2"/>
              </a:rPr>
              <a:t> == "id":</a:t>
            </a:r>
          </a:p>
          <a:p>
            <a:r>
              <a:rPr lang="en-US" sz="3200" dirty="0" smtClean="0">
                <a:sym typeface="Wingdings" pitchFamily="2" charset="2"/>
              </a:rPr>
              <a:t>         print("ID:", self.id)</a:t>
            </a:r>
          </a:p>
          <a:p>
            <a:r>
              <a:rPr lang="en-US" sz="3200" dirty="0" smtClean="0">
                <a:sym typeface="Wingdings" pitchFamily="2" charset="2"/>
              </a:rPr>
              <a:t>      </a:t>
            </a:r>
            <a:r>
              <a:rPr lang="en-US" sz="3200" dirty="0" err="1" smtClean="0">
                <a:sym typeface="Wingdings" pitchFamily="2" charset="2"/>
              </a:rPr>
              <a:t>elif</a:t>
            </a:r>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"name":</a:t>
            </a:r>
          </a:p>
          <a:p>
            <a:r>
              <a:rPr lang="en-US" sz="3200" dirty="0" smtClean="0">
                <a:sym typeface="Wingdings" pitchFamily="2" charset="2"/>
              </a:rPr>
              <a:t>         print("Name:", self.name)</a:t>
            </a:r>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dirty="0" smtClean="0">
                <a:sym typeface="Wingdings" pitchFamily="2" charset="2"/>
              </a:rPr>
              <a:t>      </a:t>
            </a:r>
            <a:r>
              <a:rPr lang="en-US" sz="3200" dirty="0" err="1" smtClean="0">
                <a:sym typeface="Wingdings" pitchFamily="2" charset="2"/>
              </a:rPr>
              <a:t>elif</a:t>
            </a:r>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"dept":</a:t>
            </a:r>
          </a:p>
          <a:p>
            <a:r>
              <a:rPr lang="en-US" sz="3200" dirty="0" smtClean="0">
                <a:sym typeface="Wingdings" pitchFamily="2" charset="2"/>
              </a:rPr>
              <a:t>         print("Department:", </a:t>
            </a:r>
            <a:r>
              <a:rPr lang="en-US" sz="3200" dirty="0" err="1" smtClean="0">
                <a:sym typeface="Wingdings" pitchFamily="2" charset="2"/>
              </a:rPr>
              <a:t>self.dept</a:t>
            </a:r>
            <a:r>
              <a:rPr lang="en-US" sz="3200" dirty="0" smtClean="0">
                <a:sym typeface="Wingdings" pitchFamily="2" charset="2"/>
              </a:rPr>
              <a:t>)</a:t>
            </a:r>
          </a:p>
          <a:p>
            <a:r>
              <a:rPr lang="en-US" sz="3200" dirty="0" smtClean="0">
                <a:sym typeface="Wingdings" pitchFamily="2" charset="2"/>
              </a:rPr>
              <a:t>      </a:t>
            </a:r>
            <a:r>
              <a:rPr lang="en-US" sz="3200" dirty="0" err="1" smtClean="0">
                <a:sym typeface="Wingdings" pitchFamily="2" charset="2"/>
              </a:rPr>
              <a:t>elif</a:t>
            </a:r>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a:t>
            </a:r>
            <a:r>
              <a:rPr lang="en-US" sz="3200" dirty="0" err="1" smtClean="0">
                <a:sym typeface="Wingdings" pitchFamily="2" charset="2"/>
              </a:rPr>
              <a:t>desg</a:t>
            </a:r>
            <a:r>
              <a:rPr lang="en-US" sz="3200" dirty="0" smtClean="0">
                <a:sym typeface="Wingdings" pitchFamily="2" charset="2"/>
              </a:rPr>
              <a:t>":</a:t>
            </a:r>
          </a:p>
          <a:p>
            <a:r>
              <a:rPr lang="en-US" sz="3200" dirty="0" smtClean="0">
                <a:sym typeface="Wingdings" pitchFamily="2" charset="2"/>
              </a:rPr>
              <a:t>         print("Designation:", </a:t>
            </a:r>
            <a:r>
              <a:rPr lang="en-US" sz="3200" dirty="0" err="1" smtClean="0">
                <a:sym typeface="Wingdings" pitchFamily="2" charset="2"/>
              </a:rPr>
              <a:t>self.desg</a:t>
            </a:r>
            <a:r>
              <a:rPr lang="en-US" sz="3200" dirty="0" smtClean="0">
                <a:sym typeface="Wingdings" pitchFamily="2" charset="2"/>
              </a:rPr>
              <a:t>)</a:t>
            </a:r>
          </a:p>
          <a:p>
            <a:r>
              <a:rPr lang="en-US" sz="3200" dirty="0" smtClean="0">
                <a:sym typeface="Wingdings" pitchFamily="2" charset="2"/>
              </a:rPr>
              <a:t>      </a:t>
            </a:r>
            <a:r>
              <a:rPr lang="en-US" sz="3200" dirty="0" err="1" smtClean="0">
                <a:sym typeface="Wingdings" pitchFamily="2" charset="2"/>
              </a:rPr>
              <a:t>elif</a:t>
            </a:r>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"salary":</a:t>
            </a:r>
          </a:p>
          <a:p>
            <a:r>
              <a:rPr lang="en-US" sz="3200" dirty="0" smtClean="0">
                <a:sym typeface="Wingdings" pitchFamily="2" charset="2"/>
              </a:rPr>
              <a:t>         print("Salary:", </a:t>
            </a:r>
            <a:r>
              <a:rPr lang="en-US" sz="3200" dirty="0" err="1" smtClean="0">
                <a:sym typeface="Wingdings" pitchFamily="2" charset="2"/>
              </a:rPr>
              <a:t>self.salary</a:t>
            </a:r>
            <a:r>
              <a:rPr lang="en-US" sz="3200" dirty="0" smtClean="0">
                <a:sym typeface="Wingdings" pitchFamily="2" charset="2"/>
              </a:rPr>
              <a:t>)</a:t>
            </a:r>
          </a:p>
          <a:p>
            <a:r>
              <a:rPr lang="en-US" sz="3200" dirty="0" smtClean="0">
                <a:sym typeface="Wingdings" pitchFamily="2" charset="2"/>
              </a:rPr>
              <a:t>   # Call when a character is read</a:t>
            </a:r>
          </a:p>
          <a:p>
            <a:r>
              <a:rPr lang="en-US" sz="3200" dirty="0" smtClean="0">
                <a:sym typeface="Wingdings" pitchFamily="2" charset="2"/>
              </a:rPr>
              <a:t>   def characters(self, content):</a:t>
            </a:r>
          </a:p>
          <a:p>
            <a:r>
              <a:rPr lang="en-US" sz="3200" dirty="0" smtClean="0">
                <a:sym typeface="Wingdings" pitchFamily="2" charset="2"/>
              </a:rPr>
              <a:t>      if </a:t>
            </a:r>
            <a:r>
              <a:rPr lang="en-US" sz="3200" dirty="0" err="1" smtClean="0">
                <a:sym typeface="Wingdings" pitchFamily="2" charset="2"/>
              </a:rPr>
              <a:t>self.CurrentData</a:t>
            </a:r>
            <a:r>
              <a:rPr lang="en-US" sz="3200" dirty="0" smtClean="0">
                <a:sym typeface="Wingdings" pitchFamily="2" charset="2"/>
              </a:rPr>
              <a:t> == "id":</a:t>
            </a:r>
          </a:p>
          <a:p>
            <a:r>
              <a:rPr lang="en-US" sz="3200" dirty="0" smtClean="0">
                <a:sym typeface="Wingdings" pitchFamily="2" charset="2"/>
              </a:rPr>
              <a:t>         self.id = content</a:t>
            </a:r>
          </a:p>
          <a:p>
            <a:r>
              <a:rPr lang="en-US" sz="3200" dirty="0" smtClean="0">
                <a:sym typeface="Wingdings" pitchFamily="2" charset="2"/>
              </a:rPr>
              <a:t>      </a:t>
            </a:r>
            <a:r>
              <a:rPr lang="en-US" sz="3200" dirty="0" err="1" smtClean="0">
                <a:sym typeface="Wingdings" pitchFamily="2" charset="2"/>
              </a:rPr>
              <a:t>elif</a:t>
            </a:r>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"name":</a:t>
            </a:r>
          </a:p>
          <a:p>
            <a:r>
              <a:rPr lang="en-US" sz="3200" dirty="0" smtClean="0">
                <a:sym typeface="Wingdings" pitchFamily="2" charset="2"/>
              </a:rPr>
              <a:t>         self.name = content</a:t>
            </a:r>
          </a:p>
          <a:p>
            <a:r>
              <a:rPr lang="en-US" sz="3200" dirty="0" smtClean="0">
                <a:sym typeface="Wingdings" pitchFamily="2" charset="2"/>
              </a:rPr>
              <a:t>      </a:t>
            </a:r>
            <a:r>
              <a:rPr lang="en-US" sz="3200" dirty="0" err="1" smtClean="0">
                <a:sym typeface="Wingdings" pitchFamily="2" charset="2"/>
              </a:rPr>
              <a:t>elif</a:t>
            </a:r>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"dept":</a:t>
            </a:r>
          </a:p>
          <a:p>
            <a:r>
              <a:rPr lang="en-US" sz="3200" dirty="0" smtClean="0">
                <a:sym typeface="Wingdings" pitchFamily="2" charset="2"/>
              </a:rPr>
              <a:t>         </a:t>
            </a:r>
            <a:r>
              <a:rPr lang="en-US" sz="3200" dirty="0" err="1" smtClean="0">
                <a:sym typeface="Wingdings" pitchFamily="2" charset="2"/>
              </a:rPr>
              <a:t>self.dept</a:t>
            </a:r>
            <a:r>
              <a:rPr lang="en-US" sz="3200" dirty="0" smtClean="0">
                <a:sym typeface="Wingdings" pitchFamily="2" charset="2"/>
              </a:rPr>
              <a:t> = content</a:t>
            </a:r>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494085"/>
          </a:xfrm>
          <a:prstGeom prst="rect">
            <a:avLst/>
          </a:prstGeom>
          <a:noFill/>
        </p:spPr>
        <p:txBody>
          <a:bodyPr wrap="square" rtlCol="0">
            <a:spAutoFit/>
          </a:bodyPr>
          <a:lstStyle/>
          <a:p>
            <a:r>
              <a:rPr lang="en-US" sz="3200" dirty="0" err="1" smtClean="0">
                <a:sym typeface="Wingdings" pitchFamily="2" charset="2"/>
              </a:rPr>
              <a:t>elif</a:t>
            </a:r>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a:t>
            </a:r>
            <a:r>
              <a:rPr lang="en-US" sz="3200" dirty="0" err="1" smtClean="0">
                <a:sym typeface="Wingdings" pitchFamily="2" charset="2"/>
              </a:rPr>
              <a:t>desg</a:t>
            </a:r>
            <a:r>
              <a:rPr lang="en-US" sz="3200" dirty="0" smtClean="0">
                <a:sym typeface="Wingdings" pitchFamily="2" charset="2"/>
              </a:rPr>
              <a:t>":</a:t>
            </a:r>
          </a:p>
          <a:p>
            <a:r>
              <a:rPr lang="en-US" sz="3200" dirty="0" smtClean="0">
                <a:sym typeface="Wingdings" pitchFamily="2" charset="2"/>
              </a:rPr>
              <a:t>         </a:t>
            </a:r>
            <a:r>
              <a:rPr lang="en-US" sz="3200" dirty="0" err="1" smtClean="0">
                <a:sym typeface="Wingdings" pitchFamily="2" charset="2"/>
              </a:rPr>
              <a:t>self.desg</a:t>
            </a:r>
            <a:r>
              <a:rPr lang="en-US" sz="3200" dirty="0" smtClean="0">
                <a:sym typeface="Wingdings" pitchFamily="2" charset="2"/>
              </a:rPr>
              <a:t> = content</a:t>
            </a:r>
          </a:p>
          <a:p>
            <a:r>
              <a:rPr lang="en-US" sz="3200" dirty="0" smtClean="0">
                <a:sym typeface="Wingdings" pitchFamily="2" charset="2"/>
              </a:rPr>
              <a:t>      </a:t>
            </a:r>
            <a:r>
              <a:rPr lang="en-US" sz="3200" dirty="0" err="1" smtClean="0">
                <a:sym typeface="Wingdings" pitchFamily="2" charset="2"/>
              </a:rPr>
              <a:t>elif</a:t>
            </a:r>
            <a:r>
              <a:rPr lang="en-US" sz="3200" dirty="0" smtClean="0">
                <a:sym typeface="Wingdings" pitchFamily="2" charset="2"/>
              </a:rPr>
              <a:t> </a:t>
            </a:r>
            <a:r>
              <a:rPr lang="en-US" sz="3200" dirty="0" err="1" smtClean="0">
                <a:sym typeface="Wingdings" pitchFamily="2" charset="2"/>
              </a:rPr>
              <a:t>self.CurrentData</a:t>
            </a:r>
            <a:r>
              <a:rPr lang="en-US" sz="3200" dirty="0" smtClean="0">
                <a:sym typeface="Wingdings" pitchFamily="2" charset="2"/>
              </a:rPr>
              <a:t> == "salary":</a:t>
            </a:r>
          </a:p>
          <a:p>
            <a:r>
              <a:rPr lang="en-US" sz="3200" dirty="0" smtClean="0">
                <a:sym typeface="Wingdings" pitchFamily="2" charset="2"/>
              </a:rPr>
              <a:t>         </a:t>
            </a:r>
            <a:r>
              <a:rPr lang="en-US" sz="3200" dirty="0" err="1" smtClean="0">
                <a:sym typeface="Wingdings" pitchFamily="2" charset="2"/>
              </a:rPr>
              <a:t>self.salary</a:t>
            </a:r>
            <a:r>
              <a:rPr lang="en-US" sz="3200" dirty="0" smtClean="0">
                <a:sym typeface="Wingdings" pitchFamily="2" charset="2"/>
              </a:rPr>
              <a:t> = content</a:t>
            </a:r>
          </a:p>
          <a:p>
            <a:r>
              <a:rPr lang="en-US" sz="3200" dirty="0" smtClean="0">
                <a:sym typeface="Wingdings" pitchFamily="2" charset="2"/>
              </a:rPr>
              <a:t> </a:t>
            </a:r>
          </a:p>
          <a:p>
            <a:r>
              <a:rPr lang="en-US" sz="3200" dirty="0" smtClean="0">
                <a:sym typeface="Wingdings" pitchFamily="2" charset="2"/>
              </a:rPr>
              <a:t>   </a:t>
            </a:r>
          </a:p>
          <a:p>
            <a:r>
              <a:rPr lang="en-US" sz="3200" dirty="0" smtClean="0">
                <a:sym typeface="Wingdings" pitchFamily="2" charset="2"/>
              </a:rPr>
              <a:t># create an </a:t>
            </a:r>
            <a:r>
              <a:rPr lang="en-US" sz="3200" dirty="0" err="1" smtClean="0">
                <a:sym typeface="Wingdings" pitchFamily="2" charset="2"/>
              </a:rPr>
              <a:t>XMLReader</a:t>
            </a:r>
            <a:endParaRPr lang="en-US" sz="3200" dirty="0" smtClean="0">
              <a:sym typeface="Wingdings" pitchFamily="2" charset="2"/>
            </a:endParaRPr>
          </a:p>
          <a:p>
            <a:r>
              <a:rPr lang="en-US" sz="3200" dirty="0" smtClean="0">
                <a:sym typeface="Wingdings" pitchFamily="2" charset="2"/>
              </a:rPr>
              <a:t>parser = </a:t>
            </a:r>
            <a:r>
              <a:rPr lang="en-US" sz="3200" dirty="0" err="1" smtClean="0">
                <a:sym typeface="Wingdings" pitchFamily="2" charset="2"/>
              </a:rPr>
              <a:t>xml.sax.make_parser</a:t>
            </a:r>
            <a:r>
              <a:rPr lang="en-US" sz="3200" dirty="0" smtClean="0">
                <a:sym typeface="Wingdings" pitchFamily="2" charset="2"/>
              </a:rPr>
              <a:t>()</a:t>
            </a:r>
          </a:p>
          <a:p>
            <a:r>
              <a:rPr lang="en-US" sz="3200" dirty="0" smtClean="0">
                <a:sym typeface="Wingdings" pitchFamily="2" charset="2"/>
              </a:rPr>
              <a:t># override the default </a:t>
            </a:r>
            <a:r>
              <a:rPr lang="en-US" sz="3200" dirty="0" err="1" smtClean="0">
                <a:sym typeface="Wingdings" pitchFamily="2" charset="2"/>
              </a:rPr>
              <a:t>ContextHandler</a:t>
            </a:r>
            <a:endParaRPr lang="en-US" sz="3200" dirty="0" smtClean="0">
              <a:sym typeface="Wingdings" pitchFamily="2" charset="2"/>
            </a:endParaRPr>
          </a:p>
          <a:p>
            <a:r>
              <a:rPr lang="en-US" sz="3200" dirty="0" err="1" smtClean="0">
                <a:sym typeface="Wingdings" pitchFamily="2" charset="2"/>
              </a:rPr>
              <a:t>emp</a:t>
            </a:r>
            <a:r>
              <a:rPr lang="en-US" sz="3200" dirty="0" smtClean="0">
                <a:sym typeface="Wingdings" pitchFamily="2" charset="2"/>
              </a:rPr>
              <a:t> = Employees()</a:t>
            </a:r>
          </a:p>
          <a:p>
            <a:r>
              <a:rPr lang="en-US" sz="3200" dirty="0" err="1" smtClean="0">
                <a:sym typeface="Wingdings" pitchFamily="2" charset="2"/>
              </a:rPr>
              <a:t>parser.setContentHandler</a:t>
            </a:r>
            <a:r>
              <a:rPr lang="en-US" sz="3200" dirty="0" smtClean="0">
                <a:sym typeface="Wingdings" pitchFamily="2" charset="2"/>
              </a:rPr>
              <a:t>(</a:t>
            </a:r>
            <a:r>
              <a:rPr lang="en-US" sz="3200" dirty="0" err="1" smtClean="0">
                <a:sym typeface="Wingdings" pitchFamily="2" charset="2"/>
              </a:rPr>
              <a:t>emp</a:t>
            </a:r>
            <a:r>
              <a:rPr lang="en-US" sz="3200" dirty="0" smtClean="0">
                <a:sym typeface="Wingdings" pitchFamily="2" charset="2"/>
              </a:rPr>
              <a:t>)</a:t>
            </a:r>
          </a:p>
          <a:p>
            <a:r>
              <a:rPr lang="en-US" sz="3200" dirty="0" err="1" smtClean="0">
                <a:sym typeface="Wingdings" pitchFamily="2" charset="2"/>
              </a:rPr>
              <a:t>parser.parse</a:t>
            </a:r>
            <a:r>
              <a:rPr lang="en-US" sz="3200" dirty="0" smtClean="0">
                <a:sym typeface="Wingdings" pitchFamily="2" charset="2"/>
              </a:rPr>
              <a:t>("employees.xml")</a:t>
            </a:r>
          </a:p>
          <a:p>
            <a:endParaRPr lang="en-US" sz="3200" dirty="0" smtClean="0">
              <a:sym typeface="Wingdings" pitchFamily="2" charset="2"/>
            </a:endParaRPr>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986528"/>
          </a:xfrm>
          <a:prstGeom prst="rect">
            <a:avLst/>
          </a:prstGeom>
          <a:noFill/>
        </p:spPr>
        <p:txBody>
          <a:bodyPr wrap="square" rtlCol="0">
            <a:spAutoFit/>
          </a:bodyPr>
          <a:lstStyle/>
          <a:p>
            <a:r>
              <a:rPr lang="en-US" sz="3200" b="1" dirty="0" smtClean="0">
                <a:sym typeface="Wingdings" pitchFamily="2" charset="2"/>
              </a:rPr>
              <a:t>Save the file and select </a:t>
            </a:r>
            <a:r>
              <a:rPr lang="en-US" sz="3200" b="1" u="sng" dirty="0" smtClean="0">
                <a:sym typeface="Wingdings" pitchFamily="2" charset="2"/>
              </a:rPr>
              <a:t>Run Module</a:t>
            </a:r>
            <a:r>
              <a:rPr lang="en-US" sz="3200" b="1" dirty="0" smtClean="0">
                <a:sym typeface="Wingdings" pitchFamily="2" charset="2"/>
              </a:rPr>
              <a:t> option from </a:t>
            </a:r>
            <a:r>
              <a:rPr lang="en-US" sz="3200" b="1" u="sng" dirty="0" smtClean="0">
                <a:sym typeface="Wingdings" pitchFamily="2" charset="2"/>
              </a:rPr>
              <a:t>Run</a:t>
            </a:r>
            <a:r>
              <a:rPr lang="en-US" sz="3200" b="1" dirty="0" smtClean="0">
                <a:sym typeface="Wingdings" pitchFamily="2" charset="2"/>
              </a:rPr>
              <a:t> Menu</a:t>
            </a:r>
          </a:p>
          <a:p>
            <a:r>
              <a:rPr lang="en-US" sz="3200" b="1" u="sng" dirty="0" smtClean="0">
                <a:sym typeface="Wingdings" pitchFamily="2" charset="2"/>
              </a:rPr>
              <a:t>Output:</a:t>
            </a:r>
          </a:p>
          <a:p>
            <a:r>
              <a:rPr lang="en-US" sz="3200" dirty="0" smtClean="0">
                <a:sym typeface="Wingdings" pitchFamily="2" charset="2"/>
              </a:rPr>
              <a:t>*****EMPLOYEE*****</a:t>
            </a:r>
          </a:p>
          <a:p>
            <a:r>
              <a:rPr lang="en-US" sz="3200" dirty="0" smtClean="0">
                <a:sym typeface="Wingdings" pitchFamily="2" charset="2"/>
              </a:rPr>
              <a:t>Title: Employee Record-1</a:t>
            </a:r>
          </a:p>
          <a:p>
            <a:r>
              <a:rPr lang="en-US" sz="3200" dirty="0" smtClean="0">
                <a:sym typeface="Wingdings" pitchFamily="2" charset="2"/>
              </a:rPr>
              <a:t>ID: 1001</a:t>
            </a:r>
          </a:p>
          <a:p>
            <a:r>
              <a:rPr lang="en-US" sz="3200" dirty="0" smtClean="0">
                <a:sym typeface="Wingdings" pitchFamily="2" charset="2"/>
              </a:rPr>
              <a:t>Name: </a:t>
            </a:r>
            <a:r>
              <a:rPr lang="en-US" sz="3200" dirty="0" err="1" smtClean="0">
                <a:sym typeface="Wingdings" pitchFamily="2" charset="2"/>
              </a:rPr>
              <a:t>Raju</a:t>
            </a:r>
            <a:endParaRPr lang="en-US" sz="3200" dirty="0" smtClean="0">
              <a:sym typeface="Wingdings" pitchFamily="2" charset="2"/>
            </a:endParaRPr>
          </a:p>
          <a:p>
            <a:r>
              <a:rPr lang="en-US" sz="3200" dirty="0" smtClean="0">
                <a:sym typeface="Wingdings" pitchFamily="2" charset="2"/>
              </a:rPr>
              <a:t>Department: IT</a:t>
            </a:r>
          </a:p>
          <a:p>
            <a:r>
              <a:rPr lang="en-US" sz="3200" dirty="0" smtClean="0">
                <a:sym typeface="Wingdings" pitchFamily="2" charset="2"/>
              </a:rPr>
              <a:t>Designation: SE</a:t>
            </a:r>
          </a:p>
          <a:p>
            <a:r>
              <a:rPr lang="en-US" sz="3200" dirty="0" smtClean="0">
                <a:sym typeface="Wingdings" pitchFamily="2" charset="2"/>
              </a:rPr>
              <a:t>Salary: 100000</a:t>
            </a:r>
          </a:p>
          <a:p>
            <a:r>
              <a:rPr lang="en-US" sz="3200" dirty="0" smtClean="0">
                <a:sym typeface="Wingdings" pitchFamily="2" charset="2"/>
              </a:rPr>
              <a:t>*****EMPLOYEE*****</a:t>
            </a:r>
          </a:p>
          <a:p>
            <a:r>
              <a:rPr lang="en-US" sz="3200" dirty="0" smtClean="0">
                <a:sym typeface="Wingdings" pitchFamily="2" charset="2"/>
              </a:rPr>
              <a:t>Title: Employee Record-2</a:t>
            </a:r>
          </a:p>
          <a:p>
            <a:r>
              <a:rPr lang="en-US" sz="3200" dirty="0" smtClean="0">
                <a:sym typeface="Wingdings" pitchFamily="2" charset="2"/>
              </a:rPr>
              <a:t>ID: 1002</a:t>
            </a:r>
          </a:p>
          <a:p>
            <a:r>
              <a:rPr lang="en-US" sz="3200" dirty="0" smtClean="0">
                <a:sym typeface="Wingdings" pitchFamily="2" charset="2"/>
              </a:rPr>
              <a:t>Name: </a:t>
            </a:r>
            <a:r>
              <a:rPr lang="en-US" sz="3200" dirty="0" err="1" smtClean="0">
                <a:sym typeface="Wingdings" pitchFamily="2" charset="2"/>
              </a:rPr>
              <a:t>Rani</a:t>
            </a:r>
            <a:endParaRPr lang="en-US" sz="3200" dirty="0" smtClean="0">
              <a:sym typeface="Wingdings" pitchFamily="2" charset="2"/>
            </a:endParaRPr>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1569660"/>
          </a:xfrm>
          <a:prstGeom prst="rect">
            <a:avLst/>
          </a:prstGeom>
          <a:noFill/>
        </p:spPr>
        <p:txBody>
          <a:bodyPr wrap="square" rtlCol="0">
            <a:spAutoFit/>
          </a:bodyPr>
          <a:lstStyle/>
          <a:p>
            <a:r>
              <a:rPr lang="en-US" sz="3200" smtClean="0">
                <a:sym typeface="Wingdings" pitchFamily="2" charset="2"/>
              </a:rPr>
              <a:t>Department</a:t>
            </a:r>
            <a:r>
              <a:rPr lang="en-US" sz="3200" dirty="0" smtClean="0">
                <a:sym typeface="Wingdings" pitchFamily="2" charset="2"/>
              </a:rPr>
              <a:t>: IT</a:t>
            </a:r>
          </a:p>
          <a:p>
            <a:r>
              <a:rPr lang="en-US" sz="3200" dirty="0" smtClean="0">
                <a:sym typeface="Wingdings" pitchFamily="2" charset="2"/>
              </a:rPr>
              <a:t>Designation: SE</a:t>
            </a:r>
          </a:p>
          <a:p>
            <a:r>
              <a:rPr lang="en-US" sz="3200" dirty="0" smtClean="0">
                <a:sym typeface="Wingdings" pitchFamily="2" charset="2"/>
              </a:rPr>
              <a:t>Salary: 100000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3323987"/>
          </a:xfrm>
          <a:prstGeom prst="rect">
            <a:avLst/>
          </a:prstGeom>
          <a:noFill/>
        </p:spPr>
        <p:txBody>
          <a:bodyPr wrap="square" rtlCol="0">
            <a:spAutoFit/>
          </a:bodyPr>
          <a:lstStyle/>
          <a:p>
            <a:r>
              <a:rPr lang="en-US" sz="3000" dirty="0" smtClean="0">
                <a:sym typeface="Wingdings" pitchFamily="2" charset="2"/>
              </a:rPr>
              <a:t>&gt;&gt;&gt; d1</a:t>
            </a:r>
          </a:p>
          <a:p>
            <a:r>
              <a:rPr lang="en-US" sz="3000" dirty="0" smtClean="0">
                <a:sym typeface="Wingdings" pitchFamily="2" charset="2"/>
              </a:rPr>
              <a:t>{1122: '</a:t>
            </a:r>
            <a:r>
              <a:rPr lang="en-US" sz="3000" dirty="0" err="1" smtClean="0">
                <a:sym typeface="Wingdings" pitchFamily="2" charset="2"/>
              </a:rPr>
              <a:t>Saumsung</a:t>
            </a:r>
            <a:r>
              <a:rPr lang="en-US" sz="3000" dirty="0" smtClean="0">
                <a:sym typeface="Wingdings" pitchFamily="2" charset="2"/>
              </a:rPr>
              <a:t> Mobile'}</a:t>
            </a:r>
          </a:p>
          <a:p>
            <a:r>
              <a:rPr lang="en-US" sz="3000" dirty="0" smtClean="0">
                <a:sym typeface="Wingdings" pitchFamily="2" charset="2"/>
              </a:rPr>
              <a:t>&gt;&gt;&gt; type(d1)</a:t>
            </a:r>
          </a:p>
          <a:p>
            <a:r>
              <a:rPr lang="en-US" sz="3000" dirty="0" smtClean="0">
                <a:sym typeface="Wingdings" pitchFamily="2" charset="2"/>
              </a:rPr>
              <a:t>&lt;class '</a:t>
            </a:r>
            <a:r>
              <a:rPr lang="en-US" sz="3000" dirty="0" err="1" smtClean="0">
                <a:sym typeface="Wingdings" pitchFamily="2" charset="2"/>
              </a:rPr>
              <a:t>dict</a:t>
            </a:r>
            <a:r>
              <a:rPr lang="en-US" sz="3000" dirty="0" smtClean="0">
                <a:sym typeface="Wingdings" pitchFamily="2" charset="2"/>
              </a:rPr>
              <a:t>'&gt;</a:t>
            </a:r>
          </a:p>
          <a:p>
            <a:r>
              <a:rPr lang="en-US" sz="3000" b="1" dirty="0" smtClean="0">
                <a:sym typeface="Wingdings" pitchFamily="2" charset="2"/>
              </a:rPr>
              <a:t> Generally, “</a:t>
            </a:r>
            <a:r>
              <a:rPr lang="en-US" sz="3000" b="1" dirty="0" err="1" smtClean="0">
                <a:sym typeface="Wingdings" pitchFamily="2" charset="2"/>
              </a:rPr>
              <a:t>tuple</a:t>
            </a:r>
            <a:r>
              <a:rPr lang="en-US" sz="3000" b="1" dirty="0" smtClean="0">
                <a:sym typeface="Wingdings" pitchFamily="2" charset="2"/>
              </a:rPr>
              <a:t>” is used for heterogeneous (different) data types and “list” is used for homogeneous (similar) </a:t>
            </a:r>
            <a:r>
              <a:rPr lang="en-US" sz="3000" b="1" smtClean="0">
                <a:sym typeface="Wingdings" pitchFamily="2" charset="2"/>
              </a:rPr>
              <a:t>data types</a:t>
            </a:r>
            <a:endParaRPr lang="en-US" sz="3000" b="1" dirty="0" smtClean="0">
              <a:sym typeface="Wingdings" pitchFamily="2"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017306"/>
          </a:xfrm>
          <a:prstGeom prst="rect">
            <a:avLst/>
          </a:prstGeom>
          <a:noFill/>
        </p:spPr>
        <p:txBody>
          <a:bodyPr wrap="square" rtlCol="0">
            <a:spAutoFit/>
          </a:bodyPr>
          <a:lstStyle/>
          <a:p>
            <a:r>
              <a:rPr lang="en-US" sz="3000" b="1" u="sng" dirty="0" smtClean="0">
                <a:sym typeface="Wingdings" pitchFamily="2" charset="2"/>
              </a:rPr>
              <a:t>Using </a:t>
            </a:r>
            <a:r>
              <a:rPr lang="en-US" sz="3000" b="1" u="sng" dirty="0" err="1" smtClean="0">
                <a:sym typeface="Wingdings" pitchFamily="2" charset="2"/>
              </a:rPr>
              <a:t>tuple</a:t>
            </a:r>
            <a:r>
              <a:rPr lang="en-US" sz="3000" b="1" u="sng" dirty="0" smtClean="0">
                <a:sym typeface="Wingdings" pitchFamily="2" charset="2"/>
              </a:rPr>
              <a:t> as keys in dictionary and list as values in dictionary:</a:t>
            </a:r>
          </a:p>
          <a:p>
            <a:r>
              <a:rPr lang="en-US" sz="3000" u="sng" dirty="0" smtClean="0">
                <a:sym typeface="Wingdings" pitchFamily="2" charset="2"/>
              </a:rPr>
              <a:t>MobilesDictionary.py</a:t>
            </a:r>
          </a:p>
          <a:p>
            <a:r>
              <a:rPr lang="en-US" sz="3000" dirty="0" smtClean="0">
                <a:sym typeface="Wingdings" pitchFamily="2" charset="2"/>
              </a:rPr>
              <a:t>t1=(1122,2233,3344,4455)</a:t>
            </a:r>
          </a:p>
          <a:p>
            <a:r>
              <a:rPr lang="en-US" sz="3000" dirty="0" smtClean="0">
                <a:sym typeface="Wingdings" pitchFamily="2" charset="2"/>
              </a:rPr>
              <a:t>l1=['Samsung Galaxy M30','Sony Mobile XZ2','Redmi Mobile A2','Lenovo Mobile K8']</a:t>
            </a:r>
          </a:p>
          <a:p>
            <a:r>
              <a:rPr lang="en-US" sz="3000" dirty="0" err="1" smtClean="0">
                <a:sym typeface="Wingdings" pitchFamily="2" charset="2"/>
              </a:rPr>
              <a:t>Mobiles_Dictionary</a:t>
            </a:r>
            <a:r>
              <a:rPr lang="en-US" sz="3000" dirty="0" smtClean="0">
                <a:sym typeface="Wingdings" pitchFamily="2" charset="2"/>
              </a:rPr>
              <a:t>={}</a:t>
            </a:r>
          </a:p>
          <a:p>
            <a:r>
              <a:rPr lang="en-US" sz="3000" dirty="0" err="1" smtClean="0">
                <a:sym typeface="Wingdings" pitchFamily="2" charset="2"/>
              </a:rPr>
              <a:t>i</a:t>
            </a:r>
            <a:r>
              <a:rPr lang="en-US" sz="3000" dirty="0" smtClean="0">
                <a:sym typeface="Wingdings" pitchFamily="2" charset="2"/>
              </a:rPr>
              <a:t>=0</a:t>
            </a:r>
          </a:p>
          <a:p>
            <a:r>
              <a:rPr lang="en-US" sz="3000" dirty="0" smtClean="0">
                <a:sym typeface="Wingdings" pitchFamily="2" charset="2"/>
              </a:rPr>
              <a:t>while </a:t>
            </a:r>
            <a:r>
              <a:rPr lang="en-US" sz="3000" dirty="0" err="1" smtClean="0">
                <a:sym typeface="Wingdings" pitchFamily="2" charset="2"/>
              </a:rPr>
              <a:t>i</a:t>
            </a:r>
            <a:r>
              <a:rPr lang="en-US" sz="3000" dirty="0" smtClean="0">
                <a:sym typeface="Wingdings" pitchFamily="2" charset="2"/>
              </a:rPr>
              <a:t>&lt;=3:</a:t>
            </a:r>
          </a:p>
          <a:p>
            <a:r>
              <a:rPr lang="en-US" sz="3000" dirty="0" smtClean="0">
                <a:sym typeface="Wingdings" pitchFamily="2" charset="2"/>
              </a:rPr>
              <a:t>    </a:t>
            </a:r>
            <a:r>
              <a:rPr lang="en-US" sz="3000" dirty="0" err="1" smtClean="0">
                <a:sym typeface="Wingdings" pitchFamily="2" charset="2"/>
              </a:rPr>
              <a:t>Mobiles_Dictionary</a:t>
            </a:r>
            <a:r>
              <a:rPr lang="en-US" sz="3000" dirty="0" smtClean="0">
                <a:sym typeface="Wingdings" pitchFamily="2" charset="2"/>
              </a:rPr>
              <a:t>[t1[</a:t>
            </a:r>
            <a:r>
              <a:rPr lang="en-US" sz="3000" dirty="0" err="1" smtClean="0">
                <a:sym typeface="Wingdings" pitchFamily="2" charset="2"/>
              </a:rPr>
              <a:t>i</a:t>
            </a:r>
            <a:r>
              <a:rPr lang="en-US" sz="3000" dirty="0" smtClean="0">
                <a:sym typeface="Wingdings" pitchFamily="2" charset="2"/>
              </a:rPr>
              <a:t>]]=l1[</a:t>
            </a:r>
            <a:r>
              <a:rPr lang="en-US" sz="3000" dirty="0" err="1" smtClean="0">
                <a:sym typeface="Wingdings" pitchFamily="2" charset="2"/>
              </a:rPr>
              <a:t>i</a:t>
            </a:r>
            <a:r>
              <a:rPr lang="en-US" sz="3000" dirty="0" smtClean="0">
                <a:sym typeface="Wingdings" pitchFamily="2" charset="2"/>
              </a:rPr>
              <a:t>]</a:t>
            </a:r>
          </a:p>
          <a:p>
            <a:r>
              <a:rPr lang="en-US" sz="3000" dirty="0" smtClean="0">
                <a:sym typeface="Wingdings" pitchFamily="2" charset="2"/>
              </a:rPr>
              <a:t>    </a:t>
            </a:r>
            <a:r>
              <a:rPr lang="en-US" sz="3000" dirty="0" err="1" smtClean="0">
                <a:sym typeface="Wingdings" pitchFamily="2" charset="2"/>
              </a:rPr>
              <a:t>i</a:t>
            </a:r>
            <a:r>
              <a:rPr lang="en-US" sz="3000" dirty="0" smtClean="0">
                <a:sym typeface="Wingdings" pitchFamily="2" charset="2"/>
              </a:rPr>
              <a:t>=i+1</a:t>
            </a:r>
          </a:p>
          <a:p>
            <a:r>
              <a:rPr lang="en-US" sz="3000" dirty="0" smtClean="0">
                <a:sym typeface="Wingdings" pitchFamily="2" charset="2"/>
              </a:rPr>
              <a:t>print("MOBILE ID \</a:t>
            </a:r>
            <a:r>
              <a:rPr lang="en-US" sz="3000" dirty="0" err="1" smtClean="0">
                <a:sym typeface="Wingdings" pitchFamily="2" charset="2"/>
              </a:rPr>
              <a:t>t","MOBILE</a:t>
            </a:r>
            <a:r>
              <a:rPr lang="en-US" sz="3000" dirty="0" smtClean="0">
                <a:sym typeface="Wingdings" pitchFamily="2" charset="2"/>
              </a:rPr>
              <a:t> Name")</a:t>
            </a:r>
          </a:p>
          <a:p>
            <a:r>
              <a:rPr lang="en-US" sz="3000" dirty="0" smtClean="0">
                <a:sym typeface="Wingdings" pitchFamily="2" charset="2"/>
              </a:rPr>
              <a:t>print("******************************")</a:t>
            </a:r>
          </a:p>
          <a:p>
            <a:r>
              <a:rPr lang="en-US" sz="3000" dirty="0" smtClean="0">
                <a:sym typeface="Wingdings" pitchFamily="2" charset="2"/>
              </a:rPr>
              <a:t>for </a:t>
            </a:r>
            <a:r>
              <a:rPr lang="en-US" sz="3000" dirty="0" err="1" smtClean="0">
                <a:sym typeface="Wingdings" pitchFamily="2" charset="2"/>
              </a:rPr>
              <a:t>i</a:t>
            </a:r>
            <a:r>
              <a:rPr lang="en-US" sz="3000" dirty="0" smtClean="0">
                <a:sym typeface="Wingdings" pitchFamily="2" charset="2"/>
              </a:rPr>
              <a:t> in </a:t>
            </a:r>
            <a:r>
              <a:rPr lang="en-US" sz="3000" dirty="0" err="1" smtClean="0">
                <a:sym typeface="Wingdings" pitchFamily="2" charset="2"/>
              </a:rPr>
              <a:t>Mobiles_Dictionary</a:t>
            </a:r>
            <a:r>
              <a:rPr lang="en-US" sz="3000" dirty="0" smtClean="0">
                <a:sym typeface="Wingdings" pitchFamily="2" charset="2"/>
              </a:rPr>
              <a:t>:</a:t>
            </a:r>
          </a:p>
          <a:p>
            <a:r>
              <a:rPr lang="en-US" sz="3000" dirty="0" smtClean="0">
                <a:sym typeface="Wingdings" pitchFamily="2" charset="2"/>
              </a:rPr>
              <a:t>    print(</a:t>
            </a:r>
            <a:r>
              <a:rPr lang="en-US" sz="3000" dirty="0" err="1" smtClean="0">
                <a:sym typeface="Wingdings" pitchFamily="2" charset="2"/>
              </a:rPr>
              <a:t>i</a:t>
            </a:r>
            <a:r>
              <a:rPr lang="en-US" sz="3000" dirty="0" smtClean="0">
                <a:sym typeface="Wingdings" pitchFamily="2" charset="2"/>
              </a:rPr>
              <a:t>,"\t\</a:t>
            </a:r>
            <a:r>
              <a:rPr lang="en-US" sz="3000" dirty="0" err="1" smtClean="0">
                <a:sym typeface="Wingdings" pitchFamily="2" charset="2"/>
              </a:rPr>
              <a:t>t",Mobiles_Dictionary</a:t>
            </a:r>
            <a:r>
              <a:rPr lang="en-US" sz="3000" dirty="0" smtClean="0">
                <a:sym typeface="Wingdings" pitchFamily="2" charset="2"/>
              </a:rPr>
              <a:t>[</a:t>
            </a:r>
            <a:r>
              <a:rPr lang="en-US" sz="3000" dirty="0" err="1" smtClean="0">
                <a:sym typeface="Wingdings" pitchFamily="2" charset="2"/>
              </a:rPr>
              <a:t>i</a:t>
            </a:r>
            <a:r>
              <a:rPr lang="en-US" sz="3000" dirty="0" smtClean="0">
                <a:sym typeface="Wingdings" pitchFamily="2" charset="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986528"/>
          </a:xfrm>
          <a:prstGeom prst="rect">
            <a:avLst/>
          </a:prstGeom>
          <a:noFill/>
        </p:spPr>
        <p:txBody>
          <a:bodyPr wrap="square" rtlCol="0">
            <a:spAutoFit/>
          </a:bodyPr>
          <a:lstStyle/>
          <a:p>
            <a:r>
              <a:rPr lang="en-US" sz="3200" b="1" dirty="0" smtClean="0">
                <a:sym typeface="Wingdings" pitchFamily="2" charset="2"/>
              </a:rPr>
              <a:t> Both +</a:t>
            </a:r>
            <a:r>
              <a:rPr lang="en-US" sz="3200" b="1" dirty="0" err="1" smtClean="0">
                <a:sym typeface="Wingdings" pitchFamily="2" charset="2"/>
              </a:rPr>
              <a:t>ve</a:t>
            </a:r>
            <a:r>
              <a:rPr lang="en-US" sz="3200" b="1" dirty="0" smtClean="0">
                <a:sym typeface="Wingdings" pitchFamily="2" charset="2"/>
              </a:rPr>
              <a:t> indexing and –</a:t>
            </a:r>
            <a:r>
              <a:rPr lang="en-US" sz="3200" b="1" dirty="0" err="1" smtClean="0">
                <a:sym typeface="Wingdings" pitchFamily="2" charset="2"/>
              </a:rPr>
              <a:t>ve</a:t>
            </a:r>
            <a:r>
              <a:rPr lang="en-US" sz="3200" b="1" dirty="0" smtClean="0">
                <a:sym typeface="Wingdings" pitchFamily="2" charset="2"/>
              </a:rPr>
              <a:t> indexing are allowed</a:t>
            </a:r>
          </a:p>
          <a:p>
            <a:r>
              <a:rPr lang="en-US" sz="3200" dirty="0" smtClean="0"/>
              <a:t>&gt;&gt;&gt; l3=[10,10.23,'Python',1+2j,True]</a:t>
            </a:r>
          </a:p>
          <a:p>
            <a:r>
              <a:rPr lang="en-US" sz="3200" dirty="0" smtClean="0"/>
              <a:t>&gt;&gt;&gt; l3[0] </a:t>
            </a:r>
            <a:r>
              <a:rPr lang="en-US" sz="3200" dirty="0" smtClean="0">
                <a:sym typeface="Wingdings" pitchFamily="2" charset="2"/>
              </a:rPr>
              <a:t> </a:t>
            </a:r>
            <a:r>
              <a:rPr lang="en-US" sz="3200" b="1" dirty="0" smtClean="0">
                <a:sym typeface="Wingdings" pitchFamily="2" charset="2"/>
              </a:rPr>
              <a:t>It is called </a:t>
            </a:r>
            <a:r>
              <a:rPr lang="en-US" sz="3200" b="1" u="sng" dirty="0" smtClean="0">
                <a:sym typeface="Wingdings" pitchFamily="2" charset="2"/>
              </a:rPr>
              <a:t>List Slice</a:t>
            </a:r>
            <a:endParaRPr lang="en-US" sz="3200" dirty="0" smtClean="0"/>
          </a:p>
          <a:p>
            <a:r>
              <a:rPr lang="en-US" sz="3200" dirty="0" smtClean="0"/>
              <a:t>10</a:t>
            </a:r>
          </a:p>
          <a:p>
            <a:r>
              <a:rPr lang="en-US" sz="3200" dirty="0" smtClean="0"/>
              <a:t>&gt;&gt;&gt; l3[1]</a:t>
            </a:r>
          </a:p>
          <a:p>
            <a:r>
              <a:rPr lang="en-US" sz="3200" dirty="0" smtClean="0"/>
              <a:t>10.23</a:t>
            </a:r>
          </a:p>
          <a:p>
            <a:r>
              <a:rPr lang="en-US" sz="3200" dirty="0" smtClean="0"/>
              <a:t>.</a:t>
            </a:r>
          </a:p>
          <a:p>
            <a:r>
              <a:rPr lang="en-US" sz="3200" dirty="0" smtClean="0"/>
              <a:t>.</a:t>
            </a:r>
          </a:p>
          <a:p>
            <a:r>
              <a:rPr lang="en-US" sz="3200" dirty="0" smtClean="0"/>
              <a:t>&gt;&gt;&gt; l3[-1]</a:t>
            </a:r>
          </a:p>
          <a:p>
            <a:r>
              <a:rPr lang="en-US" sz="3200" dirty="0" smtClean="0"/>
              <a:t>True</a:t>
            </a:r>
          </a:p>
          <a:p>
            <a:r>
              <a:rPr lang="en-US" sz="3200" dirty="0" smtClean="0"/>
              <a:t>&gt;&gt;&gt; l3[-2]</a:t>
            </a:r>
          </a:p>
          <a:p>
            <a:r>
              <a:rPr lang="en-US" sz="3200" dirty="0" smtClean="0"/>
              <a:t>(1+2j)</a:t>
            </a:r>
          </a:p>
          <a:p>
            <a:r>
              <a:rPr lang="en-US" sz="3200" dirty="0" smtClean="0"/>
              <a:t>.</a:t>
            </a:r>
          </a:p>
          <a:p>
            <a:r>
              <a:rPr lang="en-US" sz="3200" dirty="0" smtClean="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2862322"/>
          </a:xfrm>
          <a:prstGeom prst="rect">
            <a:avLst/>
          </a:prstGeom>
          <a:noFill/>
        </p:spPr>
        <p:txBody>
          <a:bodyPr wrap="square" rtlCol="0">
            <a:spAutoFit/>
          </a:bodyPr>
          <a:lstStyle/>
          <a:p>
            <a:r>
              <a:rPr lang="en-US" sz="3000" dirty="0" smtClean="0">
                <a:sym typeface="Wingdings" pitchFamily="2" charset="2"/>
              </a:rPr>
              <a:t>MOBILE ID 	 MOBILE Name</a:t>
            </a:r>
          </a:p>
          <a:p>
            <a:r>
              <a:rPr lang="en-US" sz="3000" dirty="0" smtClean="0">
                <a:sym typeface="Wingdings" pitchFamily="2" charset="2"/>
              </a:rPr>
              <a:t>******************************</a:t>
            </a:r>
          </a:p>
          <a:p>
            <a:r>
              <a:rPr lang="en-US" sz="3000" dirty="0" smtClean="0">
                <a:sym typeface="Wingdings" pitchFamily="2" charset="2"/>
              </a:rPr>
              <a:t>1122 		 Samsung Galaxy M30</a:t>
            </a:r>
          </a:p>
          <a:p>
            <a:r>
              <a:rPr lang="en-US" sz="3000" dirty="0" smtClean="0">
                <a:sym typeface="Wingdings" pitchFamily="2" charset="2"/>
              </a:rPr>
              <a:t>2233 		 Sony Mobile XZ2</a:t>
            </a:r>
          </a:p>
          <a:p>
            <a:r>
              <a:rPr lang="en-US" sz="3000" dirty="0" smtClean="0">
                <a:sym typeface="Wingdings" pitchFamily="2" charset="2"/>
              </a:rPr>
              <a:t>3344 		 </a:t>
            </a:r>
            <a:r>
              <a:rPr lang="en-US" sz="3000" dirty="0" err="1" smtClean="0">
                <a:sym typeface="Wingdings" pitchFamily="2" charset="2"/>
              </a:rPr>
              <a:t>Redmi</a:t>
            </a:r>
            <a:r>
              <a:rPr lang="en-US" sz="3000" dirty="0" smtClean="0">
                <a:sym typeface="Wingdings" pitchFamily="2" charset="2"/>
              </a:rPr>
              <a:t> Mobile A2</a:t>
            </a:r>
          </a:p>
          <a:p>
            <a:r>
              <a:rPr lang="en-US" sz="3000" dirty="0" smtClean="0">
                <a:sym typeface="Wingdings" pitchFamily="2" charset="2"/>
              </a:rPr>
              <a:t>4455 		 Lenovo Mobile K8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93976"/>
          </a:xfrm>
          <a:prstGeom prst="rect">
            <a:avLst/>
          </a:prstGeom>
          <a:noFill/>
        </p:spPr>
        <p:txBody>
          <a:bodyPr wrap="square" rtlCol="0">
            <a:spAutoFit/>
          </a:bodyPr>
          <a:lstStyle/>
          <a:p>
            <a:r>
              <a:rPr lang="en-US" sz="3000" b="1" u="sng" dirty="0" smtClean="0">
                <a:sym typeface="Wingdings" pitchFamily="2" charset="2"/>
              </a:rPr>
              <a:t>Packing and Unpacking:</a:t>
            </a:r>
          </a:p>
          <a:p>
            <a:r>
              <a:rPr lang="en-US" sz="3000" b="1" dirty="0" smtClean="0">
                <a:sym typeface="Wingdings" pitchFamily="2" charset="2"/>
              </a:rPr>
              <a:t>Packing </a:t>
            </a:r>
            <a:r>
              <a:rPr lang="en-US" sz="3000" dirty="0" smtClean="0">
                <a:sym typeface="Wingdings" pitchFamily="2" charset="2"/>
              </a:rPr>
              <a:t>means combining all elements into a single </a:t>
            </a:r>
            <a:r>
              <a:rPr lang="en-US" sz="3000" dirty="0" err="1" smtClean="0">
                <a:sym typeface="Wingdings" pitchFamily="2" charset="2"/>
              </a:rPr>
              <a:t>tuple</a:t>
            </a:r>
            <a:endParaRPr lang="en-US" sz="3000" dirty="0" smtClean="0">
              <a:sym typeface="Wingdings" pitchFamily="2" charset="2"/>
            </a:endParaRPr>
          </a:p>
          <a:p>
            <a:r>
              <a:rPr lang="en-US" sz="3000" dirty="0" smtClean="0">
                <a:sym typeface="Wingdings" pitchFamily="2" charset="2"/>
              </a:rPr>
              <a:t>&gt;&gt;&gt; a=10</a:t>
            </a:r>
          </a:p>
          <a:p>
            <a:r>
              <a:rPr lang="en-US" sz="3000" dirty="0" smtClean="0">
                <a:sym typeface="Wingdings" pitchFamily="2" charset="2"/>
              </a:rPr>
              <a:t>&gt;&gt;&gt; b=20</a:t>
            </a:r>
          </a:p>
          <a:p>
            <a:r>
              <a:rPr lang="en-US" sz="3000" dirty="0" smtClean="0">
                <a:sym typeface="Wingdings" pitchFamily="2" charset="2"/>
              </a:rPr>
              <a:t>&gt;&gt;&gt; c=30</a:t>
            </a:r>
          </a:p>
          <a:p>
            <a:r>
              <a:rPr lang="en-US" sz="3000" dirty="0" smtClean="0">
                <a:sym typeface="Wingdings" pitchFamily="2" charset="2"/>
              </a:rPr>
              <a:t>&gt;&gt;&gt; d=40</a:t>
            </a:r>
          </a:p>
          <a:p>
            <a:r>
              <a:rPr lang="en-US" sz="3000" dirty="0" smtClean="0">
                <a:sym typeface="Wingdings" pitchFamily="2" charset="2"/>
              </a:rPr>
              <a:t>&gt;&gt;&gt; t1=(</a:t>
            </a:r>
            <a:r>
              <a:rPr lang="en-US" sz="3000" dirty="0" err="1" smtClean="0">
                <a:sym typeface="Wingdings" pitchFamily="2" charset="2"/>
              </a:rPr>
              <a:t>a,b,c,d</a:t>
            </a:r>
            <a:r>
              <a:rPr lang="en-US" sz="3000" dirty="0" smtClean="0">
                <a:sym typeface="Wingdings" pitchFamily="2" charset="2"/>
              </a:rPr>
              <a:t>)</a:t>
            </a:r>
          </a:p>
          <a:p>
            <a:r>
              <a:rPr lang="en-US" sz="3000" dirty="0" smtClean="0">
                <a:sym typeface="Wingdings" pitchFamily="2" charset="2"/>
              </a:rPr>
              <a:t>&gt;&gt;&gt; t1</a:t>
            </a:r>
          </a:p>
          <a:p>
            <a:r>
              <a:rPr lang="en-US" sz="3000" dirty="0" smtClean="0">
                <a:sym typeface="Wingdings" pitchFamily="2" charset="2"/>
              </a:rPr>
              <a:t>(10, 20, 30, 40)</a:t>
            </a:r>
          </a:p>
          <a:p>
            <a:r>
              <a:rPr lang="en-US" sz="3000" dirty="0" smtClean="0">
                <a:sym typeface="Wingdings" pitchFamily="2" charset="2"/>
              </a:rPr>
              <a:t>&gt;&gt;&gt; type(t1)</a:t>
            </a:r>
          </a:p>
          <a:p>
            <a:r>
              <a:rPr lang="en-US" sz="3000" dirty="0" smtClean="0">
                <a:sym typeface="Wingdings" pitchFamily="2" charset="2"/>
              </a:rPr>
              <a:t>&lt;class '</a:t>
            </a:r>
            <a:r>
              <a:rPr lang="en-US" sz="3000" dirty="0" err="1" smtClean="0">
                <a:sym typeface="Wingdings" pitchFamily="2" charset="2"/>
              </a:rPr>
              <a:t>tuple</a:t>
            </a:r>
            <a:r>
              <a:rPr lang="en-US" sz="3000" dirty="0" smtClean="0">
                <a:sym typeface="Wingdings" pitchFamily="2" charset="2"/>
              </a:rPr>
              <a:t>'&gt;</a:t>
            </a:r>
          </a:p>
          <a:p>
            <a:r>
              <a:rPr lang="en-US" sz="3000" b="1" dirty="0" smtClean="0">
                <a:sym typeface="Wingdings" pitchFamily="2" charset="2"/>
              </a:rPr>
              <a:t>Unpacking</a:t>
            </a:r>
            <a:r>
              <a:rPr lang="en-US" sz="3000" dirty="0" smtClean="0">
                <a:sym typeface="Wingdings" pitchFamily="2" charset="2"/>
              </a:rPr>
              <a:t> means dividing all elements from a </a:t>
            </a:r>
            <a:r>
              <a:rPr lang="en-US" sz="3000" dirty="0" err="1" smtClean="0">
                <a:sym typeface="Wingdings" pitchFamily="2" charset="2"/>
              </a:rPr>
              <a:t>tuple</a:t>
            </a:r>
            <a:r>
              <a:rPr lang="en-US" sz="3000" dirty="0" smtClean="0">
                <a:sym typeface="Wingdings" pitchFamily="2" charset="2"/>
              </a:rPr>
              <a:t> into multiple variables</a:t>
            </a:r>
            <a:endParaRPr lang="en-US" sz="3000" b="1" dirty="0" smtClean="0">
              <a:sym typeface="Wingdings" pitchFamily="2"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4247317"/>
          </a:xfrm>
          <a:prstGeom prst="rect">
            <a:avLst/>
          </a:prstGeom>
          <a:noFill/>
        </p:spPr>
        <p:txBody>
          <a:bodyPr wrap="square" rtlCol="0">
            <a:spAutoFit/>
          </a:bodyPr>
          <a:lstStyle/>
          <a:p>
            <a:r>
              <a:rPr lang="en-US" sz="3000" dirty="0" smtClean="0">
                <a:sym typeface="Wingdings" pitchFamily="2" charset="2"/>
              </a:rPr>
              <a:t>&gt;&gt;&gt; </a:t>
            </a:r>
            <a:r>
              <a:rPr lang="en-US" sz="3000" dirty="0" err="1" smtClean="0">
                <a:sym typeface="Wingdings" pitchFamily="2" charset="2"/>
              </a:rPr>
              <a:t>i,j,k,l</a:t>
            </a:r>
            <a:r>
              <a:rPr lang="en-US" sz="3000" dirty="0" smtClean="0">
                <a:sym typeface="Wingdings" pitchFamily="2" charset="2"/>
              </a:rPr>
              <a:t>=t1</a:t>
            </a:r>
          </a:p>
          <a:p>
            <a:r>
              <a:rPr lang="en-US" sz="3000" dirty="0" smtClean="0">
                <a:sym typeface="Wingdings" pitchFamily="2" charset="2"/>
              </a:rPr>
              <a:t>&gt;&gt;&gt; </a:t>
            </a:r>
            <a:r>
              <a:rPr lang="en-US" sz="3000" dirty="0" err="1" smtClean="0">
                <a:sym typeface="Wingdings" pitchFamily="2" charset="2"/>
              </a:rPr>
              <a:t>i</a:t>
            </a:r>
            <a:endParaRPr lang="en-US" sz="3000" dirty="0" smtClean="0">
              <a:sym typeface="Wingdings" pitchFamily="2" charset="2"/>
            </a:endParaRPr>
          </a:p>
          <a:p>
            <a:r>
              <a:rPr lang="en-US" sz="3000" dirty="0" smtClean="0">
                <a:sym typeface="Wingdings" pitchFamily="2" charset="2"/>
              </a:rPr>
              <a:t>10</a:t>
            </a:r>
          </a:p>
          <a:p>
            <a:r>
              <a:rPr lang="en-US" sz="3000" dirty="0" smtClean="0">
                <a:sym typeface="Wingdings" pitchFamily="2" charset="2"/>
              </a:rPr>
              <a:t>&gt;&gt;&gt; j</a:t>
            </a:r>
          </a:p>
          <a:p>
            <a:r>
              <a:rPr lang="en-US" sz="3000" dirty="0" smtClean="0">
                <a:sym typeface="Wingdings" pitchFamily="2" charset="2"/>
              </a:rPr>
              <a:t>20</a:t>
            </a:r>
          </a:p>
          <a:p>
            <a:r>
              <a:rPr lang="en-US" sz="3000" dirty="0" smtClean="0">
                <a:sym typeface="Wingdings" pitchFamily="2" charset="2"/>
              </a:rPr>
              <a:t>&gt;&gt;&gt; k</a:t>
            </a:r>
          </a:p>
          <a:p>
            <a:r>
              <a:rPr lang="en-US" sz="3000" dirty="0" smtClean="0">
                <a:sym typeface="Wingdings" pitchFamily="2" charset="2"/>
              </a:rPr>
              <a:t>30</a:t>
            </a:r>
          </a:p>
          <a:p>
            <a:r>
              <a:rPr lang="en-US" sz="3000" dirty="0" smtClean="0">
                <a:sym typeface="Wingdings" pitchFamily="2" charset="2"/>
              </a:rPr>
              <a:t>&gt;&gt;&gt; l</a:t>
            </a:r>
          </a:p>
          <a:p>
            <a:r>
              <a:rPr lang="en-US" sz="3000" dirty="0" smtClean="0">
                <a:sym typeface="Wingdings" pitchFamily="2" charset="2"/>
              </a:rPr>
              <a:t>40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017306"/>
          </a:xfrm>
          <a:prstGeom prst="rect">
            <a:avLst/>
          </a:prstGeom>
          <a:noFill/>
        </p:spPr>
        <p:txBody>
          <a:bodyPr wrap="square" rtlCol="0">
            <a:spAutoFit/>
          </a:bodyPr>
          <a:lstStyle/>
          <a:p>
            <a:r>
              <a:rPr lang="en-US" sz="3000" b="1" u="sng" dirty="0" smtClean="0">
                <a:sym typeface="Wingdings" pitchFamily="2" charset="2"/>
              </a:rPr>
              <a:t>Comparing </a:t>
            </a:r>
            <a:r>
              <a:rPr lang="en-US" sz="3000" b="1" u="sng" dirty="0" err="1" smtClean="0">
                <a:sym typeface="Wingdings" pitchFamily="2" charset="2"/>
              </a:rPr>
              <a:t>Tuples</a:t>
            </a:r>
            <a:r>
              <a:rPr lang="en-US" sz="3000" b="1" u="sng" dirty="0" smtClean="0">
                <a:sym typeface="Wingdings" pitchFamily="2" charset="2"/>
              </a:rPr>
              <a:t>:</a:t>
            </a:r>
          </a:p>
          <a:p>
            <a:r>
              <a:rPr lang="en-US" sz="3000" dirty="0" smtClean="0">
                <a:sym typeface="Wingdings" pitchFamily="2" charset="2"/>
              </a:rPr>
              <a:t>&gt;&gt;&gt; t1</a:t>
            </a:r>
          </a:p>
          <a:p>
            <a:r>
              <a:rPr lang="en-US" sz="3000" dirty="0" smtClean="0">
                <a:sym typeface="Wingdings" pitchFamily="2" charset="2"/>
              </a:rPr>
              <a:t>(10, 20, 30, 40)</a:t>
            </a:r>
          </a:p>
          <a:p>
            <a:r>
              <a:rPr lang="en-US" sz="3000" dirty="0" smtClean="0">
                <a:sym typeface="Wingdings" pitchFamily="2" charset="2"/>
              </a:rPr>
              <a:t>&gt;&gt;&gt; t2=(10,20,30,40)</a:t>
            </a:r>
          </a:p>
          <a:p>
            <a:r>
              <a:rPr lang="en-US" sz="3000" dirty="0" smtClean="0">
                <a:sym typeface="Wingdings" pitchFamily="2" charset="2"/>
              </a:rPr>
              <a:t>&gt;&gt;&gt; t2</a:t>
            </a:r>
          </a:p>
          <a:p>
            <a:r>
              <a:rPr lang="en-US" sz="3000" dirty="0" smtClean="0">
                <a:sym typeface="Wingdings" pitchFamily="2" charset="2"/>
              </a:rPr>
              <a:t>(10, 20, 30, 40)</a:t>
            </a:r>
          </a:p>
          <a:p>
            <a:r>
              <a:rPr lang="en-US" sz="3000" dirty="0" smtClean="0">
                <a:sym typeface="Wingdings" pitchFamily="2" charset="2"/>
              </a:rPr>
              <a:t>&gt;&gt;&gt; t1==t2</a:t>
            </a:r>
          </a:p>
          <a:p>
            <a:r>
              <a:rPr lang="en-US" sz="3000" dirty="0" smtClean="0">
                <a:sym typeface="Wingdings" pitchFamily="2" charset="2"/>
              </a:rPr>
              <a:t>True</a:t>
            </a:r>
          </a:p>
          <a:p>
            <a:r>
              <a:rPr lang="en-US" sz="3000" dirty="0" smtClean="0">
                <a:sym typeface="Wingdings" pitchFamily="2" charset="2"/>
              </a:rPr>
              <a:t>&gt;&gt;&gt; t3=(100,200)</a:t>
            </a:r>
          </a:p>
          <a:p>
            <a:r>
              <a:rPr lang="en-US" sz="3000" dirty="0" smtClean="0">
                <a:sym typeface="Wingdings" pitchFamily="2" charset="2"/>
              </a:rPr>
              <a:t>&gt;&gt;&gt; t4=(300,400)</a:t>
            </a:r>
          </a:p>
          <a:p>
            <a:r>
              <a:rPr lang="en-US" sz="3000" dirty="0" smtClean="0">
                <a:sym typeface="Wingdings" pitchFamily="2" charset="2"/>
              </a:rPr>
              <a:t>&gt;&gt;&gt; t3&lt;t4</a:t>
            </a:r>
          </a:p>
          <a:p>
            <a:r>
              <a:rPr lang="en-US" sz="3000" dirty="0" smtClean="0">
                <a:sym typeface="Wingdings" pitchFamily="2" charset="2"/>
              </a:rPr>
              <a:t>True</a:t>
            </a:r>
          </a:p>
          <a:p>
            <a:r>
              <a:rPr lang="en-US" sz="3000" dirty="0" smtClean="0">
                <a:sym typeface="Wingdings" pitchFamily="2" charset="2"/>
              </a:rPr>
              <a:t>&gt;&gt;&gt; t4&gt;t3</a:t>
            </a:r>
          </a:p>
          <a:p>
            <a:r>
              <a:rPr lang="en-US" sz="3000" dirty="0" smtClean="0">
                <a:sym typeface="Wingdings" pitchFamily="2" charset="2"/>
              </a:rPr>
              <a:t>True</a:t>
            </a:r>
          </a:p>
          <a:p>
            <a:r>
              <a:rPr lang="en-US" sz="3000" dirty="0" smtClean="0">
                <a:sym typeface="Wingdings" pitchFamily="2" charset="2"/>
              </a:rPr>
              <a:t>&gt;&gt;&gt;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017306"/>
          </a:xfrm>
          <a:prstGeom prst="rect">
            <a:avLst/>
          </a:prstGeom>
          <a:noFill/>
        </p:spPr>
        <p:txBody>
          <a:bodyPr wrap="square" rtlCol="0">
            <a:spAutoFit/>
          </a:bodyPr>
          <a:lstStyle/>
          <a:p>
            <a:r>
              <a:rPr lang="en-US" sz="3000" dirty="0" smtClean="0">
                <a:sym typeface="Wingdings" pitchFamily="2" charset="2"/>
              </a:rPr>
              <a:t>&gt;&gt;&gt; t3!=t4</a:t>
            </a:r>
          </a:p>
          <a:p>
            <a:r>
              <a:rPr lang="en-US" sz="3000" dirty="0" smtClean="0">
                <a:sym typeface="Wingdings" pitchFamily="2" charset="2"/>
              </a:rPr>
              <a:t>True</a:t>
            </a:r>
          </a:p>
          <a:p>
            <a:r>
              <a:rPr lang="en-US" sz="3000" dirty="0" smtClean="0">
                <a:sym typeface="Wingdings" pitchFamily="2" charset="2"/>
              </a:rPr>
              <a:t>&gt;&gt;&gt; </a:t>
            </a:r>
          </a:p>
          <a:p>
            <a:r>
              <a:rPr lang="en-US" sz="3000" b="1" u="sng" dirty="0" smtClean="0">
                <a:sym typeface="Wingdings" pitchFamily="2" charset="2"/>
              </a:rPr>
              <a:t>Creating Nested </a:t>
            </a:r>
            <a:r>
              <a:rPr lang="en-US" sz="3000" b="1" u="sng" dirty="0" err="1" smtClean="0">
                <a:sym typeface="Wingdings" pitchFamily="2" charset="2"/>
              </a:rPr>
              <a:t>Tuple</a:t>
            </a:r>
            <a:r>
              <a:rPr lang="en-US" sz="3000" b="1" u="sng" dirty="0" smtClean="0">
                <a:sym typeface="Wingdings" pitchFamily="2" charset="2"/>
              </a:rPr>
              <a:t>:</a:t>
            </a:r>
          </a:p>
          <a:p>
            <a:r>
              <a:rPr lang="en-US" sz="3000" dirty="0" smtClean="0">
                <a:sym typeface="Wingdings" pitchFamily="2" charset="2"/>
              </a:rPr>
              <a:t>&gt;&gt;&gt; t1=(10,20,(30,40))</a:t>
            </a:r>
          </a:p>
          <a:p>
            <a:r>
              <a:rPr lang="en-US" sz="3000" dirty="0" smtClean="0">
                <a:sym typeface="Wingdings" pitchFamily="2" charset="2"/>
              </a:rPr>
              <a:t>&gt;&gt;&gt; t1[0]</a:t>
            </a:r>
          </a:p>
          <a:p>
            <a:r>
              <a:rPr lang="en-US" sz="3000" dirty="0" smtClean="0">
                <a:sym typeface="Wingdings" pitchFamily="2" charset="2"/>
              </a:rPr>
              <a:t>10</a:t>
            </a:r>
          </a:p>
          <a:p>
            <a:r>
              <a:rPr lang="en-US" sz="3000" dirty="0" smtClean="0">
                <a:sym typeface="Wingdings" pitchFamily="2" charset="2"/>
              </a:rPr>
              <a:t>&gt;&gt;&gt; t1[1]</a:t>
            </a:r>
          </a:p>
          <a:p>
            <a:r>
              <a:rPr lang="en-US" sz="3000" dirty="0" smtClean="0">
                <a:sym typeface="Wingdings" pitchFamily="2" charset="2"/>
              </a:rPr>
              <a:t>20</a:t>
            </a:r>
          </a:p>
          <a:p>
            <a:r>
              <a:rPr lang="en-US" sz="3000" dirty="0" smtClean="0">
                <a:sym typeface="Wingdings" pitchFamily="2" charset="2"/>
              </a:rPr>
              <a:t>&gt;&gt;&gt; t1[2]</a:t>
            </a:r>
          </a:p>
          <a:p>
            <a:r>
              <a:rPr lang="en-US" sz="3000" dirty="0" smtClean="0">
                <a:sym typeface="Wingdings" pitchFamily="2" charset="2"/>
              </a:rPr>
              <a:t>(30, 40)</a:t>
            </a:r>
          </a:p>
          <a:p>
            <a:r>
              <a:rPr lang="en-US" sz="3000" dirty="0" smtClean="0">
                <a:sym typeface="Wingdings" pitchFamily="2" charset="2"/>
              </a:rPr>
              <a:t>&gt;&gt;&gt; t1[2][0]</a:t>
            </a:r>
          </a:p>
          <a:p>
            <a:r>
              <a:rPr lang="en-US" sz="3000" dirty="0" smtClean="0">
                <a:sym typeface="Wingdings" pitchFamily="2" charset="2"/>
              </a:rPr>
              <a:t>30</a:t>
            </a:r>
          </a:p>
          <a:p>
            <a:r>
              <a:rPr lang="en-US" sz="3000" dirty="0" smtClean="0">
                <a:sym typeface="Wingdings" pitchFamily="2" charset="2"/>
              </a:rPr>
              <a:t>&gt;&gt;&gt; t1[2][1]</a:t>
            </a:r>
          </a:p>
          <a:p>
            <a:r>
              <a:rPr lang="en-US" sz="3000" dirty="0" smtClean="0">
                <a:sym typeface="Wingdings" pitchFamily="2" charset="2"/>
              </a:rPr>
              <a:t>40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2862322"/>
          </a:xfrm>
          <a:prstGeom prst="rect">
            <a:avLst/>
          </a:prstGeom>
          <a:noFill/>
        </p:spPr>
        <p:txBody>
          <a:bodyPr wrap="square" rtlCol="0">
            <a:spAutoFit/>
          </a:bodyPr>
          <a:lstStyle/>
          <a:p>
            <a:r>
              <a:rPr lang="en-US" sz="3000" b="1" u="sng" dirty="0" smtClean="0">
                <a:sym typeface="Wingdings" pitchFamily="2" charset="2"/>
              </a:rPr>
              <a:t>Deleting </a:t>
            </a:r>
            <a:r>
              <a:rPr lang="en-US" sz="3000" b="1" u="sng" dirty="0" err="1" smtClean="0">
                <a:sym typeface="Wingdings" pitchFamily="2" charset="2"/>
              </a:rPr>
              <a:t>Tuples</a:t>
            </a:r>
            <a:endParaRPr lang="en-US" sz="3000" b="1" u="sng" dirty="0" smtClean="0">
              <a:sym typeface="Wingdings" pitchFamily="2" charset="2"/>
            </a:endParaRPr>
          </a:p>
          <a:p>
            <a:r>
              <a:rPr lang="en-US" sz="3000" dirty="0" smtClean="0">
                <a:sym typeface="Wingdings" pitchFamily="2" charset="2"/>
              </a:rPr>
              <a:t>&gt;&gt;&gt; t1=(10,20,30,40)</a:t>
            </a:r>
          </a:p>
          <a:p>
            <a:r>
              <a:rPr lang="en-US" sz="3000" dirty="0" smtClean="0">
                <a:sym typeface="Wingdings" pitchFamily="2" charset="2"/>
              </a:rPr>
              <a:t>&gt;&gt;&gt; del t1</a:t>
            </a:r>
          </a:p>
          <a:p>
            <a:r>
              <a:rPr lang="en-US" sz="3000" dirty="0" smtClean="0">
                <a:sym typeface="Wingdings" pitchFamily="2" charset="2"/>
              </a:rPr>
              <a:t>&gt;&gt;&gt; t1</a:t>
            </a:r>
          </a:p>
          <a:p>
            <a:r>
              <a:rPr lang="en-US" sz="3000" dirty="0" smtClean="0">
                <a:sym typeface="Wingdings" pitchFamily="2" charset="2"/>
              </a:rPr>
              <a:t>….</a:t>
            </a:r>
          </a:p>
          <a:p>
            <a:r>
              <a:rPr lang="en-US" sz="3000" dirty="0" err="1" smtClean="0">
                <a:sym typeface="Wingdings" pitchFamily="2" charset="2"/>
              </a:rPr>
              <a:t>NameError</a:t>
            </a:r>
            <a:r>
              <a:rPr lang="en-US" sz="3000" dirty="0" smtClean="0">
                <a:sym typeface="Wingdings" pitchFamily="2" charset="2"/>
              </a:rPr>
              <a:t>: name 't1' is not defined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555641"/>
          </a:xfrm>
          <a:prstGeom prst="rect">
            <a:avLst/>
          </a:prstGeom>
          <a:noFill/>
        </p:spPr>
        <p:txBody>
          <a:bodyPr wrap="square" rtlCol="0">
            <a:spAutoFit/>
          </a:bodyPr>
          <a:lstStyle/>
          <a:p>
            <a:r>
              <a:rPr lang="en-US" sz="3000" b="1" u="sng" dirty="0" smtClean="0">
                <a:sym typeface="Wingdings" pitchFamily="2" charset="2"/>
              </a:rPr>
              <a:t>Slicing of </a:t>
            </a:r>
            <a:r>
              <a:rPr lang="en-US" sz="3000" b="1" u="sng" dirty="0" err="1" smtClean="0">
                <a:sym typeface="Wingdings" pitchFamily="2" charset="2"/>
              </a:rPr>
              <a:t>Tuples</a:t>
            </a:r>
            <a:endParaRPr lang="en-US" sz="3000" b="1" u="sng" dirty="0" smtClean="0">
              <a:sym typeface="Wingdings" pitchFamily="2" charset="2"/>
            </a:endParaRPr>
          </a:p>
          <a:p>
            <a:r>
              <a:rPr lang="fr-FR" sz="3000" dirty="0" smtClean="0">
                <a:sym typeface="Wingdings" pitchFamily="2" charset="2"/>
              </a:rPr>
              <a:t>&gt;&gt;&gt; t1=(10,20,30,40,50,60,70,80,90,100)</a:t>
            </a:r>
          </a:p>
          <a:p>
            <a:r>
              <a:rPr lang="fr-FR" sz="3000" dirty="0" smtClean="0">
                <a:sym typeface="Wingdings" pitchFamily="2" charset="2"/>
              </a:rPr>
              <a:t>&gt;&gt;&gt; type(t1)</a:t>
            </a:r>
          </a:p>
          <a:p>
            <a:r>
              <a:rPr lang="fr-FR" sz="3000" dirty="0" smtClean="0">
                <a:sym typeface="Wingdings" pitchFamily="2" charset="2"/>
              </a:rPr>
              <a:t>&lt;class '</a:t>
            </a:r>
            <a:r>
              <a:rPr lang="fr-FR" sz="3000" dirty="0" err="1" smtClean="0">
                <a:sym typeface="Wingdings" pitchFamily="2" charset="2"/>
              </a:rPr>
              <a:t>tuple</a:t>
            </a:r>
            <a:r>
              <a:rPr lang="fr-FR" sz="3000" dirty="0" smtClean="0">
                <a:sym typeface="Wingdings" pitchFamily="2" charset="2"/>
              </a:rPr>
              <a:t>'&gt;</a:t>
            </a:r>
          </a:p>
          <a:p>
            <a:r>
              <a:rPr lang="fr-FR" sz="3000" dirty="0" smtClean="0">
                <a:sym typeface="Wingdings" pitchFamily="2" charset="2"/>
              </a:rPr>
              <a:t>&gt;&gt;&gt; t1</a:t>
            </a:r>
          </a:p>
          <a:p>
            <a:r>
              <a:rPr lang="fr-FR" sz="3000" dirty="0" smtClean="0">
                <a:sym typeface="Wingdings" pitchFamily="2" charset="2"/>
              </a:rPr>
              <a:t>(10, 20, 30, 40, 50, 60, 70, 80, 90, 100)</a:t>
            </a:r>
          </a:p>
          <a:p>
            <a:r>
              <a:rPr lang="fr-FR" sz="3000" dirty="0" smtClean="0">
                <a:sym typeface="Wingdings" pitchFamily="2" charset="2"/>
              </a:rPr>
              <a:t>&gt;&gt;&gt; t1[0]</a:t>
            </a:r>
          </a:p>
          <a:p>
            <a:r>
              <a:rPr lang="fr-FR" sz="3000" dirty="0" smtClean="0">
                <a:sym typeface="Wingdings" pitchFamily="2" charset="2"/>
              </a:rPr>
              <a:t>10</a:t>
            </a:r>
          </a:p>
          <a:p>
            <a:r>
              <a:rPr lang="fr-FR" sz="3000" dirty="0" smtClean="0">
                <a:sym typeface="Wingdings" pitchFamily="2" charset="2"/>
              </a:rPr>
              <a:t>&gt;&gt;&gt; t1[1]</a:t>
            </a:r>
          </a:p>
          <a:p>
            <a:r>
              <a:rPr lang="fr-FR" sz="3000" dirty="0" smtClean="0">
                <a:sym typeface="Wingdings" pitchFamily="2" charset="2"/>
              </a:rPr>
              <a:t>20</a:t>
            </a:r>
          </a:p>
          <a:p>
            <a:r>
              <a:rPr lang="fr-FR" sz="3000" dirty="0" smtClean="0">
                <a:sym typeface="Wingdings" pitchFamily="2" charset="2"/>
              </a:rPr>
              <a:t>&gt;&gt;&gt; t1[-1]</a:t>
            </a:r>
          </a:p>
          <a:p>
            <a:r>
              <a:rPr lang="fr-FR" sz="3000" dirty="0" smtClean="0">
                <a:sym typeface="Wingdings" pitchFamily="2" charset="2"/>
              </a:rPr>
              <a:t>100</a:t>
            </a:r>
          </a:p>
          <a:p>
            <a:r>
              <a:rPr lang="fr-FR" sz="3000" dirty="0" smtClean="0">
                <a:sym typeface="Wingdings" pitchFamily="2" charset="2"/>
              </a:rPr>
              <a:t>&gt;&gt;&gt; t1[-2]</a:t>
            </a:r>
          </a:p>
          <a:p>
            <a:r>
              <a:rPr lang="fr-FR" sz="3000" dirty="0" smtClean="0">
                <a:sym typeface="Wingdings" pitchFamily="2" charset="2"/>
              </a:rPr>
              <a:t>90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93976"/>
          </a:xfrm>
          <a:prstGeom prst="rect">
            <a:avLst/>
          </a:prstGeom>
          <a:noFill/>
        </p:spPr>
        <p:txBody>
          <a:bodyPr wrap="square" rtlCol="0">
            <a:spAutoFit/>
          </a:bodyPr>
          <a:lstStyle/>
          <a:p>
            <a:r>
              <a:rPr lang="fr-FR" sz="3000" dirty="0" smtClean="0">
                <a:sym typeface="Wingdings" pitchFamily="2" charset="2"/>
              </a:rPr>
              <a:t>&gt;&gt;&gt; t1[0:10:3]</a:t>
            </a:r>
          </a:p>
          <a:p>
            <a:r>
              <a:rPr lang="fr-FR" sz="3000" dirty="0" smtClean="0">
                <a:sym typeface="Wingdings" pitchFamily="2" charset="2"/>
              </a:rPr>
              <a:t>(10, 40, 70, 100)</a:t>
            </a:r>
          </a:p>
          <a:p>
            <a:r>
              <a:rPr lang="fr-FR" sz="3000" dirty="0" smtClean="0">
                <a:sym typeface="Wingdings" pitchFamily="2" charset="2"/>
              </a:rPr>
              <a:t>&gt;&gt;&gt; t1[::-1]</a:t>
            </a:r>
          </a:p>
          <a:p>
            <a:r>
              <a:rPr lang="fr-FR" sz="3000" dirty="0" smtClean="0">
                <a:sym typeface="Wingdings" pitchFamily="2" charset="2"/>
              </a:rPr>
              <a:t>(100, 90, 80, 70, 60, 50, 40, 30, 20, 10)</a:t>
            </a:r>
          </a:p>
          <a:p>
            <a:endParaRPr lang="fr-FR" sz="3000" b="1" u="sng" dirty="0" smtClean="0">
              <a:sym typeface="Wingdings" pitchFamily="2" charset="2"/>
            </a:endParaRPr>
          </a:p>
          <a:p>
            <a:r>
              <a:rPr lang="fr-FR" sz="3000" b="1" u="sng" dirty="0" err="1" smtClean="0">
                <a:sym typeface="Wingdings" pitchFamily="2" charset="2"/>
              </a:rPr>
              <a:t>Tuple</a:t>
            </a:r>
            <a:r>
              <a:rPr lang="fr-FR" sz="3000" b="1" u="sng" dirty="0" smtClean="0">
                <a:sym typeface="Wingdings" pitchFamily="2" charset="2"/>
              </a:rPr>
              <a:t> </a:t>
            </a:r>
            <a:r>
              <a:rPr lang="fr-FR" sz="3000" b="1" u="sng" dirty="0" err="1" smtClean="0">
                <a:sym typeface="Wingdings" pitchFamily="2" charset="2"/>
              </a:rPr>
              <a:t>Membership</a:t>
            </a:r>
            <a:r>
              <a:rPr lang="fr-FR" sz="3000" b="1" u="sng" dirty="0" smtClean="0">
                <a:sym typeface="Wingdings" pitchFamily="2" charset="2"/>
              </a:rPr>
              <a:t> Test</a:t>
            </a:r>
          </a:p>
          <a:p>
            <a:r>
              <a:rPr lang="de-DE" sz="3000" dirty="0" smtClean="0">
                <a:sym typeface="Wingdings" pitchFamily="2" charset="2"/>
              </a:rPr>
              <a:t>&gt;&gt;&gt; t1=(10,20,30,40,50)</a:t>
            </a:r>
          </a:p>
          <a:p>
            <a:r>
              <a:rPr lang="de-DE" sz="3000" dirty="0" smtClean="0">
                <a:sym typeface="Wingdings" pitchFamily="2" charset="2"/>
              </a:rPr>
              <a:t>&gt;&gt;&gt; 10 in t1</a:t>
            </a:r>
          </a:p>
          <a:p>
            <a:r>
              <a:rPr lang="de-DE" sz="3000" dirty="0" smtClean="0">
                <a:sym typeface="Wingdings" pitchFamily="2" charset="2"/>
              </a:rPr>
              <a:t>True</a:t>
            </a:r>
          </a:p>
          <a:p>
            <a:r>
              <a:rPr lang="de-DE" sz="3000" dirty="0" smtClean="0">
                <a:sym typeface="Wingdings" pitchFamily="2" charset="2"/>
              </a:rPr>
              <a:t>&gt;&gt;&gt; 60 in t1</a:t>
            </a:r>
          </a:p>
          <a:p>
            <a:r>
              <a:rPr lang="de-DE" sz="3000" dirty="0" smtClean="0">
                <a:sym typeface="Wingdings" pitchFamily="2" charset="2"/>
              </a:rPr>
              <a:t>False</a:t>
            </a:r>
          </a:p>
          <a:p>
            <a:r>
              <a:rPr lang="de-DE" sz="3000" dirty="0" smtClean="0">
                <a:sym typeface="Wingdings" pitchFamily="2" charset="2"/>
              </a:rPr>
              <a:t>&gt;&gt;&gt; 60 not in t1</a:t>
            </a:r>
          </a:p>
          <a:p>
            <a:r>
              <a:rPr lang="de-DE" sz="3000" dirty="0" smtClean="0">
                <a:sym typeface="Wingdings" pitchFamily="2" charset="2"/>
              </a:rPr>
              <a:t>True</a:t>
            </a:r>
            <a:endParaRPr lang="en-US" sz="3000" dirty="0" smtClean="0">
              <a:sym typeface="Wingdings" pitchFamily="2"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63198"/>
          </a:xfrm>
          <a:prstGeom prst="rect">
            <a:avLst/>
          </a:prstGeom>
          <a:noFill/>
        </p:spPr>
        <p:txBody>
          <a:bodyPr wrap="square" rtlCol="0">
            <a:spAutoFit/>
          </a:bodyPr>
          <a:lstStyle/>
          <a:p>
            <a:r>
              <a:rPr lang="en-US" sz="3000" b="1" u="sng" dirty="0" smtClean="0">
                <a:sym typeface="Wingdings" pitchFamily="2" charset="2"/>
              </a:rPr>
              <a:t>Built-in Functions with </a:t>
            </a:r>
            <a:r>
              <a:rPr lang="en-US" sz="3000" b="1" u="sng" dirty="0" err="1" smtClean="0">
                <a:sym typeface="Wingdings" pitchFamily="2" charset="2"/>
              </a:rPr>
              <a:t>Tuple</a:t>
            </a:r>
            <a:endParaRPr lang="en-US" sz="3000" b="1" u="sng" dirty="0" smtClean="0">
              <a:sym typeface="Wingdings" pitchFamily="2" charset="2"/>
            </a:endParaRPr>
          </a:p>
          <a:p>
            <a:r>
              <a:rPr lang="en-US" sz="3000" b="1" dirty="0" smtClean="0">
                <a:sym typeface="Wingdings" pitchFamily="2" charset="2"/>
              </a:rPr>
              <a:t> Converting list into </a:t>
            </a:r>
            <a:r>
              <a:rPr lang="en-US" sz="3000" b="1" dirty="0" err="1" smtClean="0">
                <a:sym typeface="Wingdings" pitchFamily="2" charset="2"/>
              </a:rPr>
              <a:t>tuple</a:t>
            </a:r>
            <a:r>
              <a:rPr lang="en-US" sz="3000" b="1" dirty="0" smtClean="0">
                <a:sym typeface="Wingdings" pitchFamily="2" charset="2"/>
              </a:rPr>
              <a:t> by using </a:t>
            </a:r>
            <a:r>
              <a:rPr lang="en-US" sz="3000" b="1" dirty="0" err="1" smtClean="0">
                <a:sym typeface="Wingdings" pitchFamily="2" charset="2"/>
              </a:rPr>
              <a:t>tuple</a:t>
            </a:r>
            <a:r>
              <a:rPr lang="en-US" sz="3000" b="1" dirty="0" smtClean="0">
                <a:sym typeface="Wingdings" pitchFamily="2" charset="2"/>
              </a:rPr>
              <a:t>() function</a:t>
            </a:r>
          </a:p>
          <a:p>
            <a:r>
              <a:rPr lang="fr-FR" sz="3000" dirty="0" smtClean="0">
                <a:sym typeface="Wingdings" pitchFamily="2" charset="2"/>
              </a:rPr>
              <a:t>&gt;&gt;&gt; l1=[10,20,30,40,50]</a:t>
            </a:r>
          </a:p>
          <a:p>
            <a:r>
              <a:rPr lang="fr-FR" sz="3000" dirty="0" smtClean="0">
                <a:sym typeface="Wingdings" pitchFamily="2" charset="2"/>
              </a:rPr>
              <a:t>&gt;&gt;&gt; t1=</a:t>
            </a:r>
            <a:r>
              <a:rPr lang="fr-FR" sz="3000" dirty="0" err="1" smtClean="0">
                <a:sym typeface="Wingdings" pitchFamily="2" charset="2"/>
              </a:rPr>
              <a:t>tuple</a:t>
            </a:r>
            <a:r>
              <a:rPr lang="fr-FR" sz="3000" dirty="0" smtClean="0">
                <a:sym typeface="Wingdings" pitchFamily="2" charset="2"/>
              </a:rPr>
              <a:t>(l1)</a:t>
            </a:r>
          </a:p>
          <a:p>
            <a:r>
              <a:rPr lang="fr-FR" sz="3000" dirty="0" smtClean="0">
                <a:sym typeface="Wingdings" pitchFamily="2" charset="2"/>
              </a:rPr>
              <a:t>&gt;&gt;&gt; t1</a:t>
            </a:r>
          </a:p>
          <a:p>
            <a:r>
              <a:rPr lang="fr-FR" sz="3000" dirty="0" smtClean="0">
                <a:sym typeface="Wingdings" pitchFamily="2" charset="2"/>
              </a:rPr>
              <a:t>(10, 20, 30, 40, 50)</a:t>
            </a:r>
          </a:p>
          <a:p>
            <a:r>
              <a:rPr lang="fr-FR" sz="3000" dirty="0" smtClean="0">
                <a:sym typeface="Wingdings" pitchFamily="2" charset="2"/>
              </a:rPr>
              <a:t>&gt;&gt;&gt; type(t1)</a:t>
            </a:r>
          </a:p>
          <a:p>
            <a:r>
              <a:rPr lang="fr-FR" sz="3000" dirty="0" smtClean="0">
                <a:sym typeface="Wingdings" pitchFamily="2" charset="2"/>
              </a:rPr>
              <a:t>&lt;class '</a:t>
            </a:r>
            <a:r>
              <a:rPr lang="fr-FR" sz="3000" dirty="0" err="1" smtClean="0">
                <a:sym typeface="Wingdings" pitchFamily="2" charset="2"/>
              </a:rPr>
              <a:t>tuple</a:t>
            </a:r>
            <a:r>
              <a:rPr lang="fr-FR" sz="3000" dirty="0" smtClean="0">
                <a:sym typeface="Wingdings" pitchFamily="2" charset="2"/>
              </a:rPr>
              <a:t>'&gt;</a:t>
            </a:r>
          </a:p>
          <a:p>
            <a:endParaRPr lang="fr-FR" sz="3000" b="1" dirty="0" smtClean="0">
              <a:sym typeface="Wingdings" pitchFamily="2" charset="2"/>
            </a:endParaRPr>
          </a:p>
          <a:p>
            <a:r>
              <a:rPr lang="fr-FR" sz="3000" b="1" dirty="0" smtClean="0">
                <a:sym typeface="Wingdings" pitchFamily="2" charset="2"/>
              </a:rPr>
              <a:t> </a:t>
            </a:r>
            <a:r>
              <a:rPr lang="fr-FR" sz="3000" b="1" dirty="0" err="1" smtClean="0">
                <a:sym typeface="Wingdings" pitchFamily="2" charset="2"/>
              </a:rPr>
              <a:t>len</a:t>
            </a:r>
            <a:r>
              <a:rPr lang="fr-FR" sz="3000" b="1" dirty="0" smtClean="0">
                <a:sym typeface="Wingdings" pitchFamily="2" charset="2"/>
              </a:rPr>
              <a:t>() </a:t>
            </a:r>
            <a:r>
              <a:rPr lang="fr-FR" sz="3000" b="1" dirty="0" err="1" smtClean="0">
                <a:sym typeface="Wingdings" pitchFamily="2" charset="2"/>
              </a:rPr>
              <a:t>function</a:t>
            </a:r>
            <a:r>
              <a:rPr lang="fr-FR" sz="3000" b="1" dirty="0" smtClean="0">
                <a:sym typeface="Wingdings" pitchFamily="2" charset="2"/>
              </a:rPr>
              <a:t>: </a:t>
            </a:r>
            <a:r>
              <a:rPr lang="en-US" sz="2800" dirty="0" smtClean="0"/>
              <a:t>returns the number of elements present in the </a:t>
            </a:r>
            <a:r>
              <a:rPr lang="en-US" sz="2800" dirty="0" err="1" smtClean="0"/>
              <a:t>tuple</a:t>
            </a:r>
            <a:endParaRPr lang="fr-FR" sz="3000" b="1" dirty="0" smtClean="0">
              <a:sym typeface="Wingdings" pitchFamily="2" charset="2"/>
            </a:endParaRPr>
          </a:p>
          <a:p>
            <a:r>
              <a:rPr lang="en-US" sz="3000" dirty="0" smtClean="0">
                <a:sym typeface="Wingdings" pitchFamily="2" charset="2"/>
              </a:rPr>
              <a:t>&gt;&gt;&gt; </a:t>
            </a:r>
            <a:r>
              <a:rPr lang="en-US" sz="3000" dirty="0" err="1" smtClean="0">
                <a:sym typeface="Wingdings" pitchFamily="2" charset="2"/>
              </a:rPr>
              <a:t>len</a:t>
            </a:r>
            <a:r>
              <a:rPr lang="en-US" sz="3000" dirty="0" smtClean="0">
                <a:sym typeface="Wingdings" pitchFamily="2" charset="2"/>
              </a:rPr>
              <a:t>(t1)</a:t>
            </a:r>
          </a:p>
          <a:p>
            <a:r>
              <a:rPr lang="en-US" sz="3000" dirty="0" smtClean="0">
                <a:sym typeface="Wingdings" pitchFamily="2" charset="2"/>
              </a:rPr>
              <a:t>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93976"/>
          </a:xfrm>
          <a:prstGeom prst="rect">
            <a:avLst/>
          </a:prstGeom>
          <a:noFill/>
        </p:spPr>
        <p:txBody>
          <a:bodyPr wrap="square" rtlCol="0">
            <a:spAutoFit/>
          </a:bodyPr>
          <a:lstStyle/>
          <a:p>
            <a:r>
              <a:rPr lang="en-US" sz="3000" b="1" dirty="0" smtClean="0">
                <a:sym typeface="Wingdings" pitchFamily="2" charset="2"/>
              </a:rPr>
              <a:t> </a:t>
            </a:r>
            <a:r>
              <a:rPr lang="en-US" sz="3000" b="1" dirty="0" smtClean="0"/>
              <a:t>count() function: </a:t>
            </a:r>
            <a:r>
              <a:rPr lang="en-US" sz="3000" dirty="0" smtClean="0"/>
              <a:t> returns number of occurrences of given element in the </a:t>
            </a:r>
            <a:r>
              <a:rPr lang="en-US" sz="3000" dirty="0" err="1" smtClean="0"/>
              <a:t>tuple</a:t>
            </a:r>
            <a:r>
              <a:rPr lang="en-US" sz="3000" dirty="0" smtClean="0"/>
              <a:t>.</a:t>
            </a:r>
          </a:p>
          <a:p>
            <a:r>
              <a:rPr lang="en-US" sz="3000" dirty="0" smtClean="0">
                <a:sym typeface="Wingdings" pitchFamily="2" charset="2"/>
              </a:rPr>
              <a:t>&gt;&gt;&gt; t1=(10,10,20,20,20)</a:t>
            </a:r>
          </a:p>
          <a:p>
            <a:r>
              <a:rPr lang="en-US" sz="3000" dirty="0" smtClean="0">
                <a:sym typeface="Wingdings" pitchFamily="2" charset="2"/>
              </a:rPr>
              <a:t>&gt;&gt;&gt; t1.count(20)</a:t>
            </a:r>
          </a:p>
          <a:p>
            <a:r>
              <a:rPr lang="en-US" sz="3000" dirty="0" smtClean="0">
                <a:sym typeface="Wingdings" pitchFamily="2" charset="2"/>
              </a:rPr>
              <a:t>3</a:t>
            </a:r>
          </a:p>
          <a:p>
            <a:endParaRPr lang="en-US" sz="3000" dirty="0" smtClean="0">
              <a:sym typeface="Wingdings" pitchFamily="2" charset="2"/>
            </a:endParaRPr>
          </a:p>
          <a:p>
            <a:r>
              <a:rPr lang="en-US" sz="3000" b="1" dirty="0" smtClean="0">
                <a:sym typeface="Wingdings" pitchFamily="2" charset="2"/>
              </a:rPr>
              <a:t> Index() function: </a:t>
            </a:r>
            <a:r>
              <a:rPr lang="en-US" sz="3000" dirty="0" smtClean="0"/>
              <a:t>returns index of first occurrence of the given element.</a:t>
            </a:r>
          </a:p>
          <a:p>
            <a:r>
              <a:rPr lang="fr-FR" sz="3000" dirty="0" smtClean="0">
                <a:sym typeface="Wingdings" pitchFamily="2" charset="2"/>
              </a:rPr>
              <a:t>&gt;&gt;&gt; t2=(1000,2000,3000,40000)</a:t>
            </a:r>
          </a:p>
          <a:p>
            <a:r>
              <a:rPr lang="fr-FR" sz="3000" dirty="0" smtClean="0">
                <a:sym typeface="Wingdings" pitchFamily="2" charset="2"/>
              </a:rPr>
              <a:t>&gt;&gt;&gt; type(t2)</a:t>
            </a:r>
          </a:p>
          <a:p>
            <a:r>
              <a:rPr lang="fr-FR" sz="3000" dirty="0" smtClean="0">
                <a:sym typeface="Wingdings" pitchFamily="2" charset="2"/>
              </a:rPr>
              <a:t>&lt;class '</a:t>
            </a:r>
            <a:r>
              <a:rPr lang="fr-FR" sz="3000" dirty="0" err="1" smtClean="0">
                <a:sym typeface="Wingdings" pitchFamily="2" charset="2"/>
              </a:rPr>
              <a:t>tuple</a:t>
            </a:r>
            <a:r>
              <a:rPr lang="fr-FR" sz="3000" dirty="0" smtClean="0">
                <a:sym typeface="Wingdings" pitchFamily="2" charset="2"/>
              </a:rPr>
              <a:t>'&gt;</a:t>
            </a:r>
          </a:p>
          <a:p>
            <a:r>
              <a:rPr lang="fr-FR" sz="3000" dirty="0" smtClean="0">
                <a:sym typeface="Wingdings" pitchFamily="2" charset="2"/>
              </a:rPr>
              <a:t>&gt;&gt;&gt; t2.index(3000)</a:t>
            </a:r>
          </a:p>
          <a:p>
            <a:r>
              <a:rPr lang="fr-FR" sz="3000" dirty="0" smtClean="0">
                <a:sym typeface="Wingdings" pitchFamily="2" charset="2"/>
              </a:rPr>
              <a:t>2</a:t>
            </a:r>
            <a:endParaRPr lang="en-US" sz="3000" dirty="0" smtClean="0">
              <a:sym typeface="Wingdings"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986528"/>
          </a:xfrm>
          <a:prstGeom prst="rect">
            <a:avLst/>
          </a:prstGeom>
          <a:noFill/>
        </p:spPr>
        <p:txBody>
          <a:bodyPr wrap="square" rtlCol="0">
            <a:spAutoFit/>
          </a:bodyPr>
          <a:lstStyle/>
          <a:p>
            <a:r>
              <a:rPr lang="en-US" sz="3200" b="1" dirty="0" smtClean="0">
                <a:sym typeface="Wingdings" pitchFamily="2" charset="2"/>
              </a:rPr>
              <a:t></a:t>
            </a:r>
            <a:r>
              <a:rPr lang="en-US" sz="3200" b="1" dirty="0" smtClean="0"/>
              <a:t>List is dynamic because based on our requirement we can increase the size and decrease the size.</a:t>
            </a:r>
          </a:p>
          <a:p>
            <a:r>
              <a:rPr lang="en-US" sz="3200" dirty="0" smtClean="0"/>
              <a:t>&gt;&gt;&gt; l3=[10,10.23,'Python',1+2j,True]</a:t>
            </a:r>
          </a:p>
          <a:p>
            <a:r>
              <a:rPr lang="en-US" sz="3200" dirty="0" smtClean="0"/>
              <a:t>&gt;&gt;&gt; l3</a:t>
            </a:r>
          </a:p>
          <a:p>
            <a:r>
              <a:rPr lang="en-US" sz="3200" dirty="0" smtClean="0"/>
              <a:t>[10, 10.23, 'Python', (1+2j), True]</a:t>
            </a:r>
          </a:p>
          <a:p>
            <a:r>
              <a:rPr lang="en-US" sz="3200" dirty="0" smtClean="0"/>
              <a:t>&gt;&gt;&gt; l3.remove(True) </a:t>
            </a:r>
            <a:r>
              <a:rPr lang="en-US" sz="3200" dirty="0" smtClean="0">
                <a:sym typeface="Wingdings" pitchFamily="2" charset="2"/>
              </a:rPr>
              <a:t> </a:t>
            </a:r>
            <a:r>
              <a:rPr lang="en-US" sz="3200" b="1" dirty="0" smtClean="0">
                <a:sym typeface="Wingdings" pitchFamily="2" charset="2"/>
              </a:rPr>
              <a:t>Deleting an element</a:t>
            </a:r>
            <a:endParaRPr lang="en-US" sz="3200" dirty="0" smtClean="0"/>
          </a:p>
          <a:p>
            <a:r>
              <a:rPr lang="en-US" sz="3200" dirty="0" smtClean="0"/>
              <a:t>&gt;&gt;&gt; l3</a:t>
            </a:r>
          </a:p>
          <a:p>
            <a:r>
              <a:rPr lang="en-US" sz="3200" dirty="0" smtClean="0"/>
              <a:t>[10, 10.23, 'Python', (1+2j)]</a:t>
            </a:r>
          </a:p>
          <a:p>
            <a:r>
              <a:rPr lang="da-DK" sz="3200" dirty="0" smtClean="0"/>
              <a:t>&gt;&gt;&gt; l3.append(False) </a:t>
            </a:r>
            <a:r>
              <a:rPr lang="da-DK" sz="3200" dirty="0" smtClean="0">
                <a:sym typeface="Wingdings" pitchFamily="2" charset="2"/>
              </a:rPr>
              <a:t> </a:t>
            </a:r>
            <a:r>
              <a:rPr lang="da-DK" sz="3200" b="1" dirty="0" smtClean="0">
                <a:sym typeface="Wingdings" pitchFamily="2" charset="2"/>
              </a:rPr>
              <a:t>Inserting/appending an    </a:t>
            </a:r>
          </a:p>
          <a:p>
            <a:r>
              <a:rPr lang="da-DK" sz="3200" b="1" dirty="0" smtClean="0">
                <a:sym typeface="Wingdings" pitchFamily="2" charset="2"/>
              </a:rPr>
              <a:t>                                            element</a:t>
            </a:r>
            <a:endParaRPr lang="da-DK" sz="3200" dirty="0" smtClean="0"/>
          </a:p>
          <a:p>
            <a:r>
              <a:rPr lang="da-DK" sz="3200" dirty="0" smtClean="0"/>
              <a:t>&gt;&gt;&gt; l3</a:t>
            </a:r>
          </a:p>
          <a:p>
            <a:r>
              <a:rPr lang="da-DK" sz="3200" dirty="0" smtClean="0"/>
              <a:t>[10, 10.23, 'Python', (1+2j), False]</a:t>
            </a:r>
          </a:p>
          <a:p>
            <a:r>
              <a:rPr lang="da-DK" sz="3200" b="1" dirty="0" smtClean="0">
                <a:sym typeface="Wingdings" pitchFamily="2" charset="2"/>
              </a:rPr>
              <a:t> If we want to insert an element at our desired location then we can use ”insert()” function</a:t>
            </a:r>
            <a:endParaRPr lang="en-US" sz="3200" b="1"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017306"/>
          </a:xfrm>
          <a:prstGeom prst="rect">
            <a:avLst/>
          </a:prstGeom>
          <a:noFill/>
        </p:spPr>
        <p:txBody>
          <a:bodyPr wrap="square" rtlCol="0">
            <a:spAutoFit/>
          </a:bodyPr>
          <a:lstStyle/>
          <a:p>
            <a:r>
              <a:rPr lang="en-US" sz="3000" b="1" dirty="0" smtClean="0">
                <a:sym typeface="Wingdings" pitchFamily="2" charset="2"/>
              </a:rPr>
              <a:t> </a:t>
            </a:r>
            <a:r>
              <a:rPr lang="en-US" sz="3000" b="1" dirty="0" smtClean="0"/>
              <a:t>min() and max() functions: </a:t>
            </a:r>
            <a:r>
              <a:rPr lang="en-US" sz="3000" dirty="0" smtClean="0"/>
              <a:t>These functions return min and max values of </a:t>
            </a:r>
            <a:r>
              <a:rPr lang="en-US" sz="3000" dirty="0" err="1" smtClean="0"/>
              <a:t>tuple</a:t>
            </a:r>
            <a:endParaRPr lang="en-US" sz="3000" dirty="0" smtClean="0"/>
          </a:p>
          <a:p>
            <a:r>
              <a:rPr lang="en-US" sz="3000" dirty="0" smtClean="0">
                <a:sym typeface="Wingdings" pitchFamily="2" charset="2"/>
              </a:rPr>
              <a:t>&gt;&gt;&gt; t2</a:t>
            </a:r>
          </a:p>
          <a:p>
            <a:r>
              <a:rPr lang="en-US" sz="3000" dirty="0" smtClean="0">
                <a:sym typeface="Wingdings" pitchFamily="2" charset="2"/>
              </a:rPr>
              <a:t>(1000, 2000, 3000, 40000)</a:t>
            </a:r>
          </a:p>
          <a:p>
            <a:r>
              <a:rPr lang="en-US" sz="3000" dirty="0" smtClean="0">
                <a:sym typeface="Wingdings" pitchFamily="2" charset="2"/>
              </a:rPr>
              <a:t>&gt;&gt;&gt; min(t2)</a:t>
            </a:r>
          </a:p>
          <a:p>
            <a:r>
              <a:rPr lang="en-US" sz="3000" dirty="0" smtClean="0">
                <a:sym typeface="Wingdings" pitchFamily="2" charset="2"/>
              </a:rPr>
              <a:t>1000</a:t>
            </a:r>
          </a:p>
          <a:p>
            <a:r>
              <a:rPr lang="en-US" sz="3000" dirty="0" smtClean="0">
                <a:sym typeface="Wingdings" pitchFamily="2" charset="2"/>
              </a:rPr>
              <a:t>&gt;&gt;&gt; max(t2)</a:t>
            </a:r>
          </a:p>
          <a:p>
            <a:r>
              <a:rPr lang="en-US" sz="3000" dirty="0" smtClean="0">
                <a:sym typeface="Wingdings" pitchFamily="2" charset="2"/>
              </a:rPr>
              <a:t>40000</a:t>
            </a:r>
          </a:p>
          <a:p>
            <a:r>
              <a:rPr lang="en-US" sz="3000" b="1" dirty="0" smtClean="0">
                <a:sym typeface="Wingdings" pitchFamily="2" charset="2"/>
              </a:rPr>
              <a:t> </a:t>
            </a:r>
            <a:r>
              <a:rPr lang="en-US" sz="3000" b="1" dirty="0" err="1" smtClean="0">
                <a:sym typeface="Wingdings" pitchFamily="2" charset="2"/>
              </a:rPr>
              <a:t>eval</a:t>
            </a:r>
            <a:r>
              <a:rPr lang="en-US" sz="3000" b="1" dirty="0" smtClean="0">
                <a:sym typeface="Wingdings" pitchFamily="2" charset="2"/>
              </a:rPr>
              <a:t>() function</a:t>
            </a:r>
          </a:p>
          <a:p>
            <a:r>
              <a:rPr lang="en-US" sz="3000" dirty="0" smtClean="0"/>
              <a:t>&gt;&gt;&gt; t1=</a:t>
            </a:r>
            <a:r>
              <a:rPr lang="en-US" sz="3000" dirty="0" err="1" smtClean="0"/>
              <a:t>eval</a:t>
            </a:r>
            <a:r>
              <a:rPr lang="en-US" sz="3000" dirty="0" smtClean="0"/>
              <a:t>(input("Enter the elements into </a:t>
            </a:r>
            <a:r>
              <a:rPr lang="en-US" sz="3000" dirty="0" err="1" smtClean="0"/>
              <a:t>tuple</a:t>
            </a:r>
            <a:r>
              <a:rPr lang="en-US" sz="3000" dirty="0" smtClean="0"/>
              <a:t>:"))</a:t>
            </a:r>
          </a:p>
          <a:p>
            <a:r>
              <a:rPr lang="en-US" sz="3000" dirty="0" smtClean="0"/>
              <a:t>Enter the elements into </a:t>
            </a:r>
            <a:r>
              <a:rPr lang="en-US" sz="3000" dirty="0" err="1" smtClean="0"/>
              <a:t>tuple</a:t>
            </a:r>
            <a:r>
              <a:rPr lang="en-US" sz="3000" dirty="0" smtClean="0"/>
              <a:t>:(10,20,30,40,50)</a:t>
            </a:r>
          </a:p>
          <a:p>
            <a:r>
              <a:rPr lang="en-US" sz="3000" dirty="0" smtClean="0"/>
              <a:t>&gt;&gt;&gt; t1</a:t>
            </a:r>
          </a:p>
          <a:p>
            <a:r>
              <a:rPr lang="en-US" sz="3000" dirty="0" smtClean="0"/>
              <a:t>(10, 20, 30, 40, 50)</a:t>
            </a:r>
          </a:p>
          <a:p>
            <a:r>
              <a:rPr lang="en-US" sz="3000" dirty="0" smtClean="0"/>
              <a:t>&gt;&gt;&gt; type(t1)</a:t>
            </a:r>
          </a:p>
          <a:p>
            <a:r>
              <a:rPr lang="en-US" sz="3000" dirty="0" smtClean="0"/>
              <a:t>&lt;class '</a:t>
            </a:r>
            <a:r>
              <a:rPr lang="en-US" sz="3000" dirty="0" err="1" smtClean="0"/>
              <a:t>tuple</a:t>
            </a:r>
            <a:r>
              <a:rPr lang="en-US" sz="3000" dirty="0" smtClean="0"/>
              <a:t>'&gt;</a:t>
            </a:r>
            <a:endParaRPr lang="en-US" sz="3000" dirty="0" smtClean="0">
              <a:sym typeface="Wingdings" pitchFamily="2"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01643"/>
          </a:xfrm>
          <a:prstGeom prst="rect">
            <a:avLst/>
          </a:prstGeom>
          <a:noFill/>
        </p:spPr>
        <p:txBody>
          <a:bodyPr wrap="square" rtlCol="0">
            <a:spAutoFit/>
          </a:bodyPr>
          <a:lstStyle/>
          <a:p>
            <a:r>
              <a:rPr lang="en-US" sz="3200" b="1" u="sng" dirty="0" smtClean="0"/>
              <a:t>Set Data Structure</a:t>
            </a:r>
          </a:p>
          <a:p>
            <a:r>
              <a:rPr lang="en-US" sz="3200" dirty="0" smtClean="0">
                <a:sym typeface="Wingdings" pitchFamily="2" charset="2"/>
              </a:rPr>
              <a:t></a:t>
            </a:r>
            <a:r>
              <a:rPr lang="en-US" sz="3200" dirty="0" smtClean="0"/>
              <a:t>If we want to represent a group of unique values as a single entity then we should go for set.</a:t>
            </a:r>
          </a:p>
          <a:p>
            <a:r>
              <a:rPr lang="en-US" sz="3200" dirty="0" smtClean="0">
                <a:sym typeface="Wingdings" pitchFamily="2" charset="2"/>
              </a:rPr>
              <a:t></a:t>
            </a:r>
            <a:r>
              <a:rPr lang="en-US" sz="3200" dirty="0" smtClean="0"/>
              <a:t>We represent set elements within curly braces and with comma separation</a:t>
            </a:r>
          </a:p>
          <a:p>
            <a:r>
              <a:rPr lang="en-US" sz="3200" dirty="0" smtClean="0"/>
              <a:t>&gt;&gt;&gt; s1={10,20,30,40,50}  </a:t>
            </a:r>
            <a:r>
              <a:rPr lang="en-US" sz="3200" b="1" dirty="0" smtClean="0">
                <a:sym typeface="Wingdings" pitchFamily="2" charset="2"/>
              </a:rPr>
              <a:t> Creating a Set</a:t>
            </a:r>
            <a:endParaRPr lang="en-US" sz="3200" dirty="0" smtClean="0"/>
          </a:p>
          <a:p>
            <a:r>
              <a:rPr lang="en-US" sz="3200" dirty="0" smtClean="0"/>
              <a:t>&gt;&gt;&gt; type(s1)</a:t>
            </a:r>
          </a:p>
          <a:p>
            <a:r>
              <a:rPr lang="en-US" sz="3200" dirty="0" smtClean="0"/>
              <a:t>&lt;class 'set'&gt;</a:t>
            </a:r>
          </a:p>
          <a:p>
            <a:r>
              <a:rPr lang="en-US" sz="3200" dirty="0" smtClean="0"/>
              <a:t>&gt;&gt;&gt; s1</a:t>
            </a:r>
          </a:p>
          <a:p>
            <a:r>
              <a:rPr lang="en-US" sz="3200" dirty="0" smtClean="0"/>
              <a:t>{40, 10, 50, 20, 30} </a:t>
            </a:r>
            <a:r>
              <a:rPr lang="en-US" sz="3200" b="1" dirty="0" smtClean="0">
                <a:sym typeface="Wingdings" pitchFamily="2" charset="2"/>
              </a:rPr>
              <a:t> Iteration over set</a:t>
            </a:r>
            <a:endParaRPr lang="en-US" sz="3200" dirty="0" smtClean="0"/>
          </a:p>
          <a:p>
            <a:r>
              <a:rPr lang="en-US" sz="3200" b="1" dirty="0" smtClean="0">
                <a:sym typeface="Wingdings" pitchFamily="2" charset="2"/>
              </a:rPr>
              <a:t> In Set, Insertion order is not preserved (in the above example we can observe this)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494085"/>
          </a:xfrm>
          <a:prstGeom prst="rect">
            <a:avLst/>
          </a:prstGeom>
          <a:noFill/>
        </p:spPr>
        <p:txBody>
          <a:bodyPr wrap="square" rtlCol="0">
            <a:spAutoFit/>
          </a:bodyPr>
          <a:lstStyle/>
          <a:p>
            <a:r>
              <a:rPr lang="en-US" sz="3200" dirty="0" smtClean="0">
                <a:sym typeface="Wingdings" pitchFamily="2" charset="2"/>
              </a:rPr>
              <a:t></a:t>
            </a:r>
            <a:r>
              <a:rPr lang="en-US" sz="3200" b="1" dirty="0" smtClean="0"/>
              <a:t>Duplicates are not allowed.</a:t>
            </a:r>
          </a:p>
          <a:p>
            <a:r>
              <a:rPr lang="en-US" sz="3200" dirty="0" smtClean="0"/>
              <a:t>&gt;&gt;&gt; s2={10,10,20,20,30,30,40,40,50,50}</a:t>
            </a:r>
          </a:p>
          <a:p>
            <a:r>
              <a:rPr lang="en-US" sz="3200" dirty="0" smtClean="0"/>
              <a:t>&gt;&gt;&gt; type(s2)</a:t>
            </a:r>
          </a:p>
          <a:p>
            <a:r>
              <a:rPr lang="en-US" sz="3200" dirty="0" smtClean="0"/>
              <a:t>&lt;class 'set'&gt;</a:t>
            </a:r>
          </a:p>
          <a:p>
            <a:r>
              <a:rPr lang="en-US" sz="3200" dirty="0" smtClean="0"/>
              <a:t>&gt;&gt;&gt; s2</a:t>
            </a:r>
          </a:p>
          <a:p>
            <a:r>
              <a:rPr lang="en-US" sz="3200" dirty="0" smtClean="0"/>
              <a:t>{40, 10, 50, 20, 30}</a:t>
            </a:r>
          </a:p>
          <a:p>
            <a:r>
              <a:rPr lang="en-US" sz="3200" dirty="0" smtClean="0">
                <a:sym typeface="Wingdings" pitchFamily="2" charset="2"/>
              </a:rPr>
              <a:t></a:t>
            </a:r>
            <a:r>
              <a:rPr lang="en-US" sz="3200" b="1" dirty="0" smtClean="0"/>
              <a:t>Indexing and slicing not allowed for the set.</a:t>
            </a:r>
          </a:p>
          <a:p>
            <a:r>
              <a:rPr lang="en-US" sz="3200" dirty="0" smtClean="0"/>
              <a:t>&gt;&gt;&gt; s2</a:t>
            </a:r>
          </a:p>
          <a:p>
            <a:r>
              <a:rPr lang="en-US" sz="3200" dirty="0" smtClean="0"/>
              <a:t>{40, 10, 50, 20, 30}</a:t>
            </a:r>
          </a:p>
          <a:p>
            <a:r>
              <a:rPr lang="en-US" sz="3200" dirty="0" smtClean="0"/>
              <a:t>&gt;&gt;&gt; s2[0]</a:t>
            </a:r>
          </a:p>
          <a:p>
            <a:r>
              <a:rPr lang="en-US" sz="3200" dirty="0" err="1" smtClean="0"/>
              <a:t>TypeError</a:t>
            </a:r>
            <a:r>
              <a:rPr lang="en-US" sz="3200" dirty="0" smtClean="0"/>
              <a:t>: 'set' object is not </a:t>
            </a:r>
            <a:r>
              <a:rPr lang="en-US" sz="3200" dirty="0" err="1" smtClean="0"/>
              <a:t>subscriptable</a:t>
            </a:r>
            <a:endParaRPr lang="en-US" sz="3200" dirty="0" smtClean="0"/>
          </a:p>
          <a:p>
            <a:r>
              <a:rPr lang="en-US" sz="3200" dirty="0" smtClean="0"/>
              <a:t>&gt;&gt;&gt; s2[0:2]</a:t>
            </a:r>
          </a:p>
          <a:p>
            <a:r>
              <a:rPr lang="en-US" sz="3200" dirty="0" err="1" smtClean="0"/>
              <a:t>TypeError</a:t>
            </a:r>
            <a:r>
              <a:rPr lang="en-US" sz="3200" dirty="0" smtClean="0"/>
              <a:t>: 'set' object is not </a:t>
            </a:r>
            <a:r>
              <a:rPr lang="en-US" sz="3200" dirty="0" err="1" smtClean="0"/>
              <a:t>subscriptable</a:t>
            </a:r>
            <a:endParaRPr lang="en-US" sz="32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3539430"/>
          </a:xfrm>
          <a:prstGeom prst="rect">
            <a:avLst/>
          </a:prstGeom>
          <a:noFill/>
        </p:spPr>
        <p:txBody>
          <a:bodyPr wrap="square" rtlCol="0">
            <a:spAutoFit/>
          </a:bodyPr>
          <a:lstStyle/>
          <a:p>
            <a:r>
              <a:rPr lang="en-US" sz="3200" dirty="0" smtClean="0">
                <a:sym typeface="Wingdings" pitchFamily="2" charset="2"/>
              </a:rPr>
              <a:t></a:t>
            </a:r>
            <a:r>
              <a:rPr lang="en-US" sz="3200" b="1" dirty="0" smtClean="0">
                <a:sym typeface="Wingdings" pitchFamily="2" charset="2"/>
              </a:rPr>
              <a:t>Both Homogeneous and </a:t>
            </a:r>
            <a:r>
              <a:rPr lang="en-US" sz="3200" b="1" dirty="0" smtClean="0"/>
              <a:t>Heterogeneous elements are allowed.</a:t>
            </a:r>
          </a:p>
          <a:p>
            <a:r>
              <a:rPr lang="en-US" sz="3200" dirty="0" smtClean="0"/>
              <a:t>&gt;&gt;&gt; s1={10,10.23,'Python',True,1+2j}</a:t>
            </a:r>
          </a:p>
          <a:p>
            <a:r>
              <a:rPr lang="en-US" sz="3200" dirty="0" smtClean="0"/>
              <a:t>&gt;&gt;&gt; s1</a:t>
            </a:r>
          </a:p>
          <a:p>
            <a:r>
              <a:rPr lang="en-US" sz="3200" dirty="0" smtClean="0"/>
              <a:t>{True, (1+2j), 10, 10.23, 'Python'}</a:t>
            </a:r>
          </a:p>
          <a:p>
            <a:r>
              <a:rPr lang="en-US" sz="3200" dirty="0" smtClean="0"/>
              <a:t>&gt;&gt;&gt; type(s1)</a:t>
            </a:r>
          </a:p>
          <a:p>
            <a:r>
              <a:rPr lang="en-US" sz="3200" dirty="0" smtClean="0"/>
              <a:t>&lt;class 'set'&gt;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478970"/>
          </a:xfrm>
          <a:prstGeom prst="rect">
            <a:avLst/>
          </a:prstGeom>
          <a:noFill/>
        </p:spPr>
        <p:txBody>
          <a:bodyPr wrap="square" rtlCol="0">
            <a:spAutoFit/>
          </a:bodyPr>
          <a:lstStyle/>
          <a:p>
            <a:r>
              <a:rPr lang="en-US" sz="3200" b="1" dirty="0" smtClean="0">
                <a:sym typeface="Wingdings" pitchFamily="2" charset="2"/>
              </a:rPr>
              <a:t></a:t>
            </a:r>
            <a:r>
              <a:rPr lang="en-US" sz="3200" b="1" dirty="0" smtClean="0"/>
              <a:t>Set objects are mutable </a:t>
            </a:r>
            <a:r>
              <a:rPr lang="en-US" sz="3200" b="1" dirty="0" err="1" smtClean="0"/>
              <a:t>i.e</a:t>
            </a:r>
            <a:r>
              <a:rPr lang="en-US" sz="3200" b="1" dirty="0" smtClean="0"/>
              <a:t> once we creates set object we can perform any changes in that object based on our requirement.</a:t>
            </a:r>
          </a:p>
          <a:p>
            <a:r>
              <a:rPr lang="en-US" sz="3200" dirty="0" smtClean="0"/>
              <a:t>&gt;&gt;&gt; set1={10,20,30,40}</a:t>
            </a:r>
          </a:p>
          <a:p>
            <a:r>
              <a:rPr lang="en-US" sz="3200" dirty="0" smtClean="0"/>
              <a:t>&gt;&gt;&gt; type(set1)</a:t>
            </a:r>
          </a:p>
          <a:p>
            <a:r>
              <a:rPr lang="en-US" sz="3200" dirty="0" smtClean="0"/>
              <a:t>&lt;class 'set'&gt;</a:t>
            </a:r>
          </a:p>
          <a:p>
            <a:r>
              <a:rPr lang="en-US" sz="3200" dirty="0" smtClean="0"/>
              <a:t>&gt;&gt;&gt; set1</a:t>
            </a:r>
          </a:p>
          <a:p>
            <a:r>
              <a:rPr lang="en-US" sz="3200" dirty="0" smtClean="0"/>
              <a:t>{40, 10, 20, 30}</a:t>
            </a:r>
          </a:p>
          <a:p>
            <a:r>
              <a:rPr lang="en-US" sz="3200" dirty="0" smtClean="0"/>
              <a:t>&gt;&gt;&gt; set1.add(50)</a:t>
            </a:r>
          </a:p>
          <a:p>
            <a:r>
              <a:rPr lang="en-US" sz="3200" dirty="0" smtClean="0"/>
              <a:t>&gt;&gt;&gt; set1</a:t>
            </a:r>
          </a:p>
          <a:p>
            <a:r>
              <a:rPr lang="en-US" sz="3200" dirty="0" smtClean="0"/>
              <a:t>{40, 10, 50, 20, 30}</a:t>
            </a:r>
          </a:p>
          <a:p>
            <a:r>
              <a:rPr lang="en-US" sz="3200" dirty="0" smtClean="0"/>
              <a:t>&gt;&gt;&gt; set1.remove(50)</a:t>
            </a:r>
          </a:p>
          <a:p>
            <a:r>
              <a:rPr lang="en-US" sz="3200" dirty="0" smtClean="0"/>
              <a:t>&gt;&gt;&gt; set1</a:t>
            </a:r>
          </a:p>
          <a:p>
            <a:r>
              <a:rPr lang="en-US" sz="3200" dirty="0" smtClean="0"/>
              <a:t>{40, 10, 20, 30}</a:t>
            </a:r>
          </a:p>
          <a:p>
            <a:endParaRPr lang="en-US" sz="32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986528"/>
          </a:xfrm>
          <a:prstGeom prst="rect">
            <a:avLst/>
          </a:prstGeom>
          <a:noFill/>
        </p:spPr>
        <p:txBody>
          <a:bodyPr wrap="square" rtlCol="0">
            <a:spAutoFit/>
          </a:bodyPr>
          <a:lstStyle/>
          <a:p>
            <a:r>
              <a:rPr lang="en-US" sz="3200" b="1" u="sng" dirty="0" smtClean="0">
                <a:sym typeface="Wingdings" pitchFamily="2" charset="2"/>
              </a:rPr>
              <a:t>Set Operations are done with built-in Set Methods:</a:t>
            </a:r>
          </a:p>
          <a:p>
            <a:r>
              <a:rPr lang="en-US" sz="3200" b="1" u="sng" dirty="0" smtClean="0"/>
              <a:t>set() function:</a:t>
            </a:r>
          </a:p>
          <a:p>
            <a:r>
              <a:rPr lang="en-US" sz="3200" dirty="0" smtClean="0"/>
              <a:t>set() function is used to convert the sequence of objects into set objects.</a:t>
            </a:r>
          </a:p>
          <a:p>
            <a:r>
              <a:rPr lang="en-US" sz="3200" dirty="0" smtClean="0"/>
              <a:t>&gt;&gt;&gt; l1=[10,20,30,40,50]</a:t>
            </a:r>
          </a:p>
          <a:p>
            <a:r>
              <a:rPr lang="en-US" sz="3200" dirty="0" smtClean="0"/>
              <a:t>&gt;&gt;&gt; type(l1)</a:t>
            </a:r>
          </a:p>
          <a:p>
            <a:r>
              <a:rPr lang="en-US" sz="3200" dirty="0" smtClean="0"/>
              <a:t>&lt;class 'list'&gt;</a:t>
            </a:r>
          </a:p>
          <a:p>
            <a:r>
              <a:rPr lang="en-US" sz="3200" dirty="0" smtClean="0"/>
              <a:t>&gt;&gt;&gt; l1</a:t>
            </a:r>
          </a:p>
          <a:p>
            <a:r>
              <a:rPr lang="en-US" sz="3200" dirty="0" smtClean="0"/>
              <a:t>[10, 20, 30, 40, 50]</a:t>
            </a:r>
          </a:p>
          <a:p>
            <a:r>
              <a:rPr lang="en-US" sz="3200" dirty="0" smtClean="0"/>
              <a:t>&gt;&gt;&gt; s1=set(l1)</a:t>
            </a:r>
          </a:p>
          <a:p>
            <a:r>
              <a:rPr lang="en-US" sz="3200" dirty="0" smtClean="0"/>
              <a:t>&gt;&gt;&gt; s1</a:t>
            </a:r>
          </a:p>
          <a:p>
            <a:r>
              <a:rPr lang="en-US" sz="3200" dirty="0" smtClean="0"/>
              <a:t>{40, 10, 50, 20, 30}</a:t>
            </a:r>
          </a:p>
          <a:p>
            <a:r>
              <a:rPr lang="en-US" sz="3200" dirty="0" smtClean="0"/>
              <a:t>&gt;&gt;&gt; type(s1)</a:t>
            </a:r>
          </a:p>
          <a:p>
            <a:r>
              <a:rPr lang="en-US" sz="3200" dirty="0" smtClean="0"/>
              <a:t>&lt;class 'set'&gt;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509200"/>
          </a:xfrm>
          <a:prstGeom prst="rect">
            <a:avLst/>
          </a:prstGeom>
          <a:noFill/>
        </p:spPr>
        <p:txBody>
          <a:bodyPr wrap="square" rtlCol="0">
            <a:spAutoFit/>
          </a:bodyPr>
          <a:lstStyle/>
          <a:p>
            <a:r>
              <a:rPr lang="en-US" sz="3200" dirty="0" smtClean="0"/>
              <a:t>&gt;&gt;&gt; t1=(10,20,30,40,50)</a:t>
            </a:r>
          </a:p>
          <a:p>
            <a:r>
              <a:rPr lang="en-US" sz="3200" dirty="0" smtClean="0"/>
              <a:t>&gt;&gt;&gt; type(t1)</a:t>
            </a:r>
          </a:p>
          <a:p>
            <a:r>
              <a:rPr lang="en-US" sz="3200" dirty="0" smtClean="0"/>
              <a:t>&lt;class '</a:t>
            </a:r>
            <a:r>
              <a:rPr lang="en-US" sz="3200" dirty="0" err="1" smtClean="0"/>
              <a:t>tuple</a:t>
            </a:r>
            <a:r>
              <a:rPr lang="en-US" sz="3200" dirty="0" smtClean="0"/>
              <a:t>'&gt;</a:t>
            </a:r>
          </a:p>
          <a:p>
            <a:r>
              <a:rPr lang="en-US" sz="3200" dirty="0" smtClean="0"/>
              <a:t>&gt;&gt;&gt; t1</a:t>
            </a:r>
          </a:p>
          <a:p>
            <a:r>
              <a:rPr lang="en-US" sz="3200" dirty="0" smtClean="0"/>
              <a:t>(10, 20, 30, 40, 50)</a:t>
            </a:r>
          </a:p>
          <a:p>
            <a:r>
              <a:rPr lang="en-US" sz="3200" dirty="0" smtClean="0"/>
              <a:t>&gt;&gt;&gt; s2=set(t1)</a:t>
            </a:r>
          </a:p>
          <a:p>
            <a:r>
              <a:rPr lang="en-US" sz="3200" dirty="0" smtClean="0"/>
              <a:t>&gt;&gt;&gt; s2</a:t>
            </a:r>
          </a:p>
          <a:p>
            <a:r>
              <a:rPr lang="en-US" sz="3200" dirty="0" smtClean="0"/>
              <a:t>{40, 10, 50, 20, 30}</a:t>
            </a:r>
          </a:p>
          <a:p>
            <a:r>
              <a:rPr lang="en-US" sz="3200" dirty="0" smtClean="0"/>
              <a:t>&gt;&gt;&gt; type(s2)</a:t>
            </a:r>
          </a:p>
          <a:p>
            <a:r>
              <a:rPr lang="en-US" sz="3200" dirty="0" smtClean="0"/>
              <a:t>&lt;class 'set'&gt;</a:t>
            </a:r>
          </a:p>
          <a:p>
            <a:r>
              <a:rPr lang="en-US" sz="3200" dirty="0" smtClean="0"/>
              <a:t>&gt;&gt;&gt;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109639"/>
          </a:xfrm>
          <a:prstGeom prst="rect">
            <a:avLst/>
          </a:prstGeom>
          <a:noFill/>
        </p:spPr>
        <p:txBody>
          <a:bodyPr wrap="square" rtlCol="0">
            <a:spAutoFit/>
          </a:bodyPr>
          <a:lstStyle/>
          <a:p>
            <a:r>
              <a:rPr lang="en-US" sz="3200" b="1" u="sng" dirty="0" smtClean="0"/>
              <a:t>copy() function:</a:t>
            </a:r>
          </a:p>
          <a:p>
            <a:r>
              <a:rPr lang="en-US" sz="3200" dirty="0" smtClean="0"/>
              <a:t>One set is copied into another set.</a:t>
            </a:r>
          </a:p>
          <a:p>
            <a:r>
              <a:rPr lang="en-US" sz="2800" dirty="0" smtClean="0"/>
              <a:t>&gt;&gt;&gt; s1={1000,2000,3000}</a:t>
            </a:r>
          </a:p>
          <a:p>
            <a:r>
              <a:rPr lang="en-US" sz="2800" dirty="0" smtClean="0"/>
              <a:t>&gt;&gt;&gt; type(s1)</a:t>
            </a:r>
          </a:p>
          <a:p>
            <a:r>
              <a:rPr lang="en-US" sz="2800" dirty="0" smtClean="0"/>
              <a:t>&lt;class 'set'&gt;</a:t>
            </a:r>
          </a:p>
          <a:p>
            <a:r>
              <a:rPr lang="en-US" sz="2800" dirty="0" smtClean="0"/>
              <a:t>&gt;&gt;&gt; s1</a:t>
            </a:r>
          </a:p>
          <a:p>
            <a:r>
              <a:rPr lang="en-US" sz="2800" dirty="0" smtClean="0"/>
              <a:t>{1000, 3000, 2000}</a:t>
            </a:r>
          </a:p>
          <a:p>
            <a:r>
              <a:rPr lang="en-US" sz="2800" dirty="0" smtClean="0"/>
              <a:t>&gt;&gt;&gt; s2=s1.copy()</a:t>
            </a:r>
          </a:p>
          <a:p>
            <a:r>
              <a:rPr lang="en-US" sz="2800" dirty="0" smtClean="0"/>
              <a:t>&gt;&gt;&gt; s2</a:t>
            </a:r>
          </a:p>
          <a:p>
            <a:r>
              <a:rPr lang="en-US" sz="2800" dirty="0" smtClean="0"/>
              <a:t>{1000, 3000, 2000}</a:t>
            </a:r>
          </a:p>
          <a:p>
            <a:r>
              <a:rPr lang="en-US" sz="2800" dirty="0" smtClean="0"/>
              <a:t>&gt;&gt;&gt; type(s2)</a:t>
            </a:r>
          </a:p>
          <a:p>
            <a:r>
              <a:rPr lang="en-US" sz="2800" dirty="0" smtClean="0"/>
              <a:t>&lt;class 'set'&gt;</a:t>
            </a:r>
          </a:p>
          <a:p>
            <a:r>
              <a:rPr lang="en-US" sz="2800" dirty="0" smtClean="0"/>
              <a:t>&gt;&gt;&gt; id(s1)</a:t>
            </a:r>
          </a:p>
          <a:p>
            <a:r>
              <a:rPr lang="en-US" sz="2800" dirty="0" smtClean="0"/>
              <a:t>46408200</a:t>
            </a:r>
          </a:p>
          <a:p>
            <a:r>
              <a:rPr lang="en-US" sz="2800" dirty="0" smtClean="0"/>
              <a:t>&gt;&gt;&gt; id(s2)</a:t>
            </a:r>
          </a:p>
          <a:p>
            <a:r>
              <a:rPr lang="en-US" sz="2800" dirty="0" smtClean="0"/>
              <a:t>46408424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016758"/>
          </a:xfrm>
          <a:prstGeom prst="rect">
            <a:avLst/>
          </a:prstGeom>
          <a:noFill/>
        </p:spPr>
        <p:txBody>
          <a:bodyPr wrap="square" rtlCol="0">
            <a:spAutoFit/>
          </a:bodyPr>
          <a:lstStyle/>
          <a:p>
            <a:r>
              <a:rPr lang="en-US" sz="3200" b="1" u="sng" dirty="0" smtClean="0"/>
              <a:t>clear():</a:t>
            </a:r>
          </a:p>
          <a:p>
            <a:r>
              <a:rPr lang="en-US" sz="3200" dirty="0" smtClean="0"/>
              <a:t>To remove all elements from the Set.</a:t>
            </a:r>
          </a:p>
          <a:p>
            <a:r>
              <a:rPr lang="en-US" sz="3200" dirty="0" smtClean="0"/>
              <a:t>&gt;&gt;&gt; s1={"</a:t>
            </a:r>
            <a:r>
              <a:rPr lang="en-US" sz="3200" dirty="0" err="1" smtClean="0"/>
              <a:t>apple","banana","cherry</a:t>
            </a:r>
            <a:r>
              <a:rPr lang="en-US" sz="3200" dirty="0" smtClean="0"/>
              <a:t>"}</a:t>
            </a:r>
          </a:p>
          <a:p>
            <a:r>
              <a:rPr lang="en-US" sz="3200" dirty="0" smtClean="0"/>
              <a:t>&gt;&gt;&gt; type(s1)</a:t>
            </a:r>
          </a:p>
          <a:p>
            <a:r>
              <a:rPr lang="en-US" sz="3200" dirty="0" smtClean="0"/>
              <a:t>&lt;class 'set'&gt;</a:t>
            </a:r>
          </a:p>
          <a:p>
            <a:r>
              <a:rPr lang="en-US" sz="3200" dirty="0" smtClean="0"/>
              <a:t>&gt;&gt;&gt; s1</a:t>
            </a:r>
          </a:p>
          <a:p>
            <a:r>
              <a:rPr lang="en-US" sz="3200" dirty="0" smtClean="0"/>
              <a:t>{'cherry', 'apple', 'banana'}</a:t>
            </a:r>
          </a:p>
          <a:p>
            <a:r>
              <a:rPr lang="en-US" sz="3200" dirty="0" smtClean="0"/>
              <a:t>&gt;&gt;&gt; s1.clear()</a:t>
            </a:r>
          </a:p>
          <a:p>
            <a:r>
              <a:rPr lang="en-US" sz="3200" dirty="0" smtClean="0"/>
              <a:t>&gt;&gt;&gt; s1</a:t>
            </a:r>
          </a:p>
          <a:p>
            <a:r>
              <a:rPr lang="en-US" sz="3200" dirty="0" smtClean="0"/>
              <a:t>set()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7478970"/>
          </a:xfrm>
          <a:prstGeom prst="rect">
            <a:avLst/>
          </a:prstGeom>
          <a:noFill/>
        </p:spPr>
        <p:txBody>
          <a:bodyPr wrap="square" rtlCol="0">
            <a:spAutoFit/>
          </a:bodyPr>
          <a:lstStyle/>
          <a:p>
            <a:r>
              <a:rPr lang="en-US" sz="3200" b="1" u="sng" dirty="0" smtClean="0"/>
              <a:t>Union of Sets:</a:t>
            </a:r>
          </a:p>
          <a:p>
            <a:r>
              <a:rPr lang="en-US" sz="3200" dirty="0" smtClean="0"/>
              <a:t>union() function is used to union or combine the sets.</a:t>
            </a:r>
          </a:p>
          <a:p>
            <a:r>
              <a:rPr lang="en-US" sz="3200" b="1" dirty="0" smtClean="0"/>
              <a:t>Syntax:</a:t>
            </a:r>
          </a:p>
          <a:p>
            <a:r>
              <a:rPr lang="en-US" sz="3200" dirty="0" err="1" smtClean="0"/>
              <a:t>x.union</a:t>
            </a:r>
            <a:r>
              <a:rPr lang="en-US" sz="3200" dirty="0" smtClean="0"/>
              <a:t>(y) or </a:t>
            </a:r>
            <a:r>
              <a:rPr lang="en-US" sz="3200" dirty="0" err="1" smtClean="0"/>
              <a:t>x|y</a:t>
            </a:r>
            <a:endParaRPr lang="en-US" sz="3200" dirty="0" smtClean="0"/>
          </a:p>
          <a:p>
            <a:r>
              <a:rPr lang="en-US" sz="3200" dirty="0" smtClean="0"/>
              <a:t>&gt;&gt;&gt; s1={10,20,30,40}</a:t>
            </a:r>
          </a:p>
          <a:p>
            <a:r>
              <a:rPr lang="en-US" sz="3200" dirty="0" smtClean="0"/>
              <a:t>&gt;&gt;&gt; type(s1)</a:t>
            </a:r>
          </a:p>
          <a:p>
            <a:r>
              <a:rPr lang="en-US" sz="3200" dirty="0" smtClean="0"/>
              <a:t>&lt;class 'set'&gt;</a:t>
            </a:r>
          </a:p>
          <a:p>
            <a:r>
              <a:rPr lang="en-US" sz="3200" dirty="0" smtClean="0"/>
              <a:t>&gt;&gt;&gt; s2={50,60,70,80}</a:t>
            </a:r>
          </a:p>
          <a:p>
            <a:r>
              <a:rPr lang="en-US" sz="3200" dirty="0" smtClean="0"/>
              <a:t>&gt;&gt;&gt; s3=s1.union(s2)</a:t>
            </a:r>
          </a:p>
          <a:p>
            <a:r>
              <a:rPr lang="en-US" sz="3200" dirty="0" smtClean="0"/>
              <a:t>&gt;&gt;&gt; s3</a:t>
            </a:r>
          </a:p>
          <a:p>
            <a:r>
              <a:rPr lang="en-US" sz="3200" dirty="0" smtClean="0"/>
              <a:t>{70, 40, 10, 80, 50, 20, 60, 30}</a:t>
            </a:r>
          </a:p>
          <a:p>
            <a:r>
              <a:rPr lang="da-DK" sz="3200" dirty="0" smtClean="0"/>
              <a:t>&gt;&gt;&gt; s4=s1|s2</a:t>
            </a:r>
          </a:p>
          <a:p>
            <a:r>
              <a:rPr lang="da-DK" sz="3200" dirty="0" smtClean="0"/>
              <a:t>&gt;&gt;&gt; s4</a:t>
            </a:r>
          </a:p>
          <a:p>
            <a:r>
              <a:rPr lang="da-DK" sz="3200" dirty="0" smtClean="0"/>
              <a:t>{70, 40, 10, 80, 50, 20, 60, 30}</a:t>
            </a:r>
            <a:endParaRPr lang="en-US" sz="2800" dirty="0" smtClean="0"/>
          </a:p>
          <a:p>
            <a:endParaRPr lang="en-US" sz="3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3539430"/>
          </a:xfrm>
          <a:prstGeom prst="rect">
            <a:avLst/>
          </a:prstGeom>
          <a:noFill/>
        </p:spPr>
        <p:txBody>
          <a:bodyPr wrap="square" rtlCol="0">
            <a:spAutoFit/>
          </a:bodyPr>
          <a:lstStyle/>
          <a:p>
            <a:r>
              <a:rPr lang="en-US" sz="3200" dirty="0" smtClean="0">
                <a:sym typeface="Wingdings" pitchFamily="2" charset="2"/>
              </a:rPr>
              <a:t>&gt;&gt;&gt; l3</a:t>
            </a:r>
          </a:p>
          <a:p>
            <a:r>
              <a:rPr lang="en-US" sz="3200" dirty="0" smtClean="0">
                <a:sym typeface="Wingdings" pitchFamily="2" charset="2"/>
              </a:rPr>
              <a:t>[10, 10.23, 'Python', (1+2j), False]</a:t>
            </a:r>
          </a:p>
          <a:p>
            <a:r>
              <a:rPr lang="en-US" sz="3200" dirty="0" smtClean="0">
                <a:sym typeface="Wingdings" pitchFamily="2" charset="2"/>
              </a:rPr>
              <a:t>&gt;&gt;&gt; l3.insert(1,11)</a:t>
            </a:r>
          </a:p>
          <a:p>
            <a:r>
              <a:rPr lang="en-US" sz="3200" dirty="0" smtClean="0">
                <a:sym typeface="Wingdings" pitchFamily="2" charset="2"/>
              </a:rPr>
              <a:t>&gt;&gt;&gt; l3</a:t>
            </a:r>
          </a:p>
          <a:p>
            <a:r>
              <a:rPr lang="en-US" sz="3200" dirty="0" smtClean="0">
                <a:sym typeface="Wingdings" pitchFamily="2" charset="2"/>
              </a:rPr>
              <a:t>[10, </a:t>
            </a:r>
            <a:r>
              <a:rPr lang="en-US" sz="3200" b="1" dirty="0" smtClean="0">
                <a:sym typeface="Wingdings" pitchFamily="2" charset="2"/>
              </a:rPr>
              <a:t>11</a:t>
            </a:r>
            <a:r>
              <a:rPr lang="en-US" sz="3200" dirty="0" smtClean="0">
                <a:sym typeface="Wingdings" pitchFamily="2" charset="2"/>
              </a:rPr>
              <a:t>, 10.23, 'Python', (1+2j), False]</a:t>
            </a:r>
          </a:p>
          <a:p>
            <a:r>
              <a:rPr lang="en-US" sz="3200" b="1" dirty="0" smtClean="0">
                <a:sym typeface="Wingdings" pitchFamily="2" charset="2"/>
              </a:rPr>
              <a:t> So, Lists are Mutable. i.e. we can do whatever changes we want.</a:t>
            </a:r>
            <a:endParaRPr lang="en-US" sz="32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3524"/>
            <a:ext cx="9144000" cy="6247864"/>
          </a:xfrm>
          <a:prstGeom prst="rect">
            <a:avLst/>
          </a:prstGeom>
          <a:noFill/>
        </p:spPr>
        <p:txBody>
          <a:bodyPr wrap="square" rtlCol="0">
            <a:spAutoFit/>
          </a:bodyPr>
          <a:lstStyle/>
          <a:p>
            <a:r>
              <a:rPr lang="en-US" sz="3200" b="1" u="sng" dirty="0" smtClean="0"/>
              <a:t>Intersection of sets():</a:t>
            </a:r>
          </a:p>
          <a:p>
            <a:r>
              <a:rPr lang="en-US" sz="3200" dirty="0" smtClean="0"/>
              <a:t>intersection() function returns common elements from the sets.</a:t>
            </a:r>
          </a:p>
          <a:p>
            <a:r>
              <a:rPr lang="en-US" sz="3200" b="1" dirty="0" smtClean="0"/>
              <a:t>Syntax:</a:t>
            </a:r>
          </a:p>
          <a:p>
            <a:r>
              <a:rPr lang="en-US" sz="3200" dirty="0" err="1" smtClean="0"/>
              <a:t>x.intersection</a:t>
            </a:r>
            <a:r>
              <a:rPr lang="en-US" sz="3200" dirty="0" smtClean="0"/>
              <a:t>(y) or </a:t>
            </a:r>
            <a:r>
              <a:rPr lang="en-US" sz="3200" dirty="0" err="1" smtClean="0"/>
              <a:t>x&amp;y</a:t>
            </a:r>
            <a:endParaRPr lang="en-US" sz="3200" dirty="0" smtClean="0"/>
          </a:p>
          <a:p>
            <a:r>
              <a:rPr lang="en-US" sz="3000" dirty="0" smtClean="0"/>
              <a:t>&gt;&gt;&gt; s1={10,20,30,40}</a:t>
            </a:r>
          </a:p>
          <a:p>
            <a:r>
              <a:rPr lang="en-US" sz="3000" dirty="0" smtClean="0"/>
              <a:t>&gt;&gt;&gt; s2={10,20,50,60}</a:t>
            </a:r>
          </a:p>
          <a:p>
            <a:r>
              <a:rPr lang="en-US" sz="3000" dirty="0" smtClean="0"/>
              <a:t>&gt;&gt;&gt; s3=s1.intersection(s2)</a:t>
            </a:r>
          </a:p>
          <a:p>
            <a:r>
              <a:rPr lang="en-US" sz="3000" dirty="0" smtClean="0"/>
              <a:t>&gt;&gt;&gt; s3</a:t>
            </a:r>
          </a:p>
          <a:p>
            <a:r>
              <a:rPr lang="en-US" sz="3000" dirty="0" smtClean="0"/>
              <a:t>{10, 20}</a:t>
            </a:r>
          </a:p>
          <a:p>
            <a:r>
              <a:rPr lang="en-US" sz="3000" dirty="0" smtClean="0"/>
              <a:t>&gt;&gt;&gt; s4=s1&amp;s2</a:t>
            </a:r>
          </a:p>
          <a:p>
            <a:r>
              <a:rPr lang="en-US" sz="3000" dirty="0" smtClean="0"/>
              <a:t>&gt;&gt;&gt; s4</a:t>
            </a:r>
          </a:p>
          <a:p>
            <a:r>
              <a:rPr lang="en-US" sz="3000" dirty="0" smtClean="0"/>
              <a:t>{10, 20}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4594"/>
            <a:ext cx="9144000" cy="6001643"/>
          </a:xfrm>
          <a:prstGeom prst="rect">
            <a:avLst/>
          </a:prstGeom>
          <a:noFill/>
        </p:spPr>
        <p:txBody>
          <a:bodyPr wrap="square" rtlCol="0">
            <a:spAutoFit/>
          </a:bodyPr>
          <a:lstStyle/>
          <a:p>
            <a:r>
              <a:rPr lang="en-US" sz="3200" b="1" u="sng" dirty="0" err="1" smtClean="0"/>
              <a:t>Frozenset</a:t>
            </a:r>
            <a:r>
              <a:rPr lang="en-US" sz="3200" b="1" u="sng" dirty="0" smtClean="0"/>
              <a:t>:</a:t>
            </a:r>
            <a:r>
              <a:rPr lang="en-US" sz="3200" dirty="0" smtClean="0"/>
              <a:t> </a:t>
            </a:r>
          </a:p>
          <a:p>
            <a:r>
              <a:rPr lang="en-US" sz="3200" b="1" dirty="0" smtClean="0"/>
              <a:t>Frozen set</a:t>
            </a:r>
            <a:r>
              <a:rPr lang="en-US" sz="3200" dirty="0" smtClean="0"/>
              <a:t> is an immutable version </a:t>
            </a:r>
            <a:r>
              <a:rPr lang="en-US" sz="3200" b="1" dirty="0" smtClean="0"/>
              <a:t>set </a:t>
            </a:r>
            <a:r>
              <a:rPr lang="en-US" sz="3200" dirty="0" smtClean="0"/>
              <a:t>object. Where as set is mutable.</a:t>
            </a:r>
          </a:p>
          <a:p>
            <a:r>
              <a:rPr lang="en-US" sz="3200" dirty="0" smtClean="0"/>
              <a:t>&gt;&gt;&gt; </a:t>
            </a:r>
            <a:r>
              <a:rPr lang="en-US" sz="3200" dirty="0" err="1" smtClean="0"/>
              <a:t>fs</a:t>
            </a:r>
            <a:r>
              <a:rPr lang="en-US" sz="3200" dirty="0" smtClean="0"/>
              <a:t>=</a:t>
            </a:r>
            <a:r>
              <a:rPr lang="en-US" sz="3200" dirty="0" err="1" smtClean="0"/>
              <a:t>frozenset</a:t>
            </a:r>
            <a:r>
              <a:rPr lang="en-US" sz="3200" dirty="0" smtClean="0"/>
              <a:t>({1,2,3,4})</a:t>
            </a:r>
          </a:p>
          <a:p>
            <a:r>
              <a:rPr lang="en-US" sz="3200" dirty="0" smtClean="0"/>
              <a:t>&gt;&gt;&gt; type(</a:t>
            </a:r>
            <a:r>
              <a:rPr lang="en-US" sz="3200" dirty="0" err="1" smtClean="0"/>
              <a:t>fs</a:t>
            </a:r>
            <a:r>
              <a:rPr lang="en-US" sz="3200" dirty="0" smtClean="0"/>
              <a:t>)</a:t>
            </a:r>
          </a:p>
          <a:p>
            <a:r>
              <a:rPr lang="en-US" sz="3200" dirty="0" smtClean="0"/>
              <a:t>&lt;class '</a:t>
            </a:r>
            <a:r>
              <a:rPr lang="en-US" sz="3200" dirty="0" err="1" smtClean="0"/>
              <a:t>frozenset</a:t>
            </a:r>
            <a:r>
              <a:rPr lang="en-US" sz="3200" dirty="0" smtClean="0"/>
              <a:t>'&gt;</a:t>
            </a:r>
          </a:p>
          <a:p>
            <a:r>
              <a:rPr lang="en-US" sz="3200" dirty="0" smtClean="0"/>
              <a:t>&gt;&gt;&gt; list1=[10,20,30,40]</a:t>
            </a:r>
          </a:p>
          <a:p>
            <a:r>
              <a:rPr lang="en-US" sz="3200" dirty="0" smtClean="0"/>
              <a:t>&gt;&gt; frozenset1=</a:t>
            </a:r>
            <a:r>
              <a:rPr lang="en-US" sz="3200" dirty="0" err="1" smtClean="0"/>
              <a:t>frozenset</a:t>
            </a:r>
            <a:r>
              <a:rPr lang="en-US" sz="3200" dirty="0" smtClean="0"/>
              <a:t>(list1)</a:t>
            </a:r>
          </a:p>
          <a:p>
            <a:r>
              <a:rPr lang="en-US" sz="3200" dirty="0" smtClean="0"/>
              <a:t>&gt;&gt;&gt; type(frozenset1)</a:t>
            </a:r>
          </a:p>
          <a:p>
            <a:r>
              <a:rPr lang="en-US" sz="3200" dirty="0" smtClean="0"/>
              <a:t>&lt;class '</a:t>
            </a:r>
            <a:r>
              <a:rPr lang="en-US" sz="3200" dirty="0" err="1" smtClean="0"/>
              <a:t>frozenset</a:t>
            </a:r>
            <a:r>
              <a:rPr lang="en-US" sz="3200" dirty="0" smtClean="0"/>
              <a:t>'&gt;</a:t>
            </a:r>
          </a:p>
          <a:p>
            <a:r>
              <a:rPr lang="en-US" sz="3200" dirty="0" smtClean="0"/>
              <a:t>&gt;&gt;&gt; frozenset1</a:t>
            </a:r>
          </a:p>
          <a:p>
            <a:r>
              <a:rPr lang="en-US" sz="3200" dirty="0" err="1" smtClean="0"/>
              <a:t>frozenset</a:t>
            </a:r>
            <a:r>
              <a:rPr lang="en-US" sz="3200" dirty="0" smtClean="0"/>
              <a:t>({40, 10, 20, 30})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4594"/>
            <a:ext cx="9144000" cy="3539430"/>
          </a:xfrm>
          <a:prstGeom prst="rect">
            <a:avLst/>
          </a:prstGeom>
          <a:noFill/>
        </p:spPr>
        <p:txBody>
          <a:bodyPr wrap="square" rtlCol="0">
            <a:spAutoFit/>
          </a:bodyPr>
          <a:lstStyle/>
          <a:p>
            <a:r>
              <a:rPr lang="en-US" sz="3200" dirty="0" smtClean="0"/>
              <a:t>&gt;&gt;&gt; frozenset1.add(50) </a:t>
            </a:r>
          </a:p>
          <a:p>
            <a:r>
              <a:rPr lang="en-US" sz="3200" dirty="0" smtClean="0"/>
              <a:t>…..</a:t>
            </a:r>
          </a:p>
          <a:p>
            <a:r>
              <a:rPr lang="en-US" sz="3200" dirty="0" err="1" smtClean="0"/>
              <a:t>AttributeError</a:t>
            </a:r>
            <a:r>
              <a:rPr lang="en-US" sz="3200" dirty="0" smtClean="0"/>
              <a:t>: </a:t>
            </a:r>
            <a:r>
              <a:rPr lang="en-US" sz="3200" b="1" dirty="0" smtClean="0"/>
              <a:t>'</a:t>
            </a:r>
            <a:r>
              <a:rPr lang="en-US" sz="3200" b="1" dirty="0" err="1" smtClean="0"/>
              <a:t>frozenset</a:t>
            </a:r>
            <a:r>
              <a:rPr lang="en-US" sz="3200" b="1" dirty="0" smtClean="0"/>
              <a:t>' object has no attribute 'add'</a:t>
            </a:r>
          </a:p>
          <a:p>
            <a:endParaRPr lang="en-US" sz="3200" dirty="0" smtClean="0"/>
          </a:p>
          <a:p>
            <a:r>
              <a:rPr lang="en-US" sz="3200" b="1" dirty="0" smtClean="0"/>
              <a:t>Note: </a:t>
            </a:r>
            <a:r>
              <a:rPr lang="en-US" sz="3200" dirty="0" smtClean="0"/>
              <a:t>So, we can not add the element to </a:t>
            </a:r>
            <a:r>
              <a:rPr lang="en-US" sz="3200" dirty="0" err="1" smtClean="0"/>
              <a:t>frozenset</a:t>
            </a:r>
            <a:r>
              <a:rPr lang="en-US" sz="3200" dirty="0" smtClean="0"/>
              <a:t>, because </a:t>
            </a:r>
            <a:r>
              <a:rPr lang="en-US" sz="3200" dirty="0" err="1" smtClean="0"/>
              <a:t>frozenset</a:t>
            </a:r>
            <a:r>
              <a:rPr lang="en-US" sz="3200" dirty="0" smtClean="0"/>
              <a:t> immutable type.</a:t>
            </a:r>
            <a:endParaRPr lang="en-US" sz="3200" b="1"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01643"/>
          </a:xfrm>
          <a:prstGeom prst="rect">
            <a:avLst/>
          </a:prstGeom>
          <a:noFill/>
        </p:spPr>
        <p:txBody>
          <a:bodyPr wrap="square" rtlCol="0">
            <a:spAutoFit/>
          </a:bodyPr>
          <a:lstStyle/>
          <a:p>
            <a:r>
              <a:rPr lang="en-US" sz="3200" b="1" u="sng" dirty="0" smtClean="0"/>
              <a:t>Dictionary Data Structure</a:t>
            </a:r>
          </a:p>
          <a:p>
            <a:r>
              <a:rPr lang="en-US" sz="3200" dirty="0" smtClean="0">
                <a:sym typeface="Wingdings" pitchFamily="2" charset="2"/>
              </a:rPr>
              <a:t></a:t>
            </a:r>
            <a:r>
              <a:rPr lang="en-US" sz="3200" dirty="0" smtClean="0"/>
              <a:t>We can use </a:t>
            </a:r>
            <a:r>
              <a:rPr lang="en-US" sz="3200" dirty="0" err="1" smtClean="0"/>
              <a:t>List,Tuple</a:t>
            </a:r>
            <a:r>
              <a:rPr lang="en-US" sz="3200" dirty="0" smtClean="0"/>
              <a:t> and Set to represent a group of individual objects as a single entity.</a:t>
            </a:r>
          </a:p>
          <a:p>
            <a:r>
              <a:rPr lang="en-US" sz="3200" dirty="0" smtClean="0">
                <a:sym typeface="Wingdings" pitchFamily="2" charset="2"/>
              </a:rPr>
              <a:t></a:t>
            </a:r>
            <a:r>
              <a:rPr lang="en-US" sz="3200" dirty="0" smtClean="0"/>
              <a:t>If we want to represent a group of objects as key-value pairs then we should go for Dictionary. </a:t>
            </a:r>
          </a:p>
          <a:p>
            <a:r>
              <a:rPr lang="en-US" sz="3200" b="1" dirty="0" smtClean="0"/>
              <a:t>Format:</a:t>
            </a:r>
            <a:r>
              <a:rPr lang="en-US" sz="3200" dirty="0" smtClean="0"/>
              <a:t> dictionary={</a:t>
            </a:r>
            <a:r>
              <a:rPr lang="en-US" sz="3200" dirty="0" err="1" smtClean="0"/>
              <a:t>key:value</a:t>
            </a:r>
            <a:r>
              <a:rPr lang="en-US" sz="3200" dirty="0" smtClean="0"/>
              <a:t>, </a:t>
            </a:r>
            <a:r>
              <a:rPr lang="en-US" sz="3200" dirty="0" err="1" smtClean="0"/>
              <a:t>key:value</a:t>
            </a:r>
            <a:r>
              <a:rPr lang="en-US" sz="3200" dirty="0" smtClean="0"/>
              <a:t>}</a:t>
            </a:r>
          </a:p>
          <a:p>
            <a:r>
              <a:rPr lang="en-US" sz="3200" dirty="0" smtClean="0"/>
              <a:t>&gt;&gt;&gt; </a:t>
            </a:r>
            <a:r>
              <a:rPr lang="en-US" sz="3200" dirty="0" err="1" smtClean="0"/>
              <a:t>FruitsDictionary</a:t>
            </a:r>
            <a:r>
              <a:rPr lang="en-US" sz="3200" dirty="0" smtClean="0"/>
              <a:t>={'</a:t>
            </a:r>
            <a:r>
              <a:rPr lang="en-US" sz="3200" dirty="0" err="1" smtClean="0"/>
              <a:t>apple':'An</a:t>
            </a:r>
            <a:r>
              <a:rPr lang="en-US" sz="3200" dirty="0" smtClean="0"/>
              <a:t> apple a day keeps the doctor </a:t>
            </a:r>
            <a:r>
              <a:rPr lang="en-US" sz="3200" dirty="0" err="1" smtClean="0"/>
              <a:t>away','banana':'It</a:t>
            </a:r>
            <a:r>
              <a:rPr lang="en-US" sz="3200" dirty="0" smtClean="0"/>
              <a:t> is good for </a:t>
            </a:r>
            <a:r>
              <a:rPr lang="en-US" sz="3200" dirty="0" err="1" smtClean="0"/>
              <a:t>digestion','cherry':'cherry</a:t>
            </a:r>
            <a:r>
              <a:rPr lang="en-US" sz="3200" dirty="0" smtClean="0"/>
              <a:t> is a good source for </a:t>
            </a:r>
            <a:r>
              <a:rPr lang="en-US" sz="3200" dirty="0" err="1" smtClean="0"/>
              <a:t>fibre,vitamins</a:t>
            </a:r>
            <a:r>
              <a:rPr lang="en-US" sz="3200" dirty="0" smtClean="0"/>
              <a:t>'} </a:t>
            </a:r>
            <a:r>
              <a:rPr lang="en-US" sz="3200" b="1" dirty="0" smtClean="0">
                <a:sym typeface="Wingdings" pitchFamily="2" charset="2"/>
              </a:rPr>
              <a:t> Creation of Dictionary</a:t>
            </a:r>
            <a:endParaRPr lang="en-US" sz="3200" dirty="0" smtClean="0"/>
          </a:p>
          <a:p>
            <a:r>
              <a:rPr lang="en-US" sz="3200" dirty="0" smtClean="0"/>
              <a:t>&gt;&gt;&gt; type(</a:t>
            </a:r>
            <a:r>
              <a:rPr lang="en-US" sz="3200" dirty="0" err="1" smtClean="0"/>
              <a:t>FruitsDictionary</a:t>
            </a:r>
            <a:r>
              <a:rPr lang="en-US" sz="3200" dirty="0" smtClean="0"/>
              <a:t>)</a:t>
            </a:r>
          </a:p>
          <a:p>
            <a:r>
              <a:rPr lang="en-US" sz="3200" dirty="0" smtClean="0"/>
              <a:t>&lt;class '</a:t>
            </a:r>
            <a:r>
              <a:rPr lang="en-US" sz="3200" dirty="0" err="1" smtClean="0"/>
              <a:t>dict</a:t>
            </a:r>
            <a:r>
              <a:rPr lang="en-US" sz="3200" dirty="0" smtClean="0"/>
              <a:t>'&gt;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016758"/>
          </a:xfrm>
          <a:prstGeom prst="rect">
            <a:avLst/>
          </a:prstGeom>
          <a:noFill/>
        </p:spPr>
        <p:txBody>
          <a:bodyPr wrap="square" rtlCol="0">
            <a:spAutoFit/>
          </a:bodyPr>
          <a:lstStyle/>
          <a:p>
            <a:r>
              <a:rPr lang="en-US" sz="3200" dirty="0" smtClean="0"/>
              <a:t>&gt;&gt;&gt; </a:t>
            </a:r>
            <a:r>
              <a:rPr lang="en-US" sz="3200" dirty="0" err="1" smtClean="0"/>
              <a:t>FruitsDictionary</a:t>
            </a:r>
            <a:endParaRPr lang="en-US" sz="3200" dirty="0" smtClean="0"/>
          </a:p>
          <a:p>
            <a:r>
              <a:rPr lang="en-US" sz="3200" dirty="0" smtClean="0"/>
              <a:t>{'apple': 'An apple a day keeps the doctor away', 'banana': 'It is good for digestion', 'cherry': 'cherry is a good source for </a:t>
            </a:r>
            <a:r>
              <a:rPr lang="en-US" sz="3200" dirty="0" err="1" smtClean="0"/>
              <a:t>fibre,vitamins</a:t>
            </a:r>
            <a:r>
              <a:rPr lang="en-US" sz="3200" dirty="0" smtClean="0"/>
              <a:t>'}</a:t>
            </a:r>
          </a:p>
          <a:p>
            <a:r>
              <a:rPr lang="en-US" sz="3200" dirty="0" smtClean="0"/>
              <a:t>&gt;&gt;&gt; </a:t>
            </a:r>
            <a:r>
              <a:rPr lang="en-US" sz="3200" dirty="0" err="1" smtClean="0"/>
              <a:t>FruitsDictionary</a:t>
            </a:r>
            <a:r>
              <a:rPr lang="en-US" sz="3200" dirty="0" smtClean="0"/>
              <a:t>['apple']</a:t>
            </a:r>
          </a:p>
          <a:p>
            <a:r>
              <a:rPr lang="en-US" sz="3200" dirty="0" smtClean="0"/>
              <a:t>'An apple a day keeps the doctor away'</a:t>
            </a:r>
          </a:p>
          <a:p>
            <a:r>
              <a:rPr lang="en-US" sz="3200" dirty="0" smtClean="0"/>
              <a:t>&gt;&gt;&gt; </a:t>
            </a:r>
            <a:r>
              <a:rPr lang="en-US" sz="3200" dirty="0" err="1" smtClean="0"/>
              <a:t>FruitsDictionary</a:t>
            </a:r>
            <a:r>
              <a:rPr lang="en-US" sz="3200" dirty="0" smtClean="0"/>
              <a:t>['banana']</a:t>
            </a:r>
          </a:p>
          <a:p>
            <a:r>
              <a:rPr lang="en-US" sz="3200" dirty="0" smtClean="0"/>
              <a:t>'It is good for digestion'</a:t>
            </a:r>
          </a:p>
          <a:p>
            <a:r>
              <a:rPr lang="en-US" sz="3200" dirty="0" smtClean="0"/>
              <a:t>&gt;&gt;&gt; </a:t>
            </a:r>
            <a:r>
              <a:rPr lang="en-US" sz="3200" dirty="0" err="1" smtClean="0"/>
              <a:t>FruitsDictionary</a:t>
            </a:r>
            <a:r>
              <a:rPr lang="en-US" sz="3200" dirty="0" smtClean="0"/>
              <a:t>['cherry']</a:t>
            </a:r>
          </a:p>
          <a:p>
            <a:r>
              <a:rPr lang="en-US" sz="3200" dirty="0" smtClean="0"/>
              <a:t>'cherry is a good source for </a:t>
            </a:r>
            <a:r>
              <a:rPr lang="en-US" sz="3200" dirty="0" err="1" smtClean="0"/>
              <a:t>fibre,vitamins</a:t>
            </a:r>
            <a:r>
              <a:rPr lang="en-US" sz="3200" dirty="0" smtClean="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509200"/>
          </a:xfrm>
          <a:prstGeom prst="rect">
            <a:avLst/>
          </a:prstGeom>
          <a:noFill/>
        </p:spPr>
        <p:txBody>
          <a:bodyPr wrap="square" rtlCol="0">
            <a:spAutoFit/>
          </a:bodyPr>
          <a:lstStyle/>
          <a:p>
            <a:r>
              <a:rPr lang="en-US" sz="3200" dirty="0" smtClean="0">
                <a:sym typeface="Wingdings" pitchFamily="2" charset="2"/>
              </a:rPr>
              <a:t></a:t>
            </a:r>
            <a:r>
              <a:rPr lang="en-US" sz="3200" b="1" dirty="0" smtClean="0"/>
              <a:t>Duplicate keys are not allowed but values can be duplicated.</a:t>
            </a:r>
          </a:p>
          <a:p>
            <a:r>
              <a:rPr lang="de-DE" sz="3200" dirty="0" smtClean="0"/>
              <a:t>&gt;&gt;&gt; FruitsDictionary={</a:t>
            </a:r>
            <a:r>
              <a:rPr lang="de-DE" sz="3200" b="1" dirty="0" smtClean="0"/>
              <a:t>'apple':'An apple a day keeps the doctor away'</a:t>
            </a:r>
            <a:r>
              <a:rPr lang="de-DE" sz="3200" dirty="0" smtClean="0"/>
              <a:t>,'banana':'It is good for digestion','cherry':'cherry is a good source for fibre,vitamins',</a:t>
            </a:r>
            <a:r>
              <a:rPr lang="de-DE" sz="3200" b="1" dirty="0" smtClean="0"/>
              <a:t>'apple':'good fruit'</a:t>
            </a:r>
            <a:r>
              <a:rPr lang="de-DE" sz="3200" dirty="0" smtClean="0"/>
              <a:t>}</a:t>
            </a:r>
          </a:p>
          <a:p>
            <a:endParaRPr lang="de-DE" sz="3200" dirty="0" smtClean="0"/>
          </a:p>
          <a:p>
            <a:r>
              <a:rPr lang="de-DE" sz="3200" dirty="0" smtClean="0"/>
              <a:t>&gt;&gt;&gt; FruitsDictionary</a:t>
            </a:r>
          </a:p>
          <a:p>
            <a:r>
              <a:rPr lang="de-DE" sz="3200" dirty="0" smtClean="0"/>
              <a:t>{</a:t>
            </a:r>
            <a:r>
              <a:rPr lang="de-DE" sz="3200" b="1" dirty="0" smtClean="0"/>
              <a:t>'apple': 'good fruit'</a:t>
            </a:r>
            <a:r>
              <a:rPr lang="de-DE" sz="3200" dirty="0" smtClean="0"/>
              <a:t>, 'banana': 'It is good for digestion', 'cherry': 'cherry is a good source for fibre,vitamins'}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509200"/>
          </a:xfrm>
          <a:prstGeom prst="rect">
            <a:avLst/>
          </a:prstGeom>
          <a:noFill/>
        </p:spPr>
        <p:txBody>
          <a:bodyPr wrap="square" rtlCol="0">
            <a:spAutoFit/>
          </a:bodyPr>
          <a:lstStyle/>
          <a:p>
            <a:r>
              <a:rPr lang="en-US" sz="3200" dirty="0" smtClean="0">
                <a:sym typeface="Wingdings" pitchFamily="2" charset="2"/>
              </a:rPr>
              <a:t></a:t>
            </a:r>
            <a:r>
              <a:rPr lang="en-US" sz="3200" b="1" dirty="0" err="1" smtClean="0"/>
              <a:t>Hetrogeneous</a:t>
            </a:r>
            <a:r>
              <a:rPr lang="en-US" sz="3200" b="1" dirty="0" smtClean="0"/>
              <a:t> objects are allowed for both key and values.</a:t>
            </a:r>
          </a:p>
          <a:p>
            <a:r>
              <a:rPr lang="en-US" sz="3200" dirty="0" smtClean="0"/>
              <a:t>&gt;&gt;&gt; </a:t>
            </a:r>
            <a:r>
              <a:rPr lang="en-US" sz="3200" dirty="0" err="1" smtClean="0"/>
              <a:t>FruitsDictionary</a:t>
            </a:r>
            <a:r>
              <a:rPr lang="en-US" sz="3200" dirty="0" smtClean="0"/>
              <a:t>={'</a:t>
            </a:r>
            <a:r>
              <a:rPr lang="en-US" sz="3200" dirty="0" err="1" smtClean="0"/>
              <a:t>apple':'An</a:t>
            </a:r>
            <a:r>
              <a:rPr lang="en-US" sz="3200" dirty="0" smtClean="0"/>
              <a:t> apple a day keeps the doctor </a:t>
            </a:r>
            <a:r>
              <a:rPr lang="en-US" sz="3200" dirty="0" err="1" smtClean="0"/>
              <a:t>away','banana':'It</a:t>
            </a:r>
            <a:r>
              <a:rPr lang="en-US" sz="3200" dirty="0" smtClean="0"/>
              <a:t> is good for </a:t>
            </a:r>
            <a:r>
              <a:rPr lang="en-US" sz="3200" dirty="0" err="1" smtClean="0"/>
              <a:t>digestion','cherry':'cherry</a:t>
            </a:r>
            <a:r>
              <a:rPr lang="en-US" sz="3200" dirty="0" smtClean="0"/>
              <a:t> is a good source for </a:t>
            </a:r>
            <a:r>
              <a:rPr lang="en-US" sz="3200" dirty="0" err="1" smtClean="0"/>
              <a:t>fibre,vitamins</a:t>
            </a:r>
            <a:r>
              <a:rPr lang="en-US" sz="3200" dirty="0" smtClean="0"/>
              <a:t>'}</a:t>
            </a:r>
          </a:p>
          <a:p>
            <a:endParaRPr lang="en-US" sz="3200" dirty="0" smtClean="0"/>
          </a:p>
          <a:p>
            <a:r>
              <a:rPr lang="en-US" sz="3200" dirty="0" smtClean="0"/>
              <a:t>&gt;&gt;&gt; </a:t>
            </a:r>
            <a:r>
              <a:rPr lang="en-US" sz="3200" dirty="0" err="1" smtClean="0"/>
              <a:t>FruitsDictionary</a:t>
            </a:r>
            <a:endParaRPr lang="en-US" sz="3200" dirty="0" smtClean="0"/>
          </a:p>
          <a:p>
            <a:r>
              <a:rPr lang="en-US" sz="3200" dirty="0" smtClean="0"/>
              <a:t>{'apple': 'An apple a day keeps the doctor away', 'banana': 'It is good for digestion', 'cherry': 'cherry is a good source for </a:t>
            </a:r>
            <a:r>
              <a:rPr lang="en-US" sz="3200" dirty="0" err="1" smtClean="0"/>
              <a:t>fibre,vitamins</a:t>
            </a:r>
            <a:r>
              <a:rPr lang="en-US" sz="3200" dirty="0" smtClean="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3046988"/>
          </a:xfrm>
          <a:prstGeom prst="rect">
            <a:avLst/>
          </a:prstGeom>
          <a:noFill/>
        </p:spPr>
        <p:txBody>
          <a:bodyPr wrap="square" rtlCol="0">
            <a:spAutoFit/>
          </a:bodyPr>
          <a:lstStyle/>
          <a:p>
            <a:r>
              <a:rPr lang="en-US" sz="3200" dirty="0" smtClean="0">
                <a:sym typeface="Wingdings" pitchFamily="2" charset="2"/>
              </a:rPr>
              <a:t>&gt;&gt;&gt; FruitsDictionary1={1122:'apple',2233:'banana',3344:'cherry'}</a:t>
            </a:r>
          </a:p>
          <a:p>
            <a:endParaRPr lang="en-US" sz="3200" dirty="0" smtClean="0">
              <a:sym typeface="Wingdings" pitchFamily="2" charset="2"/>
            </a:endParaRPr>
          </a:p>
          <a:p>
            <a:r>
              <a:rPr lang="en-US" sz="3200" dirty="0" smtClean="0">
                <a:sym typeface="Wingdings" pitchFamily="2" charset="2"/>
              </a:rPr>
              <a:t>&gt;&gt;&gt; FruitsDictionary1</a:t>
            </a:r>
          </a:p>
          <a:p>
            <a:r>
              <a:rPr lang="en-US" sz="3200" dirty="0" smtClean="0">
                <a:sym typeface="Wingdings" pitchFamily="2" charset="2"/>
              </a:rPr>
              <a:t>{1122: 'apple', 2233: 'banana', 3344: 'cherry'}</a:t>
            </a:r>
            <a:endParaRPr lang="en-US" sz="3200"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494085"/>
          </a:xfrm>
          <a:prstGeom prst="rect">
            <a:avLst/>
          </a:prstGeom>
          <a:noFill/>
        </p:spPr>
        <p:txBody>
          <a:bodyPr wrap="square" rtlCol="0">
            <a:spAutoFit/>
          </a:bodyPr>
          <a:lstStyle/>
          <a:p>
            <a:r>
              <a:rPr lang="en-US" sz="3200" dirty="0" smtClean="0">
                <a:sym typeface="Wingdings" pitchFamily="2" charset="2"/>
              </a:rPr>
              <a:t></a:t>
            </a:r>
            <a:r>
              <a:rPr lang="en-US" sz="3200" b="1" dirty="0" smtClean="0"/>
              <a:t>Dictionaries are mutable</a:t>
            </a:r>
          </a:p>
          <a:p>
            <a:r>
              <a:rPr lang="de-DE" sz="3200" dirty="0" smtClean="0"/>
              <a:t>&gt;&gt;&gt; FruitsDictionary1={1122:'apple',2233:'banana',3344:'cherry'}</a:t>
            </a:r>
          </a:p>
          <a:p>
            <a:r>
              <a:rPr lang="de-DE" sz="3200" dirty="0" smtClean="0"/>
              <a:t>&gt;&gt;&gt; FruitsDictionary1</a:t>
            </a:r>
          </a:p>
          <a:p>
            <a:r>
              <a:rPr lang="de-DE" sz="3200" dirty="0" smtClean="0"/>
              <a:t>{1122: 'apple', 2233: 'banana', 3344: 'cherry'}</a:t>
            </a:r>
          </a:p>
          <a:p>
            <a:r>
              <a:rPr lang="de-DE" sz="3200" dirty="0" smtClean="0"/>
              <a:t>&gt;&gt;&gt; del FruitsDictionary1[3344]</a:t>
            </a:r>
          </a:p>
          <a:p>
            <a:r>
              <a:rPr lang="de-DE" sz="3200" dirty="0" smtClean="0"/>
              <a:t>&gt;&gt;&gt; FruitsDictionary1</a:t>
            </a:r>
          </a:p>
          <a:p>
            <a:r>
              <a:rPr lang="de-DE" sz="3200" dirty="0" smtClean="0"/>
              <a:t>{1122: 'apple', 2233: 'banana'}</a:t>
            </a:r>
          </a:p>
          <a:p>
            <a:r>
              <a:rPr lang="de-DE" sz="3200" dirty="0" smtClean="0"/>
              <a:t>&gt;&gt;&gt; FruitsDictionary1[4455]='mango'</a:t>
            </a:r>
          </a:p>
          <a:p>
            <a:r>
              <a:rPr lang="de-DE" sz="3200" dirty="0" smtClean="0"/>
              <a:t>&gt;&gt;&gt; FruitsDictionary1</a:t>
            </a:r>
          </a:p>
          <a:p>
            <a:r>
              <a:rPr lang="de-DE" sz="3200" dirty="0" smtClean="0"/>
              <a:t>{1122: 'apple', 2233: 'banana', 4455: 'mango'}</a:t>
            </a:r>
          </a:p>
          <a:p>
            <a:r>
              <a:rPr lang="de-DE" sz="3200" dirty="0" smtClean="0"/>
              <a:t>&gt;&gt;&gt; FruitsDictionary1[1122]='orange'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3046988"/>
          </a:xfrm>
          <a:prstGeom prst="rect">
            <a:avLst/>
          </a:prstGeom>
          <a:noFill/>
        </p:spPr>
        <p:txBody>
          <a:bodyPr wrap="square" rtlCol="0">
            <a:spAutoFit/>
          </a:bodyPr>
          <a:lstStyle/>
          <a:p>
            <a:r>
              <a:rPr lang="de-DE" sz="3200" dirty="0" smtClean="0"/>
              <a:t>&gt;&gt;&gt; FruitsDictionary1</a:t>
            </a:r>
          </a:p>
          <a:p>
            <a:r>
              <a:rPr lang="de-DE" sz="3200" dirty="0" smtClean="0"/>
              <a:t>{1122: 'orange', 2233: 'banana', 4455: 'mango'}</a:t>
            </a:r>
          </a:p>
          <a:p>
            <a:endParaRPr lang="de-DE" sz="3200" b="1" dirty="0" smtClean="0"/>
          </a:p>
          <a:p>
            <a:r>
              <a:rPr lang="de-DE" sz="3200" b="1" dirty="0" smtClean="0"/>
              <a:t>Note:</a:t>
            </a:r>
            <a:r>
              <a:rPr lang="de-DE" sz="3200" dirty="0" smtClean="0"/>
              <a:t> performing deletion, insertion, modification operations on dictionary is called as </a:t>
            </a:r>
            <a:r>
              <a:rPr lang="de-DE" sz="3200" b="1" dirty="0" smtClean="0"/>
              <a:t>updationg dictionary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494085"/>
          </a:xfrm>
          <a:prstGeom prst="rect">
            <a:avLst/>
          </a:prstGeom>
          <a:noFill/>
        </p:spPr>
        <p:txBody>
          <a:bodyPr wrap="square" rtlCol="0">
            <a:spAutoFit/>
          </a:bodyPr>
          <a:lstStyle/>
          <a:p>
            <a:r>
              <a:rPr lang="en-US" sz="3200" b="1" u="sng" dirty="0" smtClean="0">
                <a:sym typeface="Wingdings" pitchFamily="2" charset="2"/>
              </a:rPr>
              <a:t>List Indices:</a:t>
            </a:r>
          </a:p>
          <a:p>
            <a:r>
              <a:rPr lang="en-US" sz="3200" dirty="0" smtClean="0">
                <a:sym typeface="Wingdings" pitchFamily="2" charset="2"/>
              </a:rPr>
              <a:t>List indices indicate indexes of list. To know the index of particular element, we have to use index() function.</a:t>
            </a:r>
          </a:p>
          <a:p>
            <a:r>
              <a:rPr lang="en-US" sz="3200" dirty="0" smtClean="0"/>
              <a:t>&gt;&gt;&gt; l1=[10,20,30,40]</a:t>
            </a:r>
          </a:p>
          <a:p>
            <a:r>
              <a:rPr lang="en-US" sz="3200" dirty="0" smtClean="0"/>
              <a:t>&gt;&gt;&gt; l1</a:t>
            </a:r>
          </a:p>
          <a:p>
            <a:r>
              <a:rPr lang="en-US" sz="3200" dirty="0" smtClean="0"/>
              <a:t>[10, 20, 30, 40]</a:t>
            </a:r>
          </a:p>
          <a:p>
            <a:r>
              <a:rPr lang="en-US" sz="3200" dirty="0" smtClean="0"/>
              <a:t>&gt;&gt;&gt; l1.index(10)</a:t>
            </a:r>
          </a:p>
          <a:p>
            <a:r>
              <a:rPr lang="en-US" sz="3200" dirty="0" smtClean="0"/>
              <a:t>0</a:t>
            </a:r>
          </a:p>
          <a:p>
            <a:r>
              <a:rPr lang="en-US" sz="3200" dirty="0" smtClean="0"/>
              <a:t>&gt;&gt;&gt; l1.index(20)</a:t>
            </a:r>
          </a:p>
          <a:p>
            <a:r>
              <a:rPr lang="en-US" sz="3200" dirty="0" smtClean="0"/>
              <a:t>1</a:t>
            </a:r>
          </a:p>
          <a:p>
            <a:r>
              <a:rPr lang="en-US" sz="3200" dirty="0" smtClean="0"/>
              <a:t>&gt;&gt;&gt; l1.index(40)</a:t>
            </a:r>
          </a:p>
          <a:p>
            <a:r>
              <a:rPr lang="en-US" sz="3200" dirty="0" smtClean="0"/>
              <a:t>3</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01643"/>
          </a:xfrm>
          <a:prstGeom prst="rect">
            <a:avLst/>
          </a:prstGeom>
          <a:noFill/>
        </p:spPr>
        <p:txBody>
          <a:bodyPr wrap="square" rtlCol="0">
            <a:spAutoFit/>
          </a:bodyPr>
          <a:lstStyle/>
          <a:p>
            <a:r>
              <a:rPr lang="en-US" sz="3200" b="1" dirty="0" smtClean="0">
                <a:sym typeface="Wingdings" pitchFamily="2" charset="2"/>
              </a:rPr>
              <a:t></a:t>
            </a:r>
            <a:r>
              <a:rPr lang="en-US" sz="3200" b="1" dirty="0" smtClean="0"/>
              <a:t>indexing and slicing concepts are not applicable</a:t>
            </a:r>
          </a:p>
          <a:p>
            <a:r>
              <a:rPr lang="de-DE" sz="3200" dirty="0" smtClean="0"/>
              <a:t>&gt;&gt;&gt; FruitsDictionary1={1122:'apple',2233:'banana',3344:'cherry'}</a:t>
            </a:r>
          </a:p>
          <a:p>
            <a:r>
              <a:rPr lang="de-DE" sz="3200" dirty="0" smtClean="0"/>
              <a:t>&gt;&gt;&gt; FruitsDictionary1</a:t>
            </a:r>
          </a:p>
          <a:p>
            <a:r>
              <a:rPr lang="de-DE" sz="3200" dirty="0" smtClean="0"/>
              <a:t>{1122: 'apple', 2233: 'banana', 3344: 'cherry'}</a:t>
            </a:r>
          </a:p>
          <a:p>
            <a:r>
              <a:rPr lang="de-DE" sz="3200" dirty="0" smtClean="0"/>
              <a:t>&gt;&gt;&gt; FruitsDictionary1[0]</a:t>
            </a:r>
          </a:p>
          <a:p>
            <a:r>
              <a:rPr lang="de-DE" sz="3200" dirty="0" smtClean="0"/>
              <a:t>...</a:t>
            </a:r>
          </a:p>
          <a:p>
            <a:r>
              <a:rPr lang="de-DE" sz="3200" dirty="0" smtClean="0"/>
              <a:t>KeyError: 0</a:t>
            </a:r>
          </a:p>
          <a:p>
            <a:r>
              <a:rPr lang="de-DE" sz="3200" dirty="0" smtClean="0"/>
              <a:t>&gt;&gt;&gt; FruitsDictionary1[0:2]</a:t>
            </a:r>
          </a:p>
          <a:p>
            <a:r>
              <a:rPr lang="de-DE" sz="3200" dirty="0" smtClean="0"/>
              <a:t>.....</a:t>
            </a:r>
          </a:p>
          <a:p>
            <a:r>
              <a:rPr lang="de-DE" sz="3200" dirty="0" smtClean="0"/>
              <a:t>TypeError: unhashable type: 'slice'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986528"/>
          </a:xfrm>
          <a:prstGeom prst="rect">
            <a:avLst/>
          </a:prstGeom>
          <a:noFill/>
        </p:spPr>
        <p:txBody>
          <a:bodyPr wrap="square" rtlCol="0">
            <a:spAutoFit/>
          </a:bodyPr>
          <a:lstStyle/>
          <a:p>
            <a:r>
              <a:rPr lang="en-US" sz="3200" b="1" u="sng" dirty="0" smtClean="0">
                <a:sym typeface="Wingdings" pitchFamily="2" charset="2"/>
              </a:rPr>
              <a:t>Python Hashing (or) Performing  Hashing in python by using hash():</a:t>
            </a:r>
          </a:p>
          <a:p>
            <a:r>
              <a:rPr lang="en-US" sz="3200" dirty="0" smtClean="0">
                <a:sym typeface="Wingdings" pitchFamily="2" charset="2"/>
              </a:rPr>
              <a:t>In Python, hash() method is used to check whether an object is “Mutable” or “immutable”</a:t>
            </a:r>
          </a:p>
          <a:p>
            <a:endParaRPr lang="en-US" sz="3200" dirty="0" smtClean="0">
              <a:sym typeface="Wingdings" pitchFamily="2" charset="2"/>
            </a:endParaRPr>
          </a:p>
          <a:p>
            <a:r>
              <a:rPr lang="de-DE" sz="3200" dirty="0" smtClean="0">
                <a:sym typeface="Wingdings" pitchFamily="2" charset="2"/>
              </a:rPr>
              <a:t> If </a:t>
            </a:r>
            <a:r>
              <a:rPr lang="en-US" sz="3200" dirty="0" smtClean="0">
                <a:sym typeface="Wingdings" pitchFamily="2" charset="2"/>
              </a:rPr>
              <a:t>“hash code” is generated by hash() function then that object is “immutable object” otherwise “mutable object”</a:t>
            </a:r>
          </a:p>
          <a:p>
            <a:r>
              <a:rPr lang="en-US" sz="3200" dirty="0" smtClean="0"/>
              <a:t>&gt;&gt;&gt; t1=(10,20,30,40) </a:t>
            </a:r>
            <a:r>
              <a:rPr lang="en-US" sz="3200" b="1" dirty="0" smtClean="0">
                <a:sym typeface="Wingdings" pitchFamily="2" charset="2"/>
              </a:rPr>
              <a:t> </a:t>
            </a:r>
            <a:r>
              <a:rPr lang="en-US" sz="3200" b="1" dirty="0" err="1" smtClean="0">
                <a:sym typeface="Wingdings" pitchFamily="2" charset="2"/>
              </a:rPr>
              <a:t>tuple</a:t>
            </a:r>
            <a:r>
              <a:rPr lang="en-US" sz="3200" b="1" dirty="0" smtClean="0">
                <a:sym typeface="Wingdings" pitchFamily="2" charset="2"/>
              </a:rPr>
              <a:t> is immutable object</a:t>
            </a:r>
            <a:endParaRPr lang="en-US" sz="3200" dirty="0" smtClean="0"/>
          </a:p>
          <a:p>
            <a:r>
              <a:rPr lang="en-US" sz="3200" dirty="0" smtClean="0"/>
              <a:t>&gt;&gt;&gt; hash(t1)</a:t>
            </a:r>
          </a:p>
          <a:p>
            <a:r>
              <a:rPr lang="en-US" sz="3200" dirty="0" smtClean="0"/>
              <a:t>-2011598043616273961</a:t>
            </a:r>
          </a:p>
          <a:p>
            <a:r>
              <a:rPr lang="en-US" sz="3200" dirty="0" smtClean="0"/>
              <a:t>&gt;&gt;&gt; l1=[10,20,30,40]  </a:t>
            </a:r>
            <a:r>
              <a:rPr lang="en-US" sz="3200" b="1" dirty="0" smtClean="0">
                <a:sym typeface="Wingdings" pitchFamily="2" charset="2"/>
              </a:rPr>
              <a:t> list is mutable object</a:t>
            </a:r>
            <a:endParaRPr lang="en-US" sz="3200" dirty="0" smtClean="0"/>
          </a:p>
          <a:p>
            <a:r>
              <a:rPr lang="en-US" sz="3200" dirty="0" smtClean="0"/>
              <a:t>&gt;&gt;&gt; </a:t>
            </a:r>
            <a:r>
              <a:rPr lang="en-US" sz="3200" smtClean="0"/>
              <a:t>hash(l1)</a:t>
            </a:r>
            <a:endParaRPr lang="en-US" sz="3200" dirty="0" smtClean="0"/>
          </a:p>
          <a:p>
            <a:r>
              <a:rPr lang="en-US" sz="3200" dirty="0" err="1" smtClean="0"/>
              <a:t>TypeError</a:t>
            </a:r>
            <a:r>
              <a:rPr lang="en-US" sz="3200" dirty="0" smtClean="0"/>
              <a:t>: </a:t>
            </a:r>
            <a:r>
              <a:rPr lang="en-US" sz="3200" dirty="0" err="1" smtClean="0"/>
              <a:t>unhashable</a:t>
            </a:r>
            <a:r>
              <a:rPr lang="en-US" sz="3200" dirty="0" smtClean="0"/>
              <a:t> type: 'list'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3046988"/>
          </a:xfrm>
          <a:prstGeom prst="rect">
            <a:avLst/>
          </a:prstGeom>
          <a:noFill/>
        </p:spPr>
        <p:txBody>
          <a:bodyPr wrap="square" rtlCol="0">
            <a:spAutoFit/>
          </a:bodyPr>
          <a:lstStyle/>
          <a:p>
            <a:r>
              <a:rPr lang="en-US" sz="3200" dirty="0" smtClean="0">
                <a:sym typeface="Wingdings" pitchFamily="2" charset="2"/>
              </a:rPr>
              <a:t>So, hash() method is used check whether object is “Mutable object” or “Immutable object”</a:t>
            </a:r>
          </a:p>
          <a:p>
            <a:endParaRPr lang="en-US" sz="3200" dirty="0" smtClean="0">
              <a:sym typeface="Wingdings" pitchFamily="2" charset="2"/>
            </a:endParaRPr>
          </a:p>
          <a:p>
            <a:r>
              <a:rPr lang="en-US" sz="3200" b="1" dirty="0" smtClean="0">
                <a:sym typeface="Wingdings" pitchFamily="2" charset="2"/>
              </a:rPr>
              <a:t>Note: </a:t>
            </a:r>
            <a:r>
              <a:rPr lang="en-US" sz="3200" b="1" dirty="0" err="1" smtClean="0"/>
              <a:t>Hashing</a:t>
            </a:r>
            <a:r>
              <a:rPr lang="en-US" sz="3200" dirty="0" err="1" smtClean="0"/>
              <a:t>is</a:t>
            </a:r>
            <a:r>
              <a:rPr lang="en-US" sz="3200" dirty="0" smtClean="0"/>
              <a:t> one way to enable security during the process of message transmission when the message is intended for a particular recipient only.</a:t>
            </a:r>
            <a:endParaRPr lang="en-US" sz="3200" b="1"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016758"/>
          </a:xfrm>
          <a:prstGeom prst="rect">
            <a:avLst/>
          </a:prstGeom>
          <a:noFill/>
        </p:spPr>
        <p:txBody>
          <a:bodyPr wrap="square" rtlCol="0">
            <a:spAutoFit/>
          </a:bodyPr>
          <a:lstStyle/>
          <a:p>
            <a:r>
              <a:rPr lang="en-US" sz="3200" b="1" u="sng" dirty="0" smtClean="0">
                <a:sym typeface="Wingdings" pitchFamily="2" charset="2"/>
              </a:rPr>
              <a:t>Python Dictionary Methods:</a:t>
            </a:r>
          </a:p>
          <a:p>
            <a:r>
              <a:rPr lang="en-US" sz="3200" b="1" u="sng" dirty="0" smtClean="0"/>
              <a:t>keys()</a:t>
            </a:r>
            <a:r>
              <a:rPr lang="en-US" sz="3200" dirty="0" smtClean="0"/>
              <a:t>: Returns keys of dictionary</a:t>
            </a:r>
          </a:p>
          <a:p>
            <a:r>
              <a:rPr lang="en-US" sz="3200" dirty="0" smtClean="0"/>
              <a:t>&gt;&gt;&gt; </a:t>
            </a:r>
            <a:r>
              <a:rPr lang="en-US" sz="3200" dirty="0" err="1" smtClean="0"/>
              <a:t>EmployeeDictionary</a:t>
            </a:r>
            <a:r>
              <a:rPr lang="en-US" sz="3200" dirty="0" smtClean="0"/>
              <a:t>={'eid':1001,'ename':'Raju','dept':'IT','desg':'SE','salary':100000}</a:t>
            </a:r>
          </a:p>
          <a:p>
            <a:r>
              <a:rPr lang="en-US" sz="3200" dirty="0" smtClean="0"/>
              <a:t>&gt;&gt;&gt; </a:t>
            </a:r>
            <a:r>
              <a:rPr lang="en-US" sz="3200" dirty="0" err="1" smtClean="0"/>
              <a:t>EmployeeDictionary</a:t>
            </a:r>
            <a:endParaRPr lang="en-US" sz="3200" dirty="0" smtClean="0"/>
          </a:p>
          <a:p>
            <a:r>
              <a:rPr lang="en-US" sz="3200" dirty="0" smtClean="0"/>
              <a:t>{'</a:t>
            </a:r>
            <a:r>
              <a:rPr lang="en-US" sz="3200" dirty="0" err="1" smtClean="0"/>
              <a:t>eid</a:t>
            </a:r>
            <a:r>
              <a:rPr lang="en-US" sz="3200" dirty="0" smtClean="0"/>
              <a:t>': 1001, '</a:t>
            </a:r>
            <a:r>
              <a:rPr lang="en-US" sz="3200" dirty="0" err="1" smtClean="0"/>
              <a:t>ename</a:t>
            </a:r>
            <a:r>
              <a:rPr lang="en-US" sz="3200" dirty="0" smtClean="0"/>
              <a:t>': '</a:t>
            </a:r>
            <a:r>
              <a:rPr lang="en-US" sz="3200" dirty="0" err="1" smtClean="0"/>
              <a:t>Raju</a:t>
            </a:r>
            <a:r>
              <a:rPr lang="en-US" sz="3200" dirty="0" smtClean="0"/>
              <a:t>', 'dept': 'IT', '</a:t>
            </a:r>
            <a:r>
              <a:rPr lang="en-US" sz="3200" dirty="0" err="1" smtClean="0"/>
              <a:t>desg</a:t>
            </a:r>
            <a:r>
              <a:rPr lang="en-US" sz="3200" dirty="0" smtClean="0"/>
              <a:t>': 'SE', 'salary': 100000}</a:t>
            </a:r>
          </a:p>
          <a:p>
            <a:r>
              <a:rPr lang="en-US" sz="3200" dirty="0" smtClean="0"/>
              <a:t>&gt;&gt;&gt; </a:t>
            </a:r>
            <a:r>
              <a:rPr lang="en-US" sz="3200" dirty="0" err="1" smtClean="0"/>
              <a:t>EmployeeDictionary.keys</a:t>
            </a:r>
            <a:r>
              <a:rPr lang="en-US" sz="3200" dirty="0" smtClean="0"/>
              <a:t>()</a:t>
            </a:r>
          </a:p>
          <a:p>
            <a:r>
              <a:rPr lang="en-US" sz="3200" dirty="0" err="1" smtClean="0"/>
              <a:t>dict_keys</a:t>
            </a:r>
            <a:r>
              <a:rPr lang="en-US" sz="3200" dirty="0" smtClean="0"/>
              <a:t>(['</a:t>
            </a:r>
            <a:r>
              <a:rPr lang="en-US" sz="3200" dirty="0" err="1" smtClean="0"/>
              <a:t>eid</a:t>
            </a:r>
            <a:r>
              <a:rPr lang="en-US" sz="3200" dirty="0" smtClean="0"/>
              <a:t>', '</a:t>
            </a:r>
            <a:r>
              <a:rPr lang="en-US" sz="3200" dirty="0" err="1" smtClean="0"/>
              <a:t>ename</a:t>
            </a:r>
            <a:r>
              <a:rPr lang="en-US" sz="3200" dirty="0" smtClean="0"/>
              <a:t>', 'dept', '</a:t>
            </a:r>
            <a:r>
              <a:rPr lang="en-US" sz="3200" dirty="0" err="1" smtClean="0"/>
              <a:t>desg</a:t>
            </a:r>
            <a:r>
              <a:rPr lang="en-US" sz="3200" dirty="0" smtClean="0"/>
              <a:t>', 'salary'])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4524315"/>
          </a:xfrm>
          <a:prstGeom prst="rect">
            <a:avLst/>
          </a:prstGeom>
          <a:noFill/>
        </p:spPr>
        <p:txBody>
          <a:bodyPr wrap="square" rtlCol="0">
            <a:spAutoFit/>
          </a:bodyPr>
          <a:lstStyle/>
          <a:p>
            <a:r>
              <a:rPr lang="en-US" sz="3200" b="1" u="sng" dirty="0" smtClean="0">
                <a:sym typeface="Wingdings" pitchFamily="2" charset="2"/>
              </a:rPr>
              <a:t>values():</a:t>
            </a:r>
            <a:r>
              <a:rPr lang="en-US" sz="3200" dirty="0" smtClean="0">
                <a:sym typeface="Wingdings" pitchFamily="2" charset="2"/>
              </a:rPr>
              <a:t> Return values of dictionary</a:t>
            </a:r>
          </a:p>
          <a:p>
            <a:r>
              <a:rPr lang="en-US" sz="3200" dirty="0" err="1" smtClean="0"/>
              <a:t>EmployeeDictionary</a:t>
            </a:r>
            <a:r>
              <a:rPr lang="en-US" sz="3200" dirty="0" smtClean="0"/>
              <a:t>={'eid':1001,'ename':'Raju','dept':'IT','desg':'SE','salary':100000}</a:t>
            </a:r>
          </a:p>
          <a:p>
            <a:r>
              <a:rPr lang="en-US" sz="3200" dirty="0" smtClean="0"/>
              <a:t>&gt;&gt;&gt; </a:t>
            </a:r>
            <a:r>
              <a:rPr lang="en-US" sz="3200" dirty="0" err="1" smtClean="0"/>
              <a:t>EmployeeDictionary</a:t>
            </a:r>
            <a:endParaRPr lang="en-US" sz="3200" dirty="0" smtClean="0"/>
          </a:p>
          <a:p>
            <a:r>
              <a:rPr lang="en-US" sz="3200" dirty="0" smtClean="0"/>
              <a:t>{'</a:t>
            </a:r>
            <a:r>
              <a:rPr lang="en-US" sz="3200" dirty="0" err="1" smtClean="0"/>
              <a:t>eid</a:t>
            </a:r>
            <a:r>
              <a:rPr lang="en-US" sz="3200" dirty="0" smtClean="0"/>
              <a:t>': 1001, '</a:t>
            </a:r>
            <a:r>
              <a:rPr lang="en-US" sz="3200" dirty="0" err="1" smtClean="0"/>
              <a:t>ename</a:t>
            </a:r>
            <a:r>
              <a:rPr lang="en-US" sz="3200" dirty="0" smtClean="0"/>
              <a:t>': '</a:t>
            </a:r>
            <a:r>
              <a:rPr lang="en-US" sz="3200" dirty="0" err="1" smtClean="0"/>
              <a:t>Raju</a:t>
            </a:r>
            <a:r>
              <a:rPr lang="en-US" sz="3200" dirty="0" smtClean="0"/>
              <a:t>', 'dept': 'IT', '</a:t>
            </a:r>
            <a:r>
              <a:rPr lang="en-US" sz="3200" dirty="0" err="1" smtClean="0"/>
              <a:t>desg</a:t>
            </a:r>
            <a:r>
              <a:rPr lang="en-US" sz="3200" dirty="0" smtClean="0"/>
              <a:t>': 'SE', 'salary': 100000}</a:t>
            </a:r>
          </a:p>
          <a:p>
            <a:r>
              <a:rPr lang="en-US" sz="3200" dirty="0" smtClean="0"/>
              <a:t>&gt;&gt;&gt; </a:t>
            </a:r>
            <a:r>
              <a:rPr lang="en-US" sz="3200" b="1" dirty="0" err="1" smtClean="0"/>
              <a:t>EmployeeDictionary.values</a:t>
            </a:r>
            <a:r>
              <a:rPr lang="en-US" sz="3200" b="1" dirty="0" smtClean="0"/>
              <a:t>()</a:t>
            </a:r>
          </a:p>
          <a:p>
            <a:r>
              <a:rPr lang="en-US" sz="3200" dirty="0" err="1" smtClean="0"/>
              <a:t>dict_values</a:t>
            </a:r>
            <a:r>
              <a:rPr lang="en-US" sz="3200" dirty="0" smtClean="0"/>
              <a:t>([1001, '</a:t>
            </a:r>
            <a:r>
              <a:rPr lang="en-US" sz="3200" dirty="0" err="1" smtClean="0"/>
              <a:t>Raju</a:t>
            </a:r>
            <a:r>
              <a:rPr lang="en-US" sz="3200" dirty="0" smtClean="0"/>
              <a:t>', 'IT', 'SE', 100000])</a:t>
            </a:r>
          </a:p>
          <a:p>
            <a:r>
              <a:rPr lang="en-US" sz="3200" dirty="0" smtClean="0"/>
              <a:t>&gt;&gt;&gt;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494085"/>
          </a:xfrm>
          <a:prstGeom prst="rect">
            <a:avLst/>
          </a:prstGeom>
          <a:noFill/>
        </p:spPr>
        <p:txBody>
          <a:bodyPr wrap="square" rtlCol="0">
            <a:spAutoFit/>
          </a:bodyPr>
          <a:lstStyle/>
          <a:p>
            <a:r>
              <a:rPr lang="en-US" sz="3200" b="1" u="sng" dirty="0" err="1" smtClean="0">
                <a:sym typeface="Wingdings" pitchFamily="2" charset="2"/>
              </a:rPr>
              <a:t>dict</a:t>
            </a:r>
            <a:r>
              <a:rPr lang="en-US" sz="3200" b="1" u="sng" dirty="0" smtClean="0">
                <a:sym typeface="Wingdings" pitchFamily="2" charset="2"/>
              </a:rPr>
              <a:t>():</a:t>
            </a:r>
            <a:r>
              <a:rPr lang="en-US" sz="3200" dirty="0" smtClean="0">
                <a:sym typeface="Wingdings" pitchFamily="2" charset="2"/>
              </a:rPr>
              <a:t> Creates an empty dictionary</a:t>
            </a:r>
          </a:p>
          <a:p>
            <a:r>
              <a:rPr lang="en-US" sz="3200" dirty="0" smtClean="0"/>
              <a:t>&gt;&gt;&gt; </a:t>
            </a:r>
            <a:r>
              <a:rPr lang="en-US" sz="3200" dirty="0" err="1" smtClean="0"/>
              <a:t>ProductsDictionary</a:t>
            </a:r>
            <a:r>
              <a:rPr lang="en-US" sz="3200" dirty="0" smtClean="0"/>
              <a:t>=</a:t>
            </a:r>
            <a:r>
              <a:rPr lang="en-US" sz="3200" dirty="0" err="1" smtClean="0"/>
              <a:t>dict</a:t>
            </a:r>
            <a:r>
              <a:rPr lang="en-US" sz="3200" dirty="0" smtClean="0"/>
              <a:t>()</a:t>
            </a:r>
          </a:p>
          <a:p>
            <a:r>
              <a:rPr lang="en-US" sz="3200" dirty="0" smtClean="0"/>
              <a:t>&gt;&gt;&gt; type(</a:t>
            </a:r>
            <a:r>
              <a:rPr lang="en-US" sz="3200" dirty="0" err="1" smtClean="0"/>
              <a:t>ProductsDictionary</a:t>
            </a:r>
            <a:r>
              <a:rPr lang="en-US" sz="3200" dirty="0" smtClean="0"/>
              <a:t>)</a:t>
            </a:r>
          </a:p>
          <a:p>
            <a:r>
              <a:rPr lang="en-US" sz="3200" dirty="0" smtClean="0"/>
              <a:t>&lt;class '</a:t>
            </a:r>
            <a:r>
              <a:rPr lang="en-US" sz="3200" dirty="0" err="1" smtClean="0"/>
              <a:t>dict</a:t>
            </a:r>
            <a:r>
              <a:rPr lang="en-US" sz="3200" dirty="0" smtClean="0"/>
              <a:t>'&gt;</a:t>
            </a:r>
          </a:p>
          <a:p>
            <a:r>
              <a:rPr lang="en-US" sz="3200" dirty="0" smtClean="0"/>
              <a:t>(or)</a:t>
            </a:r>
          </a:p>
          <a:p>
            <a:r>
              <a:rPr lang="en-US" sz="3200" dirty="0" smtClean="0"/>
              <a:t>&gt;&gt;&gt; dictionary1={}</a:t>
            </a:r>
          </a:p>
          <a:p>
            <a:r>
              <a:rPr lang="en-US" sz="3200" dirty="0" smtClean="0"/>
              <a:t>&gt;&gt;&gt; type(dictionary1)</a:t>
            </a:r>
          </a:p>
          <a:p>
            <a:r>
              <a:rPr lang="en-US" sz="3200" dirty="0" smtClean="0"/>
              <a:t>&lt;class '</a:t>
            </a:r>
            <a:r>
              <a:rPr lang="en-US" sz="3200" dirty="0" err="1" smtClean="0"/>
              <a:t>dict</a:t>
            </a:r>
            <a:r>
              <a:rPr lang="en-US" sz="3200" dirty="0" smtClean="0"/>
              <a:t>'&gt;</a:t>
            </a:r>
          </a:p>
          <a:p>
            <a:r>
              <a:rPr lang="en-US" sz="3200" dirty="0" smtClean="0"/>
              <a:t>&gt;&gt;&gt; </a:t>
            </a:r>
            <a:r>
              <a:rPr lang="en-US" sz="3200" dirty="0" err="1" smtClean="0"/>
              <a:t>ProductsDictionary</a:t>
            </a:r>
            <a:r>
              <a:rPr lang="en-US" sz="3200" dirty="0" smtClean="0"/>
              <a:t>["</a:t>
            </a:r>
            <a:r>
              <a:rPr lang="en-US" sz="3200" dirty="0" err="1" smtClean="0"/>
              <a:t>pid</a:t>
            </a:r>
            <a:r>
              <a:rPr lang="en-US" sz="3200" dirty="0" smtClean="0"/>
              <a:t>"]=1001</a:t>
            </a:r>
          </a:p>
          <a:p>
            <a:r>
              <a:rPr lang="en-US" sz="3200" dirty="0" smtClean="0"/>
              <a:t>&gt;&gt;&gt; </a:t>
            </a:r>
            <a:r>
              <a:rPr lang="en-US" sz="3200" dirty="0" err="1" smtClean="0"/>
              <a:t>ProductsDictionary</a:t>
            </a:r>
            <a:r>
              <a:rPr lang="en-US" sz="3200" dirty="0" smtClean="0"/>
              <a:t>["name"]="Samsung Mobile"</a:t>
            </a:r>
          </a:p>
          <a:p>
            <a:r>
              <a:rPr lang="en-US" sz="3200" dirty="0" smtClean="0"/>
              <a:t>&gt;&gt;&gt; </a:t>
            </a:r>
            <a:r>
              <a:rPr lang="en-US" sz="3200" dirty="0" err="1" smtClean="0"/>
              <a:t>ProductsDictionary</a:t>
            </a:r>
            <a:r>
              <a:rPr lang="en-US" sz="3200" dirty="0" smtClean="0"/>
              <a:t>["price"]=50000</a:t>
            </a:r>
          </a:p>
          <a:p>
            <a:r>
              <a:rPr lang="en-US" sz="3200" dirty="0" smtClean="0"/>
              <a:t>&gt;&gt;&gt; </a:t>
            </a:r>
            <a:r>
              <a:rPr lang="en-US" sz="3200" dirty="0" err="1" smtClean="0"/>
              <a:t>ProductsDictionary</a:t>
            </a:r>
            <a:endParaRPr lang="en-US" sz="3200" dirty="0" smtClean="0"/>
          </a:p>
          <a:p>
            <a:r>
              <a:rPr lang="en-US" sz="3200" dirty="0" smtClean="0"/>
              <a:t>{'</a:t>
            </a:r>
            <a:r>
              <a:rPr lang="en-US" sz="3200" dirty="0" err="1" smtClean="0"/>
              <a:t>pid</a:t>
            </a:r>
            <a:r>
              <a:rPr lang="en-US" sz="3200" dirty="0" smtClean="0"/>
              <a:t>': 1001, 'name': 'Samsung Mobile', 'price': 50000}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986528"/>
          </a:xfrm>
          <a:prstGeom prst="rect">
            <a:avLst/>
          </a:prstGeom>
          <a:noFill/>
        </p:spPr>
        <p:txBody>
          <a:bodyPr wrap="square" rtlCol="0">
            <a:spAutoFit/>
          </a:bodyPr>
          <a:lstStyle/>
          <a:p>
            <a:r>
              <a:rPr lang="en-US" sz="3200" b="1" u="sng" dirty="0" smtClean="0">
                <a:sym typeface="Wingdings" pitchFamily="2" charset="2"/>
              </a:rPr>
              <a:t>clear():</a:t>
            </a:r>
            <a:r>
              <a:rPr lang="en-US" sz="3200" dirty="0" smtClean="0">
                <a:sym typeface="Wingdings" pitchFamily="2" charset="2"/>
              </a:rPr>
              <a:t> removes all “</a:t>
            </a:r>
            <a:r>
              <a:rPr lang="en-US" sz="3200" dirty="0" err="1" smtClean="0">
                <a:sym typeface="Wingdings" pitchFamily="2" charset="2"/>
              </a:rPr>
              <a:t>key:value</a:t>
            </a:r>
            <a:r>
              <a:rPr lang="en-US" sz="3200" dirty="0" smtClean="0">
                <a:sym typeface="Wingdings" pitchFamily="2" charset="2"/>
              </a:rPr>
              <a:t>” pairs from the dictionary.</a:t>
            </a:r>
          </a:p>
          <a:p>
            <a:r>
              <a:rPr lang="en-US" sz="3200" dirty="0" smtClean="0"/>
              <a:t>&gt;&gt;&gt; </a:t>
            </a:r>
            <a:r>
              <a:rPr lang="en-US" sz="3200" dirty="0" err="1" smtClean="0"/>
              <a:t>ProductsDictionary</a:t>
            </a:r>
            <a:r>
              <a:rPr lang="en-US" sz="3200" dirty="0" smtClean="0"/>
              <a:t>={1122:'Samsung Mobile',2233:'Lenovo Mobile',3344:'Redmi Mobile'}</a:t>
            </a:r>
          </a:p>
          <a:p>
            <a:r>
              <a:rPr lang="en-US" sz="3200" dirty="0" smtClean="0"/>
              <a:t>&gt;&gt;&gt; </a:t>
            </a:r>
            <a:r>
              <a:rPr lang="en-US" sz="3200" dirty="0" err="1" smtClean="0"/>
              <a:t>ProductsDictionary</a:t>
            </a:r>
            <a:endParaRPr lang="en-US" sz="3200" dirty="0" smtClean="0"/>
          </a:p>
          <a:p>
            <a:r>
              <a:rPr lang="en-US" sz="3200" dirty="0" smtClean="0"/>
              <a:t>{1122: 'Samsung Mobile', 2233: 'Lenovo Mobile', 3344: '</a:t>
            </a:r>
            <a:r>
              <a:rPr lang="en-US" sz="3200" dirty="0" err="1" smtClean="0"/>
              <a:t>Redmi</a:t>
            </a:r>
            <a:r>
              <a:rPr lang="en-US" sz="3200" dirty="0" smtClean="0"/>
              <a:t> Mobile'}</a:t>
            </a:r>
          </a:p>
          <a:p>
            <a:r>
              <a:rPr lang="en-US" sz="3200" dirty="0" smtClean="0"/>
              <a:t>&gt;&gt;&gt; </a:t>
            </a:r>
            <a:r>
              <a:rPr lang="en-US" sz="3200" dirty="0" err="1" smtClean="0"/>
              <a:t>ProductsDictionary.clear</a:t>
            </a:r>
            <a:r>
              <a:rPr lang="en-US" sz="3200" dirty="0" smtClean="0"/>
              <a:t>()</a:t>
            </a:r>
          </a:p>
          <a:p>
            <a:r>
              <a:rPr lang="en-US" sz="3200" dirty="0" smtClean="0"/>
              <a:t>&gt;&gt;&gt; </a:t>
            </a:r>
            <a:r>
              <a:rPr lang="en-US" sz="3200" dirty="0" err="1" smtClean="0"/>
              <a:t>ProductsDictionary</a:t>
            </a:r>
            <a:endParaRPr lang="en-US" sz="3200" dirty="0" smtClean="0"/>
          </a:p>
          <a:p>
            <a:r>
              <a:rPr lang="en-US" sz="3200" dirty="0" smtClean="0"/>
              <a:t>{}</a:t>
            </a:r>
          </a:p>
          <a:p>
            <a:r>
              <a:rPr lang="en-US" sz="3200" dirty="0" smtClean="0"/>
              <a:t>&gt;&gt;&gt; del </a:t>
            </a:r>
            <a:r>
              <a:rPr lang="en-US" sz="3200" dirty="0" err="1" smtClean="0"/>
              <a:t>ProductsDictionary</a:t>
            </a:r>
            <a:endParaRPr lang="en-US" sz="3200" dirty="0" smtClean="0"/>
          </a:p>
          <a:p>
            <a:r>
              <a:rPr lang="en-US" sz="3200" dirty="0" smtClean="0"/>
              <a:t>&gt;&gt;&gt; </a:t>
            </a:r>
            <a:r>
              <a:rPr lang="en-US" sz="3200" dirty="0" err="1" smtClean="0"/>
              <a:t>ProductsDictionary</a:t>
            </a:r>
            <a:endParaRPr lang="en-US" sz="3200" dirty="0" smtClean="0"/>
          </a:p>
          <a:p>
            <a:r>
              <a:rPr lang="en-US" sz="3200" dirty="0" smtClean="0"/>
              <a:t>…</a:t>
            </a:r>
          </a:p>
          <a:p>
            <a:r>
              <a:rPr lang="en-US" sz="3200" dirty="0" err="1" smtClean="0"/>
              <a:t>NameError</a:t>
            </a:r>
            <a:r>
              <a:rPr lang="en-US" sz="3200" dirty="0" smtClean="0"/>
              <a:t>: name '</a:t>
            </a:r>
            <a:r>
              <a:rPr lang="en-US" sz="3200" dirty="0" err="1" smtClean="0"/>
              <a:t>ProductsDictionary</a:t>
            </a:r>
            <a:r>
              <a:rPr lang="en-US" sz="3200" dirty="0" smtClean="0"/>
              <a:t>' is not defined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2554545"/>
          </a:xfrm>
          <a:prstGeom prst="rect">
            <a:avLst/>
          </a:prstGeom>
          <a:noFill/>
        </p:spPr>
        <p:txBody>
          <a:bodyPr wrap="square" rtlCol="0">
            <a:spAutoFit/>
          </a:bodyPr>
          <a:lstStyle/>
          <a:p>
            <a:r>
              <a:rPr lang="en-US" sz="3200" b="1" u="sng" dirty="0" smtClean="0">
                <a:sym typeface="Wingdings" pitchFamily="2" charset="2"/>
              </a:rPr>
              <a:t>To delete total dictionary</a:t>
            </a:r>
            <a:endParaRPr lang="en-US" sz="3200" b="1" dirty="0" smtClean="0"/>
          </a:p>
          <a:p>
            <a:r>
              <a:rPr lang="en-US" sz="3200" dirty="0" smtClean="0"/>
              <a:t>&gt;&gt;&gt; del </a:t>
            </a:r>
            <a:r>
              <a:rPr lang="en-US" sz="3200" dirty="0" err="1" smtClean="0"/>
              <a:t>ProductsDictionary</a:t>
            </a:r>
            <a:endParaRPr lang="en-US" sz="3200" dirty="0" smtClean="0"/>
          </a:p>
          <a:p>
            <a:r>
              <a:rPr lang="en-US" sz="3200" dirty="0" smtClean="0"/>
              <a:t>&gt;&gt;&gt; </a:t>
            </a:r>
            <a:r>
              <a:rPr lang="en-US" sz="3200" dirty="0" err="1" smtClean="0"/>
              <a:t>ProductsDictionary</a:t>
            </a:r>
            <a:endParaRPr lang="en-US" sz="3200" dirty="0" smtClean="0"/>
          </a:p>
          <a:p>
            <a:r>
              <a:rPr lang="en-US" sz="3200" dirty="0" smtClean="0"/>
              <a:t>…</a:t>
            </a:r>
          </a:p>
          <a:p>
            <a:r>
              <a:rPr lang="en-US" sz="3200" dirty="0" err="1" smtClean="0"/>
              <a:t>NameError</a:t>
            </a:r>
            <a:r>
              <a:rPr lang="en-US" sz="3200" dirty="0" smtClean="0"/>
              <a:t>: name '</a:t>
            </a:r>
            <a:r>
              <a:rPr lang="en-US" sz="3200" dirty="0" err="1" smtClean="0"/>
              <a:t>ProductsDictionary</a:t>
            </a:r>
            <a:r>
              <a:rPr lang="en-US" sz="3200" dirty="0" smtClean="0"/>
              <a:t>' is not defined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201150"/>
          </a:xfrm>
          <a:prstGeom prst="rect">
            <a:avLst/>
          </a:prstGeom>
          <a:noFill/>
        </p:spPr>
        <p:txBody>
          <a:bodyPr wrap="square" rtlCol="0">
            <a:spAutoFit/>
          </a:bodyPr>
          <a:lstStyle/>
          <a:p>
            <a:r>
              <a:rPr lang="en-US" sz="3200" b="1" u="sng" dirty="0" err="1" smtClean="0"/>
              <a:t>len</a:t>
            </a:r>
            <a:r>
              <a:rPr lang="en-US" sz="3200" b="1" u="sng" dirty="0" smtClean="0"/>
              <a:t>()</a:t>
            </a:r>
          </a:p>
          <a:p>
            <a:r>
              <a:rPr lang="en-US" sz="3200" dirty="0" smtClean="0"/>
              <a:t>Returns the number of items in the dictionary</a:t>
            </a:r>
          </a:p>
          <a:p>
            <a:r>
              <a:rPr lang="en-US" sz="2900" dirty="0" smtClean="0"/>
              <a:t>&gt;&gt;&gt; </a:t>
            </a:r>
            <a:r>
              <a:rPr lang="en-US" sz="2900" dirty="0" err="1" smtClean="0"/>
              <a:t>ProductsDictionary</a:t>
            </a:r>
            <a:r>
              <a:rPr lang="en-US" sz="2900" dirty="0" smtClean="0"/>
              <a:t>={"PID":1001,"PNAME":"</a:t>
            </a:r>
            <a:r>
              <a:rPr lang="en-US" sz="2900" dirty="0" err="1" smtClean="0"/>
              <a:t>iPhone","MODEL</a:t>
            </a:r>
            <a:r>
              <a:rPr lang="en-US" sz="2900" dirty="0" smtClean="0"/>
              <a:t>":"SE2","PRICE":80000}</a:t>
            </a:r>
          </a:p>
          <a:p>
            <a:r>
              <a:rPr lang="en-US" sz="2900" dirty="0" smtClean="0"/>
              <a:t>&gt;&gt;&gt; type(</a:t>
            </a:r>
            <a:r>
              <a:rPr lang="en-US" sz="2900" dirty="0" err="1" smtClean="0"/>
              <a:t>ProductsDictionary</a:t>
            </a:r>
            <a:r>
              <a:rPr lang="en-US" sz="2900" dirty="0" smtClean="0"/>
              <a:t>)</a:t>
            </a:r>
          </a:p>
          <a:p>
            <a:r>
              <a:rPr lang="en-US" sz="2900" dirty="0" smtClean="0"/>
              <a:t>&lt;class '</a:t>
            </a:r>
            <a:r>
              <a:rPr lang="en-US" sz="2900" dirty="0" err="1" smtClean="0"/>
              <a:t>dict</a:t>
            </a:r>
            <a:r>
              <a:rPr lang="en-US" sz="2900" dirty="0" smtClean="0"/>
              <a:t>'&gt;</a:t>
            </a:r>
          </a:p>
          <a:p>
            <a:r>
              <a:rPr lang="en-US" sz="2900" dirty="0" smtClean="0"/>
              <a:t>&gt;&gt;&gt; </a:t>
            </a:r>
            <a:r>
              <a:rPr lang="en-US" sz="2900" dirty="0" err="1" smtClean="0"/>
              <a:t>len</a:t>
            </a:r>
            <a:r>
              <a:rPr lang="en-US" sz="2900" dirty="0" smtClean="0"/>
              <a:t>(</a:t>
            </a:r>
            <a:r>
              <a:rPr lang="en-US" sz="2900" dirty="0" err="1" smtClean="0"/>
              <a:t>ProductsDictionary</a:t>
            </a:r>
            <a:r>
              <a:rPr lang="en-US" sz="2900" dirty="0" smtClean="0"/>
              <a:t>)</a:t>
            </a:r>
          </a:p>
          <a:p>
            <a:r>
              <a:rPr lang="en-US" sz="2900" dirty="0" smtClean="0"/>
              <a:t>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pop():</a:t>
            </a:r>
          </a:p>
          <a:p>
            <a:r>
              <a:rPr lang="en-US" sz="3200" dirty="0" smtClean="0">
                <a:sym typeface="Wingdings" pitchFamily="2" charset="2"/>
              </a:rPr>
              <a:t></a:t>
            </a:r>
            <a:r>
              <a:rPr lang="en-US" sz="3200" dirty="0" smtClean="0"/>
              <a:t>It removes the entry associated with the specified key</a:t>
            </a:r>
          </a:p>
          <a:p>
            <a:r>
              <a:rPr lang="en-US" sz="3200" dirty="0" smtClean="0"/>
              <a:t>&gt;&gt;&gt; </a:t>
            </a:r>
            <a:r>
              <a:rPr lang="en-US" sz="3200" dirty="0" err="1" smtClean="0"/>
              <a:t>StudentsDictionary</a:t>
            </a:r>
            <a:r>
              <a:rPr lang="en-US" sz="3200" dirty="0" smtClean="0"/>
              <a:t>={"</a:t>
            </a:r>
            <a:r>
              <a:rPr lang="en-US" sz="3200" dirty="0" err="1" smtClean="0"/>
              <a:t>Raju</a:t>
            </a:r>
            <a:r>
              <a:rPr lang="en-US" sz="3200" dirty="0" smtClean="0"/>
              <a:t>":65,"Ravi":70,"Rani":80}</a:t>
            </a:r>
          </a:p>
          <a:p>
            <a:r>
              <a:rPr lang="en-US" sz="3200" dirty="0" smtClean="0"/>
              <a:t>&gt;&gt;&gt; type(</a:t>
            </a:r>
            <a:r>
              <a:rPr lang="en-US" sz="3200" dirty="0" err="1" smtClean="0"/>
              <a:t>StudentsDictionary</a:t>
            </a:r>
            <a:r>
              <a:rPr lang="en-US" sz="3200" dirty="0" smtClean="0"/>
              <a:t>)</a:t>
            </a:r>
          </a:p>
          <a:p>
            <a:r>
              <a:rPr lang="en-US" sz="3200" dirty="0" smtClean="0"/>
              <a:t>&lt;class '</a:t>
            </a:r>
            <a:r>
              <a:rPr lang="en-US" sz="3200" dirty="0" err="1" smtClean="0"/>
              <a:t>dict</a:t>
            </a:r>
            <a:r>
              <a:rPr lang="en-US" sz="3200" dirty="0" smtClean="0"/>
              <a:t>'&gt;</a:t>
            </a:r>
          </a:p>
          <a:p>
            <a:r>
              <a:rPr lang="en-US" sz="3200" dirty="0" smtClean="0"/>
              <a:t>&gt;&gt;&gt; StudentsDictionary.pop("</a:t>
            </a:r>
            <a:r>
              <a:rPr lang="en-US" sz="3200" dirty="0" err="1" smtClean="0"/>
              <a:t>Raju</a:t>
            </a:r>
            <a:r>
              <a:rPr lang="en-US" sz="3200" dirty="0" smtClean="0"/>
              <a:t>")</a:t>
            </a:r>
          </a:p>
          <a:p>
            <a:r>
              <a:rPr lang="en-US" sz="3200" dirty="0" smtClean="0"/>
              <a:t>65</a:t>
            </a:r>
          </a:p>
          <a:p>
            <a:r>
              <a:rPr lang="en-US" sz="3200" dirty="0" smtClean="0"/>
              <a:t>&gt;&gt;&gt; </a:t>
            </a:r>
            <a:r>
              <a:rPr lang="en-US" sz="3200" dirty="0" err="1" smtClean="0"/>
              <a:t>StudentsDictionary</a:t>
            </a:r>
            <a:endParaRPr lang="en-US" sz="3200" dirty="0" smtClean="0"/>
          </a:p>
          <a:p>
            <a:r>
              <a:rPr lang="en-US" sz="3200" dirty="0" smtClean="0"/>
              <a:t>{'Ravi': 70, '</a:t>
            </a:r>
            <a:r>
              <a:rPr lang="en-US" sz="3200" dirty="0" err="1" smtClean="0"/>
              <a:t>Rani</a:t>
            </a:r>
            <a:r>
              <a:rPr lang="en-US" sz="3200" dirty="0" smtClean="0"/>
              <a:t>': 80}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001643"/>
          </a:xfrm>
          <a:prstGeom prst="rect">
            <a:avLst/>
          </a:prstGeom>
          <a:noFill/>
        </p:spPr>
        <p:txBody>
          <a:bodyPr wrap="square" rtlCol="0">
            <a:spAutoFit/>
          </a:bodyPr>
          <a:lstStyle/>
          <a:p>
            <a:r>
              <a:rPr lang="en-US" sz="3200" b="1" u="sng" dirty="0" smtClean="0">
                <a:sym typeface="Wingdings" pitchFamily="2" charset="2"/>
              </a:rPr>
              <a:t>Traversing a list:</a:t>
            </a:r>
          </a:p>
          <a:p>
            <a:r>
              <a:rPr lang="en-US" sz="3200" dirty="0" smtClean="0">
                <a:sym typeface="Wingdings" pitchFamily="2" charset="2"/>
              </a:rPr>
              <a:t>Travelling from one element to another element in a list (or) accessing the elements from the list.</a:t>
            </a:r>
          </a:p>
          <a:p>
            <a:r>
              <a:rPr lang="en-US" sz="3200" dirty="0" smtClean="0"/>
              <a:t>&gt;&gt;&gt; l1=[10,20,30,40,50,60,70,80,90,100]</a:t>
            </a:r>
          </a:p>
          <a:p>
            <a:r>
              <a:rPr lang="en-US" sz="3200" dirty="0" smtClean="0"/>
              <a:t>&gt;&gt;&gt; l1</a:t>
            </a:r>
          </a:p>
          <a:p>
            <a:r>
              <a:rPr lang="en-US" sz="3200" dirty="0" smtClean="0"/>
              <a:t>[10, 20, 30, 40, 50, 60, 70, 80, 90, 100]</a:t>
            </a:r>
          </a:p>
          <a:p>
            <a:r>
              <a:rPr lang="en-US" sz="3200" dirty="0" smtClean="0"/>
              <a:t>&gt;&gt;&gt; l1[0:5]</a:t>
            </a:r>
          </a:p>
          <a:p>
            <a:r>
              <a:rPr lang="en-US" sz="3200" dirty="0" smtClean="0"/>
              <a:t>[10, 20, 30, 40, 50]</a:t>
            </a:r>
          </a:p>
          <a:p>
            <a:r>
              <a:rPr lang="en-US" sz="3200" dirty="0" smtClean="0"/>
              <a:t>&gt;&gt;&gt; l1[0:10:2]</a:t>
            </a:r>
          </a:p>
          <a:p>
            <a:r>
              <a:rPr lang="en-US" sz="3200" dirty="0" smtClean="0"/>
              <a:t>[10, 30, 50, 70, 90]</a:t>
            </a:r>
          </a:p>
          <a:p>
            <a:r>
              <a:rPr lang="en-US" sz="3200" dirty="0" smtClean="0"/>
              <a:t>&gt;&gt;&gt; l1[5:]</a:t>
            </a:r>
          </a:p>
          <a:p>
            <a:r>
              <a:rPr lang="en-US" sz="3200" dirty="0" smtClean="0"/>
              <a:t>[60, 70, 80, 90, 100]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Copying Dictionary with copy():</a:t>
            </a:r>
          </a:p>
          <a:p>
            <a:r>
              <a:rPr lang="en-US" sz="3200" dirty="0" smtClean="0"/>
              <a:t>To create exactly duplicate dictionary(cloned copy)</a:t>
            </a:r>
          </a:p>
          <a:p>
            <a:r>
              <a:rPr lang="en-US" sz="3200" dirty="0" smtClean="0"/>
              <a:t>&gt;&gt;&gt; </a:t>
            </a:r>
            <a:r>
              <a:rPr lang="en-US" sz="3200" dirty="0" err="1" smtClean="0"/>
              <a:t>MobilesDictionary</a:t>
            </a:r>
            <a:r>
              <a:rPr lang="en-US" sz="3200" dirty="0" smtClean="0"/>
              <a:t>={1001:"iPhone",1002:"Lenovo Mobile"}</a:t>
            </a:r>
          </a:p>
          <a:p>
            <a:r>
              <a:rPr lang="en-US" sz="3200" dirty="0" smtClean="0"/>
              <a:t>&gt;&gt;&gt; </a:t>
            </a:r>
            <a:r>
              <a:rPr lang="en-US" sz="3200" dirty="0" err="1" smtClean="0"/>
              <a:t>MobilesDictionary</a:t>
            </a:r>
            <a:endParaRPr lang="en-US" sz="3200" dirty="0" smtClean="0"/>
          </a:p>
          <a:p>
            <a:r>
              <a:rPr lang="en-US" sz="3200" dirty="0" smtClean="0"/>
              <a:t>{1001: '</a:t>
            </a:r>
            <a:r>
              <a:rPr lang="en-US" sz="3200" dirty="0" err="1" smtClean="0"/>
              <a:t>iPhone</a:t>
            </a:r>
            <a:r>
              <a:rPr lang="en-US" sz="3200" dirty="0" smtClean="0"/>
              <a:t>', 1002: 'Lenovo Mobile'}</a:t>
            </a:r>
          </a:p>
          <a:p>
            <a:r>
              <a:rPr lang="en-US" sz="3200" dirty="0" smtClean="0"/>
              <a:t>&gt;&gt;&gt; m=</a:t>
            </a:r>
            <a:r>
              <a:rPr lang="en-US" sz="3200" dirty="0" err="1" smtClean="0"/>
              <a:t>MobilesDictionary.copy</a:t>
            </a:r>
            <a:r>
              <a:rPr lang="en-US" sz="3200" dirty="0" smtClean="0"/>
              <a:t>()</a:t>
            </a:r>
          </a:p>
          <a:p>
            <a:r>
              <a:rPr lang="en-US" sz="3200" dirty="0" smtClean="0"/>
              <a:t>&gt;&gt;&gt; m</a:t>
            </a:r>
          </a:p>
          <a:p>
            <a:r>
              <a:rPr lang="en-US" sz="3200" dirty="0" smtClean="0"/>
              <a:t>{1001: '</a:t>
            </a:r>
            <a:r>
              <a:rPr lang="en-US" sz="3200" dirty="0" err="1" smtClean="0"/>
              <a:t>iPhone</a:t>
            </a:r>
            <a:r>
              <a:rPr lang="en-US" sz="3200" dirty="0" smtClean="0"/>
              <a:t>', 1002: 'Lenovo Mobile'}</a:t>
            </a:r>
          </a:p>
          <a:p>
            <a:r>
              <a:rPr lang="en-US" sz="3200" dirty="0" smtClean="0"/>
              <a:t>&gt;&gt;&gt; type(m)</a:t>
            </a:r>
          </a:p>
          <a:p>
            <a:r>
              <a:rPr lang="en-US" sz="3200" dirty="0" smtClean="0"/>
              <a:t>&lt;class '</a:t>
            </a:r>
            <a:r>
              <a:rPr lang="en-US" sz="3200" dirty="0" err="1" smtClean="0"/>
              <a:t>dict</a:t>
            </a:r>
            <a:r>
              <a:rPr lang="en-US" sz="3200" dirty="0" smtClean="0"/>
              <a:t>'&gt;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001643"/>
          </a:xfrm>
          <a:prstGeom prst="rect">
            <a:avLst/>
          </a:prstGeom>
          <a:noFill/>
        </p:spPr>
        <p:txBody>
          <a:bodyPr wrap="square" rtlCol="0">
            <a:spAutoFit/>
          </a:bodyPr>
          <a:lstStyle/>
          <a:p>
            <a:r>
              <a:rPr lang="en-US" sz="3200" b="1" u="sng" dirty="0" smtClean="0"/>
              <a:t>Updating dictionary with update():</a:t>
            </a:r>
          </a:p>
          <a:p>
            <a:r>
              <a:rPr lang="en-US" sz="3200" dirty="0" smtClean="0"/>
              <a:t>All items present in one dictionary will be updated to another dictionary.</a:t>
            </a:r>
          </a:p>
          <a:p>
            <a:r>
              <a:rPr lang="en-US" sz="3200" dirty="0" smtClean="0"/>
              <a:t>&gt;&gt;&gt; MobilesDictionary1={1001:"iPhone",1002:"Samsung Mobile"}</a:t>
            </a:r>
          </a:p>
          <a:p>
            <a:r>
              <a:rPr lang="en-US" sz="3200" dirty="0" smtClean="0"/>
              <a:t>&gt;&gt;&gt; MobilesDictionary2={1003:"Lenovo Mobile",1004:"LG Mobile"}</a:t>
            </a:r>
          </a:p>
          <a:p>
            <a:r>
              <a:rPr lang="en-US" sz="3200" dirty="0" smtClean="0"/>
              <a:t>&gt;&gt;&gt; MobilesDictionary1.update(MobilesDictionary2)</a:t>
            </a:r>
          </a:p>
          <a:p>
            <a:r>
              <a:rPr lang="en-US" sz="3200" dirty="0" smtClean="0"/>
              <a:t>&gt;&gt;&gt; MobilesDictionary1</a:t>
            </a:r>
          </a:p>
          <a:p>
            <a:r>
              <a:rPr lang="en-US" sz="3200" dirty="0" smtClean="0"/>
              <a:t>{1001: '</a:t>
            </a:r>
            <a:r>
              <a:rPr lang="en-US" sz="3200" dirty="0" err="1" smtClean="0"/>
              <a:t>iPhone</a:t>
            </a:r>
            <a:r>
              <a:rPr lang="en-US" sz="3200" dirty="0" smtClean="0"/>
              <a:t>', 1002: 'Samsung Mobile', 1003: 'Lenovo Mobile', 1004: 'LG Mobile'}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dirty="0" smtClean="0"/>
              <a:t>Duplicates are removed when we use “update()” function:</a:t>
            </a:r>
          </a:p>
          <a:p>
            <a:r>
              <a:rPr lang="en-US" sz="3200" dirty="0" smtClean="0"/>
              <a:t>&gt;&gt;&gt; MobilesDictionary1={1001:"iPhone",1002:"Samsung Mobile"}</a:t>
            </a:r>
          </a:p>
          <a:p>
            <a:r>
              <a:rPr lang="en-US" sz="3200" dirty="0" smtClean="0"/>
              <a:t>&gt;&gt;&gt; MobilesDictionary2={1002:"Samsung Mobile",1004:"LG Mobile"}</a:t>
            </a:r>
          </a:p>
          <a:p>
            <a:r>
              <a:rPr lang="en-US" sz="3200" dirty="0" smtClean="0"/>
              <a:t>&gt;&gt;&gt; MobilesDictionary1.update(MobilesDictionary2)</a:t>
            </a:r>
          </a:p>
          <a:p>
            <a:r>
              <a:rPr lang="en-US" sz="3200" dirty="0" smtClean="0"/>
              <a:t>&gt;&gt;&gt; MobilesDictionary1</a:t>
            </a:r>
          </a:p>
          <a:p>
            <a:r>
              <a:rPr lang="en-US" sz="3200" dirty="0" smtClean="0"/>
              <a:t>{1001: '</a:t>
            </a:r>
            <a:r>
              <a:rPr lang="en-US" sz="3200" dirty="0" err="1" smtClean="0"/>
              <a:t>iPhone</a:t>
            </a:r>
            <a:r>
              <a:rPr lang="en-US" sz="3200" dirty="0" smtClean="0"/>
              <a:t>', 1002: 'Samsung Mobile', 1004: 'LG Mobile'}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01643"/>
          </a:xfrm>
          <a:prstGeom prst="rect">
            <a:avLst/>
          </a:prstGeom>
          <a:noFill/>
        </p:spPr>
        <p:txBody>
          <a:bodyPr wrap="square" rtlCol="0">
            <a:spAutoFit/>
          </a:bodyPr>
          <a:lstStyle/>
          <a:p>
            <a:r>
              <a:rPr lang="en-US" sz="3200" b="1" u="sng" dirty="0" smtClean="0">
                <a:sym typeface="Wingdings" pitchFamily="2" charset="2"/>
              </a:rPr>
              <a:t>Delete Keys from the dictionary</a:t>
            </a:r>
            <a:endParaRPr lang="en-US" sz="3200" b="1" u="sng" dirty="0" smtClean="0"/>
          </a:p>
          <a:p>
            <a:r>
              <a:rPr lang="de-DE" sz="3200" dirty="0" smtClean="0"/>
              <a:t>&gt;&gt;&gt; FruitsDictionary1={1122:'apple',2233:'banana',3344:'cherry'}</a:t>
            </a:r>
          </a:p>
          <a:p>
            <a:r>
              <a:rPr lang="de-DE" sz="3200" dirty="0" smtClean="0"/>
              <a:t>&gt;&gt;&gt; FruitsDictionary1</a:t>
            </a:r>
          </a:p>
          <a:p>
            <a:r>
              <a:rPr lang="de-DE" sz="3200" dirty="0" smtClean="0"/>
              <a:t>{1122: 'apple', 2233: 'banana', 3344: 'cherry'}</a:t>
            </a:r>
          </a:p>
          <a:p>
            <a:r>
              <a:rPr lang="de-DE" sz="3200" dirty="0" smtClean="0"/>
              <a:t>&gt;&gt;&gt; del FruitsDictionary1[3344]</a:t>
            </a:r>
          </a:p>
          <a:p>
            <a:r>
              <a:rPr lang="de-DE" sz="3200" dirty="0" smtClean="0"/>
              <a:t>&gt;&gt;&gt; FruitsDictionary1</a:t>
            </a:r>
          </a:p>
          <a:p>
            <a:r>
              <a:rPr lang="de-DE" sz="3200" dirty="0" smtClean="0"/>
              <a:t>{1122: 'apple', 2233: 'banana'}</a:t>
            </a:r>
          </a:p>
          <a:p>
            <a:r>
              <a:rPr lang="de-DE" sz="3200" b="1" dirty="0" smtClean="0"/>
              <a:t>Note: </a:t>
            </a:r>
            <a:r>
              <a:rPr lang="de-DE" sz="3200" dirty="0" smtClean="0"/>
              <a:t>When key is deleted then its related value will be deleted. Because without key, its value should not be existed.</a:t>
            </a:r>
            <a:endParaRPr lang="de-DE" sz="3200" b="1"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u="sng" dirty="0" smtClean="0"/>
              <a:t>Dictionary items() method:</a:t>
            </a:r>
          </a:p>
          <a:p>
            <a:r>
              <a:rPr lang="en-US" sz="3200" dirty="0" smtClean="0"/>
              <a:t>It returns key-value pairs.</a:t>
            </a:r>
          </a:p>
          <a:p>
            <a:r>
              <a:rPr lang="en-US" sz="3200" dirty="0" smtClean="0"/>
              <a:t>&gt;&gt;&gt; </a:t>
            </a:r>
            <a:r>
              <a:rPr lang="en-US" sz="3200" dirty="0" err="1" smtClean="0"/>
              <a:t>EmployeesDictionary</a:t>
            </a:r>
            <a:r>
              <a:rPr lang="en-US" sz="3200" dirty="0" smtClean="0"/>
              <a:t>={1001:"Raju",1002:"Ravi",1003:"Rani",1004:"</a:t>
            </a:r>
            <a:r>
              <a:rPr lang="en-US" sz="3200" dirty="0" err="1" smtClean="0"/>
              <a:t>Roja</a:t>
            </a:r>
            <a:r>
              <a:rPr lang="en-US" sz="3200" dirty="0" smtClean="0"/>
              <a:t>"}</a:t>
            </a:r>
          </a:p>
          <a:p>
            <a:r>
              <a:rPr lang="en-US" sz="3200" dirty="0" smtClean="0"/>
              <a:t>&gt;&gt;&gt; </a:t>
            </a:r>
            <a:r>
              <a:rPr lang="en-US" sz="3200" dirty="0" err="1" smtClean="0"/>
              <a:t>EmployeesDictionary.items</a:t>
            </a:r>
            <a:r>
              <a:rPr lang="en-US" sz="3200" dirty="0" smtClean="0"/>
              <a:t>()</a:t>
            </a:r>
          </a:p>
          <a:p>
            <a:r>
              <a:rPr lang="en-US" sz="3200" dirty="0" err="1" smtClean="0"/>
              <a:t>dict_items</a:t>
            </a:r>
            <a:r>
              <a:rPr lang="en-US" sz="3200" dirty="0" smtClean="0"/>
              <a:t>([(1001, '</a:t>
            </a:r>
            <a:r>
              <a:rPr lang="en-US" sz="3200" dirty="0" err="1" smtClean="0"/>
              <a:t>Raju</a:t>
            </a:r>
            <a:r>
              <a:rPr lang="en-US" sz="3200" dirty="0" smtClean="0"/>
              <a:t>'), (1002, 'Ravi'), (1003, '</a:t>
            </a:r>
            <a:r>
              <a:rPr lang="en-US" sz="3200" dirty="0" err="1" smtClean="0"/>
              <a:t>Rani</a:t>
            </a:r>
            <a:r>
              <a:rPr lang="en-US" sz="3200" dirty="0" smtClean="0"/>
              <a:t>'), (1004, '</a:t>
            </a:r>
            <a:r>
              <a:rPr lang="en-US" sz="3200" dirty="0" err="1" smtClean="0"/>
              <a:t>Roja</a:t>
            </a:r>
            <a:r>
              <a:rPr lang="en-US" sz="3200" dirty="0" smtClean="0"/>
              <a:t>')])</a:t>
            </a:r>
            <a:endParaRPr lang="en-US" sz="2800"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016758"/>
          </a:xfrm>
          <a:prstGeom prst="rect">
            <a:avLst/>
          </a:prstGeom>
          <a:noFill/>
        </p:spPr>
        <p:txBody>
          <a:bodyPr wrap="square" rtlCol="0">
            <a:spAutoFit/>
          </a:bodyPr>
          <a:lstStyle/>
          <a:p>
            <a:r>
              <a:rPr lang="en-US" sz="3200" b="1" u="sng" dirty="0" smtClean="0"/>
              <a:t>sorted():</a:t>
            </a:r>
          </a:p>
          <a:p>
            <a:r>
              <a:rPr lang="en-US" sz="3200" dirty="0" smtClean="0"/>
              <a:t>This function sorts the dictionary.</a:t>
            </a:r>
          </a:p>
          <a:p>
            <a:r>
              <a:rPr lang="en-US" sz="3200" dirty="0" smtClean="0"/>
              <a:t>&gt;&gt;&gt; </a:t>
            </a:r>
            <a:r>
              <a:rPr lang="en-US" sz="3200" dirty="0" err="1" smtClean="0"/>
              <a:t>ProductsDictionary</a:t>
            </a:r>
            <a:r>
              <a:rPr lang="en-US" sz="3200" dirty="0" smtClean="0"/>
              <a:t>={1001:"Pears Soap",1003:"</a:t>
            </a:r>
            <a:r>
              <a:rPr lang="en-US" sz="3200" dirty="0" err="1" smtClean="0"/>
              <a:t>Lux</a:t>
            </a:r>
            <a:r>
              <a:rPr lang="en-US" sz="3200" dirty="0" smtClean="0"/>
              <a:t> Soap",1002:"</a:t>
            </a:r>
            <a:r>
              <a:rPr lang="en-US" sz="3200" dirty="0" err="1" smtClean="0"/>
              <a:t>Mysoor</a:t>
            </a:r>
            <a:r>
              <a:rPr lang="en-US" sz="3200" dirty="0" smtClean="0"/>
              <a:t> </a:t>
            </a:r>
            <a:r>
              <a:rPr lang="en-US" sz="3200" dirty="0" err="1" smtClean="0"/>
              <a:t>Sandle</a:t>
            </a:r>
            <a:r>
              <a:rPr lang="en-US" sz="3200" dirty="0" smtClean="0"/>
              <a:t> soap"}</a:t>
            </a:r>
          </a:p>
          <a:p>
            <a:r>
              <a:rPr lang="en-US" sz="3200" dirty="0" smtClean="0"/>
              <a:t>&gt;&gt;&gt; </a:t>
            </a:r>
            <a:r>
              <a:rPr lang="en-US" sz="3200" dirty="0" err="1" smtClean="0"/>
              <a:t>ProductsDictionary</a:t>
            </a:r>
            <a:endParaRPr lang="en-US" sz="3200" dirty="0" smtClean="0"/>
          </a:p>
          <a:p>
            <a:r>
              <a:rPr lang="en-US" sz="3200" dirty="0" smtClean="0"/>
              <a:t>{1001: 'Pears Soap', 1003: '</a:t>
            </a:r>
            <a:r>
              <a:rPr lang="en-US" sz="3200" dirty="0" err="1" smtClean="0"/>
              <a:t>Lux</a:t>
            </a:r>
            <a:r>
              <a:rPr lang="en-US" sz="3200" dirty="0" smtClean="0"/>
              <a:t> Soap', 1002: '</a:t>
            </a:r>
            <a:r>
              <a:rPr lang="en-US" sz="3200" dirty="0" err="1" smtClean="0"/>
              <a:t>Mysoor</a:t>
            </a:r>
            <a:r>
              <a:rPr lang="en-US" sz="3200" dirty="0" smtClean="0"/>
              <a:t> </a:t>
            </a:r>
            <a:r>
              <a:rPr lang="en-US" sz="3200" dirty="0" err="1" smtClean="0"/>
              <a:t>Sandle</a:t>
            </a:r>
            <a:r>
              <a:rPr lang="en-US" sz="3200" dirty="0" smtClean="0"/>
              <a:t> soap'}</a:t>
            </a:r>
          </a:p>
          <a:p>
            <a:r>
              <a:rPr lang="en-US" sz="3200" dirty="0" smtClean="0"/>
              <a:t>&gt;&gt;&gt; sorted(</a:t>
            </a:r>
            <a:r>
              <a:rPr lang="en-US" sz="3200" dirty="0" err="1" smtClean="0"/>
              <a:t>ProductsDictionary.items</a:t>
            </a:r>
            <a:r>
              <a:rPr lang="en-US" sz="3200" dirty="0" smtClean="0"/>
              <a:t>())</a:t>
            </a:r>
          </a:p>
          <a:p>
            <a:r>
              <a:rPr lang="en-US" sz="3200" dirty="0" smtClean="0"/>
              <a:t>[(1001, 'Pears Soap'), (1002, '</a:t>
            </a:r>
            <a:r>
              <a:rPr lang="en-US" sz="3200" dirty="0" err="1" smtClean="0"/>
              <a:t>Mysoor</a:t>
            </a:r>
            <a:r>
              <a:rPr lang="en-US" sz="3200" dirty="0" smtClean="0"/>
              <a:t> </a:t>
            </a:r>
            <a:r>
              <a:rPr lang="en-US" sz="3200" dirty="0" err="1" smtClean="0"/>
              <a:t>Sandle</a:t>
            </a:r>
            <a:r>
              <a:rPr lang="en-US" sz="3200" dirty="0" smtClean="0"/>
              <a:t> soap'), (1003, '</a:t>
            </a:r>
            <a:r>
              <a:rPr lang="en-US" sz="3200" dirty="0" err="1" smtClean="0"/>
              <a:t>Lux</a:t>
            </a:r>
            <a:r>
              <a:rPr lang="en-US" sz="3200" dirty="0" smtClean="0"/>
              <a:t> Soap')]</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b="1" dirty="0" smtClean="0"/>
              <a:t>Sorting based on keys:</a:t>
            </a:r>
          </a:p>
          <a:p>
            <a:r>
              <a:rPr lang="en-US" sz="3200" dirty="0" smtClean="0"/>
              <a:t>&gt;&gt;&gt; sorted(</a:t>
            </a:r>
            <a:r>
              <a:rPr lang="en-US" sz="3200" dirty="0" err="1" smtClean="0"/>
              <a:t>ProductsDictionary.keys</a:t>
            </a:r>
            <a:r>
              <a:rPr lang="en-US" sz="3200" dirty="0" smtClean="0"/>
              <a:t>())</a:t>
            </a:r>
          </a:p>
          <a:p>
            <a:r>
              <a:rPr lang="en-US" sz="3200" dirty="0" smtClean="0"/>
              <a:t>[1001, 1002, 1003]</a:t>
            </a:r>
          </a:p>
          <a:p>
            <a:r>
              <a:rPr lang="en-US" sz="3200" b="1" dirty="0" smtClean="0"/>
              <a:t>(or)</a:t>
            </a:r>
          </a:p>
          <a:p>
            <a:r>
              <a:rPr lang="en-US" sz="3200" dirty="0" smtClean="0"/>
              <a:t>&gt;&gt;&gt; sorted(</a:t>
            </a:r>
            <a:r>
              <a:rPr lang="en-US" sz="3200" dirty="0" err="1" smtClean="0"/>
              <a:t>ProductsDictionary</a:t>
            </a:r>
            <a:r>
              <a:rPr lang="en-US" sz="3200" dirty="0" smtClean="0"/>
              <a:t>)</a:t>
            </a:r>
          </a:p>
          <a:p>
            <a:r>
              <a:rPr lang="en-US" sz="3200" dirty="0" smtClean="0"/>
              <a:t>[1001, 1002, 1003]</a:t>
            </a:r>
          </a:p>
          <a:p>
            <a:r>
              <a:rPr lang="en-US" sz="3200" b="1" dirty="0" smtClean="0"/>
              <a:t>Sorting based on values:</a:t>
            </a:r>
          </a:p>
          <a:p>
            <a:r>
              <a:rPr lang="en-US" sz="3200" dirty="0" smtClean="0"/>
              <a:t>&gt;&gt;&gt; sorted(</a:t>
            </a:r>
            <a:r>
              <a:rPr lang="en-US" sz="3200" dirty="0" err="1" smtClean="0"/>
              <a:t>ProductsDictionary.values</a:t>
            </a:r>
            <a:r>
              <a:rPr lang="en-US" sz="3200" dirty="0" smtClean="0"/>
              <a:t>())</a:t>
            </a:r>
          </a:p>
          <a:p>
            <a:r>
              <a:rPr lang="en-US" sz="3200" dirty="0" smtClean="0"/>
              <a:t>['</a:t>
            </a:r>
            <a:r>
              <a:rPr lang="en-US" sz="3200" dirty="0" err="1" smtClean="0"/>
              <a:t>Lux</a:t>
            </a:r>
            <a:r>
              <a:rPr lang="en-US" sz="3200" dirty="0" smtClean="0"/>
              <a:t> Soap', '</a:t>
            </a:r>
            <a:r>
              <a:rPr lang="en-US" sz="3200" dirty="0" err="1" smtClean="0"/>
              <a:t>Mysoor</a:t>
            </a:r>
            <a:r>
              <a:rPr lang="en-US" sz="3200" dirty="0" smtClean="0"/>
              <a:t> </a:t>
            </a:r>
            <a:r>
              <a:rPr lang="en-US" sz="3200" dirty="0" err="1" smtClean="0"/>
              <a:t>Sandle</a:t>
            </a:r>
            <a:r>
              <a:rPr lang="en-US" sz="3200" dirty="0" smtClean="0"/>
              <a:t> soap', 'Pears Soap']</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0"/>
            <a:ext cx="9144000" cy="2215991"/>
          </a:xfrm>
          <a:prstGeom prst="rect">
            <a:avLst/>
          </a:prstGeom>
          <a:noFill/>
        </p:spPr>
        <p:txBody>
          <a:bodyPr wrap="square" rtlCol="0">
            <a:spAutoFit/>
          </a:bodyPr>
          <a:lstStyle/>
          <a:p>
            <a:r>
              <a:rPr lang="en-US" sz="13800" b="1" dirty="0" smtClean="0"/>
              <a:t>FUNCTIONS</a:t>
            </a:r>
            <a:endParaRPr lang="en-US" sz="13800" dirty="0"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740307"/>
          </a:xfrm>
          <a:prstGeom prst="rect">
            <a:avLst/>
          </a:prstGeom>
          <a:noFill/>
        </p:spPr>
        <p:txBody>
          <a:bodyPr wrap="square" rtlCol="0">
            <a:spAutoFit/>
          </a:bodyPr>
          <a:lstStyle/>
          <a:p>
            <a:r>
              <a:rPr lang="en-US" sz="3200" b="1" u="sng" dirty="0" smtClean="0"/>
              <a:t>What is a function?</a:t>
            </a:r>
          </a:p>
          <a:p>
            <a:r>
              <a:rPr lang="en-US" sz="3200" dirty="0" smtClean="0"/>
              <a:t>A </a:t>
            </a:r>
            <a:r>
              <a:rPr lang="en-US" sz="3200" b="1" dirty="0" smtClean="0"/>
              <a:t>function</a:t>
            </a:r>
            <a:r>
              <a:rPr lang="en-US" sz="3200" dirty="0" smtClean="0"/>
              <a:t> is a group of statements that together perform a task.</a:t>
            </a:r>
          </a:p>
          <a:p>
            <a:r>
              <a:rPr lang="en-US" sz="3200" dirty="0" smtClean="0"/>
              <a:t>The main advantage of functions is code Reusability.</a:t>
            </a:r>
          </a:p>
          <a:p>
            <a:r>
              <a:rPr lang="en-US" sz="3200" dirty="0" smtClean="0"/>
              <a:t>The functions can also be called as Methods, Procedures, and subroutines</a:t>
            </a:r>
          </a:p>
          <a:p>
            <a:r>
              <a:rPr lang="en-US" sz="3200" b="1" u="sng" dirty="0" smtClean="0"/>
              <a:t>Advantages of Functions:</a:t>
            </a:r>
          </a:p>
          <a:p>
            <a:r>
              <a:rPr lang="en-US" sz="3200" b="1" dirty="0" smtClean="0"/>
              <a:t>1.Program development made easy :</a:t>
            </a:r>
            <a:r>
              <a:rPr lang="en-US" sz="3200" dirty="0" smtClean="0"/>
              <a:t> Work can be divided among project members thus implementation can be completed in parallel.</a:t>
            </a:r>
          </a:p>
          <a:p>
            <a:r>
              <a:rPr lang="en-US" sz="2800" b="1" dirty="0" smtClean="0"/>
              <a:t>2.Code re-usability increases :</a:t>
            </a:r>
            <a:r>
              <a:rPr lang="en-US" sz="2800" dirty="0" smtClean="0"/>
              <a:t> A function can be used to keep away from rewriting the same block of codes which we are going to use two or more locations in a program. This is especially useful if the code involved is long or complicated.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dirty="0" smtClean="0"/>
              <a:t>3.Program testing becomes easy :</a:t>
            </a:r>
            <a:r>
              <a:rPr lang="en-US" sz="3200" dirty="0" smtClean="0"/>
              <a:t> Easy to locate and isolate a faulty function for further investigation</a:t>
            </a:r>
          </a:p>
          <a:p>
            <a:r>
              <a:rPr lang="en-US" sz="3200" b="1" dirty="0" smtClean="0"/>
              <a:t>4.Code sharing becomes possible :</a:t>
            </a:r>
            <a:r>
              <a:rPr lang="en-US" sz="3200" dirty="0" smtClean="0"/>
              <a:t> A function may be used later by many other programs this means that a Python programmer can use function written by others, instead of starting over from scratch.</a:t>
            </a:r>
          </a:p>
          <a:p>
            <a:r>
              <a:rPr lang="en-US" sz="3200" b="1" smtClean="0"/>
              <a:t>5.Increases </a:t>
            </a:r>
            <a:r>
              <a:rPr lang="en-US" sz="3200" b="1" dirty="0" smtClean="0"/>
              <a:t>program readability :</a:t>
            </a:r>
            <a:r>
              <a:rPr lang="en-US" sz="3200" dirty="0" smtClean="0"/>
              <a:t> It makes possible top down modular programming. In this style of programming, the high level logic of the overall problem is solved first while the details of each lower level functions is addressed later. The length of the source program can be reduced by using functions at appropriate places.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9144000" cy="6001643"/>
          </a:xfrm>
          <a:prstGeom prst="rect">
            <a:avLst/>
          </a:prstGeom>
          <a:noFill/>
        </p:spPr>
        <p:txBody>
          <a:bodyPr wrap="square" rtlCol="0">
            <a:spAutoFit/>
          </a:bodyPr>
          <a:lstStyle/>
          <a:p>
            <a:r>
              <a:rPr lang="en-US" sz="3200" b="1" u="sng" dirty="0" smtClean="0">
                <a:sym typeface="Wingdings" pitchFamily="2" charset="2"/>
              </a:rPr>
              <a:t>List Operations are done with List Methods:</a:t>
            </a:r>
          </a:p>
          <a:p>
            <a:r>
              <a:rPr lang="en-US" sz="3200" dirty="0" smtClean="0">
                <a:sym typeface="Wingdings" pitchFamily="2" charset="2"/>
              </a:rPr>
              <a:t>We perform the number of operations on the list by using </a:t>
            </a:r>
            <a:r>
              <a:rPr lang="en-US" sz="3200" b="1" u="sng" dirty="0" smtClean="0">
                <a:sym typeface="Wingdings" pitchFamily="2" charset="2"/>
              </a:rPr>
              <a:t>“List Methods”</a:t>
            </a:r>
            <a:r>
              <a:rPr lang="en-US" sz="3200" dirty="0" smtClean="0">
                <a:sym typeface="Wingdings" pitchFamily="2" charset="2"/>
              </a:rPr>
              <a:t>.</a:t>
            </a:r>
          </a:p>
          <a:p>
            <a:r>
              <a:rPr lang="en-US" sz="3200" b="1" dirty="0" smtClean="0">
                <a:sym typeface="Wingdings" pitchFamily="2" charset="2"/>
              </a:rPr>
              <a:t>1) Creating a list</a:t>
            </a:r>
          </a:p>
          <a:p>
            <a:r>
              <a:rPr lang="en-US" sz="3200" dirty="0" smtClean="0"/>
              <a:t>&gt;&gt;&gt; l1=[10,20,30,40,50]</a:t>
            </a:r>
          </a:p>
          <a:p>
            <a:r>
              <a:rPr lang="en-US" sz="3200" b="1" dirty="0" smtClean="0"/>
              <a:t>To accept the elements from the user:</a:t>
            </a:r>
          </a:p>
          <a:p>
            <a:r>
              <a:rPr lang="en-US" sz="3200" dirty="0" smtClean="0"/>
              <a:t>&gt;&gt;&gt; l1=</a:t>
            </a:r>
            <a:r>
              <a:rPr lang="en-US" sz="3200" dirty="0" err="1" smtClean="0"/>
              <a:t>eval</a:t>
            </a:r>
            <a:r>
              <a:rPr lang="en-US" sz="3200" dirty="0" smtClean="0"/>
              <a:t>(input("Enter the elements into list:"))</a:t>
            </a:r>
          </a:p>
          <a:p>
            <a:r>
              <a:rPr lang="en-US" sz="3200" dirty="0" smtClean="0"/>
              <a:t>Enter the elements into list:[10,20,30,40,50]</a:t>
            </a:r>
          </a:p>
          <a:p>
            <a:r>
              <a:rPr lang="en-US" sz="3200" dirty="0" smtClean="0"/>
              <a:t>&gt;&gt;&gt; l1</a:t>
            </a:r>
          </a:p>
          <a:p>
            <a:r>
              <a:rPr lang="en-US" sz="3200" dirty="0" smtClean="0"/>
              <a:t>[10, 20, 30, 40, 50]</a:t>
            </a:r>
          </a:p>
          <a:p>
            <a:r>
              <a:rPr lang="en-US" sz="3200" dirty="0" smtClean="0"/>
              <a:t>&gt;&gt;&gt; type(l1)</a:t>
            </a:r>
          </a:p>
          <a:p>
            <a:r>
              <a:rPr lang="en-US" sz="3200" dirty="0" smtClean="0"/>
              <a:t>&lt;class 'list'&gt;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524315"/>
          </a:xfrm>
          <a:prstGeom prst="rect">
            <a:avLst/>
          </a:prstGeom>
          <a:noFill/>
        </p:spPr>
        <p:txBody>
          <a:bodyPr wrap="square" rtlCol="0">
            <a:spAutoFit/>
          </a:bodyPr>
          <a:lstStyle/>
          <a:p>
            <a:r>
              <a:rPr lang="en-US" sz="3200" b="1" dirty="0" smtClean="0"/>
              <a:t>Python supports two types of functions</a:t>
            </a:r>
          </a:p>
          <a:p>
            <a:r>
              <a:rPr lang="en-US" sz="3200" b="1" dirty="0" smtClean="0"/>
              <a:t>1. Built in Functions</a:t>
            </a:r>
          </a:p>
          <a:p>
            <a:r>
              <a:rPr lang="en-US" sz="3200" b="1" dirty="0" smtClean="0"/>
              <a:t>2. User Defined Functions</a:t>
            </a:r>
          </a:p>
          <a:p>
            <a:endParaRPr lang="en-US" sz="3200" b="1" dirty="0" smtClean="0"/>
          </a:p>
          <a:p>
            <a:r>
              <a:rPr lang="en-US" sz="3200" b="1" u="sng" dirty="0" smtClean="0"/>
              <a:t>1. Built in Functions:</a:t>
            </a:r>
          </a:p>
          <a:p>
            <a:r>
              <a:rPr lang="en-US" sz="3200" dirty="0" smtClean="0"/>
              <a:t>The functions which are coming along with Python software automatically, are called built in functions or pre defined functions or System defined functions.</a:t>
            </a:r>
          </a:p>
          <a:p>
            <a:r>
              <a:rPr lang="en-US" sz="3200" dirty="0" err="1" smtClean="0"/>
              <a:t>Eg</a:t>
            </a:r>
            <a:r>
              <a:rPr lang="en-US" sz="3200" dirty="0" smtClean="0"/>
              <a:t>: id(), type(), input(), </a:t>
            </a:r>
            <a:r>
              <a:rPr lang="en-US" sz="3200" dirty="0" err="1" smtClean="0"/>
              <a:t>eval</a:t>
            </a:r>
            <a:r>
              <a:rPr lang="en-US" sz="3200" dirty="0" smtClean="0"/>
              <a:t>(), etc..</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u="sng" dirty="0" smtClean="0"/>
              <a:t>2. User Defined Functions:</a:t>
            </a:r>
          </a:p>
          <a:p>
            <a:r>
              <a:rPr lang="en-US" sz="3200" dirty="0" smtClean="0"/>
              <a:t>The functions which are developed by programmer explicitly according to business requirements ,are called user defined functions.</a:t>
            </a:r>
          </a:p>
          <a:p>
            <a:endParaRPr lang="en-US" sz="3200" b="1" dirty="0" smtClean="0"/>
          </a:p>
          <a:p>
            <a:r>
              <a:rPr lang="en-US" sz="3200" b="1" smtClean="0"/>
              <a:t>While </a:t>
            </a:r>
            <a:r>
              <a:rPr lang="en-US" sz="3200" b="1" dirty="0" smtClean="0"/>
              <a:t>creating functions we can </a:t>
            </a:r>
            <a:r>
              <a:rPr lang="en-US" sz="3200" b="1" smtClean="0"/>
              <a:t>use two </a:t>
            </a:r>
            <a:r>
              <a:rPr lang="en-US" sz="3200" b="1" dirty="0" smtClean="0"/>
              <a:t>keywords</a:t>
            </a:r>
          </a:p>
          <a:p>
            <a:r>
              <a:rPr lang="en-US" sz="3200" b="1" dirty="0" smtClean="0"/>
              <a:t>1. def (mandatory)</a:t>
            </a:r>
          </a:p>
          <a:p>
            <a:r>
              <a:rPr lang="en-US" sz="3200" b="1" dirty="0" smtClean="0"/>
              <a:t>2. return (optional)</a:t>
            </a:r>
            <a:endParaRPr lang="en-US" sz="3200"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340197"/>
          </a:xfrm>
          <a:prstGeom prst="rect">
            <a:avLst/>
          </a:prstGeom>
          <a:noFill/>
        </p:spPr>
        <p:txBody>
          <a:bodyPr wrap="square" rtlCol="0">
            <a:spAutoFit/>
          </a:bodyPr>
          <a:lstStyle/>
          <a:p>
            <a:r>
              <a:rPr lang="en-US" sz="3200" b="1" dirty="0" smtClean="0"/>
              <a:t>Example: Writing simple function</a:t>
            </a:r>
          </a:p>
          <a:p>
            <a:r>
              <a:rPr lang="en-US" sz="3200" dirty="0" smtClean="0"/>
              <a:t>&gt;&gt;&gt; def display():   </a:t>
            </a:r>
            <a:r>
              <a:rPr lang="en-US" sz="3200" dirty="0" smtClean="0">
                <a:sym typeface="Wingdings" pitchFamily="2" charset="2"/>
              </a:rPr>
              <a:t> </a:t>
            </a:r>
            <a:r>
              <a:rPr lang="en-US" sz="3200" b="1" dirty="0" smtClean="0">
                <a:sym typeface="Wingdings" pitchFamily="2" charset="2"/>
              </a:rPr>
              <a:t>Defining a function</a:t>
            </a:r>
            <a:endParaRPr lang="en-US" sz="3200" b="1" dirty="0" smtClean="0"/>
          </a:p>
          <a:p>
            <a:r>
              <a:rPr lang="en-US" sz="3200" dirty="0" smtClean="0"/>
              <a:t>	print("Welcome to FUNCTIONS")</a:t>
            </a:r>
          </a:p>
          <a:p>
            <a:r>
              <a:rPr lang="en-US" sz="3200" dirty="0" smtClean="0"/>
              <a:t>&gt;&gt;&gt; display() </a:t>
            </a:r>
            <a:r>
              <a:rPr lang="en-US" sz="3200" dirty="0" smtClean="0">
                <a:sym typeface="Wingdings" pitchFamily="2" charset="2"/>
              </a:rPr>
              <a:t> </a:t>
            </a:r>
            <a:r>
              <a:rPr lang="en-US" sz="3200" b="1" dirty="0" smtClean="0">
                <a:sym typeface="Wingdings" pitchFamily="2" charset="2"/>
              </a:rPr>
              <a:t>calling a function</a:t>
            </a:r>
            <a:endParaRPr lang="en-US" sz="3200" b="1" dirty="0" smtClean="0"/>
          </a:p>
          <a:p>
            <a:r>
              <a:rPr lang="en-US" sz="3200" dirty="0" smtClean="0"/>
              <a:t>Welcome to FUNCTIONS</a:t>
            </a:r>
          </a:p>
          <a:p>
            <a:endParaRPr lang="en-US" sz="3200" b="1" dirty="0" smtClean="0"/>
          </a:p>
          <a:p>
            <a:r>
              <a:rPr lang="en-US" sz="3200" b="1" dirty="0" smtClean="0"/>
              <a:t>Either System-defined function or user-defined function are again divided into four categories:</a:t>
            </a:r>
          </a:p>
          <a:p>
            <a:r>
              <a:rPr lang="en-US" sz="3000" dirty="0" smtClean="0"/>
              <a:t>1) Function with parameter(s) and with return value(s)</a:t>
            </a:r>
          </a:p>
          <a:p>
            <a:r>
              <a:rPr lang="en-US" sz="3000" dirty="0" smtClean="0"/>
              <a:t>2) Function with parameter(s) and without return value(s)</a:t>
            </a:r>
          </a:p>
          <a:p>
            <a:r>
              <a:rPr lang="en-US" sz="3000" dirty="0" smtClean="0"/>
              <a:t>3) Function without parameter(s) and with return value(s)</a:t>
            </a:r>
          </a:p>
          <a:p>
            <a:r>
              <a:rPr lang="en-US" sz="3000" dirty="0" smtClean="0"/>
              <a:t>4) Function without parameter(s) and without return value(s)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663089"/>
          </a:xfrm>
          <a:prstGeom prst="rect">
            <a:avLst/>
          </a:prstGeom>
          <a:noFill/>
        </p:spPr>
        <p:txBody>
          <a:bodyPr wrap="square" rtlCol="0">
            <a:spAutoFit/>
          </a:bodyPr>
          <a:lstStyle/>
          <a:p>
            <a:r>
              <a:rPr lang="en-US" sz="3200" b="1" dirty="0" smtClean="0"/>
              <a:t>Note: </a:t>
            </a:r>
            <a:r>
              <a:rPr lang="en-US" sz="3200" dirty="0" smtClean="0"/>
              <a:t>Parameters are inputs to the function.</a:t>
            </a:r>
          </a:p>
          <a:p>
            <a:r>
              <a:rPr lang="en-US" sz="3000" b="1" u="sng" dirty="0" smtClean="0"/>
              <a:t>1) Function with parameter(s) and with return value(s)</a:t>
            </a:r>
          </a:p>
          <a:p>
            <a:r>
              <a:rPr lang="en-US" sz="3000" u="sng" dirty="0" smtClean="0"/>
              <a:t>addition.py</a:t>
            </a:r>
          </a:p>
          <a:p>
            <a:r>
              <a:rPr lang="en-US" sz="3000" dirty="0" smtClean="0"/>
              <a:t>def addition(</a:t>
            </a:r>
            <a:r>
              <a:rPr lang="en-US" sz="3000" dirty="0" err="1" smtClean="0"/>
              <a:t>a,b</a:t>
            </a:r>
            <a:r>
              <a:rPr lang="en-US" sz="3000" dirty="0" smtClean="0"/>
              <a:t>):  </a:t>
            </a:r>
            <a:r>
              <a:rPr lang="en-US" sz="3000" dirty="0" smtClean="0">
                <a:sym typeface="Wingdings" pitchFamily="2" charset="2"/>
              </a:rPr>
              <a:t> </a:t>
            </a:r>
            <a:r>
              <a:rPr lang="en-US" sz="3000" b="1" dirty="0" smtClean="0">
                <a:sym typeface="Wingdings" pitchFamily="2" charset="2"/>
              </a:rPr>
              <a:t>Defining the function</a:t>
            </a:r>
            <a:endParaRPr lang="en-US" sz="3000" dirty="0" smtClean="0"/>
          </a:p>
          <a:p>
            <a:r>
              <a:rPr lang="en-US" sz="3000" dirty="0" smtClean="0"/>
              <a:t>    c=</a:t>
            </a:r>
            <a:r>
              <a:rPr lang="en-US" sz="3000" dirty="0" err="1" smtClean="0"/>
              <a:t>a+b</a:t>
            </a:r>
            <a:endParaRPr lang="en-US" sz="3000" dirty="0" smtClean="0"/>
          </a:p>
          <a:p>
            <a:r>
              <a:rPr lang="en-US" sz="3000" dirty="0" smtClean="0"/>
              <a:t>    return c</a:t>
            </a:r>
          </a:p>
          <a:p>
            <a:r>
              <a:rPr lang="en-US" sz="3000" b="1" dirty="0" smtClean="0"/>
              <a:t>Execution:</a:t>
            </a:r>
            <a:r>
              <a:rPr lang="en-US" sz="3000" dirty="0" smtClean="0"/>
              <a:t> Run Menu </a:t>
            </a:r>
            <a:r>
              <a:rPr lang="en-US" sz="3000" dirty="0" smtClean="0">
                <a:sym typeface="Wingdings" pitchFamily="2" charset="2"/>
              </a:rPr>
              <a:t> Run Module</a:t>
            </a:r>
          </a:p>
          <a:p>
            <a:r>
              <a:rPr lang="en-US" sz="3000" dirty="0" smtClean="0"/>
              <a:t>&gt;&gt;&gt; addition(10,20) </a:t>
            </a:r>
            <a:r>
              <a:rPr lang="en-US" sz="3000" dirty="0" smtClean="0">
                <a:sym typeface="Wingdings" pitchFamily="2" charset="2"/>
              </a:rPr>
              <a:t> </a:t>
            </a:r>
            <a:r>
              <a:rPr lang="en-US" sz="3000" b="1" dirty="0" smtClean="0">
                <a:sym typeface="Wingdings" pitchFamily="2" charset="2"/>
              </a:rPr>
              <a:t>calling the function</a:t>
            </a:r>
            <a:endParaRPr lang="en-US" sz="3000" b="1" dirty="0" smtClean="0"/>
          </a:p>
          <a:p>
            <a:r>
              <a:rPr lang="en-US" sz="3000" dirty="0" smtClean="0"/>
              <a:t>30</a:t>
            </a:r>
          </a:p>
          <a:p>
            <a:r>
              <a:rPr lang="en-US" sz="3000" b="1" dirty="0" smtClean="0"/>
              <a:t>Note: </a:t>
            </a:r>
            <a:r>
              <a:rPr lang="en-US" sz="3000" u="sng" dirty="0" err="1" smtClean="0"/>
              <a:t>a,b</a:t>
            </a:r>
            <a:r>
              <a:rPr lang="en-US" sz="3000" dirty="0" smtClean="0"/>
              <a:t> are formal parameters. </a:t>
            </a:r>
            <a:r>
              <a:rPr lang="en-US" sz="3000" u="sng" dirty="0" smtClean="0"/>
              <a:t>10, 20</a:t>
            </a:r>
            <a:r>
              <a:rPr lang="en-US" sz="3000" dirty="0" smtClean="0"/>
              <a:t> are actual parameters.</a:t>
            </a:r>
          </a:p>
          <a:p>
            <a:r>
              <a:rPr lang="en-US" sz="3000" b="1" dirty="0" smtClean="0"/>
              <a:t>Parameters are also called as arguments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770537"/>
          </a:xfrm>
          <a:prstGeom prst="rect">
            <a:avLst/>
          </a:prstGeom>
          <a:noFill/>
        </p:spPr>
        <p:txBody>
          <a:bodyPr wrap="square" rtlCol="0">
            <a:spAutoFit/>
          </a:bodyPr>
          <a:lstStyle/>
          <a:p>
            <a:r>
              <a:rPr lang="en-US" sz="3200" b="1" dirty="0" smtClean="0"/>
              <a:t>We can also directly type at Python prompt as follows:</a:t>
            </a:r>
          </a:p>
          <a:p>
            <a:r>
              <a:rPr lang="en-US" sz="3000" dirty="0" smtClean="0"/>
              <a:t>&gt;&gt;&gt; def addition(</a:t>
            </a:r>
            <a:r>
              <a:rPr lang="en-US" sz="3000" dirty="0" err="1" smtClean="0"/>
              <a:t>a,b</a:t>
            </a:r>
            <a:r>
              <a:rPr lang="en-US" sz="3000" dirty="0" smtClean="0"/>
              <a:t>): </a:t>
            </a:r>
            <a:r>
              <a:rPr lang="en-US" sz="3000" dirty="0" smtClean="0">
                <a:sym typeface="Wingdings" pitchFamily="2" charset="2"/>
              </a:rPr>
              <a:t> </a:t>
            </a:r>
            <a:r>
              <a:rPr lang="en-US" sz="3000" b="1" dirty="0" smtClean="0">
                <a:sym typeface="Wingdings" pitchFamily="2" charset="2"/>
              </a:rPr>
              <a:t>defining the function</a:t>
            </a:r>
            <a:endParaRPr lang="en-US" sz="3000" b="1" dirty="0" smtClean="0"/>
          </a:p>
          <a:p>
            <a:r>
              <a:rPr lang="en-US" sz="3000" dirty="0" smtClean="0"/>
              <a:t>	c=</a:t>
            </a:r>
            <a:r>
              <a:rPr lang="en-US" sz="3000" dirty="0" err="1" smtClean="0"/>
              <a:t>a+b</a:t>
            </a:r>
            <a:endParaRPr lang="en-US" sz="3000" dirty="0" smtClean="0"/>
          </a:p>
          <a:p>
            <a:r>
              <a:rPr lang="en-US" sz="3000" dirty="0" smtClean="0"/>
              <a:t>	return c</a:t>
            </a:r>
          </a:p>
          <a:p>
            <a:r>
              <a:rPr lang="en-US" sz="3000" dirty="0" smtClean="0"/>
              <a:t>&gt;&gt;&gt; addition(10,20) </a:t>
            </a:r>
            <a:r>
              <a:rPr lang="en-US" sz="3000" dirty="0" smtClean="0">
                <a:sym typeface="Wingdings" pitchFamily="2" charset="2"/>
              </a:rPr>
              <a:t> </a:t>
            </a:r>
            <a:r>
              <a:rPr lang="en-US" sz="3000" b="1" dirty="0" smtClean="0">
                <a:sym typeface="Wingdings" pitchFamily="2" charset="2"/>
              </a:rPr>
              <a:t>calling the function</a:t>
            </a:r>
            <a:endParaRPr lang="en-US" sz="3000" b="1" dirty="0" smtClean="0"/>
          </a:p>
          <a:p>
            <a:r>
              <a:rPr lang="en-US" sz="3000" dirty="0" smtClean="0"/>
              <a:t>30</a:t>
            </a:r>
          </a:p>
          <a:p>
            <a:r>
              <a:rPr lang="en-US" sz="3000" b="1" dirty="0" smtClean="0"/>
              <a:t>Note: </a:t>
            </a:r>
            <a:r>
              <a:rPr lang="en-US" sz="3000" u="sng" dirty="0" smtClean="0"/>
              <a:t>a,b</a:t>
            </a:r>
            <a:r>
              <a:rPr lang="en-US" sz="3000" dirty="0" smtClean="0"/>
              <a:t> are formal parameters. </a:t>
            </a:r>
            <a:r>
              <a:rPr lang="en-US" sz="3000" u="sng" dirty="0" smtClean="0"/>
              <a:t>10, 20</a:t>
            </a:r>
            <a:r>
              <a:rPr lang="en-US" sz="3000" dirty="0" smtClean="0"/>
              <a:t> are actual parameters.</a:t>
            </a:r>
          </a:p>
          <a:p>
            <a:r>
              <a:rPr lang="en-US" sz="3000" b="1" dirty="0" smtClean="0"/>
              <a:t>Parameters are also called as arguments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4031873"/>
          </a:xfrm>
          <a:prstGeom prst="rect">
            <a:avLst/>
          </a:prstGeom>
          <a:noFill/>
        </p:spPr>
        <p:txBody>
          <a:bodyPr wrap="square" rtlCol="0">
            <a:spAutoFit/>
          </a:bodyPr>
          <a:lstStyle/>
          <a:p>
            <a:r>
              <a:rPr lang="en-US" sz="3200" b="1" u="sng" dirty="0" smtClean="0"/>
              <a:t>2) Function with parameter(s) and without return value(s)</a:t>
            </a:r>
          </a:p>
          <a:p>
            <a:r>
              <a:rPr lang="en-US" sz="3200" u="sng" dirty="0" smtClean="0"/>
              <a:t>addition.py</a:t>
            </a:r>
          </a:p>
          <a:p>
            <a:r>
              <a:rPr lang="en-US" sz="3200" dirty="0" smtClean="0"/>
              <a:t>def addition(</a:t>
            </a:r>
            <a:r>
              <a:rPr lang="en-US" sz="3200" dirty="0" err="1" smtClean="0"/>
              <a:t>a,b</a:t>
            </a:r>
            <a:r>
              <a:rPr lang="en-US" sz="3200" dirty="0" smtClean="0"/>
              <a:t>):</a:t>
            </a:r>
          </a:p>
          <a:p>
            <a:r>
              <a:rPr lang="en-US" sz="3200" dirty="0" smtClean="0"/>
              <a:t>    print("Addition of two integers=",</a:t>
            </a:r>
            <a:r>
              <a:rPr lang="en-US" sz="3200" dirty="0" err="1" smtClean="0"/>
              <a:t>a+b</a:t>
            </a:r>
            <a:r>
              <a:rPr lang="en-US" sz="3200" dirty="0" smtClean="0"/>
              <a:t>)</a:t>
            </a:r>
          </a:p>
          <a:p>
            <a:r>
              <a:rPr lang="en-US" sz="3200" b="1" dirty="0" smtClean="0"/>
              <a:t>Execute:</a:t>
            </a:r>
            <a:r>
              <a:rPr lang="en-US" sz="3200" dirty="0" smtClean="0"/>
              <a:t> Run Menu </a:t>
            </a:r>
            <a:r>
              <a:rPr lang="en-US" sz="3200" dirty="0" smtClean="0">
                <a:sym typeface="Wingdings" pitchFamily="2" charset="2"/>
              </a:rPr>
              <a:t> Run Module</a:t>
            </a:r>
          </a:p>
          <a:p>
            <a:r>
              <a:rPr lang="en-US" sz="3200" dirty="0" smtClean="0">
                <a:sym typeface="Wingdings" pitchFamily="2" charset="2"/>
              </a:rPr>
              <a:t>&gt;&gt;&gt; addition(10,20)</a:t>
            </a:r>
          </a:p>
          <a:p>
            <a:r>
              <a:rPr lang="en-US" sz="3200" dirty="0" smtClean="0">
                <a:sym typeface="Wingdings" pitchFamily="2" charset="2"/>
              </a:rPr>
              <a:t>Addition of two integers=30</a:t>
            </a:r>
            <a:endParaRPr lang="en-US" sz="3200"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3) Function without parameter(s) and with return value(s)</a:t>
            </a:r>
          </a:p>
          <a:p>
            <a:r>
              <a:rPr lang="en-US" sz="3200" u="sng" dirty="0" smtClean="0"/>
              <a:t>addition.py</a:t>
            </a:r>
          </a:p>
          <a:p>
            <a:r>
              <a:rPr lang="en-US" sz="3200" dirty="0" smtClean="0"/>
              <a:t>def addition():</a:t>
            </a:r>
          </a:p>
          <a:p>
            <a:r>
              <a:rPr lang="en-US" sz="3200" dirty="0" smtClean="0"/>
              <a:t>    a=</a:t>
            </a:r>
            <a:r>
              <a:rPr lang="en-US" sz="3200" dirty="0" err="1" smtClean="0"/>
              <a:t>int</a:t>
            </a:r>
            <a:r>
              <a:rPr lang="en-US" sz="3200" dirty="0" smtClean="0"/>
              <a:t>(input("Enter first integer:"))</a:t>
            </a:r>
          </a:p>
          <a:p>
            <a:r>
              <a:rPr lang="en-US" sz="3200" dirty="0" smtClean="0"/>
              <a:t>    b=</a:t>
            </a:r>
            <a:r>
              <a:rPr lang="en-US" sz="3200" dirty="0" err="1" smtClean="0"/>
              <a:t>int</a:t>
            </a:r>
            <a:r>
              <a:rPr lang="en-US" sz="3200" dirty="0" smtClean="0"/>
              <a:t>(input("Enter second integer:"))</a:t>
            </a:r>
          </a:p>
          <a:p>
            <a:r>
              <a:rPr lang="en-US" sz="3200" dirty="0" smtClean="0"/>
              <a:t>    c=</a:t>
            </a:r>
            <a:r>
              <a:rPr lang="en-US" sz="3200" dirty="0" err="1" smtClean="0"/>
              <a:t>a+b</a:t>
            </a:r>
            <a:endParaRPr lang="en-US" sz="3200" dirty="0" smtClean="0"/>
          </a:p>
          <a:p>
            <a:r>
              <a:rPr lang="en-US" sz="3200" dirty="0" smtClean="0"/>
              <a:t>    return c</a:t>
            </a:r>
          </a:p>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&gt;&gt;&gt; addition()</a:t>
            </a:r>
          </a:p>
          <a:p>
            <a:r>
              <a:rPr lang="en-US" sz="3200" dirty="0" smtClean="0"/>
              <a:t>Enter first integer:100</a:t>
            </a:r>
          </a:p>
          <a:p>
            <a:r>
              <a:rPr lang="en-US" sz="3200" dirty="0" smtClean="0"/>
              <a:t>Enter second integer:200</a:t>
            </a:r>
          </a:p>
          <a:p>
            <a:r>
              <a:rPr lang="en-US" sz="3200" dirty="0" smtClean="0"/>
              <a:t>300</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5509200"/>
          </a:xfrm>
          <a:prstGeom prst="rect">
            <a:avLst/>
          </a:prstGeom>
          <a:noFill/>
        </p:spPr>
        <p:txBody>
          <a:bodyPr wrap="square" rtlCol="0">
            <a:spAutoFit/>
          </a:bodyPr>
          <a:lstStyle/>
          <a:p>
            <a:r>
              <a:rPr lang="en-US" sz="3200" b="1" u="sng" dirty="0" smtClean="0"/>
              <a:t>4) Function without parameter(s) and without return value(s)</a:t>
            </a:r>
          </a:p>
          <a:p>
            <a:r>
              <a:rPr lang="en-US" sz="3200" dirty="0" smtClean="0"/>
              <a:t>def addition():</a:t>
            </a:r>
          </a:p>
          <a:p>
            <a:r>
              <a:rPr lang="en-US" sz="3200" dirty="0" smtClean="0"/>
              <a:t>    a=</a:t>
            </a:r>
            <a:r>
              <a:rPr lang="en-US" sz="3200" dirty="0" err="1" smtClean="0"/>
              <a:t>int</a:t>
            </a:r>
            <a:r>
              <a:rPr lang="en-US" sz="3200" dirty="0" smtClean="0"/>
              <a:t>(input("Enter first integer:"))</a:t>
            </a:r>
          </a:p>
          <a:p>
            <a:r>
              <a:rPr lang="en-US" sz="3200" dirty="0" smtClean="0"/>
              <a:t>    b=</a:t>
            </a:r>
            <a:r>
              <a:rPr lang="en-US" sz="3200" dirty="0" err="1" smtClean="0"/>
              <a:t>int</a:t>
            </a:r>
            <a:r>
              <a:rPr lang="en-US" sz="3200" dirty="0" smtClean="0"/>
              <a:t>(input("Enter second integer:"))</a:t>
            </a:r>
          </a:p>
          <a:p>
            <a:r>
              <a:rPr lang="en-US" sz="3200" dirty="0" smtClean="0"/>
              <a:t>    print("Addition=",</a:t>
            </a:r>
            <a:r>
              <a:rPr lang="en-US" sz="3200" dirty="0" err="1" smtClean="0"/>
              <a:t>a+b</a:t>
            </a:r>
            <a:r>
              <a:rPr lang="en-US" sz="3200" dirty="0" smtClean="0"/>
              <a:t>)</a:t>
            </a:r>
          </a:p>
          <a:p>
            <a:r>
              <a:rPr lang="en-US" sz="3200" b="1" dirty="0" smtClean="0"/>
              <a:t>Execution:</a:t>
            </a:r>
            <a:r>
              <a:rPr lang="en-US" sz="3200" dirty="0" smtClean="0"/>
              <a:t> Run Menu </a:t>
            </a:r>
            <a:r>
              <a:rPr lang="en-US" sz="3200" dirty="0" smtClean="0">
                <a:sym typeface="Wingdings" pitchFamily="2" charset="2"/>
              </a:rPr>
              <a:t> Run Module</a:t>
            </a:r>
          </a:p>
          <a:p>
            <a:r>
              <a:rPr lang="en-US" sz="3200" dirty="0" smtClean="0"/>
              <a:t>&gt;&gt;&gt; addition()</a:t>
            </a:r>
          </a:p>
          <a:p>
            <a:r>
              <a:rPr lang="en-US" sz="3200" dirty="0" smtClean="0"/>
              <a:t>Enter first integer:100</a:t>
            </a:r>
          </a:p>
          <a:p>
            <a:r>
              <a:rPr lang="en-US" sz="3200" dirty="0" smtClean="0"/>
              <a:t>Enter second integer:200</a:t>
            </a:r>
          </a:p>
          <a:p>
            <a:r>
              <a:rPr lang="en-US" sz="3200" dirty="0" smtClean="0"/>
              <a:t>Addition= 300</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986528"/>
          </a:xfrm>
          <a:prstGeom prst="rect">
            <a:avLst/>
          </a:prstGeom>
          <a:noFill/>
        </p:spPr>
        <p:txBody>
          <a:bodyPr wrap="square" rtlCol="0">
            <a:spAutoFit/>
          </a:bodyPr>
          <a:lstStyle/>
          <a:p>
            <a:r>
              <a:rPr lang="en-US" sz="3200" b="1" u="sng" dirty="0" smtClean="0"/>
              <a:t>Returning multiple values from a function:</a:t>
            </a:r>
          </a:p>
          <a:p>
            <a:r>
              <a:rPr lang="pt-BR" sz="3200" u="sng" dirty="0" smtClean="0"/>
              <a:t>Operations.py</a:t>
            </a:r>
          </a:p>
          <a:p>
            <a:r>
              <a:rPr lang="pt-BR" sz="3200" dirty="0" smtClean="0"/>
              <a:t>def ao(a,b):</a:t>
            </a:r>
          </a:p>
          <a:p>
            <a:r>
              <a:rPr lang="pt-BR" sz="3200" dirty="0" smtClean="0"/>
              <a:t>    c=a+b</a:t>
            </a:r>
          </a:p>
          <a:p>
            <a:r>
              <a:rPr lang="pt-BR" sz="3200" dirty="0" smtClean="0"/>
              <a:t>    d=a-b</a:t>
            </a:r>
          </a:p>
          <a:p>
            <a:r>
              <a:rPr lang="pt-BR" sz="3200" dirty="0" smtClean="0"/>
              <a:t>    e=a*b</a:t>
            </a:r>
          </a:p>
          <a:p>
            <a:r>
              <a:rPr lang="pt-BR" sz="3200" dirty="0" smtClean="0"/>
              <a:t>    f=a/b</a:t>
            </a:r>
          </a:p>
          <a:p>
            <a:r>
              <a:rPr lang="pt-BR" sz="3200" dirty="0" smtClean="0"/>
              <a:t>    g=a//b</a:t>
            </a:r>
          </a:p>
          <a:p>
            <a:r>
              <a:rPr lang="pt-BR" sz="3200" dirty="0" smtClean="0"/>
              <a:t>    h=a%b</a:t>
            </a:r>
          </a:p>
          <a:p>
            <a:r>
              <a:rPr lang="pt-BR" sz="3200" dirty="0" smtClean="0"/>
              <a:t>    i=a**b</a:t>
            </a:r>
          </a:p>
          <a:p>
            <a:r>
              <a:rPr lang="pt-BR" sz="3200" dirty="0" smtClean="0"/>
              <a:t>    return c,d,e,f,g,h,i</a:t>
            </a:r>
          </a:p>
          <a:p>
            <a:r>
              <a:rPr lang="en-US" sz="3200" b="1" dirty="0" smtClean="0"/>
              <a:t>Execution:</a:t>
            </a:r>
            <a:r>
              <a:rPr lang="en-US" sz="3200" dirty="0" smtClean="0"/>
              <a:t> Run Menu </a:t>
            </a:r>
            <a:r>
              <a:rPr lang="en-US" sz="3200" dirty="0" smtClean="0">
                <a:sym typeface="Wingdings" pitchFamily="2" charset="2"/>
              </a:rPr>
              <a:t> Run Module</a:t>
            </a:r>
          </a:p>
          <a:p>
            <a:r>
              <a:rPr lang="pt-BR" sz="3200" dirty="0" smtClean="0"/>
              <a:t>&gt;&gt;&gt; ao(10,2)</a:t>
            </a:r>
          </a:p>
          <a:p>
            <a:r>
              <a:rPr lang="pt-BR" sz="3200" dirty="0" smtClean="0"/>
              <a:t>(12, 8, 20, 5.0, 5, 0, 100)</a:t>
            </a:r>
            <a:endParaRPr lang="en-US" sz="3200"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2"/>
            <a:ext cx="9144000" cy="6494085"/>
          </a:xfrm>
          <a:prstGeom prst="rect">
            <a:avLst/>
          </a:prstGeom>
          <a:noFill/>
        </p:spPr>
        <p:txBody>
          <a:bodyPr wrap="square" rtlCol="0">
            <a:spAutoFit/>
          </a:bodyPr>
          <a:lstStyle/>
          <a:p>
            <a:r>
              <a:rPr lang="en-US" sz="3200" b="1" u="sng" dirty="0" smtClean="0"/>
              <a:t>Another style of above program:</a:t>
            </a:r>
          </a:p>
          <a:p>
            <a:r>
              <a:rPr lang="en-US" sz="3200" u="sng" dirty="0" smtClean="0"/>
              <a:t>Operations.py</a:t>
            </a:r>
          </a:p>
          <a:p>
            <a:r>
              <a:rPr lang="en-US" sz="3200" dirty="0" smtClean="0"/>
              <a:t>def </a:t>
            </a:r>
            <a:r>
              <a:rPr lang="en-US" sz="3200" dirty="0" err="1" smtClean="0"/>
              <a:t>ao</a:t>
            </a:r>
            <a:r>
              <a:rPr lang="en-US" sz="3200" dirty="0" smtClean="0"/>
              <a:t>(</a:t>
            </a:r>
            <a:r>
              <a:rPr lang="en-US" sz="3200" dirty="0" err="1" smtClean="0"/>
              <a:t>a,b</a:t>
            </a:r>
            <a:r>
              <a:rPr lang="en-US" sz="3200" dirty="0" smtClean="0"/>
              <a:t>):</a:t>
            </a:r>
          </a:p>
          <a:p>
            <a:r>
              <a:rPr lang="en-US" sz="3200" dirty="0" smtClean="0"/>
              <a:t>    c=</a:t>
            </a:r>
            <a:r>
              <a:rPr lang="en-US" sz="3200" dirty="0" err="1" smtClean="0"/>
              <a:t>a+b</a:t>
            </a:r>
            <a:endParaRPr lang="en-US" sz="3200" dirty="0" smtClean="0"/>
          </a:p>
          <a:p>
            <a:r>
              <a:rPr lang="en-US" sz="3200" dirty="0" smtClean="0"/>
              <a:t>    d=a-b</a:t>
            </a:r>
          </a:p>
          <a:p>
            <a:r>
              <a:rPr lang="en-US" sz="3200" dirty="0" smtClean="0"/>
              <a:t>    e=a*b</a:t>
            </a:r>
          </a:p>
          <a:p>
            <a:r>
              <a:rPr lang="en-US" sz="3200" dirty="0" smtClean="0"/>
              <a:t>    f=a/b</a:t>
            </a:r>
          </a:p>
          <a:p>
            <a:r>
              <a:rPr lang="en-US" sz="3200" dirty="0" smtClean="0"/>
              <a:t>    g=a//b</a:t>
            </a:r>
          </a:p>
          <a:p>
            <a:r>
              <a:rPr lang="en-US" sz="3200" dirty="0" smtClean="0"/>
              <a:t>    h=</a:t>
            </a:r>
            <a:r>
              <a:rPr lang="en-US" sz="3200" dirty="0" err="1" smtClean="0"/>
              <a:t>a%b</a:t>
            </a:r>
            <a:endParaRPr lang="en-US" sz="3200" dirty="0" smtClean="0"/>
          </a:p>
          <a:p>
            <a:r>
              <a:rPr lang="en-US" sz="3200" dirty="0" smtClean="0"/>
              <a:t>    </a:t>
            </a:r>
            <a:r>
              <a:rPr lang="en-US" sz="3200" dirty="0" err="1" smtClean="0"/>
              <a:t>i</a:t>
            </a:r>
            <a:r>
              <a:rPr lang="en-US" sz="3200" dirty="0" smtClean="0"/>
              <a:t>=a**b</a:t>
            </a:r>
          </a:p>
          <a:p>
            <a:r>
              <a:rPr lang="en-US" sz="3200" dirty="0" smtClean="0"/>
              <a:t>    return ('addition',c,'Subtraction',d,'Multiplication',e,'Division',f,'Floor </a:t>
            </a:r>
            <a:r>
              <a:rPr lang="en-US" sz="3200" dirty="0" err="1" smtClean="0"/>
              <a:t>Division',g,'Modulation',h,'power',i</a:t>
            </a:r>
            <a:r>
              <a:rPr lang="en-US" sz="3200"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2816</TotalTime>
  <Words>18348</Words>
  <Application>Microsoft Office PowerPoint</Application>
  <PresentationFormat>On-screen Show (4:3)</PresentationFormat>
  <Paragraphs>3284</Paragraphs>
  <Slides>377</Slides>
  <Notes>0</Notes>
  <HiddenSlides>0</HiddenSlides>
  <MMClips>0</MMClips>
  <ScaleCrop>false</ScaleCrop>
  <HeadingPairs>
    <vt:vector size="4" baseType="variant">
      <vt:variant>
        <vt:lpstr>Theme</vt:lpstr>
      </vt:variant>
      <vt:variant>
        <vt:i4>1</vt:i4>
      </vt:variant>
      <vt:variant>
        <vt:lpstr>Slide Titles</vt:lpstr>
      </vt:variant>
      <vt:variant>
        <vt:i4>377</vt:i4>
      </vt:variant>
    </vt:vector>
  </HeadingPairs>
  <TitlesOfParts>
    <vt:vector size="378" baseType="lpstr">
      <vt:lpstr>Office Theme</vt:lpstr>
      <vt:lpstr>CORE PYTHON (from Collections)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ADVANCED PYTHON (from Exception Handling)</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Slide 290</vt:lpstr>
      <vt:lpstr>Slide 291</vt:lpstr>
      <vt:lpstr>Slide 292</vt:lpstr>
      <vt:lpstr>Slide 293</vt:lpstr>
      <vt:lpstr>Slide 294</vt:lpstr>
      <vt:lpstr>Slide 295</vt:lpstr>
      <vt:lpstr>Slide 296</vt:lpstr>
      <vt:lpstr>Slide 297</vt:lpstr>
      <vt:lpstr>Slide 298</vt:lpstr>
      <vt:lpstr>Slide 299</vt:lpstr>
      <vt:lpstr>Slide 300</vt:lpstr>
      <vt:lpstr>Slide 301</vt:lpstr>
      <vt:lpstr>Slide 302</vt:lpstr>
      <vt:lpstr>Slide 303</vt:lpstr>
      <vt:lpstr>Slide 304</vt:lpstr>
      <vt:lpstr>Slide 305</vt:lpstr>
      <vt:lpstr>Slide 306</vt:lpstr>
      <vt:lpstr>Slide 307</vt:lpstr>
      <vt:lpstr>Slide 308</vt:lpstr>
      <vt:lpstr>Slide 309</vt:lpstr>
      <vt:lpstr>Slide 310</vt:lpstr>
      <vt:lpstr>Slide 311</vt:lpstr>
      <vt:lpstr>Slide 312</vt:lpstr>
      <vt:lpstr>Slide 313</vt:lpstr>
      <vt:lpstr>Slide 314</vt:lpstr>
      <vt:lpstr>Slide 315</vt:lpstr>
      <vt:lpstr>Slide 316</vt:lpstr>
      <vt:lpstr>Slide 317</vt:lpstr>
      <vt:lpstr>Slide 318</vt:lpstr>
      <vt:lpstr>Slide 319</vt:lpstr>
      <vt:lpstr>Slide 320</vt:lpstr>
      <vt:lpstr>Slide 321</vt:lpstr>
      <vt:lpstr>Slide 322</vt:lpstr>
      <vt:lpstr>Slide 323</vt:lpstr>
      <vt:lpstr>Slide 324</vt:lpstr>
      <vt:lpstr>Slide 325</vt:lpstr>
      <vt:lpstr>Slide 326</vt:lpstr>
      <vt:lpstr>Slide 327</vt:lpstr>
      <vt:lpstr>Slide 328</vt:lpstr>
      <vt:lpstr>Slide 329</vt:lpstr>
      <vt:lpstr>Slide 330</vt:lpstr>
      <vt:lpstr>Slide 331</vt:lpstr>
      <vt:lpstr>Slide 332</vt:lpstr>
      <vt:lpstr>Slide 333</vt:lpstr>
      <vt:lpstr>Slide 334</vt:lpstr>
      <vt:lpstr>Slide 335</vt:lpstr>
      <vt:lpstr>Slide 336</vt:lpstr>
      <vt:lpstr>Slide 337</vt:lpstr>
      <vt:lpstr>Slide 338</vt:lpstr>
      <vt:lpstr>Slide 339</vt:lpstr>
      <vt:lpstr>Slide 340</vt:lpstr>
      <vt:lpstr>Slide 341</vt:lpstr>
      <vt:lpstr>Slide 342</vt:lpstr>
      <vt:lpstr>Slide 343</vt:lpstr>
      <vt:lpstr>Slide 344</vt:lpstr>
      <vt:lpstr>Slide 345</vt:lpstr>
      <vt:lpstr>Slide 346</vt:lpstr>
      <vt:lpstr>Slide 347</vt:lpstr>
      <vt:lpstr>Slide 348</vt:lpstr>
      <vt:lpstr>Slide 349</vt:lpstr>
      <vt:lpstr>Slide 350</vt:lpstr>
      <vt:lpstr>Slide 351</vt:lpstr>
      <vt:lpstr>Slide 352</vt:lpstr>
      <vt:lpstr>Slide 353</vt:lpstr>
      <vt:lpstr>Slide 354</vt:lpstr>
      <vt:lpstr>Slide 355</vt:lpstr>
      <vt:lpstr>Slide 356</vt:lpstr>
      <vt:lpstr>Slide 357</vt:lpstr>
      <vt:lpstr>Slide 358</vt:lpstr>
      <vt:lpstr>Slide 359</vt:lpstr>
      <vt:lpstr>Slide 360</vt:lpstr>
      <vt:lpstr>Slide 361</vt:lpstr>
      <vt:lpstr>Slide 362</vt:lpstr>
      <vt:lpstr>Slide 363</vt:lpstr>
      <vt:lpstr>Slide 364</vt:lpstr>
      <vt:lpstr>Slide 365</vt:lpstr>
      <vt:lpstr>Slide 366</vt:lpstr>
      <vt:lpstr>Slide 367</vt:lpstr>
      <vt:lpstr>Slide 368</vt:lpstr>
      <vt:lpstr>Slide 369</vt:lpstr>
      <vt:lpstr>Slide 370</vt:lpstr>
      <vt:lpstr>Slide 371</vt:lpstr>
      <vt:lpstr>Slide 372</vt:lpstr>
      <vt:lpstr>Slide 373</vt:lpstr>
      <vt:lpstr>Slide 374</vt:lpstr>
      <vt:lpstr>Slide 375</vt:lpstr>
      <vt:lpstr>Slide 376</vt:lpstr>
      <vt:lpstr>Slide 377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605</cp:revision>
  <dcterms:created xsi:type="dcterms:W3CDTF">2018-12-13T05:37:28Z</dcterms:created>
  <dcterms:modified xsi:type="dcterms:W3CDTF">2019-08-09T09:16:23Z</dcterms:modified>
</cp:coreProperties>
</file>