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B2CFB5-6C71-40DC-927B-2DD056E01745}">
          <p14:sldIdLst>
            <p14:sldId id="256"/>
            <p14:sldId id="257"/>
            <p14:sldId id="258"/>
            <p14:sldId id="259"/>
            <p14:sldId id="260"/>
            <p14:sldId id="261"/>
            <p14:sldId id="262"/>
            <p14:sldId id="263"/>
            <p14:sldId id="264"/>
            <p14:sldId id="265"/>
            <p14:sldId id="266"/>
          </p14:sldIdLst>
        </p14:section>
        <p14:section name="Untitled Section" id="{A1894A77-0FDE-458E-9A3E-A6ED7E5EE380}">
          <p14:sldIdLst>
            <p14:sldId id="267"/>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CDE4D5-1E4A-478D-B5A3-396BAF912936}"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18E49-2AB0-42BD-8FCD-B3E7D58ABE36}" type="slidenum">
              <a:rPr lang="en-US" smtClean="0"/>
              <a:t>‹#›</a:t>
            </a:fld>
            <a:endParaRPr lang="en-US"/>
          </a:p>
        </p:txBody>
      </p:sp>
    </p:spTree>
    <p:extLst>
      <p:ext uri="{BB962C8B-B14F-4D97-AF65-F5344CB8AC3E}">
        <p14:creationId xmlns:p14="http://schemas.microsoft.com/office/powerpoint/2010/main" val="3652501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F18E49-2AB0-42BD-8FCD-B3E7D58ABE36}" type="slidenum">
              <a:rPr lang="en-US" smtClean="0"/>
              <a:t>2</a:t>
            </a:fld>
            <a:endParaRPr lang="en-US"/>
          </a:p>
        </p:txBody>
      </p:sp>
    </p:spTree>
    <p:extLst>
      <p:ext uri="{BB962C8B-B14F-4D97-AF65-F5344CB8AC3E}">
        <p14:creationId xmlns:p14="http://schemas.microsoft.com/office/powerpoint/2010/main" val="1644682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79E5F3-9EF5-4D5F-AC72-B695D72E2C2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CA754-2446-4154-9158-B9EC049A188C}" type="slidenum">
              <a:rPr lang="en-US" smtClean="0"/>
              <a:t>‹#›</a:t>
            </a:fld>
            <a:endParaRPr lang="en-US"/>
          </a:p>
        </p:txBody>
      </p:sp>
    </p:spTree>
    <p:extLst>
      <p:ext uri="{BB962C8B-B14F-4D97-AF65-F5344CB8AC3E}">
        <p14:creationId xmlns:p14="http://schemas.microsoft.com/office/powerpoint/2010/main" val="18107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79E5F3-9EF5-4D5F-AC72-B695D72E2C2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CA754-2446-4154-9158-B9EC049A188C}" type="slidenum">
              <a:rPr lang="en-US" smtClean="0"/>
              <a:t>‹#›</a:t>
            </a:fld>
            <a:endParaRPr lang="en-US"/>
          </a:p>
        </p:txBody>
      </p:sp>
    </p:spTree>
    <p:extLst>
      <p:ext uri="{BB962C8B-B14F-4D97-AF65-F5344CB8AC3E}">
        <p14:creationId xmlns:p14="http://schemas.microsoft.com/office/powerpoint/2010/main" val="2827865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79E5F3-9EF5-4D5F-AC72-B695D72E2C2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CA754-2446-4154-9158-B9EC049A188C}" type="slidenum">
              <a:rPr lang="en-US" smtClean="0"/>
              <a:t>‹#›</a:t>
            </a:fld>
            <a:endParaRPr lang="en-US"/>
          </a:p>
        </p:txBody>
      </p:sp>
    </p:spTree>
    <p:extLst>
      <p:ext uri="{BB962C8B-B14F-4D97-AF65-F5344CB8AC3E}">
        <p14:creationId xmlns:p14="http://schemas.microsoft.com/office/powerpoint/2010/main" val="427346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79E5F3-9EF5-4D5F-AC72-B695D72E2C2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CA754-2446-4154-9158-B9EC049A188C}" type="slidenum">
              <a:rPr lang="en-US" smtClean="0"/>
              <a:t>‹#›</a:t>
            </a:fld>
            <a:endParaRPr lang="en-US"/>
          </a:p>
        </p:txBody>
      </p:sp>
    </p:spTree>
    <p:extLst>
      <p:ext uri="{BB962C8B-B14F-4D97-AF65-F5344CB8AC3E}">
        <p14:creationId xmlns:p14="http://schemas.microsoft.com/office/powerpoint/2010/main" val="208349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79E5F3-9EF5-4D5F-AC72-B695D72E2C2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1CA754-2446-4154-9158-B9EC049A188C}" type="slidenum">
              <a:rPr lang="en-US" smtClean="0"/>
              <a:t>‹#›</a:t>
            </a:fld>
            <a:endParaRPr lang="en-US"/>
          </a:p>
        </p:txBody>
      </p:sp>
    </p:spTree>
    <p:extLst>
      <p:ext uri="{BB962C8B-B14F-4D97-AF65-F5344CB8AC3E}">
        <p14:creationId xmlns:p14="http://schemas.microsoft.com/office/powerpoint/2010/main" val="338174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79E5F3-9EF5-4D5F-AC72-B695D72E2C27}"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CA754-2446-4154-9158-B9EC049A188C}" type="slidenum">
              <a:rPr lang="en-US" smtClean="0"/>
              <a:t>‹#›</a:t>
            </a:fld>
            <a:endParaRPr lang="en-US"/>
          </a:p>
        </p:txBody>
      </p:sp>
    </p:spTree>
    <p:extLst>
      <p:ext uri="{BB962C8B-B14F-4D97-AF65-F5344CB8AC3E}">
        <p14:creationId xmlns:p14="http://schemas.microsoft.com/office/powerpoint/2010/main" val="32351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79E5F3-9EF5-4D5F-AC72-B695D72E2C27}"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1CA754-2446-4154-9158-B9EC049A188C}" type="slidenum">
              <a:rPr lang="en-US" smtClean="0"/>
              <a:t>‹#›</a:t>
            </a:fld>
            <a:endParaRPr lang="en-US"/>
          </a:p>
        </p:txBody>
      </p:sp>
    </p:spTree>
    <p:extLst>
      <p:ext uri="{BB962C8B-B14F-4D97-AF65-F5344CB8AC3E}">
        <p14:creationId xmlns:p14="http://schemas.microsoft.com/office/powerpoint/2010/main" val="260007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79E5F3-9EF5-4D5F-AC72-B695D72E2C27}"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1CA754-2446-4154-9158-B9EC049A188C}" type="slidenum">
              <a:rPr lang="en-US" smtClean="0"/>
              <a:t>‹#›</a:t>
            </a:fld>
            <a:endParaRPr lang="en-US"/>
          </a:p>
        </p:txBody>
      </p:sp>
    </p:spTree>
    <p:extLst>
      <p:ext uri="{BB962C8B-B14F-4D97-AF65-F5344CB8AC3E}">
        <p14:creationId xmlns:p14="http://schemas.microsoft.com/office/powerpoint/2010/main" val="274984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9E5F3-9EF5-4D5F-AC72-B695D72E2C27}"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1CA754-2446-4154-9158-B9EC049A188C}" type="slidenum">
              <a:rPr lang="en-US" smtClean="0"/>
              <a:t>‹#›</a:t>
            </a:fld>
            <a:endParaRPr lang="en-US"/>
          </a:p>
        </p:txBody>
      </p:sp>
    </p:spTree>
    <p:extLst>
      <p:ext uri="{BB962C8B-B14F-4D97-AF65-F5344CB8AC3E}">
        <p14:creationId xmlns:p14="http://schemas.microsoft.com/office/powerpoint/2010/main" val="402019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79E5F3-9EF5-4D5F-AC72-B695D72E2C27}"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CA754-2446-4154-9158-B9EC049A188C}" type="slidenum">
              <a:rPr lang="en-US" smtClean="0"/>
              <a:t>‹#›</a:t>
            </a:fld>
            <a:endParaRPr lang="en-US"/>
          </a:p>
        </p:txBody>
      </p:sp>
    </p:spTree>
    <p:extLst>
      <p:ext uri="{BB962C8B-B14F-4D97-AF65-F5344CB8AC3E}">
        <p14:creationId xmlns:p14="http://schemas.microsoft.com/office/powerpoint/2010/main" val="1235126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79E5F3-9EF5-4D5F-AC72-B695D72E2C27}"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1CA754-2446-4154-9158-B9EC049A188C}" type="slidenum">
              <a:rPr lang="en-US" smtClean="0"/>
              <a:t>‹#›</a:t>
            </a:fld>
            <a:endParaRPr lang="en-US"/>
          </a:p>
        </p:txBody>
      </p:sp>
    </p:spTree>
    <p:extLst>
      <p:ext uri="{BB962C8B-B14F-4D97-AF65-F5344CB8AC3E}">
        <p14:creationId xmlns:p14="http://schemas.microsoft.com/office/powerpoint/2010/main" val="308042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9E5F3-9EF5-4D5F-AC72-B695D72E2C27}" type="datetimeFigureOut">
              <a:rPr lang="en-US" smtClean="0"/>
              <a:t>6/26/2024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1CA754-2446-4154-9158-B9EC049A188C}" type="slidenum">
              <a:rPr lang="en-US" smtClean="0"/>
              <a:t>‹#›</a:t>
            </a:fld>
            <a:endParaRPr lang="en-US"/>
          </a:p>
        </p:txBody>
      </p:sp>
    </p:spTree>
    <p:extLst>
      <p:ext uri="{BB962C8B-B14F-4D97-AF65-F5344CB8AC3E}">
        <p14:creationId xmlns:p14="http://schemas.microsoft.com/office/powerpoint/2010/main" val="282666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022" y="1173878"/>
            <a:ext cx="9144000" cy="238760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                        </a:t>
            </a:r>
            <a:br>
              <a:rPr lang="en-US" b="1" dirty="0" smtClean="0">
                <a:solidFill>
                  <a:srgbClr val="FF0000"/>
                </a:solidFill>
                <a:latin typeface="Times New Roman" panose="02020603050405020304" pitchFamily="18" charset="0"/>
                <a:cs typeface="Times New Roman" panose="02020603050405020304" pitchFamily="18" charset="0"/>
              </a:rPr>
            </a:br>
            <a:r>
              <a:rPr lang="en-US" b="1" dirty="0">
                <a:solidFill>
                  <a:srgbClr val="FF000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Mamaearth</a:t>
            </a:r>
            <a:r>
              <a:rPr lang="en-US" b="1" dirty="0" smtClean="0">
                <a:solidFill>
                  <a:srgbClr val="FF0000"/>
                </a:solidFill>
                <a:latin typeface="Times New Roman" panose="02020603050405020304" pitchFamily="18" charset="0"/>
                <a:cs typeface="Times New Roman" panose="02020603050405020304" pitchFamily="18" charset="0"/>
              </a:rPr>
              <a:t> Case Study</a:t>
            </a:r>
            <a:br>
              <a:rPr lang="en-US" b="1" dirty="0" smtClean="0">
                <a:solidFill>
                  <a:srgbClr val="FF0000"/>
                </a:solidFill>
                <a:latin typeface="Times New Roman" panose="02020603050405020304" pitchFamily="18" charset="0"/>
                <a:cs typeface="Times New Roman" panose="02020603050405020304" pitchFamily="18" charset="0"/>
              </a:rPr>
            </a:b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143250"/>
            <a:ext cx="9144000" cy="1531782"/>
          </a:xfrm>
        </p:spPr>
        <p:txBody>
          <a:bodyPr>
            <a:normAutofit/>
          </a:bodyPr>
          <a:lstStyle/>
          <a:p>
            <a:r>
              <a:rPr lang="en-US" sz="2800" dirty="0" smtClean="0">
                <a:latin typeface="Times New Roman" panose="02020603050405020304" pitchFamily="18" charset="0"/>
                <a:cs typeface="Times New Roman" panose="02020603050405020304" pitchFamily="18" charset="0"/>
              </a:rPr>
              <a:t>Market Opportunity Analysis</a:t>
            </a:r>
          </a:p>
          <a:p>
            <a:r>
              <a:rPr lang="en-US" sz="2800" dirty="0" smtClean="0">
                <a:latin typeface="Times New Roman" panose="02020603050405020304" pitchFamily="18" charset="0"/>
                <a:cs typeface="Times New Roman" panose="02020603050405020304" pitchFamily="18" charset="0"/>
              </a:rPr>
              <a:t>Segmenting, positioning and influencing Consumer Decision-Making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556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89783245"/>
              </p:ext>
            </p:extLst>
          </p:nvPr>
        </p:nvGraphicFramePr>
        <p:xfrm>
          <a:off x="2032000" y="719665"/>
          <a:ext cx="8128000" cy="4201655"/>
        </p:xfrm>
        <a:graphic>
          <a:graphicData uri="http://schemas.openxmlformats.org/drawingml/2006/table">
            <a:tbl>
              <a:tblPr firstRow="1" bandRow="1">
                <a:tableStyleId>{616DA210-FB5B-4158-B5E0-FEB733F419BA}</a:tableStyleId>
              </a:tblPr>
              <a:tblGrid>
                <a:gridCol w="8128000"/>
              </a:tblGrid>
              <a:tr h="4201655">
                <a:tc>
                  <a:txBody>
                    <a:bodyPr/>
                    <a:lstStyle/>
                    <a:p>
                      <a:r>
                        <a:rPr lang="en-US" sz="1200" b="0" dirty="0" smtClean="0">
                          <a:latin typeface="Times New Roman" panose="02020603050405020304" pitchFamily="18" charset="0"/>
                          <a:cs typeface="Times New Roman" panose="02020603050405020304" pitchFamily="18" charset="0"/>
                        </a:rPr>
                        <a:t>Factors Affecting Consumer Behavior</a:t>
                      </a:r>
                    </a:p>
                    <a:p>
                      <a:r>
                        <a:rPr lang="en-US" sz="1200" b="0" dirty="0" smtClean="0">
                          <a:latin typeface="Times New Roman" panose="02020603050405020304" pitchFamily="18" charset="0"/>
                          <a:cs typeface="Times New Roman" panose="02020603050405020304" pitchFamily="18" charset="0"/>
                        </a:rPr>
                        <a:t> Factor 1: Economic Factor</a:t>
                      </a:r>
                    </a:p>
                    <a:p>
                      <a:r>
                        <a:rPr lang="en-US" sz="1200" b="0" dirty="0" smtClean="0">
                          <a:latin typeface="Times New Roman" panose="02020603050405020304" pitchFamily="18" charset="0"/>
                          <a:cs typeface="Times New Roman" panose="02020603050405020304" pitchFamily="18" charset="0"/>
                        </a:rPr>
                        <a:t> Rationale: Even if the consumer is well informed of the benefits of the items, the consumer may not be able to purchase the product at the price offered. The consumer's money has an impact on his or her conduct. We can claim that the consumer's income level influences his or her purchasing power. So, even if the brand image </a:t>
                      </a:r>
                      <a:r>
                        <a:rPr lang="en-US" sz="1200" b="0" dirty="0" err="1" smtClean="0">
                          <a:latin typeface="Times New Roman" panose="02020603050405020304" pitchFamily="18" charset="0"/>
                          <a:cs typeface="Times New Roman" panose="02020603050405020304" pitchFamily="18" charset="0"/>
                        </a:rPr>
                        <a:t>isgood</a:t>
                      </a:r>
                      <a:r>
                        <a:rPr lang="en-US" sz="1200" b="0" dirty="0" smtClean="0">
                          <a:latin typeface="Times New Roman" panose="02020603050405020304" pitchFamily="18" charset="0"/>
                          <a:cs typeface="Times New Roman" panose="02020603050405020304" pitchFamily="18" charset="0"/>
                        </a:rPr>
                        <a:t> and the product is wonderful, not everyone can afford it; pricing plays a significant factor in the purchasing decision. So, when pricing the dental care items, Mama Earth should consider a price that will appeal to a large</a:t>
                      </a:r>
                      <a:r>
                        <a:rPr lang="en-US" sz="1200" b="0" baseline="0" dirty="0" smtClean="0">
                          <a:latin typeface="Times New Roman" panose="02020603050405020304" pitchFamily="18" charset="0"/>
                          <a:cs typeface="Times New Roman" panose="02020603050405020304" pitchFamily="18" charset="0"/>
                        </a:rPr>
                        <a:t> </a:t>
                      </a:r>
                      <a:r>
                        <a:rPr lang="en-US" sz="1200" b="0" dirty="0" smtClean="0">
                          <a:latin typeface="Times New Roman" panose="02020603050405020304" pitchFamily="18" charset="0"/>
                          <a:cs typeface="Times New Roman" panose="02020603050405020304" pitchFamily="18" charset="0"/>
                        </a:rPr>
                        <a:t>number of customers.</a:t>
                      </a:r>
                    </a:p>
                    <a:p>
                      <a:endParaRPr lang="en-US" sz="1200" b="0" dirty="0" smtClean="0">
                        <a:latin typeface="Times New Roman" panose="02020603050405020304" pitchFamily="18" charset="0"/>
                        <a:cs typeface="Times New Roman" panose="02020603050405020304" pitchFamily="18" charset="0"/>
                      </a:endParaRPr>
                    </a:p>
                    <a:p>
                      <a:r>
                        <a:rPr lang="en-US" sz="1200" b="0" dirty="0" smtClean="0">
                          <a:latin typeface="Times New Roman" panose="02020603050405020304" pitchFamily="18" charset="0"/>
                          <a:cs typeface="Times New Roman" panose="02020603050405020304" pitchFamily="18" charset="0"/>
                        </a:rPr>
                        <a:t>.Factor 2: Social Factor</a:t>
                      </a:r>
                    </a:p>
                    <a:p>
                      <a:r>
                        <a:rPr lang="en-US" sz="1200" b="0" dirty="0" smtClean="0">
                          <a:latin typeface="Times New Roman" panose="02020603050405020304" pitchFamily="18" charset="0"/>
                          <a:cs typeface="Times New Roman" panose="02020603050405020304" pitchFamily="18" charset="0"/>
                        </a:rPr>
                        <a:t> Rationale: This also has a significant impact on customer behavior. People prefer to follow their friends, family members, and peers in whatever they consume. Their recommendations for dental care products influence the buyer's decision as well. Occasionally, a specific trend takes over the market, and individuals buy things that are trending. Influencers have the capacity to change people's minds, thus Mama Earth should use hers to attract customers.</a:t>
                      </a:r>
                    </a:p>
                    <a:p>
                      <a:endParaRPr lang="en-US" sz="1200" b="0" dirty="0" smtClean="0">
                        <a:latin typeface="Times New Roman" panose="02020603050405020304" pitchFamily="18" charset="0"/>
                        <a:cs typeface="Times New Roman" panose="02020603050405020304" pitchFamily="18" charset="0"/>
                      </a:endParaRPr>
                    </a:p>
                    <a:p>
                      <a:r>
                        <a:rPr lang="en-US" sz="1200" b="0" dirty="0" smtClean="0">
                          <a:latin typeface="Times New Roman" panose="02020603050405020304" pitchFamily="18" charset="0"/>
                          <a:cs typeface="Times New Roman" panose="02020603050405020304" pitchFamily="18" charset="0"/>
                        </a:rPr>
                        <a:t>.Factor 3:Government Regulations</a:t>
                      </a:r>
                    </a:p>
                    <a:p>
                      <a:r>
                        <a:rPr lang="en-US" sz="1200" b="0" dirty="0" smtClean="0">
                          <a:latin typeface="Times New Roman" panose="02020603050405020304" pitchFamily="18" charset="0"/>
                          <a:cs typeface="Times New Roman" panose="02020603050405020304" pitchFamily="18" charset="0"/>
                        </a:rPr>
                        <a:t>Rationale: The government's rules and regulations for a particular production of a thing also play a major role in consumer selection. For example, when buying a silk </a:t>
                      </a:r>
                      <a:r>
                        <a:rPr lang="en-US" sz="1200" b="0" dirty="0" err="1" smtClean="0">
                          <a:latin typeface="Times New Roman" panose="02020603050405020304" pitchFamily="18" charset="0"/>
                          <a:cs typeface="Times New Roman" panose="02020603050405020304" pitchFamily="18" charset="0"/>
                        </a:rPr>
                        <a:t>saree</a:t>
                      </a:r>
                      <a:r>
                        <a:rPr lang="en-US" sz="1200" b="0" dirty="0" smtClean="0">
                          <a:latin typeface="Times New Roman" panose="02020603050405020304" pitchFamily="18" charset="0"/>
                          <a:cs typeface="Times New Roman" panose="02020603050405020304" pitchFamily="18" charset="0"/>
                        </a:rPr>
                        <a:t>, the consumer looks for a silk mark, and when buying electronic goods, people check the BIS mark on the product, which ensures the consumer that it is safe and has maintained a particular standard. The guidelines imposed by the government in the oral care were followed or not affects when making a decision to acquire the items.</a:t>
                      </a:r>
                      <a:endParaRPr lang="en-US" sz="12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32132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12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1200" dirty="0" smtClean="0">
                <a:solidFill>
                  <a:srgbClr val="FF0000"/>
                </a:solidFill>
                <a:latin typeface="Times New Roman" panose="02020603050405020304" pitchFamily="18" charset="0"/>
                <a:cs typeface="Times New Roman" panose="02020603050405020304" pitchFamily="18" charset="0"/>
              </a:rPr>
              <a:t>Q5</a:t>
            </a:r>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200" dirty="0" smtClean="0">
                <a:solidFill>
                  <a:schemeClr val="tx1">
                    <a:lumMod val="95000"/>
                    <a:lumOff val="5000"/>
                  </a:schemeClr>
                </a:solidFill>
                <a:latin typeface="Times New Roman" panose="02020603050405020304" pitchFamily="18" charset="0"/>
                <a:cs typeface="Times New Roman" panose="02020603050405020304" pitchFamily="18" charset="0"/>
              </a:rPr>
              <a:t>dentify</a:t>
            </a:r>
            <a:r>
              <a:rPr lang="en-US" sz="1200" dirty="0" smtClean="0">
                <a:latin typeface="Times New Roman" panose="02020603050405020304" pitchFamily="18" charset="0"/>
                <a:cs typeface="Times New Roman" panose="02020603050405020304" pitchFamily="18" charset="0"/>
              </a:rPr>
              <a:t> the key </a:t>
            </a:r>
            <a:r>
              <a:rPr lang="en-US" sz="1200" dirty="0">
                <a:latin typeface="Times New Roman" panose="02020603050405020304" pitchFamily="18" charset="0"/>
                <a:cs typeface="Times New Roman" panose="02020603050405020304" pitchFamily="18" charset="0"/>
              </a:rPr>
              <a:t>unique value propositions (USPs) (at least five) of </a:t>
            </a:r>
            <a:r>
              <a:rPr lang="en-US" sz="1200" dirty="0" err="1">
                <a:latin typeface="Times New Roman" panose="02020603050405020304" pitchFamily="18" charset="0"/>
                <a:cs typeface="Times New Roman" panose="02020603050405020304" pitchFamily="18" charset="0"/>
              </a:rPr>
              <a:t>Mamaearth’s</a:t>
            </a:r>
            <a:r>
              <a:rPr lang="en-US" sz="1200" dirty="0">
                <a:latin typeface="Times New Roman" panose="02020603050405020304" pitchFamily="18" charset="0"/>
                <a:cs typeface="Times New Roman" panose="02020603050405020304" pitchFamily="18" charset="0"/>
              </a:rPr>
              <a:t> products to prospective consumers and then based on that, formulate a </a:t>
            </a:r>
            <a:r>
              <a:rPr lang="en-US" sz="1200" dirty="0" smtClean="0">
                <a:latin typeface="Times New Roman" panose="02020603050405020304" pitchFamily="18" charset="0"/>
                <a:cs typeface="Times New Roman" panose="02020603050405020304" pitchFamily="18" charset="0"/>
              </a:rPr>
              <a:t>positioning statement </a:t>
            </a:r>
            <a:r>
              <a:rPr lang="en-US" sz="1200" dirty="0">
                <a:latin typeface="Times New Roman" panose="02020603050405020304" pitchFamily="18" charset="0"/>
                <a:cs typeface="Times New Roman" panose="02020603050405020304" pitchFamily="18" charset="0"/>
              </a:rPr>
              <a:t>based on that</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As a recap, the framework of a positioning statement is given below</a:t>
            </a:r>
            <a:r>
              <a:rPr lang="en-US" sz="1200" dirty="0" smtClean="0">
                <a:latin typeface="Times New Roman" panose="02020603050405020304" pitchFamily="18" charset="0"/>
                <a:cs typeface="Times New Roman" panose="02020603050405020304" pitchFamily="18" charset="0"/>
              </a:rPr>
              <a:t>:</a:t>
            </a:r>
            <a:br>
              <a:rPr lang="en-US" sz="1200" dirty="0" smtClean="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i="1" dirty="0" smtClean="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As a recap, the framework of a positioning statement is given below</a:t>
            </a:r>
            <a:r>
              <a:rPr lang="en-US" sz="1200" i="1" dirty="0" smtClean="0">
                <a:latin typeface="Times New Roman" panose="02020603050405020304" pitchFamily="18" charset="0"/>
                <a:cs typeface="Times New Roman" panose="02020603050405020304" pitchFamily="18" charset="0"/>
              </a:rPr>
              <a:t>:‘ For </a:t>
            </a:r>
            <a:r>
              <a:rPr lang="en-US" sz="1200" i="1" dirty="0">
                <a:latin typeface="Times New Roman" panose="02020603050405020304" pitchFamily="18" charset="0"/>
                <a:cs typeface="Times New Roman" panose="02020603050405020304" pitchFamily="18" charset="0"/>
              </a:rPr>
              <a:t>[target market], </a:t>
            </a:r>
            <a:r>
              <a:rPr lang="en-US" sz="1200" i="1" dirty="0" err="1">
                <a:latin typeface="Times New Roman" panose="02020603050405020304" pitchFamily="18" charset="0"/>
                <a:cs typeface="Times New Roman" panose="02020603050405020304" pitchFamily="18" charset="0"/>
              </a:rPr>
              <a:t>Mamaearth</a:t>
            </a:r>
            <a:r>
              <a:rPr lang="en-US" sz="1200" i="1" dirty="0">
                <a:latin typeface="Times New Roman" panose="02020603050405020304" pitchFamily="18" charset="0"/>
                <a:cs typeface="Times New Roman" panose="02020603050405020304" pitchFamily="18" charset="0"/>
              </a:rPr>
              <a:t> is [frame of reference/competitive set] that [key benefits, </a:t>
            </a:r>
            <a:r>
              <a:rPr lang="en-US" sz="1200" i="1" dirty="0" smtClean="0">
                <a:latin typeface="Times New Roman" panose="02020603050405020304" pitchFamily="18" charset="0"/>
                <a:cs typeface="Times New Roman" panose="02020603050405020304" pitchFamily="18" charset="0"/>
              </a:rPr>
              <a:t>unique value </a:t>
            </a:r>
            <a:r>
              <a:rPr lang="en-US" sz="1200" i="1" dirty="0">
                <a:latin typeface="Times New Roman" panose="02020603050405020304" pitchFamily="18" charset="0"/>
                <a:cs typeface="Times New Roman" panose="02020603050405020304" pitchFamily="18" charset="0"/>
              </a:rPr>
              <a:t>claim] because [reasons to believe, evidence]’.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2934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15655126"/>
              </p:ext>
            </p:extLst>
          </p:nvPr>
        </p:nvGraphicFramePr>
        <p:xfrm>
          <a:off x="2032000" y="719665"/>
          <a:ext cx="8128000" cy="4191382"/>
        </p:xfrm>
        <a:graphic>
          <a:graphicData uri="http://schemas.openxmlformats.org/drawingml/2006/table">
            <a:tbl>
              <a:tblPr firstRow="1" bandRow="1">
                <a:tableStyleId>{616DA210-FB5B-4158-B5E0-FEB733F419BA}</a:tableStyleId>
              </a:tblPr>
              <a:tblGrid>
                <a:gridCol w="8128000"/>
              </a:tblGrid>
              <a:tr h="4191382">
                <a:tc>
                  <a:txBody>
                    <a:bodyPr/>
                    <a:lstStyle/>
                    <a:p>
                      <a:r>
                        <a:rPr lang="en-US" sz="1200" b="1" dirty="0" err="1" smtClean="0">
                          <a:latin typeface="Times New Roman" panose="02020603050405020304" pitchFamily="18" charset="0"/>
                          <a:cs typeface="Times New Roman" panose="02020603050405020304" pitchFamily="18" charset="0"/>
                        </a:rPr>
                        <a:t>Mamaearth’s</a:t>
                      </a:r>
                      <a:r>
                        <a:rPr lang="en-US" sz="1200" b="1" dirty="0" smtClean="0">
                          <a:latin typeface="Times New Roman" panose="02020603050405020304" pitchFamily="18" charset="0"/>
                          <a:cs typeface="Times New Roman" panose="02020603050405020304" pitchFamily="18" charset="0"/>
                        </a:rPr>
                        <a:t> Key USPs</a:t>
                      </a:r>
                    </a:p>
                    <a:p>
                      <a:endParaRPr lang="en-US" sz="1200" b="0" dirty="0" smtClean="0">
                        <a:latin typeface="Times New Roman" panose="02020603050405020304" pitchFamily="18" charset="0"/>
                        <a:cs typeface="Times New Roman" panose="02020603050405020304" pitchFamily="18" charset="0"/>
                      </a:endParaRPr>
                    </a:p>
                    <a:p>
                      <a:r>
                        <a:rPr lang="en-US" sz="1200" b="0" dirty="0" smtClean="0">
                          <a:latin typeface="Times New Roman" panose="02020603050405020304" pitchFamily="18" charset="0"/>
                          <a:cs typeface="Times New Roman" panose="02020603050405020304" pitchFamily="18" charset="0"/>
                        </a:rPr>
                        <a:t>1.Natural-Mamaearth's existence is proof of hard labor to create a product that is made of natural materials and is safe for the consumers' sensitive skin. It intended to provide chemical-free items to its customers.</a:t>
                      </a:r>
                    </a:p>
                    <a:p>
                      <a:r>
                        <a:rPr lang="en-US" sz="1200" b="0" dirty="0" smtClean="0">
                          <a:latin typeface="Times New Roman" panose="02020603050405020304" pitchFamily="18" charset="0"/>
                          <a:cs typeface="Times New Roman" panose="02020603050405020304" pitchFamily="18" charset="0"/>
                        </a:rPr>
                        <a:t>.2.Dermatologically tested-All of its products are dermatologically tested to ensure that they are safe and secure for users.</a:t>
                      </a:r>
                    </a:p>
                    <a:p>
                      <a:r>
                        <a:rPr lang="en-US" sz="1200" b="0" dirty="0" smtClean="0">
                          <a:latin typeface="Times New Roman" panose="02020603050405020304" pitchFamily="18" charset="0"/>
                          <a:cs typeface="Times New Roman" panose="02020603050405020304" pitchFamily="18" charset="0"/>
                        </a:rPr>
                        <a:t>3.Toxin-free-It is guaranteed to be toxin-free, with no hazardous ingredients utilized in the manufacturing process. This brand has pledged to prioritize the safety of its customers.</a:t>
                      </a:r>
                    </a:p>
                    <a:p>
                      <a:r>
                        <a:rPr lang="en-US" sz="1200" b="0" dirty="0" smtClean="0">
                          <a:latin typeface="Times New Roman" panose="02020603050405020304" pitchFamily="18" charset="0"/>
                          <a:cs typeface="Times New Roman" panose="02020603050405020304" pitchFamily="18" charset="0"/>
                        </a:rPr>
                        <a:t>4.Eco-friendly-It has not only worked on the products, but it has also worked on its packaging and taken the degree of their devotion to even safe protect the planet for a better environment to live in for the next generation.</a:t>
                      </a:r>
                    </a:p>
                    <a:p>
                      <a:r>
                        <a:rPr lang="en-US" sz="1200" b="0" dirty="0" smtClean="0">
                          <a:latin typeface="Times New Roman" panose="02020603050405020304" pitchFamily="18" charset="0"/>
                          <a:cs typeface="Times New Roman" panose="02020603050405020304" pitchFamily="18" charset="0"/>
                        </a:rPr>
                        <a:t>5.Cruelty-free-All products are never tested on animals, ensuring that no animals are ever injured throughout the manufacturing process. </a:t>
                      </a:r>
                    </a:p>
                    <a:p>
                      <a:r>
                        <a:rPr lang="en-US" sz="1200" b="1" dirty="0" err="1" smtClean="0">
                          <a:latin typeface="Times New Roman" panose="02020603050405020304" pitchFamily="18" charset="0"/>
                          <a:cs typeface="Times New Roman" panose="02020603050405020304" pitchFamily="18" charset="0"/>
                        </a:rPr>
                        <a:t>Mamaearth’s</a:t>
                      </a:r>
                      <a:r>
                        <a:rPr lang="en-US" sz="1200" b="1" dirty="0" smtClean="0">
                          <a:latin typeface="Times New Roman" panose="02020603050405020304" pitchFamily="18" charset="0"/>
                          <a:cs typeface="Times New Roman" panose="02020603050405020304" pitchFamily="18" charset="0"/>
                        </a:rPr>
                        <a:t> </a:t>
                      </a:r>
                      <a:r>
                        <a:rPr lang="en-US" sz="1200" b="1" dirty="0" err="1" smtClean="0">
                          <a:latin typeface="Times New Roman" panose="02020603050405020304" pitchFamily="18" charset="0"/>
                          <a:cs typeface="Times New Roman" panose="02020603050405020304" pitchFamily="18" charset="0"/>
                        </a:rPr>
                        <a:t>positoning</a:t>
                      </a:r>
                      <a:r>
                        <a:rPr lang="en-US" sz="1200" b="1" dirty="0" smtClean="0">
                          <a:latin typeface="Times New Roman" panose="02020603050405020304" pitchFamily="18" charset="0"/>
                          <a:cs typeface="Times New Roman" panose="02020603050405020304" pitchFamily="18" charset="0"/>
                        </a:rPr>
                        <a:t> Statement</a:t>
                      </a:r>
                    </a:p>
                    <a:p>
                      <a:r>
                        <a:rPr lang="en-US" sz="1200" b="0" dirty="0" smtClean="0">
                          <a:latin typeface="Times New Roman" panose="02020603050405020304" pitchFamily="18" charset="0"/>
                          <a:cs typeface="Times New Roman" panose="02020603050405020304" pitchFamily="18" charset="0"/>
                        </a:rPr>
                        <a:t> 2016, a concerned new mama and dad founded Mama Earth, a company that promises to offer products that are </a:t>
                      </a:r>
                      <a:r>
                        <a:rPr lang="en-US" sz="1200" b="0" dirty="0" err="1" smtClean="0">
                          <a:latin typeface="Times New Roman" panose="02020603050405020304" pitchFamily="18" charset="0"/>
                          <a:cs typeface="Times New Roman" panose="02020603050405020304" pitchFamily="18" charset="0"/>
                        </a:rPr>
                        <a:t>natural,secure</a:t>
                      </a:r>
                      <a:r>
                        <a:rPr lang="en-US" sz="1200" b="0" dirty="0" smtClean="0">
                          <a:latin typeface="Times New Roman" panose="02020603050405020304" pitchFamily="18" charset="0"/>
                          <a:cs typeface="Times New Roman" panose="02020603050405020304" pitchFamily="18" charset="0"/>
                        </a:rPr>
                        <a:t>, and toxin-free, eventually becoming Asia's first brand with Made safe care products and keeping every commitment made during the company's inception, and small marching forward to win more hearts and happy customers. Recognized brand in the ,held of natural and safe products, effectively carving out a niche in the baby care to personal care products. We have not</a:t>
                      </a:r>
                      <a:r>
                        <a:rPr lang="en-US" sz="1200" b="0" baseline="0" dirty="0" smtClean="0">
                          <a:latin typeface="Times New Roman" panose="02020603050405020304" pitchFamily="18" charset="0"/>
                          <a:cs typeface="Times New Roman" panose="02020603050405020304" pitchFamily="18" charset="0"/>
                        </a:rPr>
                        <a:t> </a:t>
                      </a:r>
                      <a:r>
                        <a:rPr lang="en-US" sz="1200" b="0" dirty="0" smtClean="0">
                          <a:latin typeface="Times New Roman" panose="02020603050405020304" pitchFamily="18" charset="0"/>
                          <a:cs typeface="Times New Roman" panose="02020603050405020304" pitchFamily="18" charset="0"/>
                        </a:rPr>
                        <a:t>only worked on our products to maintain them toxin-free, but we have also ensured that they are dermatologically tested and cruelty-free. From mothers and their babies to the millennial generation, Mama Earth offers a wide range of personal care products while maintaining their USPs and increasing sustainability through popular initiatives such as planting a tree and recycling plastics, making it eco-friendly and promising a responsible approach for a safe and healthy tomorrow.</a:t>
                      </a:r>
                      <a:endParaRPr lang="en-US" sz="1200" b="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13617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solidFill>
                  <a:srgbClr val="FF0000"/>
                </a:solidFill>
                <a:latin typeface="Times New Roman" panose="02020603050405020304" pitchFamily="18" charset="0"/>
                <a:cs typeface="Times New Roman" panose="02020603050405020304" pitchFamily="18" charset="0"/>
              </a:rPr>
              <a:t>Q6.</a:t>
            </a:r>
            <a:r>
              <a:rPr lang="en-US" sz="1200" dirty="0"/>
              <a:t> Now that you have </a:t>
            </a:r>
            <a:r>
              <a:rPr lang="en-US" sz="1200" dirty="0" err="1"/>
              <a:t>finalised</a:t>
            </a:r>
            <a:r>
              <a:rPr lang="en-US" sz="1200" dirty="0"/>
              <a:t> </a:t>
            </a:r>
            <a:r>
              <a:rPr lang="en-US" sz="1200" dirty="0" err="1"/>
              <a:t>Mamaearth’s</a:t>
            </a:r>
            <a:r>
              <a:rPr lang="en-US" sz="1200" dirty="0"/>
              <a:t> marketing mix, you must formulate </a:t>
            </a:r>
            <a:r>
              <a:rPr lang="en-US" sz="1200" dirty="0" smtClean="0"/>
              <a:t>a digital </a:t>
            </a:r>
            <a:r>
              <a:rPr lang="en-US" sz="1200" dirty="0"/>
              <a:t>go-to-market strategy. Mention at least five key elements of your strategy on </a:t>
            </a:r>
            <a:r>
              <a:rPr lang="en-US" sz="1200" dirty="0" smtClean="0"/>
              <a:t>how you </a:t>
            </a:r>
            <a:r>
              <a:rPr lang="en-US" sz="1200" dirty="0"/>
              <a:t>will go about marketing the product.</a:t>
            </a:r>
            <a:br>
              <a:rPr lang="en-US" sz="1200" dirty="0"/>
            </a:br>
            <a:r>
              <a:rPr lang="en-US" sz="1200" b="1" dirty="0"/>
              <a:t> (Word Limit: 370)</a:t>
            </a:r>
            <a:r>
              <a:rPr lang="en-US" sz="1200" dirty="0"/>
              <a:t/>
            </a:r>
            <a:br>
              <a:rPr lang="en-US" sz="1200" dirty="0"/>
            </a:br>
            <a:endParaRPr lang="en-US" sz="12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2010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70658550"/>
              </p:ext>
            </p:extLst>
          </p:nvPr>
        </p:nvGraphicFramePr>
        <p:xfrm>
          <a:off x="2032000" y="719666"/>
          <a:ext cx="8128000" cy="5300990"/>
        </p:xfrm>
        <a:graphic>
          <a:graphicData uri="http://schemas.openxmlformats.org/drawingml/2006/table">
            <a:tbl>
              <a:tblPr firstRow="1" bandRow="1">
                <a:tableStyleId>{C4B1156A-380E-4F78-BDF5-A606A8083BF9}</a:tableStyleId>
              </a:tblPr>
              <a:tblGrid>
                <a:gridCol w="8128000"/>
              </a:tblGrid>
              <a:tr h="5300990">
                <a:tc>
                  <a:txBody>
                    <a:bodyPr/>
                    <a:lstStyle/>
                    <a:p>
                      <a:r>
                        <a:rPr lang="en-US" sz="1200" b="1" u="sng" dirty="0" smtClean="0">
                          <a:latin typeface="Times New Roman" panose="02020603050405020304" pitchFamily="18" charset="0"/>
                          <a:cs typeface="Times New Roman" panose="02020603050405020304" pitchFamily="18" charset="0"/>
                        </a:rPr>
                        <a:t>Answer 6 - Digital Go-To-Market Strategy</a:t>
                      </a:r>
                    </a:p>
                    <a:p>
                      <a:endParaRPr lang="en-US" sz="1800" b="1" dirty="0" smtClean="0">
                        <a:latin typeface="Times New Roman" panose="02020603050405020304" pitchFamily="18" charset="0"/>
                        <a:cs typeface="Times New Roman" panose="02020603050405020304" pitchFamily="18" charset="0"/>
                      </a:endParaRPr>
                    </a:p>
                    <a:p>
                      <a:r>
                        <a:rPr lang="en-US" sz="1200" b="0" dirty="0" smtClean="0">
                          <a:latin typeface="Times New Roman" panose="02020603050405020304" pitchFamily="18" charset="0"/>
                          <a:cs typeface="Times New Roman" panose="02020603050405020304" pitchFamily="18" charset="0"/>
                        </a:rPr>
                        <a:t>Digital Marketing Channel 1: Website Optimization And Digital Footprints</a:t>
                      </a:r>
                      <a:br>
                        <a:rPr lang="en-US" sz="1200" b="0" dirty="0" smtClean="0">
                          <a:latin typeface="Times New Roman" panose="02020603050405020304" pitchFamily="18" charset="0"/>
                          <a:cs typeface="Times New Roman" panose="02020603050405020304" pitchFamily="18" charset="0"/>
                        </a:rPr>
                      </a:br>
                      <a:r>
                        <a:rPr lang="en-US" sz="1200" b="0" dirty="0" smtClean="0">
                          <a:latin typeface="Times New Roman" panose="02020603050405020304" pitchFamily="18" charset="0"/>
                          <a:cs typeface="Times New Roman" panose="02020603050405020304" pitchFamily="18" charset="0"/>
                        </a:rPr>
                        <a:t>Rationale: Because this brand has a straightforward marketing approach and operates on a D2C model, Mama Earth prioritizes its online identity and cyber presence. The goal of reaching the target audience will be realized if we focus and work on the online medium with the optimization of this platform.</a:t>
                      </a:r>
                    </a:p>
                    <a:p>
                      <a:endParaRPr lang="en-US" sz="1200" b="0" dirty="0" smtClean="0">
                        <a:latin typeface="Times New Roman" panose="02020603050405020304" pitchFamily="18" charset="0"/>
                        <a:cs typeface="Times New Roman" panose="02020603050405020304" pitchFamily="18" charset="0"/>
                      </a:endParaRPr>
                    </a:p>
                    <a:p>
                      <a:r>
                        <a:rPr lang="en-US" sz="1200" b="0" dirty="0" smtClean="0"/>
                        <a:t>Digital Marketing Channel 2: Influencer Partnership</a:t>
                      </a:r>
                    </a:p>
                    <a:p>
                      <a:r>
                        <a:rPr lang="en-US" sz="1200" b="0" dirty="0" smtClean="0"/>
                        <a:t>Rationale: It is the golden age of influencers; they have a huge number of followers, their presentation and recommendations are valued by customers, and it will undoubtedly enhance sales. These influencers are able to instill such trust and dependability in their followers that their recommendations can effectively leverage sales.</a:t>
                      </a:r>
                    </a:p>
                    <a:p>
                      <a:endParaRPr lang="en-US" sz="1200" b="0" dirty="0" smtClean="0"/>
                    </a:p>
                    <a:p>
                      <a:r>
                        <a:rPr lang="en-US" sz="1200" b="0" dirty="0" smtClean="0"/>
                        <a:t>Digital Marketing Channel 3: Email Marketing</a:t>
                      </a:r>
                    </a:p>
                    <a:p>
                      <a:r>
                        <a:rPr lang="en-US" sz="1200" b="0" dirty="0" smtClean="0"/>
                        <a:t>Rationale: This is another strategy to educating potential consumers and attracting them to the business; sending emails with product details and getting in touch with the client is another way to reach the target audience and sell the products.</a:t>
                      </a:r>
                    </a:p>
                    <a:p>
                      <a:endParaRPr lang="en-US" sz="1200" b="0" dirty="0" smtClean="0"/>
                    </a:p>
                    <a:p>
                      <a:r>
                        <a:rPr lang="en-US" sz="1200" b="0" dirty="0" smtClean="0"/>
                        <a:t>Digital Marketing Channel 4: Digital Advertisement</a:t>
                      </a:r>
                    </a:p>
                    <a:p>
                      <a:r>
                        <a:rPr lang="en-US" sz="1200" b="0" dirty="0" smtClean="0"/>
                        <a:t>Rationale: By investing in digital paid advertisement platforms such as Google advertisements and Bing ads, we can gain greater exposure and target potential customers. Every person leaves a mark on the site they visit in the digital world, making it easy to retarget and re-engage visitors and try to refresh and convert them.</a:t>
                      </a:r>
                    </a:p>
                    <a:p>
                      <a:endParaRPr lang="en-US" sz="1200" b="0" dirty="0" smtClean="0"/>
                    </a:p>
                    <a:p>
                      <a:r>
                        <a:rPr lang="en-US" sz="1200" b="0" dirty="0" smtClean="0"/>
                        <a:t>Digital Marketing Channel 5: Customers Feedback and Reviews</a:t>
                      </a:r>
                    </a:p>
                    <a:p>
                      <a:r>
                        <a:rPr lang="en-US" sz="1200" b="0" dirty="0" smtClean="0"/>
                        <a:t>Rationale: Reviews and feedback from existing customers impact consumers and attract a huge number of new customers. Testimonials have a positive influence and can lead to a large number of new potential consumers. Previously, the idea was to just sell the products and the process ended there, but now it continues even after sales, and these after sales services win customers, retain them, and their feedback can be beneficial for the improvement of the products.</a:t>
                      </a:r>
                      <a:endParaRPr lang="en-US" sz="1200" b="0" dirty="0"/>
                    </a:p>
                  </a:txBody>
                  <a:tcPr/>
                </a:tc>
              </a:tr>
            </a:tbl>
          </a:graphicData>
        </a:graphic>
      </p:graphicFrame>
    </p:spTree>
    <p:extLst>
      <p:ext uri="{BB962C8B-B14F-4D97-AF65-F5344CB8AC3E}">
        <p14:creationId xmlns:p14="http://schemas.microsoft.com/office/powerpoint/2010/main" val="328300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773" y="-1492048"/>
            <a:ext cx="12140486" cy="2792814"/>
          </a:xfrm>
        </p:spPr>
        <p:txBody>
          <a:bodyPr>
            <a:normAutofit/>
          </a:bodyPr>
          <a:lstStyle/>
          <a:p>
            <a:r>
              <a:rPr lang="en-US" sz="1200" b="1" dirty="0" smtClean="0">
                <a:latin typeface="Times New Roman" panose="02020603050405020304" pitchFamily="18" charset="0"/>
                <a:cs typeface="Times New Roman" panose="02020603050405020304" pitchFamily="18" charset="0"/>
              </a:rPr>
              <a:t>             </a:t>
            </a:r>
            <a:br>
              <a:rPr lang="en-US" sz="1200" b="1" dirty="0" smtClean="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a:r>
            <a:br>
              <a:rPr lang="en-US" sz="1200" b="1" dirty="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
            </a:r>
            <a:br>
              <a:rPr lang="en-US" sz="1200" b="1" dirty="0" smtClean="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       </a:t>
            </a:r>
            <a:br>
              <a:rPr lang="en-US" sz="1200" b="1" dirty="0" smtClean="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
            </a:r>
            <a:br>
              <a:rPr lang="en-US" sz="1200" b="1" dirty="0" smtClean="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a:r>
            <a:br>
              <a:rPr lang="en-US" sz="1200" b="1" dirty="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
            </a:r>
            <a:br>
              <a:rPr lang="en-US" sz="1200" b="1" dirty="0" smtClean="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a:r>
            <a:br>
              <a:rPr lang="en-US" sz="1200" b="1" dirty="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
            </a:r>
            <a:br>
              <a:rPr lang="en-US" sz="1200" b="1" dirty="0" smtClean="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a:r>
            <a:br>
              <a:rPr lang="en-US" sz="1200" b="1" dirty="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
            </a:r>
            <a:br>
              <a:rPr lang="en-US" sz="1200" b="1" dirty="0" smtClean="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a:r>
            <a:br>
              <a:rPr lang="en-US" sz="1200" b="1" dirty="0">
                <a:latin typeface="Times New Roman" panose="02020603050405020304" pitchFamily="18" charset="0"/>
                <a:cs typeface="Times New Roman" panose="02020603050405020304" pitchFamily="18" charset="0"/>
              </a:rPr>
            </a:br>
            <a:r>
              <a:rPr lang="en-US" sz="1200" b="1" dirty="0" smtClean="0">
                <a:latin typeface="Times New Roman" panose="02020603050405020304" pitchFamily="18" charset="0"/>
                <a:cs typeface="Times New Roman" panose="02020603050405020304" pitchFamily="18" charset="0"/>
              </a:rPr>
              <a:t/>
            </a:r>
            <a:br>
              <a:rPr lang="en-US" sz="1200" b="1" dirty="0" smtClean="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a:r>
            <a:br>
              <a:rPr lang="en-US" sz="1200" b="1" dirty="0">
                <a:latin typeface="Times New Roman" panose="02020603050405020304" pitchFamily="18" charset="0"/>
                <a:cs typeface="Times New Roman" panose="02020603050405020304" pitchFamily="18" charset="0"/>
              </a:rPr>
            </a:br>
            <a:r>
              <a:rPr lang="en-US" sz="1300" b="1" u="sng" dirty="0" smtClean="0">
                <a:latin typeface="Times New Roman" panose="02020603050405020304" pitchFamily="18" charset="0"/>
                <a:cs typeface="Times New Roman" panose="02020603050405020304" pitchFamily="18" charset="0"/>
              </a:rPr>
              <a:t>WRITTEN ASSIGNMENT LINK</a:t>
            </a:r>
            <a:endParaRPr lang="en-US" sz="1300"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060620"/>
            <a:ext cx="9144000" cy="3197180"/>
          </a:xfrm>
        </p:spPr>
        <p:txBody>
          <a:bodyPr/>
          <a:lstStyle/>
          <a:p>
            <a:r>
              <a:rPr lang="en-US" sz="1200" dirty="0" smtClean="0">
                <a:latin typeface="Times New Roman" panose="02020603050405020304" pitchFamily="18" charset="0"/>
                <a:cs typeface="Times New Roman" panose="02020603050405020304" pitchFamily="18" charset="0"/>
              </a:rPr>
              <a:t>Paste the link to your written below. Remember to give </a:t>
            </a:r>
            <a:r>
              <a:rPr lang="en-US" sz="1200" dirty="0" smtClean="0">
                <a:latin typeface="Times New Roman" panose="02020603050405020304" pitchFamily="18" charset="0"/>
                <a:cs typeface="Times New Roman" panose="02020603050405020304" pitchFamily="18" charset="0"/>
              </a:rPr>
              <a:t>access </a:t>
            </a:r>
            <a:r>
              <a:rPr lang="en-US" sz="1200" dirty="0" smtClean="0">
                <a:latin typeface="Times New Roman" panose="02020603050405020304" pitchFamily="18" charset="0"/>
                <a:cs typeface="Times New Roman" panose="02020603050405020304" pitchFamily="18" charset="0"/>
              </a:rPr>
              <a:t>to ‘Anyone with the link can </a:t>
            </a:r>
            <a:r>
              <a:rPr lang="en-US" sz="1200" dirty="0" smtClean="0">
                <a:latin typeface="Times New Roman" panose="02020603050405020304" pitchFamily="18" charset="0"/>
                <a:cs typeface="Times New Roman" panose="02020603050405020304" pitchFamily="18" charset="0"/>
              </a:rPr>
              <a:t>view</a:t>
            </a:r>
          </a:p>
          <a:p>
            <a:endParaRPr lang="en-US" sz="1200" dirty="0" smtClean="0">
              <a:latin typeface="Times New Roman" panose="02020603050405020304" pitchFamily="18" charset="0"/>
              <a:cs typeface="Times New Roman" panose="02020603050405020304" pitchFamily="18" charset="0"/>
            </a:endParaRPr>
          </a:p>
          <a:p>
            <a:r>
              <a:rPr lang="en-US" sz="1200">
                <a:latin typeface="Times New Roman" panose="02020603050405020304" pitchFamily="18" charset="0"/>
                <a:cs typeface="Times New Roman" panose="02020603050405020304" pitchFamily="18" charset="0"/>
              </a:rPr>
              <a:t>https://drive.google.com/file/d/1-3IHqLteIIDPHAQ7qDeG9CI_XQaFHiuv/view?usp=drivesdk</a:t>
            </a:r>
            <a:endParaRPr lang="en-US" dirty="0"/>
          </a:p>
        </p:txBody>
      </p:sp>
    </p:spTree>
    <p:extLst>
      <p:ext uri="{BB962C8B-B14F-4D97-AF65-F5344CB8AC3E}">
        <p14:creationId xmlns:p14="http://schemas.microsoft.com/office/powerpoint/2010/main" val="109432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15732" y="2850025"/>
            <a:ext cx="5717627"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Learner Name :- Abhishek </a:t>
            </a:r>
            <a:r>
              <a:rPr lang="en-US" sz="2800" b="1" dirty="0" err="1" smtClean="0">
                <a:latin typeface="Times New Roman" panose="02020603050405020304" pitchFamily="18" charset="0"/>
                <a:cs typeface="Times New Roman" panose="02020603050405020304" pitchFamily="18" charset="0"/>
              </a:rPr>
              <a:t>tripathi</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352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200" smtClean="0">
                <a:solidFill>
                  <a:srgbClr val="FF0000"/>
                </a:solidFill>
                <a:latin typeface="Times New Roman" panose="02020603050405020304" pitchFamily="18" charset="0"/>
                <a:cs typeface="Times New Roman" panose="02020603050405020304" pitchFamily="18" charset="0"/>
              </a:rPr>
              <a:t>Q.1 </a:t>
            </a:r>
            <a: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t> Map Mamaearth’s position on a perceptual map against its competitors . Explain why you choose each dimension for the perceptual map. (Word limit : 120 words)</a:t>
            </a:r>
            <a:b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t/>
            </a:r>
            <a:b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1200" i="1" u="sng" smtClean="0">
                <a:solidFill>
                  <a:schemeClr val="tx1">
                    <a:lumMod val="95000"/>
                    <a:lumOff val="5000"/>
                  </a:schemeClr>
                </a:solidFill>
                <a:latin typeface="Times New Roman" panose="02020603050405020304" pitchFamily="18" charset="0"/>
                <a:cs typeface="Times New Roman" panose="02020603050405020304" pitchFamily="18" charset="0"/>
              </a:rPr>
              <a:t> you can follow these steps:-</a:t>
            </a:r>
            <a:br>
              <a:rPr lang="en-US" sz="1200" i="1" u="sng"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sz="1200" i="1" u="sng" smtClean="0">
                <a:solidFill>
                  <a:schemeClr val="tx1">
                    <a:lumMod val="95000"/>
                    <a:lumOff val="5000"/>
                  </a:schemeClr>
                </a:solidFill>
                <a:latin typeface="Times New Roman" panose="02020603050405020304" pitchFamily="18" charset="0"/>
                <a:cs typeface="Times New Roman" panose="02020603050405020304" pitchFamily="18" charset="0"/>
              </a:rPr>
              <a:t/>
            </a:r>
            <a:br>
              <a:rPr lang="en-US" sz="1200" i="1" u="sng"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t>        A.Think about the parameters you can differentiate on ? Mention the two most essential factors of personal care brands on the perceptual map.</a:t>
            </a:r>
            <a:b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t/>
            </a:r>
            <a:b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t>        B. Create a perceptual map for oral care product players (You must show Mamaearth + other competitors in the competitors in the sectors). Add the image of your </a:t>
            </a:r>
            <a:b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sz="1200" smtClean="0">
                <a:solidFill>
                  <a:schemeClr val="tx1">
                    <a:lumMod val="95000"/>
                    <a:lumOff val="5000"/>
                  </a:schemeClr>
                </a:solidFill>
                <a:latin typeface="Times New Roman" panose="02020603050405020304" pitchFamily="18" charset="0"/>
                <a:cs typeface="Times New Roman" panose="02020603050405020304" pitchFamily="18" charset="0"/>
              </a:rPr>
              <a:t>        map to the solution PPT.   </a:t>
            </a:r>
            <a:endParaRPr lang="en-US" sz="1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955439"/>
          </a:xfrm>
        </p:spPr>
        <p:txBody>
          <a:bodyPr>
            <a:normAutofit/>
          </a:bodyPr>
          <a:lstStyle/>
          <a:p>
            <a:pPr marL="0" indent="0">
              <a:buNone/>
            </a:pPr>
            <a:r>
              <a:rPr lang="en-US" sz="1200" dirty="0" smtClean="0">
                <a:latin typeface="Times New Roman" panose="02020603050405020304" pitchFamily="18" charset="0"/>
                <a:cs typeface="Times New Roman" panose="02020603050405020304" pitchFamily="18" charset="0"/>
              </a:rPr>
              <a:t>      Perceptual map showing mapping of </a:t>
            </a:r>
            <a:r>
              <a:rPr lang="en-US" sz="1200" dirty="0" err="1" smtClean="0">
                <a:latin typeface="Times New Roman" panose="02020603050405020304" pitchFamily="18" charset="0"/>
                <a:cs typeface="Times New Roman" panose="02020603050405020304" pitchFamily="18" charset="0"/>
              </a:rPr>
              <a:t>mamaearth</a:t>
            </a:r>
            <a:r>
              <a:rPr lang="en-US" sz="1200" dirty="0" smtClean="0">
                <a:latin typeface="Times New Roman" panose="02020603050405020304" pitchFamily="18" charset="0"/>
                <a:cs typeface="Times New Roman" panose="02020603050405020304" pitchFamily="18" charset="0"/>
              </a:rPr>
              <a:t> against competitors:-</a:t>
            </a:r>
          </a:p>
          <a:p>
            <a:pPr marL="0" indent="0">
              <a:buNone/>
            </a:pP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Taste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natural ingredients                                                                                                                  Price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smtClean="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                                                                                  </a:t>
            </a: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r>
              <a:rPr lang="en-US" sz="1200" dirty="0" smtClean="0">
                <a:latin typeface="Times New Roman" panose="02020603050405020304" pitchFamily="18" charset="0"/>
                <a:cs typeface="Times New Roman" panose="02020603050405020304" pitchFamily="18" charset="0"/>
              </a:rPr>
              <a:t>                                                                                                                         chemical based           </a:t>
            </a:r>
            <a:endParaRPr lang="en-US" sz="1200" dirty="0">
              <a:latin typeface="Times New Roman" panose="02020603050405020304" pitchFamily="18" charset="0"/>
              <a:cs typeface="Times New Roman" panose="02020603050405020304" pitchFamily="18" charset="0"/>
            </a:endParaRPr>
          </a:p>
        </p:txBody>
      </p:sp>
      <p:cxnSp>
        <p:nvCxnSpPr>
          <p:cNvPr id="11" name="Straight Arrow Connector 10"/>
          <p:cNvCxnSpPr/>
          <p:nvPr/>
        </p:nvCxnSpPr>
        <p:spPr>
          <a:xfrm>
            <a:off x="6014434" y="2472744"/>
            <a:ext cx="0" cy="33227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992451" y="4108361"/>
            <a:ext cx="4043966" cy="128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976" y="2865869"/>
            <a:ext cx="1517105" cy="8493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9764" y="4359956"/>
            <a:ext cx="1417588" cy="59840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3436" y="4359956"/>
            <a:ext cx="1362982" cy="598409"/>
          </a:xfrm>
          <a:prstGeom prst="rect">
            <a:avLst/>
          </a:prstGeom>
        </p:spPr>
      </p:pic>
    </p:spTree>
    <p:extLst>
      <p:ext uri="{BB962C8B-B14F-4D97-AF65-F5344CB8AC3E}">
        <p14:creationId xmlns:p14="http://schemas.microsoft.com/office/powerpoint/2010/main" val="379909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696" y="648460"/>
            <a:ext cx="9113950" cy="4078085"/>
          </a:xfrm>
        </p:spPr>
        <p:txBody>
          <a:bodyPr>
            <a:normAutofit/>
          </a:bodyPr>
          <a:lstStyle/>
          <a:p>
            <a:r>
              <a:rPr lang="en-US" sz="1200" dirty="0" smtClean="0">
                <a:latin typeface="Times New Roman" panose="02020603050405020304" pitchFamily="18" charset="0"/>
                <a:cs typeface="Times New Roman" panose="02020603050405020304" pitchFamily="18" charset="0"/>
              </a:rPr>
              <a:t>Reasons for the choosing the parameters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1. Natural ingredient</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2. Pricing</a:t>
            </a:r>
            <a:br>
              <a:rPr lang="en-US" sz="1200" dirty="0" smtClean="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err="1" smtClean="0">
                <a:latin typeface="Times New Roman" panose="02020603050405020304" pitchFamily="18" charset="0"/>
                <a:cs typeface="Times New Roman" panose="02020603050405020304" pitchFamily="18" charset="0"/>
              </a:rPr>
              <a:t>Mamaearth’s</a:t>
            </a:r>
            <a:r>
              <a:rPr lang="en-US" sz="1200" dirty="0" smtClean="0">
                <a:latin typeface="Times New Roman" panose="02020603050405020304" pitchFamily="18" charset="0"/>
                <a:cs typeface="Times New Roman" panose="02020603050405020304" pitchFamily="18" charset="0"/>
              </a:rPr>
              <a:t> unique selling points lies in its carefully selected ingredients and affordability. This brand is a savior for those who are concerned about the harmful effects of chemicals on their skin and the environment. By offering natural, toxic-free remedies at reasonable prices, </a:t>
            </a:r>
            <a:r>
              <a:rPr lang="en-US" sz="1200" dirty="0" err="1" smtClean="0">
                <a:latin typeface="Times New Roman" panose="02020603050405020304" pitchFamily="18" charset="0"/>
                <a:cs typeface="Times New Roman" panose="02020603050405020304" pitchFamily="18" charset="0"/>
              </a:rPr>
              <a:t>Mamaearth</a:t>
            </a:r>
            <a:r>
              <a:rPr lang="en-US" sz="1200" dirty="0" smtClean="0">
                <a:latin typeface="Times New Roman" panose="02020603050405020304" pitchFamily="18" charset="0"/>
                <a:cs typeface="Times New Roman" panose="02020603050405020304" pitchFamily="18" charset="0"/>
              </a:rPr>
              <a:t> not only stands out but also provides a lifeline for those seeking healthier and eco-friendly </a:t>
            </a:r>
            <a:r>
              <a:rPr lang="en-US" sz="1200" dirty="0" err="1" smtClean="0">
                <a:latin typeface="Times New Roman" panose="02020603050405020304" pitchFamily="18" charset="0"/>
                <a:cs typeface="Times New Roman" panose="02020603050405020304" pitchFamily="18" charset="0"/>
              </a:rPr>
              <a:t>alternatives.They</a:t>
            </a:r>
            <a:r>
              <a:rPr lang="en-US" sz="1200" dirty="0" smtClean="0">
                <a:latin typeface="Times New Roman" panose="02020603050405020304" pitchFamily="18" charset="0"/>
                <a:cs typeface="Times New Roman" panose="02020603050405020304" pitchFamily="18" charset="0"/>
              </a:rPr>
              <a:t> are different from other products for several </a:t>
            </a:r>
            <a:r>
              <a:rPr lang="en-US" sz="1200" dirty="0" err="1" smtClean="0">
                <a:latin typeface="Times New Roman" panose="02020603050405020304" pitchFamily="18" charset="0"/>
                <a:cs typeface="Times New Roman" panose="02020603050405020304" pitchFamily="18" charset="0"/>
              </a:rPr>
              <a:t>reasons.Firstly</a:t>
            </a:r>
            <a:r>
              <a:rPr lang="en-US" sz="1200" dirty="0" smtClean="0">
                <a:latin typeface="Times New Roman" panose="02020603050405020304" pitchFamily="18" charset="0"/>
                <a:cs typeface="Times New Roman" panose="02020603050405020304" pitchFamily="18" charset="0"/>
              </a:rPr>
              <a:t> they are made of natural products and no harmful content added in it. The pricing of </a:t>
            </a:r>
            <a:r>
              <a:rPr lang="en-US" sz="1200" dirty="0" err="1" smtClean="0">
                <a:latin typeface="Times New Roman" panose="02020603050405020304" pitchFamily="18" charset="0"/>
                <a:cs typeface="Times New Roman" panose="02020603050405020304" pitchFamily="18" charset="0"/>
              </a:rPr>
              <a:t>mamaearth</a:t>
            </a:r>
            <a:r>
              <a:rPr lang="en-US" sz="1200" dirty="0" smtClean="0">
                <a:latin typeface="Times New Roman" panose="02020603050405020304" pitchFamily="18" charset="0"/>
                <a:cs typeface="Times New Roman" panose="02020603050405020304" pitchFamily="18" charset="0"/>
              </a:rPr>
              <a:t> is slightly on the higher side because of its best products.</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a:t>
            </a:r>
            <a:br>
              <a:rPr lang="en-US" sz="1200" dirty="0" smtClean="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r>
            <a:br>
              <a:rPr lang="en-US" sz="1200" dirty="0">
                <a:latin typeface="Times New Roman" panose="02020603050405020304" pitchFamily="18" charset="0"/>
                <a:cs typeface="Times New Roman" panose="02020603050405020304" pitchFamily="18" charset="0"/>
              </a:rPr>
            </a:br>
            <a:r>
              <a:rPr lang="en-US" sz="1200" dirty="0" smtClean="0">
                <a:latin typeface="Times New Roman" panose="02020603050405020304" pitchFamily="18" charset="0"/>
                <a:cs typeface="Times New Roman" panose="02020603050405020304" pitchFamily="18" charset="0"/>
              </a:rPr>
              <a:t/>
            </a:r>
            <a:br>
              <a:rPr lang="en-US" sz="1200" dirty="0" smtClean="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6131243"/>
            <a:ext cx="10515600" cy="45719"/>
          </a:xfrm>
        </p:spPr>
        <p:txBody>
          <a:bodyPr>
            <a:normAutofit fontScale="25000" lnSpcReduction="20000"/>
          </a:bodyPr>
          <a:lstStyle/>
          <a:p>
            <a:endParaRPr lang="en-US" dirty="0"/>
          </a:p>
        </p:txBody>
      </p:sp>
    </p:spTree>
    <p:extLst>
      <p:ext uri="{BB962C8B-B14F-4D97-AF65-F5344CB8AC3E}">
        <p14:creationId xmlns:p14="http://schemas.microsoft.com/office/powerpoint/2010/main" val="112655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476518"/>
            <a:ext cx="10515600" cy="2807595"/>
          </a:xfrm>
        </p:spPr>
        <p:txBody>
          <a:bodyPr>
            <a:normAutofit/>
          </a:bodyPr>
          <a:lstStyle/>
          <a:p>
            <a:r>
              <a:rPr lang="en-US" sz="1400" dirty="0">
                <a:solidFill>
                  <a:srgbClr val="FF0000"/>
                </a:solidFill>
                <a:latin typeface="Times New Roman" panose="02020603050405020304" pitchFamily="18" charset="0"/>
                <a:cs typeface="Times New Roman" panose="02020603050405020304" pitchFamily="18" charset="0"/>
              </a:rPr>
              <a:t>	</a:t>
            </a:r>
            <a:r>
              <a:rPr lang="en-US" sz="1400" dirty="0" smtClean="0">
                <a:solidFill>
                  <a:srgbClr val="FF0000"/>
                </a:solidFill>
                <a:latin typeface="Times New Roman" panose="02020603050405020304" pitchFamily="18" charset="0"/>
                <a:cs typeface="Times New Roman" panose="02020603050405020304" pitchFamily="18" charset="0"/>
              </a:rPr>
              <a:t>Q2. </a:t>
            </a:r>
            <a:r>
              <a:rPr lang="en-US" sz="1400" dirty="0" smtClean="0">
                <a:solidFill>
                  <a:schemeClr val="tx1">
                    <a:lumMod val="95000"/>
                    <a:lumOff val="5000"/>
                  </a:schemeClr>
                </a:solidFill>
                <a:latin typeface="Times New Roman" panose="02020603050405020304" pitchFamily="18" charset="0"/>
                <a:cs typeface="Times New Roman" panose="02020603050405020304" pitchFamily="18" charset="0"/>
              </a:rPr>
              <a:t>Define the various market segments </a:t>
            </a:r>
            <a:r>
              <a:rPr lang="en-US" sz="1400" dirty="0" err="1">
                <a:solidFill>
                  <a:schemeClr val="tx1">
                    <a:lumMod val="95000"/>
                    <a:lumOff val="5000"/>
                  </a:schemeClr>
                </a:solidFill>
                <a:latin typeface="Times New Roman" panose="02020603050405020304" pitchFamily="18" charset="0"/>
                <a:cs typeface="Times New Roman" panose="02020603050405020304" pitchFamily="18" charset="0"/>
              </a:rPr>
              <a:t>M</a:t>
            </a:r>
            <a:r>
              <a:rPr lang="en-US" sz="1400" dirty="0" err="1" smtClean="0">
                <a:solidFill>
                  <a:schemeClr val="tx1">
                    <a:lumMod val="95000"/>
                    <a:lumOff val="5000"/>
                  </a:schemeClr>
                </a:solidFill>
                <a:latin typeface="Times New Roman" panose="02020603050405020304" pitchFamily="18" charset="0"/>
                <a:cs typeface="Times New Roman" panose="02020603050405020304" pitchFamily="18" charset="0"/>
              </a:rPr>
              <a:t>amaearth</a:t>
            </a:r>
            <a:r>
              <a:rPr lang="en-US" sz="1400" dirty="0" smtClean="0">
                <a:solidFill>
                  <a:schemeClr val="tx1">
                    <a:lumMod val="95000"/>
                    <a:lumOff val="5000"/>
                  </a:schemeClr>
                </a:solidFill>
                <a:latin typeface="Times New Roman" panose="02020603050405020304" pitchFamily="18" charset="0"/>
                <a:cs typeface="Times New Roman" panose="02020603050405020304" pitchFamily="18" charset="0"/>
              </a:rPr>
              <a:t> can Target in the oral care market. Mention </a:t>
            </a:r>
            <a:r>
              <a:rPr lang="en-US" sz="1400" dirty="0" err="1" smtClean="0">
                <a:solidFill>
                  <a:schemeClr val="tx1">
                    <a:lumMod val="95000"/>
                    <a:lumOff val="5000"/>
                  </a:schemeClr>
                </a:solidFill>
                <a:latin typeface="Times New Roman" panose="02020603050405020304" pitchFamily="18" charset="0"/>
                <a:cs typeface="Times New Roman" panose="02020603050405020304" pitchFamily="18" charset="0"/>
              </a:rPr>
              <a:t>atleast</a:t>
            </a:r>
            <a:r>
              <a:rPr lang="en-US" sz="1400" dirty="0" smtClean="0">
                <a:solidFill>
                  <a:schemeClr val="tx1">
                    <a:lumMod val="95000"/>
                    <a:lumOff val="5000"/>
                  </a:schemeClr>
                </a:solidFill>
                <a:latin typeface="Times New Roman" panose="02020603050405020304" pitchFamily="18" charset="0"/>
                <a:cs typeface="Times New Roman" panose="02020603050405020304" pitchFamily="18" charset="0"/>
              </a:rPr>
              <a:t> three segments </a:t>
            </a:r>
            <a:br>
              <a:rPr lang="en-US" sz="1400" dirty="0" smtClean="0">
                <a:solidFill>
                  <a:schemeClr val="tx1">
                    <a:lumMod val="95000"/>
                    <a:lumOff val="5000"/>
                  </a:schemeClr>
                </a:solidFill>
                <a:latin typeface="Times New Roman" panose="02020603050405020304" pitchFamily="18" charset="0"/>
                <a:cs typeface="Times New Roman" panose="02020603050405020304" pitchFamily="18" charset="0"/>
              </a:rPr>
            </a:br>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400" dirty="0" smtClean="0">
                <a:solidFill>
                  <a:schemeClr val="tx1">
                    <a:lumMod val="95000"/>
                    <a:lumOff val="5000"/>
                  </a:schemeClr>
                </a:solidFill>
                <a:latin typeface="Times New Roman" panose="02020603050405020304" pitchFamily="18" charset="0"/>
                <a:cs typeface="Times New Roman" panose="02020603050405020304" pitchFamily="18" charset="0"/>
              </a:rPr>
              <a:t>                           with a rationale for each.(Word limit: 275 word)</a:t>
            </a:r>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571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29407141"/>
              </p:ext>
            </p:extLst>
          </p:nvPr>
        </p:nvGraphicFramePr>
        <p:xfrm>
          <a:off x="2009104" y="721218"/>
          <a:ext cx="8834907" cy="4069723"/>
        </p:xfrm>
        <a:graphic>
          <a:graphicData uri="http://schemas.openxmlformats.org/drawingml/2006/table">
            <a:tbl>
              <a:tblPr firstRow="1" bandRow="1">
                <a:tableStyleId>{616DA210-FB5B-4158-B5E0-FEB733F419BA}</a:tableStyleId>
              </a:tblPr>
              <a:tblGrid>
                <a:gridCol w="2542883"/>
                <a:gridCol w="6292024"/>
              </a:tblGrid>
              <a:tr h="4069723">
                <a:tc>
                  <a:txBody>
                    <a:bodyPr/>
                    <a:lstStyle/>
                    <a:p>
                      <a:r>
                        <a:rPr lang="en-US" sz="1200" b="0" dirty="0" smtClean="0">
                          <a:solidFill>
                            <a:schemeClr val="tx1"/>
                          </a:solidFill>
                          <a:latin typeface="Times New Roman" panose="02020603050405020304" pitchFamily="18" charset="0"/>
                          <a:cs typeface="Times New Roman" panose="02020603050405020304" pitchFamily="18" charset="0"/>
                        </a:rPr>
                        <a:t>Segmentation:-</a:t>
                      </a:r>
                      <a:endParaRPr lang="en-US" sz="12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0" dirty="0" smtClean="0">
                          <a:solidFill>
                            <a:schemeClr val="tx1"/>
                          </a:solidFill>
                          <a:latin typeface="Times New Roman" panose="02020603050405020304" pitchFamily="18" charset="0"/>
                          <a:cs typeface="Times New Roman" panose="02020603050405020304" pitchFamily="18" charset="0"/>
                        </a:rPr>
                        <a:t>GEOGRAPHIC:-</a:t>
                      </a:r>
                    </a:p>
                    <a:p>
                      <a:r>
                        <a:rPr lang="en-US" sz="1200" b="0" dirty="0" err="1" smtClean="0">
                          <a:solidFill>
                            <a:schemeClr val="tx1"/>
                          </a:solidFill>
                          <a:latin typeface="Times New Roman" panose="02020603050405020304" pitchFamily="18" charset="0"/>
                          <a:cs typeface="Times New Roman" panose="02020603050405020304" pitchFamily="18" charset="0"/>
                        </a:rPr>
                        <a:t>Mamaearth</a:t>
                      </a:r>
                      <a:r>
                        <a:rPr lang="en-US" sz="1200" b="0" baseline="0" dirty="0" smtClean="0">
                          <a:solidFill>
                            <a:schemeClr val="tx1"/>
                          </a:solidFill>
                          <a:latin typeface="Times New Roman" panose="02020603050405020304" pitchFamily="18" charset="0"/>
                          <a:cs typeface="Times New Roman" panose="02020603050405020304" pitchFamily="18" charset="0"/>
                        </a:rPr>
                        <a:t> targets the Tier-1 and Tier-2 cities where people are more incline towards health trends and environmental awareness. </a:t>
                      </a:r>
                      <a:r>
                        <a:rPr lang="en-US" sz="1200" b="0" baseline="0" dirty="0" err="1" smtClean="0">
                          <a:solidFill>
                            <a:schemeClr val="tx1"/>
                          </a:solidFill>
                          <a:latin typeface="Times New Roman" panose="02020603050405020304" pitchFamily="18" charset="0"/>
                          <a:cs typeface="Times New Roman" panose="02020603050405020304" pitchFamily="18" charset="0"/>
                        </a:rPr>
                        <a:t>Mamaearth</a:t>
                      </a:r>
                      <a:r>
                        <a:rPr lang="en-US" sz="1200" b="0" baseline="0" dirty="0" smtClean="0">
                          <a:solidFill>
                            <a:schemeClr val="tx1"/>
                          </a:solidFill>
                          <a:latin typeface="Times New Roman" panose="02020603050405020304" pitchFamily="18" charset="0"/>
                          <a:cs typeface="Times New Roman" panose="02020603050405020304" pitchFamily="18" charset="0"/>
                        </a:rPr>
                        <a:t> is known for its Natural product. They focus on sustainable alternatives for their dental care.</a:t>
                      </a:r>
                    </a:p>
                    <a:p>
                      <a:endParaRPr lang="en-US" sz="1200" b="0" baseline="0" dirty="0" smtClean="0">
                        <a:solidFill>
                          <a:schemeClr val="tx1"/>
                        </a:solidFill>
                        <a:latin typeface="Times New Roman" panose="02020603050405020304" pitchFamily="18" charset="0"/>
                        <a:cs typeface="Times New Roman" panose="02020603050405020304" pitchFamily="18" charset="0"/>
                      </a:endParaRPr>
                    </a:p>
                    <a:p>
                      <a:endParaRPr lang="en-US" sz="1200" b="0" baseline="0" dirty="0" smtClean="0">
                        <a:solidFill>
                          <a:schemeClr val="tx1"/>
                        </a:solidFill>
                        <a:latin typeface="Times New Roman" panose="02020603050405020304" pitchFamily="18" charset="0"/>
                        <a:cs typeface="Times New Roman" panose="02020603050405020304" pitchFamily="18" charset="0"/>
                      </a:endParaRPr>
                    </a:p>
                    <a:p>
                      <a:r>
                        <a:rPr lang="en-US" sz="1200" b="0" baseline="0" dirty="0" smtClean="0">
                          <a:solidFill>
                            <a:schemeClr val="tx1"/>
                          </a:solidFill>
                          <a:latin typeface="Times New Roman" panose="02020603050405020304" pitchFamily="18" charset="0"/>
                          <a:cs typeface="Times New Roman" panose="02020603050405020304" pitchFamily="18" charset="0"/>
                        </a:rPr>
                        <a:t>Demographic:- </a:t>
                      </a:r>
                    </a:p>
                    <a:p>
                      <a:r>
                        <a:rPr lang="en-US" sz="1200" b="0" baseline="0" dirty="0" smtClean="0">
                          <a:solidFill>
                            <a:schemeClr val="tx1"/>
                          </a:solidFill>
                          <a:latin typeface="Times New Roman" panose="02020603050405020304" pitchFamily="18" charset="0"/>
                          <a:cs typeface="Times New Roman" panose="02020603050405020304" pitchFamily="18" charset="0"/>
                        </a:rPr>
                        <a:t>They target the younger population of the country like 25-40 who are mindful for their </a:t>
                      </a:r>
                      <a:r>
                        <a:rPr lang="en-US" sz="1200" b="0" baseline="0" dirty="0" err="1" smtClean="0">
                          <a:solidFill>
                            <a:schemeClr val="tx1"/>
                          </a:solidFill>
                          <a:latin typeface="Times New Roman" panose="02020603050405020304" pitchFamily="18" charset="0"/>
                          <a:cs typeface="Times New Roman" panose="02020603050405020304" pitchFamily="18" charset="0"/>
                        </a:rPr>
                        <a:t>their</a:t>
                      </a:r>
                      <a:r>
                        <a:rPr lang="en-US" sz="1200" b="0" baseline="0" dirty="0" smtClean="0">
                          <a:solidFill>
                            <a:schemeClr val="tx1"/>
                          </a:solidFill>
                          <a:latin typeface="Times New Roman" panose="02020603050405020304" pitchFamily="18" charset="0"/>
                          <a:cs typeface="Times New Roman" panose="02020603050405020304" pitchFamily="18" charset="0"/>
                        </a:rPr>
                        <a:t> kids</a:t>
                      </a:r>
                    </a:p>
                    <a:p>
                      <a:r>
                        <a:rPr lang="en-US" sz="1200" b="0" baseline="0" dirty="0" smtClean="0">
                          <a:solidFill>
                            <a:schemeClr val="tx1"/>
                          </a:solidFill>
                          <a:latin typeface="Times New Roman" panose="02020603050405020304" pitchFamily="18" charset="0"/>
                          <a:cs typeface="Times New Roman" panose="02020603050405020304" pitchFamily="18" charset="0"/>
                        </a:rPr>
                        <a:t>Oral health. Also India has a large number of young population. This segment is large in India.</a:t>
                      </a:r>
                    </a:p>
                    <a:p>
                      <a:endParaRPr lang="en-US" sz="1200" b="0" baseline="0" dirty="0" smtClean="0">
                        <a:solidFill>
                          <a:schemeClr val="tx1"/>
                        </a:solidFill>
                        <a:latin typeface="Times New Roman" panose="02020603050405020304" pitchFamily="18" charset="0"/>
                        <a:cs typeface="Times New Roman" panose="02020603050405020304" pitchFamily="18" charset="0"/>
                      </a:endParaRPr>
                    </a:p>
                    <a:p>
                      <a:r>
                        <a:rPr lang="en-US" sz="1200" b="0" baseline="0" dirty="0" smtClean="0">
                          <a:solidFill>
                            <a:schemeClr val="tx1"/>
                          </a:solidFill>
                          <a:latin typeface="Times New Roman" panose="02020603050405020304" pitchFamily="18" charset="0"/>
                          <a:cs typeface="Times New Roman" panose="02020603050405020304" pitchFamily="18" charset="0"/>
                        </a:rPr>
                        <a:t>Psychographic:-</a:t>
                      </a:r>
                    </a:p>
                    <a:p>
                      <a:r>
                        <a:rPr lang="en-US" sz="1200" b="0" baseline="0" dirty="0" smtClean="0">
                          <a:solidFill>
                            <a:schemeClr val="tx1"/>
                          </a:solidFill>
                          <a:latin typeface="Times New Roman" panose="02020603050405020304" pitchFamily="18" charset="0"/>
                          <a:cs typeface="Times New Roman" panose="02020603050405020304" pitchFamily="18" charset="0"/>
                        </a:rPr>
                        <a:t>Health conscious urban people gets drawn towards the natural products. The change in mindset is due to the desire to safer choices, mostly people living in these cities. No toxicity and the only </a:t>
                      </a:r>
                    </a:p>
                    <a:p>
                      <a:r>
                        <a:rPr lang="en-US" sz="1200" b="0" baseline="0" dirty="0" smtClean="0">
                          <a:solidFill>
                            <a:schemeClr val="tx1"/>
                          </a:solidFill>
                          <a:latin typeface="Times New Roman" panose="02020603050405020304" pitchFamily="18" charset="0"/>
                          <a:cs typeface="Times New Roman" panose="02020603050405020304" pitchFamily="18" charset="0"/>
                        </a:rPr>
                        <a:t>Brand in Asia to get ‘Made safe’ certification.</a:t>
                      </a:r>
                    </a:p>
                    <a:p>
                      <a:endParaRPr lang="en-US" sz="1200" b="0" baseline="0" dirty="0" smtClean="0">
                        <a:solidFill>
                          <a:schemeClr val="tx1"/>
                        </a:solidFill>
                        <a:latin typeface="Times New Roman" panose="02020603050405020304" pitchFamily="18" charset="0"/>
                        <a:cs typeface="Times New Roman" panose="02020603050405020304" pitchFamily="18" charset="0"/>
                      </a:endParaRPr>
                    </a:p>
                    <a:p>
                      <a:r>
                        <a:rPr lang="en-US" sz="1200" b="0" baseline="0" dirty="0" err="1" smtClean="0">
                          <a:solidFill>
                            <a:schemeClr val="tx1"/>
                          </a:solidFill>
                          <a:latin typeface="Times New Roman" panose="02020603050405020304" pitchFamily="18" charset="0"/>
                          <a:cs typeface="Times New Roman" panose="02020603050405020304" pitchFamily="18" charset="0"/>
                        </a:rPr>
                        <a:t>Behavioural</a:t>
                      </a:r>
                      <a:r>
                        <a:rPr lang="en-US" sz="1200" b="0" baseline="0" dirty="0" smtClean="0">
                          <a:solidFill>
                            <a:schemeClr val="tx1"/>
                          </a:solidFill>
                          <a:latin typeface="Times New Roman" panose="02020603050405020304" pitchFamily="18" charset="0"/>
                          <a:cs typeface="Times New Roman" panose="02020603050405020304" pitchFamily="18" charset="0"/>
                        </a:rPr>
                        <a:t>:- </a:t>
                      </a:r>
                    </a:p>
                    <a:p>
                      <a:r>
                        <a:rPr lang="en-US" sz="1200" b="0" baseline="0" dirty="0" smtClean="0">
                          <a:solidFill>
                            <a:schemeClr val="tx1"/>
                          </a:solidFill>
                          <a:latin typeface="Times New Roman" panose="02020603050405020304" pitchFamily="18" charset="0"/>
                          <a:cs typeface="Times New Roman" panose="02020603050405020304" pitchFamily="18" charset="0"/>
                        </a:rPr>
                        <a:t>Loyal customers are always willing to pay for good products. </a:t>
                      </a:r>
                      <a:r>
                        <a:rPr lang="en-US" sz="1200" b="0" baseline="0" dirty="0" err="1" smtClean="0">
                          <a:solidFill>
                            <a:schemeClr val="tx1"/>
                          </a:solidFill>
                          <a:latin typeface="Times New Roman" panose="02020603050405020304" pitchFamily="18" charset="0"/>
                          <a:cs typeface="Times New Roman" panose="02020603050405020304" pitchFamily="18" charset="0"/>
                        </a:rPr>
                        <a:t>Mamaearth</a:t>
                      </a:r>
                      <a:r>
                        <a:rPr lang="en-US" sz="1200" b="0" baseline="0" dirty="0" smtClean="0">
                          <a:solidFill>
                            <a:schemeClr val="tx1"/>
                          </a:solidFill>
                          <a:latin typeface="Times New Roman" panose="02020603050405020304" pitchFamily="18" charset="0"/>
                          <a:cs typeface="Times New Roman" panose="02020603050405020304" pitchFamily="18" charset="0"/>
                        </a:rPr>
                        <a:t> has continuously expressed the value to its customer’s. They prioritize customer safety and a tested product for their customer’s. People who are into a healthy lifestyle go for </a:t>
                      </a:r>
                      <a:r>
                        <a:rPr lang="en-US" sz="1200" b="0" baseline="0" dirty="0" err="1" smtClean="0">
                          <a:solidFill>
                            <a:schemeClr val="tx1"/>
                          </a:solidFill>
                          <a:latin typeface="Times New Roman" panose="02020603050405020304" pitchFamily="18" charset="0"/>
                          <a:cs typeface="Times New Roman" panose="02020603050405020304" pitchFamily="18" charset="0"/>
                        </a:rPr>
                        <a:t>mamaearth</a:t>
                      </a:r>
                      <a:r>
                        <a:rPr lang="en-US" sz="1200" b="0" baseline="0" dirty="0" smtClean="0">
                          <a:solidFill>
                            <a:schemeClr val="tx1"/>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65769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27326"/>
          </a:xfrm>
        </p:spPr>
        <p:txBody>
          <a:bodyPr>
            <a:normAutofit/>
          </a:bodyPr>
          <a:lstStyle/>
          <a:p>
            <a:r>
              <a:rPr lang="en-US" sz="1200" dirty="0" smtClean="0">
                <a:solidFill>
                  <a:srgbClr val="FF0000"/>
                </a:solidFill>
              </a:rPr>
              <a:t>Q3</a:t>
            </a:r>
            <a:r>
              <a:rPr lang="en-US" dirty="0" smtClean="0">
                <a:solidFill>
                  <a:srgbClr val="FF0000"/>
                </a:solidFill>
              </a:rPr>
              <a:t>.</a:t>
            </a:r>
            <a:r>
              <a:rPr lang="en-US" sz="1200" dirty="0" smtClean="0">
                <a:latin typeface="Times New Roman" panose="02020603050405020304" pitchFamily="18" charset="0"/>
                <a:cs typeface="Times New Roman" panose="02020603050405020304" pitchFamily="18" charset="0"/>
              </a:rPr>
              <a:t>Build </a:t>
            </a:r>
            <a:r>
              <a:rPr lang="en-US" sz="1200" dirty="0" err="1" smtClean="0">
                <a:latin typeface="Times New Roman" panose="02020603050405020304" pitchFamily="18" charset="0"/>
                <a:cs typeface="Times New Roman" panose="02020603050405020304" pitchFamily="18" charset="0"/>
              </a:rPr>
              <a:t>Mamaearth’s</a:t>
            </a:r>
            <a:r>
              <a:rPr lang="en-US" sz="1200" dirty="0" smtClean="0">
                <a:latin typeface="Times New Roman" panose="02020603050405020304" pitchFamily="18" charset="0"/>
                <a:cs typeface="Times New Roman" panose="02020603050405020304" pitchFamily="18" charset="0"/>
              </a:rPr>
              <a:t> marketing mix (4ps). You will have to mention the rationale behind each of these</a:t>
            </a:r>
            <a:r>
              <a:rPr lang="en-US" sz="1200" i="1" dirty="0" smtClean="0">
                <a:latin typeface="Times New Roman" panose="02020603050405020304" pitchFamily="18" charset="0"/>
                <a:cs typeface="Times New Roman" panose="02020603050405020304" pitchFamily="18" charset="0"/>
              </a:rPr>
              <a:t>. As </a:t>
            </a:r>
            <a:r>
              <a:rPr lang="en-US" sz="1200" i="1" dirty="0">
                <a:latin typeface="Times New Roman" panose="02020603050405020304" pitchFamily="18" charset="0"/>
                <a:cs typeface="Times New Roman" panose="02020603050405020304" pitchFamily="18" charset="0"/>
              </a:rPr>
              <a:t>a recap, , the 4Ps of marketing — Product, Price, Place, and Promotion — are distinct factors that marketers can influence in order to create a meaningful product or </a:t>
            </a:r>
            <a:r>
              <a:rPr lang="en-US" sz="1200" i="1" dirty="0" err="1">
                <a:latin typeface="Times New Roman" panose="02020603050405020304" pitchFamily="18" charset="0"/>
                <a:cs typeface="Times New Roman" panose="02020603050405020304" pitchFamily="18" charset="0"/>
              </a:rPr>
              <a:t>serviceand</a:t>
            </a:r>
            <a:r>
              <a:rPr lang="en-US" sz="1200" i="1" dirty="0">
                <a:latin typeface="Times New Roman" panose="02020603050405020304" pitchFamily="18" charset="0"/>
                <a:cs typeface="Times New Roman" panose="02020603050405020304" pitchFamily="18" charset="0"/>
              </a:rPr>
              <a:t> market it to a defined </a:t>
            </a:r>
            <a:r>
              <a:rPr lang="en-US" sz="1200" i="1" dirty="0" smtClean="0">
                <a:latin typeface="Times New Roman" panose="02020603050405020304" pitchFamily="18" charset="0"/>
                <a:cs typeface="Times New Roman" panose="02020603050405020304" pitchFamily="18" charset="0"/>
              </a:rPr>
              <a:t>audience</a:t>
            </a:r>
            <a:br>
              <a:rPr lang="en-US" sz="1200" i="1" dirty="0" smtClean="0">
                <a:latin typeface="Times New Roman" panose="02020603050405020304" pitchFamily="18" charset="0"/>
                <a:cs typeface="Times New Roman" panose="02020603050405020304" pitchFamily="18" charset="0"/>
              </a:rPr>
            </a:br>
            <a:r>
              <a:rPr lang="en-US" sz="1200" i="1" dirty="0">
                <a:latin typeface="Times New Roman" panose="02020603050405020304" pitchFamily="18" charset="0"/>
                <a:cs typeface="Times New Roman" panose="02020603050405020304" pitchFamily="18" charset="0"/>
              </a:rPr>
              <a:t/>
            </a:r>
            <a:br>
              <a:rPr lang="en-US" sz="1200" i="1" dirty="0">
                <a:latin typeface="Times New Roman" panose="02020603050405020304" pitchFamily="18" charset="0"/>
                <a:cs typeface="Times New Roman" panose="02020603050405020304" pitchFamily="18" charset="0"/>
              </a:rPr>
            </a:br>
            <a:r>
              <a:rPr lang="en-US" sz="1200" i="1" dirty="0" smtClean="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Note: Please draft at least 30 -70 words for each of 4Ps. </a:t>
            </a:r>
            <a:endParaRPr lang="en-US" i="1" dirty="0">
              <a:solidFill>
                <a:srgbClr val="FF0000"/>
              </a:solidFill>
            </a:endParaRPr>
          </a:p>
        </p:txBody>
      </p:sp>
      <p:sp>
        <p:nvSpPr>
          <p:cNvPr id="3" name="Content Placeholder 2"/>
          <p:cNvSpPr>
            <a:spLocks noGrp="1"/>
          </p:cNvSpPr>
          <p:nvPr>
            <p:ph idx="1"/>
          </p:nvPr>
        </p:nvSpPr>
        <p:spPr>
          <a:xfrm>
            <a:off x="838200" y="5512157"/>
            <a:ext cx="10515600" cy="664805"/>
          </a:xfrm>
        </p:spPr>
        <p:txBody>
          <a:bodyPr/>
          <a:lstStyle/>
          <a:p>
            <a:endParaRPr lang="en-US" dirty="0"/>
          </a:p>
        </p:txBody>
      </p:sp>
    </p:spTree>
    <p:extLst>
      <p:ext uri="{BB962C8B-B14F-4D97-AF65-F5344CB8AC3E}">
        <p14:creationId xmlns:p14="http://schemas.microsoft.com/office/powerpoint/2010/main" val="1301458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62975152"/>
              </p:ext>
            </p:extLst>
          </p:nvPr>
        </p:nvGraphicFramePr>
        <p:xfrm>
          <a:off x="2032000" y="719666"/>
          <a:ext cx="8128000" cy="5101584"/>
        </p:xfrm>
        <a:graphic>
          <a:graphicData uri="http://schemas.openxmlformats.org/drawingml/2006/table">
            <a:tbl>
              <a:tblPr firstRow="1" bandRow="1">
                <a:tableStyleId>{D7AC3CCA-C797-4891-BE02-D94E43425B78}</a:tableStyleId>
              </a:tblPr>
              <a:tblGrid>
                <a:gridCol w="8128000"/>
              </a:tblGrid>
              <a:tr h="1206899">
                <a:tc>
                  <a:txBody>
                    <a:bodyPr/>
                    <a:lstStyle/>
                    <a:p>
                      <a:r>
                        <a:rPr lang="en-US" sz="1200" b="0" dirty="0" smtClean="0">
                          <a:latin typeface="Times New Roman" panose="02020603050405020304" pitchFamily="18" charset="0"/>
                          <a:cs typeface="Times New Roman" panose="02020603050405020304" pitchFamily="18" charset="0"/>
                        </a:rPr>
                        <a:t>Product:</a:t>
                      </a:r>
                    </a:p>
                    <a:p>
                      <a:r>
                        <a:rPr lang="en-US" sz="1200" b="0" dirty="0" err="1" smtClean="0">
                          <a:latin typeface="Times New Roman" panose="02020603050405020304" pitchFamily="18" charset="0"/>
                          <a:cs typeface="Times New Roman" panose="02020603050405020304" pitchFamily="18" charset="0"/>
                        </a:rPr>
                        <a:t>Mamaearth</a:t>
                      </a:r>
                      <a:r>
                        <a:rPr lang="en-US" sz="1200" b="0" dirty="0" smtClean="0">
                          <a:latin typeface="Times New Roman" panose="02020603050405020304" pitchFamily="18" charset="0"/>
                          <a:cs typeface="Times New Roman" panose="02020603050405020304" pitchFamily="18" charset="0"/>
                        </a:rPr>
                        <a:t> has gained Mama Earth has gained recognition as a company that specializes in providing completely natural products, free from harmful chemicals. Thanks to this unique selling point (USP), it has successfully established a strong presence in the market. Being honored as Asia's first "Made Safe" brand is a testament to the excellence of its products. It's essential to bring the same level of care and enthusiasm to the oral care category when working with toothpaste, toothbrushes, and mouthwash.</a:t>
                      </a:r>
                      <a:endParaRPr lang="en-US" sz="1200" b="0" dirty="0">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tcPr>
                </a:tc>
              </a:tr>
              <a:tr h="1284944">
                <a:tc>
                  <a:txBody>
                    <a:bodyPr/>
                    <a:lstStyle/>
                    <a:p>
                      <a:r>
                        <a:rPr lang="en-US" sz="1200" dirty="0" smtClean="0">
                          <a:latin typeface="Times New Roman" panose="02020603050405020304" pitchFamily="18" charset="0"/>
                          <a:cs typeface="Times New Roman" panose="02020603050405020304" pitchFamily="18" charset="0"/>
                        </a:rPr>
                        <a:t>Price:-</a:t>
                      </a:r>
                    </a:p>
                    <a:p>
                      <a:r>
                        <a:rPr lang="en-US" sz="1200" dirty="0" smtClean="0">
                          <a:latin typeface="Times New Roman" panose="02020603050405020304" pitchFamily="18" charset="0"/>
                          <a:cs typeface="Times New Roman" panose="02020603050405020304" pitchFamily="18" charset="0"/>
                        </a:rPr>
                        <a:t>Mama Earth's price for the oral section must take into account the prices of all rivals in this segment. This product has </a:t>
                      </a:r>
                      <a:r>
                        <a:rPr lang="en-US" sz="1200" dirty="0" err="1" smtClean="0">
                          <a:latin typeface="Times New Roman" panose="02020603050405020304" pitchFamily="18" charset="0"/>
                          <a:cs typeface="Times New Roman" panose="02020603050405020304" pitchFamily="18" charset="0"/>
                        </a:rPr>
                        <a:t>tradionally</a:t>
                      </a:r>
                      <a:r>
                        <a:rPr lang="en-US" sz="1200" dirty="0" smtClean="0">
                          <a:latin typeface="Times New Roman" panose="02020603050405020304" pitchFamily="18" charset="0"/>
                          <a:cs typeface="Times New Roman" panose="02020603050405020304" pitchFamily="18" charset="0"/>
                        </a:rPr>
                        <a:t> been aimed at people with middle-class incomes. It is tempting</a:t>
                      </a:r>
                      <a:r>
                        <a:rPr lang="en-US" sz="1200" baseline="0" dirty="0" smtClean="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 to cater to the greatest amount of possible buyers who are willing to purchase their goods due to its natural and economical nature. The pricing of all alternative options should be reviewed, and the consumer should be ready to select the product.</a:t>
                      </a:r>
                      <a:endParaRPr lang="en-US" sz="12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24327">
                <a:tc>
                  <a:txBody>
                    <a:bodyPr/>
                    <a:lstStyle/>
                    <a:p>
                      <a:r>
                        <a:rPr lang="en-US" sz="1200" dirty="0" smtClean="0">
                          <a:latin typeface="Times New Roman" panose="02020603050405020304" pitchFamily="18" charset="0"/>
                          <a:cs typeface="Times New Roman" panose="02020603050405020304" pitchFamily="18" charset="0"/>
                        </a:rPr>
                        <a:t>Place:-</a:t>
                      </a:r>
                    </a:p>
                    <a:p>
                      <a:r>
                        <a:rPr lang="en-US" sz="1200" dirty="0" smtClean="0">
                          <a:latin typeface="Times New Roman" panose="02020603050405020304" pitchFamily="18" charset="0"/>
                          <a:cs typeface="Times New Roman" panose="02020603050405020304" pitchFamily="18" charset="0"/>
                        </a:rPr>
                        <a:t>Mama Earth distributes its products through a variety of channels to ensure extensive availability. Since its inception, the company has relied on a conventional D2C marketing model. This can also involve online channels such as the brand's website,   ecommerce marketplaces, and partnerships with online retailers. It can also employ online retail stores for its items. All oral products must be sold in these locations.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85414">
                <a:tc>
                  <a:txBody>
                    <a:bodyPr/>
                    <a:lstStyle/>
                    <a:p>
                      <a:r>
                        <a:rPr lang="en-US" sz="1200" dirty="0" smtClean="0">
                          <a:latin typeface="Times New Roman" panose="02020603050405020304" pitchFamily="18" charset="0"/>
                          <a:cs typeface="Times New Roman" panose="02020603050405020304" pitchFamily="18" charset="0"/>
                        </a:rPr>
                        <a:t>Promotion:-</a:t>
                      </a:r>
                    </a:p>
                    <a:p>
                      <a:endPar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endParaRPr>
                    </a:p>
                    <a:p>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Mama Earth may use the same D2C strategy they've been using since their inception, including all digital marketing</a:t>
                      </a:r>
                      <a:r>
                        <a:rPr lang="en-US"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norm</a:t>
                      </a: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s, social media, online advertising, and </a:t>
                      </a:r>
                      <a:r>
                        <a:rPr lang="en-US" sz="1200" b="0" i="0" kern="1200" dirty="0" err="1" smtClean="0">
                          <a:solidFill>
                            <a:schemeClr val="dk1"/>
                          </a:solidFill>
                          <a:effectLst/>
                          <a:latin typeface="Times New Roman" panose="02020603050405020304" pitchFamily="18" charset="0"/>
                          <a:ea typeface="+mn-ea"/>
                          <a:cs typeface="Times New Roman" panose="02020603050405020304" pitchFamily="18" charset="0"/>
                        </a:rPr>
                        <a:t>infuencers</a:t>
                      </a:r>
                      <a:r>
                        <a:rPr lang="en-US" sz="1200" b="0" i="0" kern="1200" dirty="0" smtClean="0">
                          <a:solidFill>
                            <a:schemeClr val="dk1"/>
                          </a:solidFill>
                          <a:effectLst/>
                          <a:latin typeface="Times New Roman" panose="02020603050405020304" pitchFamily="18" charset="0"/>
                          <a:ea typeface="+mn-ea"/>
                          <a:cs typeface="Times New Roman" panose="02020603050405020304" pitchFamily="18" charset="0"/>
                        </a:rPr>
                        <a:t>. The different customer testimonials and WOM will also increase business. Participating in CSR corporate social responsibilities will also aid in the development of brand image and sales. At the same</a:t>
                      </a:r>
                      <a:r>
                        <a:rPr lang="en-US"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 time</a:t>
                      </a:r>
                    </a:p>
                    <a:p>
                      <a:r>
                        <a:rPr lang="en-US" sz="1200" b="0" i="0" kern="1200" baseline="0" dirty="0" smtClean="0">
                          <a:solidFill>
                            <a:schemeClr val="dk1"/>
                          </a:solidFill>
                          <a:effectLst/>
                          <a:latin typeface="Times New Roman" panose="02020603050405020304" pitchFamily="18" charset="0"/>
                          <a:ea typeface="+mn-ea"/>
                          <a:cs typeface="Times New Roman" panose="02020603050405020304" pitchFamily="18" charset="0"/>
                        </a:rPr>
                        <a:t>Planning events and obtaining celebrity endorsement will aid in the promotion of  the brand.            </a:t>
                      </a:r>
                      <a:endParaRPr lang="en-US" sz="1800" b="0" i="0" kern="1200" dirty="0" smtClean="0">
                        <a:solidFill>
                          <a:schemeClr val="dk1"/>
                        </a:solidFill>
                        <a:effectLst/>
                        <a:latin typeface="+mn-lt"/>
                        <a:ea typeface="+mn-ea"/>
                        <a:cs typeface="+mn-cs"/>
                      </a:endParaRPr>
                    </a:p>
                    <a:p>
                      <a:endParaRPr lang="en-US" sz="1200" dirty="0">
                        <a:latin typeface="Times New Roman" panose="02020603050405020304" pitchFamily="18" charset="0"/>
                        <a:cs typeface="Times New Roman" panose="02020603050405020304" pitchFamily="18" charset="0"/>
                      </a:endParaRPr>
                    </a:p>
                  </a:txBody>
                  <a:tcPr>
                    <a:lnT w="12700" cap="flat" cmpd="sng" algn="ctr">
                      <a:solidFill>
                        <a:schemeClr val="tx1"/>
                      </a:solidFill>
                      <a:prstDash val="solid"/>
                      <a:round/>
                      <a:headEnd type="none" w="med" len="med"/>
                      <a:tailEnd type="none" w="med" len="med"/>
                    </a:lnT>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476225414"/>
              </p:ext>
            </p:extLst>
          </p:nvPr>
        </p:nvGraphicFramePr>
        <p:xfrm>
          <a:off x="1210614" y="165875"/>
          <a:ext cx="1442434" cy="370840"/>
        </p:xfrm>
        <a:graphic>
          <a:graphicData uri="http://schemas.openxmlformats.org/drawingml/2006/table">
            <a:tbl>
              <a:tblPr firstRow="1" bandRow="1">
                <a:tableStyleId>{2D5ABB26-0587-4C30-8999-92F81FD0307C}</a:tableStyleId>
              </a:tblPr>
              <a:tblGrid>
                <a:gridCol w="1442434"/>
              </a:tblGrid>
              <a:tr h="370840">
                <a:tc>
                  <a:txBody>
                    <a:bodyPr/>
                    <a:lstStyle/>
                    <a:p>
                      <a:r>
                        <a:rPr lang="en-US" dirty="0" smtClean="0"/>
                        <a:t>Answer</a:t>
                      </a:r>
                      <a:r>
                        <a:rPr lang="en-US" baseline="0" dirty="0" smtClean="0"/>
                        <a:t> 3</a:t>
                      </a:r>
                      <a:endParaRPr lang="en-US" dirty="0"/>
                    </a:p>
                  </a:txBody>
                  <a:tcPr/>
                </a:tc>
              </a:tr>
            </a:tbl>
          </a:graphicData>
        </a:graphic>
      </p:graphicFrame>
    </p:spTree>
    <p:extLst>
      <p:ext uri="{BB962C8B-B14F-4D97-AF65-F5344CB8AC3E}">
        <p14:creationId xmlns:p14="http://schemas.microsoft.com/office/powerpoint/2010/main" val="76587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1315093"/>
            <a:ext cx="10515600" cy="1931542"/>
          </a:xfrm>
        </p:spPr>
        <p:txBody>
          <a:bodyPr>
            <a:normAutofit/>
          </a:bodyPr>
          <a:lstStyle/>
          <a:p>
            <a:r>
              <a:rPr lang="en-US" sz="1200" dirty="0">
                <a:solidFill>
                  <a:srgbClr val="FF0000"/>
                </a:solidFill>
                <a:latin typeface="Times New Roman" panose="02020603050405020304" pitchFamily="18" charset="0"/>
                <a:cs typeface="Times New Roman" panose="02020603050405020304" pitchFamily="18" charset="0"/>
              </a:rPr>
              <a:t>Q4. </a:t>
            </a:r>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200" dirty="0" err="1">
                <a:solidFill>
                  <a:schemeClr val="tx1">
                    <a:lumMod val="95000"/>
                    <a:lumOff val="5000"/>
                  </a:schemeClr>
                </a:solidFill>
                <a:latin typeface="Times New Roman" panose="02020603050405020304" pitchFamily="18" charset="0"/>
                <a:cs typeface="Times New Roman" panose="02020603050405020304" pitchFamily="18" charset="0"/>
              </a:rPr>
              <a:t>Analyse</a:t>
            </a:r>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 consumer </a:t>
            </a:r>
            <a:r>
              <a:rPr lang="en-US" sz="1200" dirty="0" err="1">
                <a:solidFill>
                  <a:schemeClr val="tx1">
                    <a:lumMod val="95000"/>
                    <a:lumOff val="5000"/>
                  </a:schemeClr>
                </a:solidFill>
                <a:latin typeface="Times New Roman" panose="02020603050405020304" pitchFamily="18" charset="0"/>
                <a:cs typeface="Times New Roman" panose="02020603050405020304" pitchFamily="18" charset="0"/>
              </a:rPr>
              <a:t>behaviour</a:t>
            </a:r>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 and list the external factors that can </a:t>
            </a:r>
            <a:r>
              <a:rPr lang="en-US" sz="1200" dirty="0" smtClean="0">
                <a:solidFill>
                  <a:schemeClr val="tx1">
                    <a:lumMod val="95000"/>
                    <a:lumOff val="5000"/>
                  </a:schemeClr>
                </a:solidFill>
                <a:latin typeface="Times New Roman" panose="02020603050405020304" pitchFamily="18" charset="0"/>
                <a:cs typeface="Times New Roman" panose="02020603050405020304" pitchFamily="18" charset="0"/>
              </a:rPr>
              <a:t>influence </a:t>
            </a:r>
            <a:r>
              <a:rPr lang="en-US" sz="1200" dirty="0" err="1" smtClean="0">
                <a:solidFill>
                  <a:schemeClr val="tx1">
                    <a:lumMod val="95000"/>
                    <a:lumOff val="5000"/>
                  </a:schemeClr>
                </a:solidFill>
                <a:latin typeface="Times New Roman" panose="02020603050405020304" pitchFamily="18" charset="0"/>
                <a:cs typeface="Times New Roman" panose="02020603050405020304" pitchFamily="18" charset="0"/>
              </a:rPr>
              <a:t>Mamaearth's</a:t>
            </a:r>
            <a:r>
              <a:rPr lang="en-US" sz="1200"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potential consumers’ buying decisions. Mention at </a:t>
            </a:r>
            <a:r>
              <a:rPr lang="en-US" sz="1200" dirty="0" err="1" smtClean="0">
                <a:solidFill>
                  <a:schemeClr val="tx1">
                    <a:lumMod val="95000"/>
                    <a:lumOff val="5000"/>
                  </a:schemeClr>
                </a:solidFill>
                <a:latin typeface="Times New Roman" panose="02020603050405020304" pitchFamily="18" charset="0"/>
                <a:cs typeface="Times New Roman" panose="02020603050405020304" pitchFamily="18" charset="0"/>
              </a:rPr>
              <a:t>leat</a:t>
            </a:r>
            <a:r>
              <a:rPr lang="en-US" sz="1200" dirty="0" smtClean="0">
                <a:solidFill>
                  <a:schemeClr val="tx1">
                    <a:lumMod val="95000"/>
                    <a:lumOff val="5000"/>
                  </a:schemeClr>
                </a:solidFill>
                <a:latin typeface="Times New Roman" panose="02020603050405020304" pitchFamily="18" charset="0"/>
                <a:cs typeface="Times New Roman" panose="02020603050405020304" pitchFamily="18" charset="0"/>
              </a:rPr>
              <a:t> three factors</a:t>
            </a:r>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200" dirty="0" smtClean="0">
                <a:solidFill>
                  <a:schemeClr val="tx1">
                    <a:lumMod val="95000"/>
                    <a:lumOff val="5000"/>
                  </a:schemeClr>
                </a:solidFill>
                <a:latin typeface="Times New Roman" panose="02020603050405020304" pitchFamily="18" charset="0"/>
                <a:cs typeface="Times New Roman" panose="02020603050405020304" pitchFamily="18" charset="0"/>
              </a:rPr>
              <a:t>along with </a:t>
            </a:r>
            <a:r>
              <a:rPr lang="en-US" sz="1200" dirty="0">
                <a:solidFill>
                  <a:schemeClr val="tx1">
                    <a:lumMod val="95000"/>
                    <a:lumOff val="5000"/>
                  </a:schemeClr>
                </a:solidFill>
                <a:latin typeface="Times New Roman" panose="02020603050405020304" pitchFamily="18" charset="0"/>
                <a:cs typeface="Times New Roman" panose="02020603050405020304" pitchFamily="18" charset="0"/>
              </a:rPr>
              <a:t>the reasoning behind each factor.(Word Limit: 275)</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6124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1277</Words>
  <Application>Microsoft Office PowerPoint</Application>
  <PresentationFormat>Widescreen</PresentationFormat>
  <Paragraphs>90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Mamaearth Case Study </vt:lpstr>
      <vt:lpstr>PowerPoint Presentation</vt:lpstr>
      <vt:lpstr>Q.1  Map Mamaearth’s position on a perceptual map against its competitors . Explain why you choose each dimension for the perceptual map. (Word limit : 120 words)           you can follow these steps:-          A.Think about the parameters you can differentiate on ? Mention the two most essential factors of personal care brands on the perceptual map.          B. Create a perceptual map for oral care product players (You must show Mamaearth + other competitors in the competitors in the sectors). Add the image of your          map to the solution PPT.   </vt:lpstr>
      <vt:lpstr>Reasons for the choosing the parameters :-  1. Natural ingredient  2. Pricing    Mamaearth’s unique selling points lies in its carefully selected ingredients and affordability. This brand is a savior for those who are concerned about the harmful effects of chemicals on their skin and the environment. By offering natural, toxic-free remedies at reasonable prices, Mamaearth not only stands out but also provides a lifeline for those seeking healthier and eco-friendly alternatives.They are different from other products for several reasons.Firstly they are made of natural products and no harmful content added in it. The pricing of mamaearth is slightly on the higher side because of its best products.            </vt:lpstr>
      <vt:lpstr> Q2. Define the various market segments Mamaearth can Target in the oral care market. Mention atleast three segments                              with a rationale for each.(Word limit: 275 word)</vt:lpstr>
      <vt:lpstr>PowerPoint Presentation</vt:lpstr>
      <vt:lpstr>Q3.Build Mamaearth’s marketing mix (4ps). You will have to mention the rationale behind each of these. As a recap, , the 4Ps of marketing — Product, Price, Place, and Promotion — are distinct factors that marketers can influence in order to create a meaningful product or serviceand market it to a defined audience  . Note: Please draft at least 30 -70 words for each of 4Ps. </vt:lpstr>
      <vt:lpstr>PowerPoint Presentation</vt:lpstr>
      <vt:lpstr>Q4. .Analyse consumer behaviour and list the external factors that can influence Mamaearth's potential consumers’ buying decisions. Mention at leat three factors, along with the reasoning behind each factor.(Word Limit: 275)</vt:lpstr>
      <vt:lpstr>PowerPoint Presentation</vt:lpstr>
      <vt:lpstr> Q5.dentify the key unique value propositions (USPs) (at least five) of Mamaearth’s products to prospective consumers and then based on that, formulate a positioning statement based on that. As a recap, the framework of a positioning statement is given below:    As a recap, the framework of a positioning statement is given below:‘ For [target market], Mamaearth is [frame of reference/competitive set] that [key benefits, unique value claim] because [reasons to believe, evidence]’.</vt:lpstr>
      <vt:lpstr>PowerPoint Presentation</vt:lpstr>
      <vt:lpstr>Q6. Now that you have finalised Mamaearth’s marketing mix, you must formulate a digital go-to-market strategy. Mention at least five key elements of your strategy on how you will go about marketing the product.  (Word Limit: 370) </vt:lpstr>
      <vt:lpstr>PowerPoint Presentation</vt:lpstr>
      <vt:lpstr>                                  WRITTEN ASSIGNMENT LINK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Mamaearth Case Study</dc:title>
  <dc:creator>Admin</dc:creator>
  <cp:lastModifiedBy>Admin</cp:lastModifiedBy>
  <cp:revision>45</cp:revision>
  <dcterms:created xsi:type="dcterms:W3CDTF">2024-06-15T08:38:15Z</dcterms:created>
  <dcterms:modified xsi:type="dcterms:W3CDTF">2024-06-26T10:04:36Z</dcterms:modified>
</cp:coreProperties>
</file>