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  <p:sldId id="265" r:id="rId5"/>
    <p:sldId id="260" r:id="rId6"/>
    <p:sldId id="264" r:id="rId7"/>
    <p:sldId id="268" r:id="rId8"/>
    <p:sldId id="270" r:id="rId9"/>
    <p:sldId id="297" r:id="rId10"/>
    <p:sldId id="298" r:id="rId11"/>
    <p:sldId id="299" r:id="rId12"/>
    <p:sldId id="269" r:id="rId13"/>
    <p:sldId id="271" r:id="rId14"/>
    <p:sldId id="262" r:id="rId15"/>
    <p:sldId id="300" r:id="rId16"/>
    <p:sldId id="267" r:id="rId17"/>
    <p:sldId id="277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78" r:id="rId28"/>
    <p:sldId id="281" r:id="rId29"/>
    <p:sldId id="282" r:id="rId30"/>
    <p:sldId id="283" r:id="rId31"/>
    <p:sldId id="284" r:id="rId32"/>
    <p:sldId id="285" r:id="rId33"/>
    <p:sldId id="286" r:id="rId34"/>
    <p:sldId id="279" r:id="rId35"/>
    <p:sldId id="280" r:id="rId36"/>
    <p:sldId id="263" r:id="rId37"/>
    <p:sldId id="275" r:id="rId38"/>
    <p:sldId id="276" r:id="rId39"/>
    <p:sldId id="272" r:id="rId40"/>
    <p:sldId id="296" r:id="rId41"/>
    <p:sldId id="330" r:id="rId42"/>
    <p:sldId id="33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50" d="100"/>
          <a:sy n="50" d="100"/>
        </p:scale>
        <p:origin x="-86" y="-8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851" y="696473"/>
            <a:ext cx="8849957" cy="13620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MEASUREMENT  BASED PERFORMANCE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rgbClr val="00B0F0"/>
                </a:solidFill>
              </a:rPr>
              <a:t>ANALYSIS OF 3G AND 4G LTE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rgbClr val="00B0F0"/>
                </a:solidFill>
              </a:rPr>
              <a:t>NETWORK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000" b="1" dirty="0"/>
              <a:t>Supervised By: </a:t>
            </a:r>
            <a:r>
              <a:rPr lang="en-IN" sz="3000" b="1" dirty="0" err="1"/>
              <a:t>Dr.</a:t>
            </a:r>
            <a:r>
              <a:rPr lang="en-IN" sz="3000" b="1" dirty="0"/>
              <a:t> Dalia Nandi </a:t>
            </a:r>
            <a:endParaRPr lang="en-IN" sz="3000" b="1" dirty="0"/>
          </a:p>
          <a:p>
            <a:r>
              <a:rPr lang="en-IN" b="1" dirty="0"/>
              <a:t>By: </a:t>
            </a:r>
            <a:endParaRPr lang="en-IN" dirty="0"/>
          </a:p>
          <a:p>
            <a:r>
              <a:rPr lang="en-IN" b="1" dirty="0"/>
              <a:t>RUPAK KALITA (CSE/16032/187) </a:t>
            </a:r>
            <a:endParaRPr lang="en-IN" dirty="0"/>
          </a:p>
          <a:p>
            <a:r>
              <a:rPr lang="en-IN" b="1" dirty="0"/>
              <a:t>ADITYA (CSE/16003/160) </a:t>
            </a:r>
            <a:endParaRPr lang="en-IN" dirty="0"/>
          </a:p>
          <a:p>
            <a:r>
              <a:rPr lang="en-IN" b="1" dirty="0"/>
              <a:t>ABHISHEK KUMAR (CSE/16002/159)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26" y="2158547"/>
            <a:ext cx="2009775" cy="2009775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814304"/>
            <a:ext cx="9366325" cy="64873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Comparison of Signal strengths in Google Chrome And </a:t>
            </a:r>
            <a:r>
              <a:rPr lang="en-US" sz="2000" b="1" dirty="0" smtClean="0">
                <a:solidFill>
                  <a:schemeClr val="tx1"/>
                </a:solidFill>
              </a:rPr>
              <a:t>Firefox </a:t>
            </a:r>
            <a:r>
              <a:rPr lang="en-US" sz="2000" b="1" dirty="0">
                <a:solidFill>
                  <a:schemeClr val="tx1"/>
                </a:solidFill>
              </a:rPr>
              <a:t>platforms using Airtel and </a:t>
            </a:r>
            <a:r>
              <a:rPr lang="en-US" sz="2000" b="1" dirty="0" err="1">
                <a:solidFill>
                  <a:schemeClr val="tx1"/>
                </a:solidFill>
              </a:rPr>
              <a:t>Jio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operators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40" y="1996440"/>
            <a:ext cx="6751320" cy="45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648" y="766407"/>
            <a:ext cx="9366325" cy="60436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Result and </a:t>
            </a:r>
            <a:r>
              <a:rPr lang="en-IN" b="1" dirty="0" smtClean="0">
                <a:solidFill>
                  <a:schemeClr val="tx1"/>
                </a:solidFill>
              </a:rPr>
              <a:t>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451797"/>
            <a:ext cx="9036423" cy="411957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metrics parameters, namely network signal strength and speed are considered in this research.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show that, on average, 4G networks performed much better than 3G networks throughout across all the measurement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analysis, Google Chrome performs better in both the network operators.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how 4G has evolved. It shows a way above performance than 3G.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4G beats 3G in terms of speed, signal strength etc.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701092"/>
            <a:ext cx="9366325" cy="637850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Methodology for Network </a:t>
            </a:r>
            <a:r>
              <a:rPr lang="en-IN" sz="3200" b="1" dirty="0" smtClean="0">
                <a:solidFill>
                  <a:schemeClr val="tx1"/>
                </a:solidFill>
              </a:rPr>
              <a:t>Parameters Prediction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551214"/>
            <a:ext cx="9036423" cy="428141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phase, we tried and completed the predictive model for signal strength measurement and download speed prediction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the data based on our model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Here,we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two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as Linear regression and LSTM.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part includes the predictive model which is done using the data provided to us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prediction ,we also calculate error and accuracy measures of both the algorithms.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in this was to reduce the RMSE to a large extent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334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Selection of the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models basically depends upon the previous data which is given as input and is time dependent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started with Linear Regression in which the RMSE levels were quite high, which led  us to shift towards deep learning model which is time dependent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models are the best in these cases. We used LSTM as because it is time dependent and works on the basis of time stamps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99" y="665354"/>
            <a:ext cx="9366325" cy="55959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Software Used For Network Parameters Prediction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3" y="1992702"/>
            <a:ext cx="4923407" cy="3493698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93536" y="1664898"/>
            <a:ext cx="4559808" cy="4141541"/>
          </a:xfrm>
        </p:spPr>
        <p:txBody>
          <a:bodyPr/>
          <a:lstStyle/>
          <a:p>
            <a:pPr marL="6858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Google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coders used at same time for a particular task.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Pre-install all Python, Machine Learning and Deep learning Library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as simple interface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to store Huge Dataset into Google Drive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53" y="1296365"/>
            <a:ext cx="7882360" cy="4467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782736"/>
            <a:ext cx="9366325" cy="686836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Pre-processing </a:t>
            </a:r>
            <a:r>
              <a:rPr lang="en-US" sz="2800" b="1" dirty="0">
                <a:solidFill>
                  <a:schemeClr val="tx1"/>
                </a:solidFill>
              </a:rPr>
              <a:t>of Data for </a:t>
            </a:r>
            <a:r>
              <a:rPr lang="en-US" sz="2800" b="1" dirty="0" smtClean="0">
                <a:solidFill>
                  <a:schemeClr val="tx1"/>
                </a:solidFill>
              </a:rPr>
              <a:t>Network Parameters prediction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616530"/>
            <a:ext cx="9036423" cy="4216100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Step1: Reading </a:t>
            </a:r>
            <a:r>
              <a:rPr lang="en-US" b="1" dirty="0"/>
              <a:t>data and creating </a:t>
            </a:r>
            <a:r>
              <a:rPr lang="en-US" b="1" dirty="0" err="1" smtClean="0"/>
              <a:t>DataFrames</a:t>
            </a:r>
            <a:endParaRPr lang="en-US" b="1" dirty="0" smtClean="0"/>
          </a:p>
          <a:p>
            <a:pPr marL="68580" indent="0">
              <a:buNone/>
            </a:pPr>
            <a:endParaRPr lang="en-US" b="1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read from the raw dataset given. It is converted to a csv format. CSV format is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reading and writing data is quite easy and easily accessible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frames are created on the basis of the columns required from the dataset given and proper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2152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Output of reading and creating </a:t>
            </a:r>
            <a:r>
              <a:rPr lang="en-US" sz="3200" b="1" dirty="0" err="1" smtClean="0">
                <a:solidFill>
                  <a:schemeClr val="tx1"/>
                </a:solidFill>
              </a:rPr>
              <a:t>DataFrame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6" y="1992086"/>
            <a:ext cx="9225643" cy="3771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77" y="799064"/>
            <a:ext cx="9366325" cy="55620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Pre-processing of Data for Network Parameters prediction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453244"/>
            <a:ext cx="9369206" cy="4379386"/>
          </a:xfrm>
        </p:spPr>
        <p:txBody>
          <a:bodyPr/>
          <a:lstStyle/>
          <a:p>
            <a:pPr marL="68580" indent="0">
              <a:buNone/>
            </a:pPr>
            <a:r>
              <a:rPr lang="en-IN" b="1" dirty="0" smtClean="0"/>
              <a:t>Step2: Binning </a:t>
            </a:r>
            <a:r>
              <a:rPr lang="en-IN" b="1" dirty="0"/>
              <a:t>of the data </a:t>
            </a:r>
            <a:endParaRPr lang="en-IN" b="1" dirty="0" smtClean="0"/>
          </a:p>
          <a:p>
            <a:pPr marL="68580" indent="0">
              <a:buNone/>
            </a:pPr>
            <a:endParaRPr lang="en-IN" b="1" dirty="0" smtClean="0"/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we use binning method for data smoothing or handle the noisy data ,in which pre-processed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first sorted on the basis of time and distributed into various time slot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2152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Output of Binning of the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3" y="1698171"/>
            <a:ext cx="9829800" cy="45883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684764"/>
            <a:ext cx="9366325" cy="5888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Aim of Project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273630"/>
            <a:ext cx="9036423" cy="4559000"/>
          </a:xfrm>
        </p:spPr>
        <p:txBody>
          <a:bodyPr/>
          <a:lstStyle/>
          <a:p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Part-1: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analysis model for the dimensions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network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help the users many folds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  <a:p>
            <a:r>
              <a:rPr lang="en-IN" b="1" dirty="0" smtClean="0"/>
              <a:t>Part-2: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predictive model for network strength and signal speed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0519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Pre-processing of Data for Network Parameters prediction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714500"/>
            <a:ext cx="9036423" cy="4118129"/>
          </a:xfrm>
        </p:spPr>
        <p:txBody>
          <a:bodyPr/>
          <a:lstStyle/>
          <a:p>
            <a:pPr marL="68580" indent="0">
              <a:buNone/>
            </a:pPr>
            <a:r>
              <a:rPr lang="en-IN" b="1" dirty="0" smtClean="0"/>
              <a:t>Step3: Data </a:t>
            </a:r>
            <a:r>
              <a:rPr lang="en-IN" b="1" dirty="0"/>
              <a:t>Visualization </a:t>
            </a:r>
            <a:endParaRPr lang="en-IN" b="1" dirty="0" smtClean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Now,we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 the real data after binning of data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done both the type of plotting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plotting of real data and Scattered plotting of real data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plot for both the network parameters prediction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Download Speed and Signal Strength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717421"/>
            <a:ext cx="9366325" cy="58886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Output of Data </a:t>
            </a:r>
            <a:r>
              <a:rPr lang="en-IN" sz="3200" b="1" dirty="0" smtClean="0">
                <a:solidFill>
                  <a:schemeClr val="tx1"/>
                </a:solidFill>
              </a:rPr>
              <a:t>Visualization(Normal plotting)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240971"/>
            <a:ext cx="7511144" cy="5241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720" y="668435"/>
            <a:ext cx="9366325" cy="572536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Output of Data </a:t>
            </a:r>
            <a:r>
              <a:rPr lang="en-IN" sz="3200" b="1" dirty="0" smtClean="0">
                <a:solidFill>
                  <a:schemeClr val="tx1"/>
                </a:solidFill>
              </a:rPr>
              <a:t>Visualization(Scattered </a:t>
            </a:r>
            <a:r>
              <a:rPr lang="en-IN" sz="3200" b="1" dirty="0">
                <a:solidFill>
                  <a:schemeClr val="tx1"/>
                </a:solidFill>
              </a:rPr>
              <a:t>plotting)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1257300"/>
            <a:ext cx="5584371" cy="51924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14" y="1338942"/>
            <a:ext cx="5372100" cy="5110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663" y="782736"/>
            <a:ext cx="9366325" cy="57253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Pre-processing of Data for Network Parameters prediction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534886"/>
            <a:ext cx="9036423" cy="4297743"/>
          </a:xfrm>
        </p:spPr>
        <p:txBody>
          <a:bodyPr/>
          <a:lstStyle/>
          <a:p>
            <a:pPr marL="68580" indent="0">
              <a:buNone/>
            </a:pPr>
            <a:r>
              <a:rPr lang="en-IN" b="1" dirty="0" smtClean="0"/>
              <a:t>Step 4: Filling </a:t>
            </a:r>
            <a:r>
              <a:rPr lang="en-IN" b="1" dirty="0"/>
              <a:t>of </a:t>
            </a:r>
            <a:r>
              <a:rPr lang="en-IN" b="1" dirty="0" err="1"/>
              <a:t>NaN</a:t>
            </a:r>
            <a:r>
              <a:rPr lang="en-IN" b="1" dirty="0"/>
              <a:t> value </a:t>
            </a:r>
            <a:endParaRPr lang="en-IN" b="1" dirty="0" smtClean="0"/>
          </a:p>
          <a:p>
            <a:pPr marL="68580" indent="0">
              <a:buNone/>
            </a:pPr>
            <a:endParaRPr lang="en-IN" b="1" dirty="0" smtClean="0"/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fill the Not A number(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 by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so that there we get a continuous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any gaps between data and time stamp) so that we gets more accurate predictive result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3785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Output of filling of </a:t>
            </a:r>
            <a:r>
              <a:rPr lang="en-US" sz="3600" b="1" dirty="0" err="1">
                <a:solidFill>
                  <a:schemeClr val="tx1"/>
                </a:solidFill>
              </a:rPr>
              <a:t>NaN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value( Normal Plot)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" y="1633537"/>
            <a:ext cx="6629400" cy="48489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750078"/>
            <a:ext cx="9366325" cy="55620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Output of filling of </a:t>
            </a:r>
            <a:r>
              <a:rPr lang="en-US" sz="3200" b="1" dirty="0" err="1">
                <a:solidFill>
                  <a:schemeClr val="tx1"/>
                </a:solidFill>
              </a:rPr>
              <a:t>NaN</a:t>
            </a:r>
            <a:r>
              <a:rPr lang="en-US" sz="3200" b="1" dirty="0">
                <a:solidFill>
                  <a:schemeClr val="tx1"/>
                </a:solidFill>
              </a:rPr>
              <a:t> value( </a:t>
            </a:r>
            <a:r>
              <a:rPr lang="en-US" sz="3200" b="1" dirty="0" smtClean="0">
                <a:solidFill>
                  <a:schemeClr val="tx1"/>
                </a:solidFill>
              </a:rPr>
              <a:t>Scattered Plot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2" y="1214300"/>
            <a:ext cx="5698672" cy="52681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3" y="1497057"/>
            <a:ext cx="5372100" cy="4985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766407"/>
            <a:ext cx="9366325" cy="60519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Prediction of network parameters using </a:t>
            </a:r>
            <a:r>
              <a:rPr lang="en-US" sz="3200" b="1" dirty="0" smtClean="0">
                <a:solidFill>
                  <a:schemeClr val="tx1"/>
                </a:solidFill>
              </a:rPr>
              <a:t>LSTM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436914"/>
            <a:ext cx="9036423" cy="439571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Step1:Preprocessing </a:t>
            </a:r>
            <a:r>
              <a:rPr lang="en-US" b="1" dirty="0"/>
              <a:t>of Data before Training (Scaling the data</a:t>
            </a:r>
            <a:r>
              <a:rPr lang="en-US" b="1" dirty="0" smtClean="0"/>
              <a:t>)</a:t>
            </a:r>
            <a:endParaRPr lang="en-US" b="1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of data is a method used to normalize the range of independent variables or features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various types of normalization.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 min-max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simplest method and consists in rescaling the range of features to scale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[0, 1] or [−1, 1]. Selecting the target range depends on the nature of the data.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91" y="701092"/>
            <a:ext cx="9366325" cy="60519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Prediction of network parameters using LSTM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469572"/>
            <a:ext cx="9036423" cy="436305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Step2: Training </a:t>
            </a:r>
            <a:r>
              <a:rPr lang="en-US" b="1" dirty="0"/>
              <a:t>Phase of LSTM </a:t>
            </a:r>
            <a:r>
              <a:rPr lang="en-US" b="1" dirty="0" smtClean="0"/>
              <a:t>model</a:t>
            </a:r>
            <a:endParaRPr lang="en-US" b="1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we need to transform the data into a format that is appropriate for modeling with LSTM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type of recurrent neural network capable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observations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make them a network well suited to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forecasting.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epochs is the number of complete passes through the training dataset.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LSTM use the sequence in the 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53987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Output of Training of Data using LSTM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9" y="1649186"/>
            <a:ext cx="9127671" cy="414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5888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Prediction of network parameters using LSTM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665514"/>
            <a:ext cx="9036423" cy="416711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Step3: Accuracy </a:t>
            </a:r>
            <a:r>
              <a:rPr lang="en-US" b="1" dirty="0"/>
              <a:t>measure in LSTM model</a:t>
            </a:r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,you take the entire sequence as input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and extract the final output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then compare your predicted output with the expected output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input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error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RNNs by measuring the cross-entropy error for each output pair in the predicted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sequence, and then take the mean of that 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560" y="738104"/>
            <a:ext cx="9366325" cy="6487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Methodology for Network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803" y="1500692"/>
            <a:ext cx="9036423" cy="458986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study/project is to make a analysis model for the dimensions of mobile network which will help the users many folds.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processes were designed with 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settings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was tested concurrently to ensure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environmental 	conditions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the same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operator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Identical handsets were used for each network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our data using a mobile application developed by us,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namely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Speed-test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which can store the network speed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77" y="733750"/>
            <a:ext cx="9366325" cy="55620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Prediction of network parameters using LSTM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420586"/>
            <a:ext cx="9036423" cy="4412043"/>
          </a:xfrm>
        </p:spPr>
        <p:txBody>
          <a:bodyPr/>
          <a:lstStyle/>
          <a:p>
            <a:pPr marL="68580" indent="0">
              <a:buNone/>
            </a:pPr>
            <a:r>
              <a:rPr lang="en-IN" b="1" dirty="0" smtClean="0"/>
              <a:t>Step4: Graphical </a:t>
            </a:r>
            <a:r>
              <a:rPr lang="en-IN" b="1" dirty="0"/>
              <a:t>Analysis of </a:t>
            </a:r>
            <a:r>
              <a:rPr lang="en-IN" b="1" dirty="0" smtClean="0"/>
              <a:t>Data</a:t>
            </a:r>
            <a:endParaRPr lang="en-IN" b="1" dirty="0" smtClean="0"/>
          </a:p>
          <a:p>
            <a:pPr marL="68580" indent="0">
              <a:buNone/>
            </a:pPr>
            <a:endParaRPr lang="en-IN" b="1" dirty="0" smtClean="0"/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real data vs Predicted data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network parameters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LSTM.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real data after binning of data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eaborn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library.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plot for both the network parameters prediction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Download Speed and Signal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831722"/>
            <a:ext cx="9366325" cy="52355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Output of </a:t>
            </a:r>
            <a:r>
              <a:rPr lang="en-US" sz="2800" b="1" dirty="0" smtClean="0">
                <a:solidFill>
                  <a:schemeClr val="tx1"/>
                </a:solidFill>
              </a:rPr>
              <a:t>Prediction </a:t>
            </a:r>
            <a:r>
              <a:rPr lang="en-US" sz="2800" b="1" dirty="0">
                <a:solidFill>
                  <a:schemeClr val="tx1"/>
                </a:solidFill>
              </a:rPr>
              <a:t>of network parameters using LSTM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4" y="1534885"/>
            <a:ext cx="5143500" cy="483325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9" y="1632857"/>
            <a:ext cx="5306785" cy="46536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3785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Output of </a:t>
            </a:r>
            <a:r>
              <a:rPr lang="en-US" sz="2400" b="1" dirty="0">
                <a:solidFill>
                  <a:schemeClr val="tx1"/>
                </a:solidFill>
              </a:rPr>
              <a:t>Prediction of network parameters using LSTM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86" y="1828800"/>
            <a:ext cx="9356271" cy="43107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58886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Prediction of network parameters using </a:t>
            </a:r>
            <a:r>
              <a:rPr lang="en-US" sz="2400" b="1" dirty="0" smtClean="0">
                <a:solidFill>
                  <a:schemeClr val="tx1"/>
                </a:solidFill>
              </a:rPr>
              <a:t>Linear Regression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714500"/>
            <a:ext cx="9516163" cy="4118129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Step1: Linear </a:t>
            </a:r>
            <a:r>
              <a:rPr lang="en-US" b="1" dirty="0"/>
              <a:t>regression Model Training and Model evaluation </a:t>
            </a:r>
            <a:endParaRPr lang="en-US" dirty="0"/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Linear Regression, we have to pre-process the data. As it has no requirements of dependent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datasets, we directly input the data of download speed data. We fit the data into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/>
              <a:t>Step2: Graphical </a:t>
            </a:r>
            <a:r>
              <a:rPr lang="en-US" b="1" dirty="0"/>
              <a:t>Analysis of Data </a:t>
            </a:r>
            <a:endParaRPr lang="en-US" dirty="0"/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between the actual and the predicted graphs for download speed and signal strength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given below. The red graphs is the predicted graph while the blue graph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one. It can be easily seen that the error margin is quite high while the graph predicted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properly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 with the real data graph.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649" y="701092"/>
            <a:ext cx="9366325" cy="65417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Output of Graphical Analysis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1387929"/>
            <a:ext cx="5633357" cy="498021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1338943"/>
            <a:ext cx="5421086" cy="49802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766407"/>
            <a:ext cx="9366325" cy="6541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Error analysis of LSTM and Linear regression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485900"/>
            <a:ext cx="9036423" cy="43467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and graphical scores for Linear Regression is given below with error such as RMSE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score.The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errors can be seen being very high.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6858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14" y="2862263"/>
            <a:ext cx="9046029" cy="231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62152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Error analysis of LSTM and Linear regression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665514"/>
            <a:ext cx="9036423" cy="41671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errors obtained for LSTM are listed below. We tried to find out 3 types of errors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MAE,RMSE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MASE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can be seen to be reduced to a large extent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069771"/>
            <a:ext cx="8866414" cy="243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701092"/>
            <a:ext cx="9366325" cy="58886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</a:t>
            </a:r>
            <a:r>
              <a:rPr lang="en-US" sz="2000" b="1" dirty="0" smtClean="0">
                <a:solidFill>
                  <a:schemeClr val="tx1"/>
                </a:solidFill>
              </a:rPr>
              <a:t>eason </a:t>
            </a:r>
            <a:r>
              <a:rPr lang="en-US" sz="2000" b="1" dirty="0">
                <a:solidFill>
                  <a:schemeClr val="tx1"/>
                </a:solidFill>
              </a:rPr>
              <a:t>for </a:t>
            </a:r>
            <a:r>
              <a:rPr lang="en-US" sz="2000" b="1" dirty="0" smtClean="0">
                <a:solidFill>
                  <a:schemeClr val="tx1"/>
                </a:solidFill>
              </a:rPr>
              <a:t>difference </a:t>
            </a:r>
            <a:r>
              <a:rPr lang="en-US" sz="2000" b="1" dirty="0">
                <a:solidFill>
                  <a:schemeClr val="tx1"/>
                </a:solidFill>
              </a:rPr>
              <a:t>in </a:t>
            </a:r>
            <a:r>
              <a:rPr lang="en-US" sz="2000" b="1" dirty="0" smtClean="0">
                <a:solidFill>
                  <a:schemeClr val="tx1"/>
                </a:solidFill>
              </a:rPr>
              <a:t>RMSE between </a:t>
            </a:r>
            <a:r>
              <a:rPr lang="en-US" sz="2000" b="1" dirty="0">
                <a:solidFill>
                  <a:schemeClr val="tx1"/>
                </a:solidFill>
              </a:rPr>
              <a:t>LSTM and </a:t>
            </a:r>
            <a:r>
              <a:rPr lang="en-US" sz="2000" b="1" dirty="0" smtClean="0">
                <a:solidFill>
                  <a:schemeClr val="tx1"/>
                </a:solidFill>
              </a:rPr>
              <a:t>Linear </a:t>
            </a:r>
            <a:r>
              <a:rPr lang="en-US" sz="2000" b="1" dirty="0">
                <a:solidFill>
                  <a:schemeClr val="tx1"/>
                </a:solidFill>
              </a:rPr>
              <a:t>regression 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469572"/>
            <a:ext cx="9036423" cy="43630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can not only process single data points, but also entire sequences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are well-suited to classifying, processing and making predictions 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, We used Linear regression for prediction which is a linear approach to modelling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5888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632858"/>
            <a:ext cx="9036423" cy="419977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implemented the LSTM model in our project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strength and download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prediction.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RMSE is also reduced to a large extent in the due course of time.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this model still has many blockers and restrictions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of the major factor is the weather, which has a larger impact on the network strength and also the connectivity of the handset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15" y="768872"/>
            <a:ext cx="9366325" cy="5595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380226"/>
            <a:ext cx="9036423" cy="4452403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make a predictive model which can predict the dimensions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come up with more large no of dataset and predicted our channel capacity more and more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accuretely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feature will be added to the model which will notify the users about the dimensions of the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relating to the consumer experience of using mobile services can also be considered.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mobile broadband services delivered to other devices, the performance of mobile virtual network operators (MNVOs) may be examined in future.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80" y="753344"/>
            <a:ext cx="9366325" cy="6334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Process </a:t>
            </a:r>
            <a:r>
              <a:rPr lang="en-IN" b="1" dirty="0" smtClean="0">
                <a:solidFill>
                  <a:schemeClr val="tx1"/>
                </a:solidFill>
              </a:rPr>
              <a:t>Flow </a:t>
            </a:r>
            <a:r>
              <a:rPr lang="en-IN" b="1" dirty="0">
                <a:solidFill>
                  <a:schemeClr val="tx1"/>
                </a:solidFill>
              </a:rPr>
              <a:t>D</a:t>
            </a:r>
            <a:r>
              <a:rPr lang="en-IN" b="1" dirty="0" smtClean="0">
                <a:solidFill>
                  <a:schemeClr val="tx1"/>
                </a:solidFill>
              </a:rPr>
              <a:t>iagram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2362200"/>
            <a:ext cx="10408920" cy="207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85" y="694690"/>
            <a:ext cx="9366250" cy="568960"/>
          </a:xfrm>
        </p:spPr>
        <p:txBody>
          <a:bodyPr>
            <a:normAutofit fontScale="90000"/>
          </a:bodyPr>
          <a:p>
            <a:r>
              <a:rPr lang="en-I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285" y="1336040"/>
            <a:ext cx="9036685" cy="4496435"/>
          </a:xfrm>
        </p:spPr>
        <p:txBody>
          <a:bodyPr>
            <a:normAutofit lnSpcReduction="10000"/>
          </a:bodyPr>
          <a:p>
            <a:pPr marL="68580" indent="0">
              <a:buNone/>
            </a:pPr>
            <a:r>
              <a:rPr lang="en-US" sz="1800"/>
              <a:t>[1] Ian Goodfellow, Yoshua Bengio, and Aaron Courville. Deep learning. MIT </a:t>
            </a:r>
            <a:r>
              <a:rPr lang="en-IN" altLang="en-US" sz="1800"/>
              <a:t>	</a:t>
            </a:r>
            <a:r>
              <a:rPr lang="en-US" sz="1800"/>
              <a:t>press, 2016.</a:t>
            </a:r>
            <a:endParaRPr lang="en-US" sz="1800"/>
          </a:p>
          <a:p>
            <a:pPr marL="68580" indent="0">
              <a:buNone/>
            </a:pPr>
            <a:r>
              <a:rPr lang="en-US" sz="1800"/>
              <a:t>[</a:t>
            </a:r>
            <a:r>
              <a:rPr lang="en-IN" altLang="en-US" sz="1800"/>
              <a:t>2</a:t>
            </a:r>
            <a:r>
              <a:rPr lang="en-US" sz="1800"/>
              <a:t>] Roderforte. , Zingo. Zhang, and Yong. Li, “Using lstm and neural network methods for traffic flow prediction,” in Association of Automation (YAC), Youth Academic Annual Conference of. IEEE, 2016</a:t>
            </a:r>
            <a:endParaRPr lang="en-US" sz="1800"/>
          </a:p>
          <a:p>
            <a:pPr marL="68580" indent="0">
              <a:buNone/>
            </a:pPr>
            <a:r>
              <a:rPr lang="en-US" sz="1800"/>
              <a:t>[</a:t>
            </a:r>
            <a:r>
              <a:rPr lang="en-IN" altLang="en-US" sz="1800"/>
              <a:t>3</a:t>
            </a:r>
            <a:r>
              <a:rPr lang="en-US" sz="1800"/>
              <a:t>] Ian Goodfellow, Yoshua Bengio, and Aaron Courville. Deep learning. MIT </a:t>
            </a:r>
            <a:r>
              <a:rPr lang="en-IN" altLang="en-US" sz="1800"/>
              <a:t>	</a:t>
            </a:r>
            <a:r>
              <a:rPr lang="en-US" sz="1800"/>
              <a:t>press, 2016.</a:t>
            </a:r>
            <a:endParaRPr lang="en-US" sz="1800"/>
          </a:p>
          <a:p>
            <a:pPr marL="68580" indent="0">
              <a:buNone/>
            </a:pPr>
            <a:r>
              <a:rPr lang="en-US" sz="1800"/>
              <a:t>[</a:t>
            </a:r>
            <a:r>
              <a:rPr lang="en-IN" altLang="en-US" sz="1800"/>
              <a:t>4</a:t>
            </a:r>
            <a:r>
              <a:rPr lang="en-US" sz="1800"/>
              <a:t>] Jürgen Schmidhuber. Deep learning in neural networks: An overview. Neural </a:t>
            </a:r>
            <a:r>
              <a:rPr lang="en-IN" altLang="en-US" sz="1800"/>
              <a:t>	</a:t>
            </a:r>
            <a:r>
              <a:rPr lang="en-US" sz="1800"/>
              <a:t>networks, 61:85–117, 2015.</a:t>
            </a:r>
            <a:endParaRPr lang="en-US" sz="1800"/>
          </a:p>
          <a:p>
            <a:pPr marL="68580" indent="0">
              <a:buNone/>
            </a:pPr>
            <a:r>
              <a:rPr lang="en-US" sz="1800"/>
              <a:t>[</a:t>
            </a:r>
            <a:r>
              <a:rPr lang="en-IN" altLang="en-US" sz="1800"/>
              <a:t>5</a:t>
            </a:r>
            <a:r>
              <a:rPr lang="en-US" sz="1800"/>
              <a:t>] Maltsev, Pudeyev, Bolotin et al., “Channel modeling and characterization,” </a:t>
            </a:r>
            <a:r>
              <a:rPr lang="en-IN" altLang="en-US" sz="1800"/>
              <a:t>	</a:t>
            </a:r>
            <a:r>
              <a:rPr lang="en-US" sz="1800"/>
              <a:t>MiWEBA FP7-ICT-608637/V1.0, 2014</a:t>
            </a:r>
            <a:endParaRPr lang="en-US" sz="1800"/>
          </a:p>
          <a:p>
            <a:pPr marL="68580" indent="0">
              <a:buNone/>
            </a:pPr>
            <a:r>
              <a:rPr lang="en-US" sz="1800"/>
              <a:t>[</a:t>
            </a:r>
            <a:r>
              <a:rPr lang="en-IN" altLang="en-US" sz="1800"/>
              <a:t>6</a:t>
            </a:r>
            <a:r>
              <a:rPr lang="en-US" sz="1800"/>
              <a:t>] Tensorflow ,keras and scikit-learn documentation </a:t>
            </a:r>
            <a:r>
              <a:rPr lang="en-IN" altLang="en-US" sz="1800"/>
              <a:t>	</a:t>
            </a:r>
            <a:r>
              <a:rPr lang="en-US" sz="1800"/>
              <a:t>“https://www.tensorflow.org/resources/learn-ml , </a:t>
            </a:r>
            <a:endParaRPr lang="en-US" sz="1800"/>
          </a:p>
          <a:p>
            <a:pPr marL="68580" indent="0">
              <a:buNone/>
            </a:pPr>
            <a:r>
              <a:rPr lang="en-IN" altLang="en-US" sz="1800"/>
              <a:t>	</a:t>
            </a:r>
            <a:r>
              <a:rPr lang="en-US" sz="1800"/>
              <a:t>“https://keras.io/guides/ ,</a:t>
            </a:r>
            <a:endParaRPr lang="en-US" sz="1800"/>
          </a:p>
          <a:p>
            <a:pPr marL="68580" indent="0">
              <a:buNone/>
            </a:pPr>
            <a:r>
              <a:rPr lang="en-IN" altLang="en-US" sz="1800"/>
              <a:t>	</a:t>
            </a:r>
            <a:r>
              <a:rPr lang="en-US" sz="1800"/>
              <a:t> “https://scikit-learn.org/stable/tutorial/index.html</a:t>
            </a:r>
            <a:endParaRPr 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363345" y="2930525"/>
            <a:ext cx="942467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7200" b="1" i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IN" altLang="en-US" sz="7200" b="1" i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" y="822960"/>
            <a:ext cx="3070860" cy="5364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0" y="838200"/>
            <a:ext cx="3429000" cy="5151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20" y="868680"/>
            <a:ext cx="3429000" cy="490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59279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Steps for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759352"/>
            <a:ext cx="9036423" cy="436365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 have collected data (upload and download speed)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month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interval of 15 minutes.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Average of the all the intervals into a single 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discarded last few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Usage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recover the values from the text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Separation of the files on the basis of: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Operator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upload, download speed etc.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of platforms used.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of network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3G, 4G etc.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58121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Various Analysis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472" y="1802791"/>
            <a:ext cx="9036423" cy="3508977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analysis has been done throughout the process.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Comparison of download speeds in 4G between 2 operators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Airtel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Comparison of upload speeds in 4G between 2 operators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Airtel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Comparison of Signal strengths in 2 platforms using different operators.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Comparison of download speeds in 3G and 4G using a single operator.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Comparison of upload speeds in 3G and 4G using a single operator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785" y="807249"/>
            <a:ext cx="10265434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Comparison of Download and upload speed between 4G and 3G of same operator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432560"/>
            <a:ext cx="5547359" cy="508038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1417320"/>
            <a:ext cx="5374322" cy="509562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560" y="799064"/>
            <a:ext cx="9366325" cy="633496"/>
          </a:xfrm>
        </p:spPr>
        <p:txBody>
          <a:bodyPr>
            <a:noAutofit/>
          </a:bodyPr>
          <a:lstStyle/>
          <a:p>
            <a:br>
              <a:rPr lang="en-IN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Comparison of Download and upload speed between 4G and 3G of </a:t>
            </a:r>
            <a:r>
              <a:rPr lang="en-US" sz="2000" b="1" dirty="0" smtClean="0">
                <a:solidFill>
                  <a:schemeClr val="tx1"/>
                </a:solidFill>
              </a:rPr>
              <a:t>two </a:t>
            </a:r>
            <a:r>
              <a:rPr lang="en-US" sz="2000" b="1" dirty="0">
                <a:solidFill>
                  <a:schemeClr val="tx1"/>
                </a:solidFill>
              </a:rPr>
              <a:t>operator</a:t>
            </a:r>
            <a:endParaRPr lang="en-IN" sz="2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1417320"/>
            <a:ext cx="5669280" cy="495299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0" y="1341120"/>
            <a:ext cx="5303520" cy="509015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10595</Words>
  <Application>WPS Presentation</Application>
  <PresentationFormat>Custom</PresentationFormat>
  <Paragraphs>223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SimSun</vt:lpstr>
      <vt:lpstr>Wingdings</vt:lpstr>
      <vt:lpstr>Wingdings 2</vt:lpstr>
      <vt:lpstr>Times New Roman</vt:lpstr>
      <vt:lpstr>Century Gothic</vt:lpstr>
      <vt:lpstr>Microsoft YaHei</vt:lpstr>
      <vt:lpstr>Arial Unicode MS</vt:lpstr>
      <vt:lpstr>Calibri</vt:lpstr>
      <vt:lpstr>Austin</vt:lpstr>
      <vt:lpstr>MEASUREMENT  BASED PERFORMANCE ANALYSIS OF 3G AND 4G LTE NETWORK</vt:lpstr>
      <vt:lpstr>Aim of Project</vt:lpstr>
      <vt:lpstr>Methodology for Network Analysis</vt:lpstr>
      <vt:lpstr>Process Flow Diagram</vt:lpstr>
      <vt:lpstr>PowerPoint 演示文稿</vt:lpstr>
      <vt:lpstr>Steps for Analysis</vt:lpstr>
      <vt:lpstr>Various Analysis</vt:lpstr>
      <vt:lpstr>PowerPoint 演示文稿</vt:lpstr>
      <vt:lpstr> Comparison of Download and upload speed between 4G and 3G of two operator</vt:lpstr>
      <vt:lpstr>Comparison of Signal strengths in Google Chrome And Firefox platforms using Airtel and Jio operators</vt:lpstr>
      <vt:lpstr>Result and analysis</vt:lpstr>
      <vt:lpstr>Methodology for Network Parameters Prediction</vt:lpstr>
      <vt:lpstr>Selection of the model</vt:lpstr>
      <vt:lpstr>Software Used For Network Parameters Prediction</vt:lpstr>
      <vt:lpstr>PowerPoint 演示文稿</vt:lpstr>
      <vt:lpstr>Pre-processing of Data for Network Parameters prediction </vt:lpstr>
      <vt:lpstr>Output of reading and creating DataFrame</vt:lpstr>
      <vt:lpstr>Pre-processing of Data for Network Parameters prediction </vt:lpstr>
      <vt:lpstr>Output of Binning of the data</vt:lpstr>
      <vt:lpstr>Pre-processing of Data for Network Parameters prediction </vt:lpstr>
      <vt:lpstr>Output of Data Visualization(Normal plotting)</vt:lpstr>
      <vt:lpstr>Output of Data Visualization(Scattered plotting)</vt:lpstr>
      <vt:lpstr>Pre-processing of Data for Network Parameters prediction </vt:lpstr>
      <vt:lpstr>Output of filling of NaN value( Normal Plot)</vt:lpstr>
      <vt:lpstr>Output of filling of NaN value( Scattered Plot)</vt:lpstr>
      <vt:lpstr>Prediction of network parameters using LSTM</vt:lpstr>
      <vt:lpstr>Prediction of network parameters using LSTM</vt:lpstr>
      <vt:lpstr>Output of Training of Data using LSTM</vt:lpstr>
      <vt:lpstr>Prediction of network parameters using LSTM</vt:lpstr>
      <vt:lpstr>Prediction of network parameters using LSTM</vt:lpstr>
      <vt:lpstr>Output of Prediction of network parameters using LSTM</vt:lpstr>
      <vt:lpstr>Output of Prediction of network parameters using LSTM</vt:lpstr>
      <vt:lpstr>Prediction of network parameters using Linear Regression</vt:lpstr>
      <vt:lpstr>Output of Graphical Analysis</vt:lpstr>
      <vt:lpstr>Error analysis of LSTM and Linear regression </vt:lpstr>
      <vt:lpstr>Error analysis of LSTM and Linear regression</vt:lpstr>
      <vt:lpstr>Reason for difference in RMSE between LSTM and Linear regression </vt:lpstr>
      <vt:lpstr>Conclusion</vt:lpstr>
      <vt:lpstr>Future Scope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Abhishek Kumar</dc:creator>
  <cp:lastModifiedBy>Abhishek</cp:lastModifiedBy>
  <cp:revision>43</cp:revision>
  <dcterms:created xsi:type="dcterms:W3CDTF">2020-06-14T08:36:00Z</dcterms:created>
  <dcterms:modified xsi:type="dcterms:W3CDTF">2020-06-18T15:35:15Z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