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58" r:id="rId3"/>
    <p:sldId id="265" r:id="rId4"/>
    <p:sldId id="260" r:id="rId5"/>
    <p:sldId id="264" r:id="rId6"/>
    <p:sldId id="268" r:id="rId7"/>
    <p:sldId id="270" r:id="rId8"/>
    <p:sldId id="297" r:id="rId9"/>
    <p:sldId id="298" r:id="rId10"/>
    <p:sldId id="299" r:id="rId11"/>
    <p:sldId id="269" r:id="rId12"/>
    <p:sldId id="271" r:id="rId13"/>
    <p:sldId id="262" r:id="rId14"/>
    <p:sldId id="300" r:id="rId15"/>
    <p:sldId id="267" r:id="rId16"/>
    <p:sldId id="277" r:id="rId17"/>
    <p:sldId id="287" r:id="rId18"/>
    <p:sldId id="288" r:id="rId19"/>
    <p:sldId id="289" r:id="rId20"/>
    <p:sldId id="290" r:id="rId21"/>
    <p:sldId id="291" r:id="rId22"/>
    <p:sldId id="292" r:id="rId23"/>
    <p:sldId id="293" r:id="rId24"/>
    <p:sldId id="294" r:id="rId25"/>
    <p:sldId id="295" r:id="rId26"/>
    <p:sldId id="278" r:id="rId27"/>
    <p:sldId id="281" r:id="rId28"/>
    <p:sldId id="282" r:id="rId29"/>
    <p:sldId id="283" r:id="rId30"/>
    <p:sldId id="284" r:id="rId31"/>
    <p:sldId id="285" r:id="rId32"/>
    <p:sldId id="286" r:id="rId33"/>
    <p:sldId id="279" r:id="rId34"/>
    <p:sldId id="280" r:id="rId35"/>
    <p:sldId id="263" r:id="rId36"/>
    <p:sldId id="275" r:id="rId37"/>
    <p:sldId id="276" r:id="rId38"/>
    <p:sldId id="272" r:id="rId39"/>
    <p:sldId id="296" r:id="rId40"/>
    <p:sldId id="330" r:id="rId41"/>
    <p:sldId id="33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660"/>
  </p:normalViewPr>
  <p:slideViewPr>
    <p:cSldViewPr snapToGrid="0">
      <p:cViewPr varScale="1">
        <p:scale>
          <a:sx n="98" d="100"/>
          <a:sy n="98" d="100"/>
        </p:scale>
        <p:origin x="341"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63A1C593-65D0-4073-BCC9-577B9352EA97}" type="datetimeFigureOut">
              <a:rPr lang="en-US" smtClean="0"/>
              <a:t>8/25/2022</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9B618960-8005-486C-9A75-10CB2AAC16F9}" type="slidenum">
              <a:rPr lang="en-US" smtClean="0"/>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3A1C593-65D0-4073-BCC9-577B9352EA97}"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8/25/2022</a:t>
            </a:fld>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8/25/2022</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63A1C593-65D0-4073-BCC9-577B9352EA97}" type="datetimeFigureOut">
              <a:rPr lang="en-US" smtClean="0"/>
              <a:t>8/25/2022</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851" y="696473"/>
            <a:ext cx="8849957" cy="1362075"/>
          </a:xfrm>
        </p:spPr>
        <p:txBody>
          <a:bodyPr>
            <a:normAutofit fontScale="90000"/>
          </a:bodyPr>
          <a:lstStyle/>
          <a:p>
            <a:r>
              <a:rPr lang="en-IN" b="1" dirty="0">
                <a:solidFill>
                  <a:srgbClr val="00B0F0"/>
                </a:solidFill>
              </a:rPr>
              <a:t>MEASUREMENT  BASED PERFORMANCE</a:t>
            </a:r>
            <a:r>
              <a:rPr lang="en-IN" dirty="0">
                <a:solidFill>
                  <a:srgbClr val="00B0F0"/>
                </a:solidFill>
              </a:rPr>
              <a:t> </a:t>
            </a:r>
            <a:r>
              <a:rPr lang="en-IN" b="1" dirty="0">
                <a:solidFill>
                  <a:srgbClr val="00B0F0"/>
                </a:solidFill>
              </a:rPr>
              <a:t>ANALYSIS OF 3G AND 4G LTE</a:t>
            </a:r>
            <a:r>
              <a:rPr lang="en-IN" dirty="0">
                <a:solidFill>
                  <a:srgbClr val="00B0F0"/>
                </a:solidFill>
              </a:rPr>
              <a:t> </a:t>
            </a:r>
            <a:r>
              <a:rPr lang="en-IN" b="1" dirty="0">
                <a:solidFill>
                  <a:srgbClr val="00B0F0"/>
                </a:solidFill>
              </a:rPr>
              <a:t>NETWORK</a:t>
            </a:r>
            <a:endParaRPr lang="en-IN" dirty="0">
              <a:solidFill>
                <a:srgbClr val="00B0F0"/>
              </a:solidFill>
            </a:endParaRPr>
          </a:p>
        </p:txBody>
      </p:sp>
      <p:sp>
        <p:nvSpPr>
          <p:cNvPr id="3" name="Text Placeholder 2"/>
          <p:cNvSpPr>
            <a:spLocks noGrp="1"/>
          </p:cNvSpPr>
          <p:nvPr>
            <p:ph type="body" idx="1"/>
          </p:nvPr>
        </p:nvSpPr>
        <p:spPr/>
        <p:txBody>
          <a:bodyPr>
            <a:normAutofit/>
          </a:bodyPr>
          <a:lstStyle/>
          <a:p>
            <a:r>
              <a:rPr lang="en-IN" sz="3000" b="1" dirty="0"/>
              <a:t>Supervised By: </a:t>
            </a:r>
            <a:r>
              <a:rPr lang="en-IN" sz="3000" b="1" dirty="0" err="1"/>
              <a:t>Dr.</a:t>
            </a:r>
            <a:r>
              <a:rPr lang="en-IN" sz="3000" b="1" dirty="0"/>
              <a:t> Dalia Nandi </a:t>
            </a:r>
          </a:p>
          <a:p>
            <a:r>
              <a:rPr lang="en-IN" b="1" dirty="0"/>
              <a:t>By: </a:t>
            </a:r>
            <a:endParaRPr lang="en-IN" dirty="0"/>
          </a:p>
          <a:p>
            <a:r>
              <a:rPr lang="en-IN" b="1" dirty="0"/>
              <a:t>ABHISHEK KUMAR (CSE/16002/159)</a:t>
            </a:r>
            <a:endParaRPr lang="en-US" dirty="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726" y="2158547"/>
            <a:ext cx="2009775" cy="2009775"/>
          </a:xfrm>
          <a:prstGeom prst="rect">
            <a:avLst/>
          </a:prstGeom>
          <a:solidFill>
            <a:srgbClr val="FFFFFF"/>
          </a:soli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814304"/>
            <a:ext cx="9366325" cy="648736"/>
          </a:xfrm>
        </p:spPr>
        <p:txBody>
          <a:bodyPr>
            <a:noAutofit/>
          </a:bodyPr>
          <a:lstStyle/>
          <a:p>
            <a:r>
              <a:rPr lang="en-US" sz="2000" b="1" dirty="0">
                <a:solidFill>
                  <a:schemeClr val="tx1"/>
                </a:solidFill>
              </a:rPr>
              <a:t>Comparison of Signal strengths in Google Chrome And Firefox platforms using Airtel and </a:t>
            </a:r>
            <a:r>
              <a:rPr lang="en-US" sz="2000" b="1" dirty="0" err="1">
                <a:solidFill>
                  <a:schemeClr val="tx1"/>
                </a:solidFill>
              </a:rPr>
              <a:t>Jio</a:t>
            </a:r>
            <a:r>
              <a:rPr lang="en-US" sz="2000" b="1" dirty="0">
                <a:solidFill>
                  <a:schemeClr val="tx1"/>
                </a:solidFill>
              </a:rPr>
              <a:t> operators</a:t>
            </a:r>
            <a:endParaRPr lang="en-IN" sz="2000" b="1" dirty="0">
              <a:solidFill>
                <a:schemeClr val="tx1"/>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0840" y="1996440"/>
            <a:ext cx="6751320" cy="4511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648" y="766407"/>
            <a:ext cx="9366325" cy="604366"/>
          </a:xfrm>
        </p:spPr>
        <p:txBody>
          <a:bodyPr>
            <a:normAutofit fontScale="90000"/>
          </a:bodyPr>
          <a:lstStyle/>
          <a:p>
            <a:r>
              <a:rPr lang="en-IN" b="1" dirty="0">
                <a:solidFill>
                  <a:schemeClr val="tx1"/>
                </a:solidFill>
              </a:rPr>
              <a:t>Result and analysis</a:t>
            </a:r>
            <a:endParaRPr lang="en-IN" dirty="0">
              <a:solidFill>
                <a:schemeClr val="tx1"/>
              </a:solidFill>
            </a:endParaRPr>
          </a:p>
        </p:txBody>
      </p:sp>
      <p:sp>
        <p:nvSpPr>
          <p:cNvPr id="3" name="Content Placeholder 2"/>
          <p:cNvSpPr>
            <a:spLocks noGrp="1"/>
          </p:cNvSpPr>
          <p:nvPr>
            <p:ph idx="1"/>
          </p:nvPr>
        </p:nvSpPr>
        <p:spPr>
          <a:xfrm>
            <a:off x="1391323" y="1451797"/>
            <a:ext cx="9036423" cy="4119576"/>
          </a:xfrm>
        </p:spPr>
        <p:txBody>
          <a:bodyPr>
            <a:normAutofit/>
          </a:bodyPr>
          <a:lstStyle/>
          <a:p>
            <a:r>
              <a:rPr lang="en-US" dirty="0">
                <a:latin typeface="Times New Roman" panose="02020603050405020304" pitchFamily="18" charset="0"/>
                <a:cs typeface="Times New Roman" panose="02020603050405020304" pitchFamily="18" charset="0"/>
              </a:rPr>
              <a:t>Two metrics parameters, namely network signal strength and speed are considered in this research. </a:t>
            </a:r>
          </a:p>
          <a:p>
            <a:r>
              <a:rPr lang="en-US" dirty="0">
                <a:latin typeface="Times New Roman" panose="02020603050405020304" pitchFamily="18" charset="0"/>
                <a:cs typeface="Times New Roman" panose="02020603050405020304" pitchFamily="18" charset="0"/>
              </a:rPr>
              <a:t>Our results show that, on average, 4G networks performed much better than 3G networks throughout across all the measurement areas.</a:t>
            </a:r>
          </a:p>
          <a:p>
            <a:r>
              <a:rPr lang="en-US" dirty="0">
                <a:latin typeface="Times New Roman" panose="02020603050405020304" pitchFamily="18" charset="0"/>
                <a:cs typeface="Times New Roman" panose="02020603050405020304" pitchFamily="18" charset="0"/>
              </a:rPr>
              <a:t>According to the analysis, Google Chrome performs better in both the network operators.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can be seen how 4G has evolved. It shows a way above performance than 3G. </a:t>
            </a:r>
          </a:p>
          <a:p>
            <a:r>
              <a:rPr lang="en-US" dirty="0">
                <a:latin typeface="Times New Roman" panose="02020603050405020304" pitchFamily="18" charset="0"/>
                <a:cs typeface="Times New Roman" panose="02020603050405020304" pitchFamily="18" charset="0"/>
              </a:rPr>
              <a:t>In every aspects, 4G beats 3G in terms of speed, signal strength etc.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701092"/>
            <a:ext cx="9366325" cy="637850"/>
          </a:xfrm>
        </p:spPr>
        <p:txBody>
          <a:bodyPr>
            <a:normAutofit fontScale="90000"/>
          </a:bodyPr>
          <a:lstStyle/>
          <a:p>
            <a:r>
              <a:rPr lang="en-IN" sz="3200" b="1" dirty="0">
                <a:solidFill>
                  <a:schemeClr val="tx1"/>
                </a:solidFill>
              </a:rPr>
              <a:t>Methodology for Network Parameters Prediction</a:t>
            </a:r>
            <a:endParaRPr lang="en-IN" sz="3200" dirty="0"/>
          </a:p>
        </p:txBody>
      </p:sp>
      <p:sp>
        <p:nvSpPr>
          <p:cNvPr id="3" name="Content Placeholder 2"/>
          <p:cNvSpPr>
            <a:spLocks noGrp="1"/>
          </p:cNvSpPr>
          <p:nvPr>
            <p:ph idx="1"/>
          </p:nvPr>
        </p:nvSpPr>
        <p:spPr>
          <a:xfrm>
            <a:off x="1391323" y="1551214"/>
            <a:ext cx="9036423" cy="4281415"/>
          </a:xfrm>
        </p:spPr>
        <p:txBody>
          <a:bodyPr>
            <a:normAutofit/>
          </a:bodyPr>
          <a:lstStyle/>
          <a:p>
            <a:r>
              <a:rPr lang="en-IN" dirty="0">
                <a:latin typeface="Times New Roman" panose="02020603050405020304" pitchFamily="18" charset="0"/>
                <a:cs typeface="Times New Roman" panose="02020603050405020304" pitchFamily="18" charset="0"/>
              </a:rPr>
              <a:t>In the second phase, we tried and completed the predictive model for signal strength measurement and download speed prediction.</a:t>
            </a:r>
          </a:p>
          <a:p>
            <a:r>
              <a:rPr lang="en-IN" dirty="0">
                <a:latin typeface="Times New Roman" panose="02020603050405020304" pitchFamily="18" charset="0"/>
                <a:cs typeface="Times New Roman" panose="02020603050405020304" pitchFamily="18" charset="0"/>
              </a:rPr>
              <a:t>We pre-processed the data based on our model.</a:t>
            </a:r>
          </a:p>
          <a:p>
            <a:r>
              <a:rPr lang="en-IN" dirty="0" err="1">
                <a:latin typeface="Times New Roman" panose="02020603050405020304" pitchFamily="18" charset="0"/>
                <a:cs typeface="Times New Roman" panose="02020603050405020304" pitchFamily="18" charset="0"/>
              </a:rPr>
              <a:t>Here,we</a:t>
            </a:r>
            <a:r>
              <a:rPr lang="en-IN" dirty="0">
                <a:latin typeface="Times New Roman" panose="02020603050405020304" pitchFamily="18" charset="0"/>
                <a:cs typeface="Times New Roman" panose="02020603050405020304" pitchFamily="18" charset="0"/>
              </a:rPr>
              <a:t> used two approach named as Linear regression and LSTM.</a:t>
            </a:r>
          </a:p>
          <a:p>
            <a:r>
              <a:rPr lang="en-IN" dirty="0">
                <a:latin typeface="Times New Roman" panose="02020603050405020304" pitchFamily="18" charset="0"/>
                <a:cs typeface="Times New Roman" panose="02020603050405020304" pitchFamily="18" charset="0"/>
              </a:rPr>
              <a:t>The machine learning part includes the predictive model which is done using the data provided to us.</a:t>
            </a:r>
          </a:p>
          <a:p>
            <a:r>
              <a:rPr lang="en-IN" dirty="0">
                <a:latin typeface="Times New Roman" panose="02020603050405020304" pitchFamily="18" charset="0"/>
                <a:cs typeface="Times New Roman" panose="02020603050405020304" pitchFamily="18" charset="0"/>
              </a:rPr>
              <a:t>In this prediction ,we also calculate error and accuracy measures of both the algorithms. </a:t>
            </a:r>
          </a:p>
          <a:p>
            <a:r>
              <a:rPr lang="en-IN" dirty="0">
                <a:latin typeface="Times New Roman" panose="02020603050405020304" pitchFamily="18" charset="0"/>
                <a:cs typeface="Times New Roman" panose="02020603050405020304" pitchFamily="18" charset="0"/>
              </a:rPr>
              <a:t>The objective in this was to reduce the RMSE to a large extent.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633496"/>
          </a:xfrm>
        </p:spPr>
        <p:txBody>
          <a:bodyPr>
            <a:normAutofit fontScale="90000"/>
          </a:bodyPr>
          <a:lstStyle/>
          <a:p>
            <a:r>
              <a:rPr lang="en-IN" b="1" dirty="0">
                <a:solidFill>
                  <a:schemeClr val="tx1"/>
                </a:solidFill>
              </a:rPr>
              <a:t>Selection of the model</a:t>
            </a:r>
            <a:endParaRPr lang="en-IN" dirty="0">
              <a:solidFill>
                <a:schemeClr val="tx1"/>
              </a:solidFill>
            </a:endParaRPr>
          </a:p>
        </p:txBody>
      </p:sp>
      <p:sp>
        <p:nvSpPr>
          <p:cNvPr id="5" name="Content Placeholder 4"/>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prediction models basically depends upon the previous data which is given as input and is time dependent.</a:t>
            </a:r>
          </a:p>
          <a:p>
            <a:r>
              <a:rPr lang="en-IN" dirty="0">
                <a:latin typeface="Times New Roman" panose="02020603050405020304" pitchFamily="18" charset="0"/>
                <a:cs typeface="Times New Roman" panose="02020603050405020304" pitchFamily="18" charset="0"/>
              </a:rPr>
              <a:t> We started with Linear Regression in which the RMSE levels were quite high, which led  us to shift towards deep learning model which is time dependent.</a:t>
            </a:r>
          </a:p>
          <a:p>
            <a:r>
              <a:rPr lang="en-IN" dirty="0">
                <a:latin typeface="Times New Roman" panose="02020603050405020304" pitchFamily="18" charset="0"/>
                <a:cs typeface="Times New Roman" panose="02020603050405020304" pitchFamily="18" charset="0"/>
              </a:rPr>
              <a:t> RNN models are the best in these cases. We used LSTM as because it is time dependent and works on the basis of time stamps.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199" y="665354"/>
            <a:ext cx="9366325" cy="559596"/>
          </a:xfrm>
        </p:spPr>
        <p:txBody>
          <a:bodyPr>
            <a:normAutofit/>
          </a:bodyPr>
          <a:lstStyle/>
          <a:p>
            <a:r>
              <a:rPr lang="en-IN" sz="2800" b="1" dirty="0">
                <a:solidFill>
                  <a:schemeClr val="tx1"/>
                </a:solidFill>
              </a:rPr>
              <a:t>Software Used For Network Parameters Prediction</a:t>
            </a:r>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026543" y="1992702"/>
            <a:ext cx="4923407" cy="3493698"/>
          </a:xfrm>
        </p:spPr>
      </p:pic>
      <p:sp>
        <p:nvSpPr>
          <p:cNvPr id="4" name="Content Placeholder 3"/>
          <p:cNvSpPr>
            <a:spLocks noGrp="1"/>
          </p:cNvSpPr>
          <p:nvPr>
            <p:ph sz="quarter" idx="14"/>
          </p:nvPr>
        </p:nvSpPr>
        <p:spPr>
          <a:xfrm>
            <a:off x="6193536" y="1664898"/>
            <a:ext cx="4559808" cy="4141541"/>
          </a:xfrm>
        </p:spPr>
        <p:txBody>
          <a:bodyPr/>
          <a:lstStyle/>
          <a:p>
            <a:pPr marL="68580" indent="0">
              <a:buNone/>
            </a:pPr>
            <a:r>
              <a:rPr lang="en-IN" dirty="0">
                <a:latin typeface="Times New Roman" panose="02020603050405020304" pitchFamily="18" charset="0"/>
                <a:cs typeface="Times New Roman" panose="02020603050405020304" pitchFamily="18" charset="0"/>
              </a:rPr>
              <a:t>Advantage of Google </a:t>
            </a: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Group of coders used at same time for a particular task.</a:t>
            </a:r>
          </a:p>
          <a:p>
            <a:r>
              <a:rPr lang="en-IN" dirty="0">
                <a:latin typeface="Times New Roman" panose="02020603050405020304" pitchFamily="18" charset="0"/>
                <a:cs typeface="Times New Roman" panose="02020603050405020304" pitchFamily="18" charset="0"/>
              </a:rPr>
              <a:t>Online Pre-install all Python, Machine Learning and Deep learning Library</a:t>
            </a:r>
          </a:p>
          <a:p>
            <a:r>
              <a:rPr lang="en-IN" dirty="0">
                <a:latin typeface="Times New Roman" panose="02020603050405020304" pitchFamily="18" charset="0"/>
                <a:cs typeface="Times New Roman" panose="02020603050405020304" pitchFamily="18" charset="0"/>
              </a:rPr>
              <a:t>Easy to use as simple interface</a:t>
            </a:r>
          </a:p>
          <a:p>
            <a:r>
              <a:rPr lang="en-IN" dirty="0">
                <a:latin typeface="Times New Roman" panose="02020603050405020304" pitchFamily="18" charset="0"/>
                <a:cs typeface="Times New Roman" panose="02020603050405020304" pitchFamily="18" charset="0"/>
              </a:rPr>
              <a:t>Support to store Huge Dataset into Google Drive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3053" y="1296365"/>
            <a:ext cx="7882360" cy="44678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782736"/>
            <a:ext cx="9366325" cy="686836"/>
          </a:xfrm>
        </p:spPr>
        <p:txBody>
          <a:bodyPr>
            <a:normAutofit fontScale="90000"/>
          </a:bodyPr>
          <a:lstStyle/>
          <a:p>
            <a:r>
              <a:rPr lang="en-US" sz="2800" b="1" dirty="0">
                <a:solidFill>
                  <a:schemeClr val="tx1"/>
                </a:solidFill>
              </a:rPr>
              <a:t>Pre-processing of Data for Network Parameters prediction </a:t>
            </a:r>
            <a:endParaRPr lang="en-IN" sz="2800" dirty="0">
              <a:solidFill>
                <a:schemeClr val="tx1"/>
              </a:solidFill>
            </a:endParaRPr>
          </a:p>
        </p:txBody>
      </p:sp>
      <p:sp>
        <p:nvSpPr>
          <p:cNvPr id="3" name="Content Placeholder 2"/>
          <p:cNvSpPr>
            <a:spLocks noGrp="1"/>
          </p:cNvSpPr>
          <p:nvPr>
            <p:ph idx="1"/>
          </p:nvPr>
        </p:nvSpPr>
        <p:spPr>
          <a:xfrm>
            <a:off x="1391323" y="1616530"/>
            <a:ext cx="9036423" cy="4216100"/>
          </a:xfrm>
        </p:spPr>
        <p:txBody>
          <a:bodyPr/>
          <a:lstStyle/>
          <a:p>
            <a:pPr marL="68580" indent="0">
              <a:buNone/>
            </a:pPr>
            <a:r>
              <a:rPr lang="en-US" b="1" dirty="0"/>
              <a:t>Step1: Reading data and creating </a:t>
            </a:r>
            <a:r>
              <a:rPr lang="en-US" b="1" dirty="0" err="1"/>
              <a:t>DataFrames</a:t>
            </a:r>
            <a:endParaRPr lang="en-US" b="1" dirty="0"/>
          </a:p>
          <a:p>
            <a:pPr marL="68580" indent="0">
              <a:buNone/>
            </a:pPr>
            <a:endParaRPr lang="en-US" b="1" dirty="0"/>
          </a:p>
          <a:p>
            <a:r>
              <a:rPr lang="en-US" dirty="0">
                <a:latin typeface="Times New Roman" panose="02020603050405020304" pitchFamily="18" charset="0"/>
                <a:cs typeface="Times New Roman" panose="02020603050405020304" pitchFamily="18" charset="0"/>
              </a:rPr>
              <a:t>The data is read from the raw dataset given. It is converted to a csv format. CSV format is more preferred as reading and writing data is quite easy and easily accessible.</a:t>
            </a:r>
          </a:p>
          <a:p>
            <a:pPr marL="6858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 frames are created on the basis of the columns required from the dataset given and proper formatting to data time.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621522"/>
          </a:xfrm>
        </p:spPr>
        <p:txBody>
          <a:bodyPr>
            <a:normAutofit/>
          </a:bodyPr>
          <a:lstStyle/>
          <a:p>
            <a:r>
              <a:rPr lang="en-US" sz="3200" b="1" dirty="0">
                <a:solidFill>
                  <a:schemeClr val="tx1"/>
                </a:solidFill>
              </a:rPr>
              <a:t>Output of reading and creating </a:t>
            </a:r>
            <a:r>
              <a:rPr lang="en-US" sz="3200" b="1" dirty="0" err="1">
                <a:solidFill>
                  <a:schemeClr val="tx1"/>
                </a:solidFill>
              </a:rPr>
              <a:t>DataFrame</a:t>
            </a:r>
            <a:endParaRPr lang="en-IN" sz="32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886" y="1992086"/>
            <a:ext cx="9225643" cy="377189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977" y="799064"/>
            <a:ext cx="9366325" cy="556207"/>
          </a:xfrm>
        </p:spPr>
        <p:txBody>
          <a:bodyPr>
            <a:normAutofit fontScale="90000"/>
          </a:bodyPr>
          <a:lstStyle/>
          <a:p>
            <a:r>
              <a:rPr lang="en-US" sz="2800" b="1" dirty="0">
                <a:solidFill>
                  <a:schemeClr val="tx1"/>
                </a:solidFill>
              </a:rPr>
              <a:t>Pre-processing of Data for Network Parameters prediction </a:t>
            </a:r>
            <a:endParaRPr lang="en-IN" sz="2800" dirty="0"/>
          </a:p>
        </p:txBody>
      </p:sp>
      <p:sp>
        <p:nvSpPr>
          <p:cNvPr id="3" name="Content Placeholder 2"/>
          <p:cNvSpPr>
            <a:spLocks noGrp="1"/>
          </p:cNvSpPr>
          <p:nvPr>
            <p:ph idx="1"/>
          </p:nvPr>
        </p:nvSpPr>
        <p:spPr>
          <a:xfrm>
            <a:off x="1391323" y="1453244"/>
            <a:ext cx="9369206" cy="4379386"/>
          </a:xfrm>
        </p:spPr>
        <p:txBody>
          <a:bodyPr/>
          <a:lstStyle/>
          <a:p>
            <a:pPr marL="68580" indent="0">
              <a:buNone/>
            </a:pPr>
            <a:r>
              <a:rPr lang="en-IN" b="1" dirty="0"/>
              <a:t>Step2: Binning of the data </a:t>
            </a:r>
          </a:p>
          <a:p>
            <a:pPr marL="68580" indent="0">
              <a:buNone/>
            </a:pPr>
            <a:endParaRPr lang="en-IN" b="1" dirty="0"/>
          </a:p>
          <a:p>
            <a:pPr lvl="0"/>
            <a:r>
              <a:rPr lang="en-US" dirty="0">
                <a:latin typeface="Times New Roman" panose="02020603050405020304" pitchFamily="18" charset="0"/>
                <a:cs typeface="Times New Roman" panose="02020603050405020304" pitchFamily="18" charset="0"/>
              </a:rPr>
              <a:t>then we use binning method for data smoothing or handle the noisy data ,in which pre-processed data is first sorted on the basis of time and distributed into various time slot.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621522"/>
          </a:xfrm>
        </p:spPr>
        <p:txBody>
          <a:bodyPr>
            <a:normAutofit fontScale="90000"/>
          </a:bodyPr>
          <a:lstStyle/>
          <a:p>
            <a:r>
              <a:rPr lang="en-US" b="1" dirty="0">
                <a:solidFill>
                  <a:schemeClr val="tx1"/>
                </a:solidFill>
              </a:rPr>
              <a:t>Output of Binning of the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643" y="1698171"/>
            <a:ext cx="9829800" cy="458832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684764"/>
            <a:ext cx="9366325" cy="588865"/>
          </a:xfrm>
        </p:spPr>
        <p:txBody>
          <a:bodyPr>
            <a:normAutofit fontScale="90000"/>
          </a:bodyPr>
          <a:lstStyle/>
          <a:p>
            <a:r>
              <a:rPr lang="en-IN" b="1" dirty="0">
                <a:solidFill>
                  <a:schemeClr val="tx1"/>
                </a:solidFill>
              </a:rPr>
              <a:t>Aim of Project</a:t>
            </a:r>
            <a:endParaRPr lang="en-IN" dirty="0">
              <a:solidFill>
                <a:schemeClr val="tx1"/>
              </a:solidFill>
            </a:endParaRPr>
          </a:p>
        </p:txBody>
      </p:sp>
      <p:sp>
        <p:nvSpPr>
          <p:cNvPr id="3" name="Content Placeholder 2"/>
          <p:cNvSpPr>
            <a:spLocks noGrp="1"/>
          </p:cNvSpPr>
          <p:nvPr>
            <p:ph idx="1"/>
          </p:nvPr>
        </p:nvSpPr>
        <p:spPr>
          <a:xfrm>
            <a:off x="1391323" y="1273630"/>
            <a:ext cx="9036423" cy="4559000"/>
          </a:xfrm>
        </p:spPr>
        <p:txBody>
          <a:bodyPr/>
          <a:lstStyle/>
          <a:p>
            <a:endParaRPr lang="en-IN" b="1" dirty="0"/>
          </a:p>
          <a:p>
            <a:endParaRPr lang="en-IN" b="1" dirty="0"/>
          </a:p>
          <a:p>
            <a:r>
              <a:rPr lang="en-IN" b="1" dirty="0"/>
              <a:t>Part-1: </a:t>
            </a:r>
            <a:r>
              <a:rPr lang="en-IN" dirty="0">
                <a:latin typeface="Times New Roman" panose="02020603050405020304" pitchFamily="18" charset="0"/>
                <a:cs typeface="Times New Roman" panose="02020603050405020304" pitchFamily="18" charset="0"/>
              </a:rPr>
              <a:t>to make a analysis model for the dimensions of mobile network which will help the users many folds.</a:t>
            </a:r>
          </a:p>
          <a:p>
            <a:endParaRPr lang="en-IN" b="1" dirty="0"/>
          </a:p>
          <a:p>
            <a:r>
              <a:rPr lang="en-IN" b="1" dirty="0"/>
              <a:t>Part-2:</a:t>
            </a:r>
            <a:r>
              <a:rPr lang="en-IN" dirty="0">
                <a:latin typeface="Times New Roman" panose="02020603050405020304" pitchFamily="18" charset="0"/>
                <a:cs typeface="Times New Roman" panose="02020603050405020304" pitchFamily="18" charset="0"/>
              </a:rPr>
              <a:t>to make a predictive model for network strength and signal speed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605193"/>
          </a:xfrm>
        </p:spPr>
        <p:txBody>
          <a:bodyPr>
            <a:normAutofit/>
          </a:bodyPr>
          <a:lstStyle/>
          <a:p>
            <a:r>
              <a:rPr lang="en-US" sz="2400" b="1" dirty="0">
                <a:solidFill>
                  <a:schemeClr val="tx1"/>
                </a:solidFill>
              </a:rPr>
              <a:t>Pre-processing of Data for Network Parameters prediction </a:t>
            </a:r>
            <a:endParaRPr lang="en-IN" sz="2400" dirty="0"/>
          </a:p>
        </p:txBody>
      </p:sp>
      <p:sp>
        <p:nvSpPr>
          <p:cNvPr id="3" name="Content Placeholder 2"/>
          <p:cNvSpPr>
            <a:spLocks noGrp="1"/>
          </p:cNvSpPr>
          <p:nvPr>
            <p:ph idx="1"/>
          </p:nvPr>
        </p:nvSpPr>
        <p:spPr>
          <a:xfrm>
            <a:off x="1391323" y="1714500"/>
            <a:ext cx="9036423" cy="4118129"/>
          </a:xfrm>
        </p:spPr>
        <p:txBody>
          <a:bodyPr/>
          <a:lstStyle/>
          <a:p>
            <a:pPr marL="68580" indent="0">
              <a:buNone/>
            </a:pPr>
            <a:r>
              <a:rPr lang="en-IN" b="1" dirty="0"/>
              <a:t>Step3: Data Visualization </a:t>
            </a:r>
          </a:p>
          <a:p>
            <a:r>
              <a:rPr lang="en-US" dirty="0" err="1">
                <a:latin typeface="Times New Roman" panose="02020603050405020304" pitchFamily="18" charset="0"/>
                <a:cs typeface="Times New Roman" panose="02020603050405020304" pitchFamily="18" charset="0"/>
              </a:rPr>
              <a:t>Now,we</a:t>
            </a:r>
            <a:r>
              <a:rPr lang="en-US" dirty="0">
                <a:latin typeface="Times New Roman" panose="02020603050405020304" pitchFamily="18" charset="0"/>
                <a:cs typeface="Times New Roman" panose="02020603050405020304" pitchFamily="18" charset="0"/>
              </a:rPr>
              <a:t> plot the real data after binning of data using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have done both the type of plotting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normal plotting of real data and Scattered plotting of real data</a:t>
            </a:r>
          </a:p>
          <a:p>
            <a:r>
              <a:rPr lang="en-US" dirty="0">
                <a:latin typeface="Times New Roman" panose="02020603050405020304" pitchFamily="18" charset="0"/>
                <a:cs typeface="Times New Roman" panose="02020603050405020304" pitchFamily="18" charset="0"/>
              </a:rPr>
              <a:t>We have plot for both the network parameters prediction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Video Download Speed and Signal Strength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717421"/>
            <a:ext cx="9366325" cy="588865"/>
          </a:xfrm>
        </p:spPr>
        <p:txBody>
          <a:bodyPr>
            <a:normAutofit/>
          </a:bodyPr>
          <a:lstStyle/>
          <a:p>
            <a:r>
              <a:rPr lang="en-IN" sz="3200" b="1" dirty="0">
                <a:solidFill>
                  <a:schemeClr val="tx1"/>
                </a:solidFill>
              </a:rPr>
              <a:t>Output of Data Visualization(Normal plotting)</a:t>
            </a:r>
            <a:endParaRPr lang="en-IN" sz="32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686" y="1240971"/>
            <a:ext cx="7511144" cy="5241472"/>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720" y="668435"/>
            <a:ext cx="9366325" cy="572536"/>
          </a:xfrm>
        </p:spPr>
        <p:txBody>
          <a:bodyPr>
            <a:normAutofit fontScale="90000"/>
          </a:bodyPr>
          <a:lstStyle/>
          <a:p>
            <a:r>
              <a:rPr lang="en-IN" sz="3200" b="1" dirty="0">
                <a:solidFill>
                  <a:schemeClr val="tx1"/>
                </a:solidFill>
              </a:rPr>
              <a:t>Output of Data Visualization(Scattered plotting)</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3" y="1257300"/>
            <a:ext cx="5584371" cy="519248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514" y="1338942"/>
            <a:ext cx="5372100" cy="511084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663" y="782736"/>
            <a:ext cx="9366325" cy="572536"/>
          </a:xfrm>
        </p:spPr>
        <p:txBody>
          <a:bodyPr>
            <a:normAutofit fontScale="90000"/>
          </a:bodyPr>
          <a:lstStyle/>
          <a:p>
            <a:r>
              <a:rPr lang="en-US" sz="2800" b="1" dirty="0">
                <a:solidFill>
                  <a:schemeClr val="tx1"/>
                </a:solidFill>
              </a:rPr>
              <a:t>Pre-processing of Data for Network Parameters prediction </a:t>
            </a:r>
            <a:endParaRPr lang="en-IN" sz="2800" dirty="0"/>
          </a:p>
        </p:txBody>
      </p:sp>
      <p:sp>
        <p:nvSpPr>
          <p:cNvPr id="3" name="Content Placeholder 2"/>
          <p:cNvSpPr>
            <a:spLocks noGrp="1"/>
          </p:cNvSpPr>
          <p:nvPr>
            <p:ph idx="1"/>
          </p:nvPr>
        </p:nvSpPr>
        <p:spPr>
          <a:xfrm>
            <a:off x="1391323" y="1534886"/>
            <a:ext cx="9036423" cy="4297743"/>
          </a:xfrm>
        </p:spPr>
        <p:txBody>
          <a:bodyPr/>
          <a:lstStyle/>
          <a:p>
            <a:pPr marL="68580" indent="0">
              <a:buNone/>
            </a:pPr>
            <a:r>
              <a:rPr lang="en-IN" b="1" dirty="0"/>
              <a:t>Step 4: Filling of </a:t>
            </a:r>
            <a:r>
              <a:rPr lang="en-IN" b="1" dirty="0" err="1"/>
              <a:t>NaN</a:t>
            </a:r>
            <a:r>
              <a:rPr lang="en-IN" b="1" dirty="0"/>
              <a:t> value </a:t>
            </a:r>
          </a:p>
          <a:p>
            <a:pPr marL="68580" indent="0">
              <a:buNone/>
            </a:pPr>
            <a:endParaRPr lang="en-IN" b="1" dirty="0"/>
          </a:p>
          <a:p>
            <a:pPr lvl="0"/>
            <a:r>
              <a:rPr lang="en-US" dirty="0">
                <a:latin typeface="Times New Roman" panose="02020603050405020304" pitchFamily="18" charset="0"/>
                <a:cs typeface="Times New Roman" panose="02020603050405020304" pitchFamily="18" charset="0"/>
              </a:rPr>
              <a:t>Then we fill the Not A number(</a:t>
            </a:r>
            <a:r>
              <a:rPr lang="en-US" dirty="0" err="1">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 value by its previous value so that there we get a continuous graph (not any gaps between data and time stamp) so that we gets more accurate predictive result.</a:t>
            </a: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637850"/>
          </a:xfrm>
        </p:spPr>
        <p:txBody>
          <a:bodyPr>
            <a:normAutofit fontScale="90000"/>
          </a:bodyPr>
          <a:lstStyle/>
          <a:p>
            <a:r>
              <a:rPr lang="en-US" sz="3600" b="1" dirty="0">
                <a:solidFill>
                  <a:schemeClr val="tx1"/>
                </a:solidFill>
              </a:rPr>
              <a:t>Output of filling of </a:t>
            </a:r>
            <a:r>
              <a:rPr lang="en-US" sz="3600" b="1" dirty="0" err="1">
                <a:solidFill>
                  <a:schemeClr val="tx1"/>
                </a:solidFill>
              </a:rPr>
              <a:t>NaN</a:t>
            </a:r>
            <a:r>
              <a:rPr lang="en-US" sz="3600" b="1" dirty="0">
                <a:solidFill>
                  <a:schemeClr val="tx1"/>
                </a:solidFill>
              </a:rPr>
              <a:t> value( Normal Plot)</a:t>
            </a:r>
            <a:endParaRPr lang="en-IN" sz="36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457" y="1633537"/>
            <a:ext cx="6629400" cy="484890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750078"/>
            <a:ext cx="9366325" cy="556207"/>
          </a:xfrm>
        </p:spPr>
        <p:txBody>
          <a:bodyPr>
            <a:normAutofit fontScale="90000"/>
          </a:bodyPr>
          <a:lstStyle/>
          <a:p>
            <a:r>
              <a:rPr lang="en-US" sz="3200" b="1" dirty="0">
                <a:solidFill>
                  <a:schemeClr val="tx1"/>
                </a:solidFill>
              </a:rPr>
              <a:t>Output of filling of </a:t>
            </a:r>
            <a:r>
              <a:rPr lang="en-US" sz="3200" b="1" dirty="0" err="1">
                <a:solidFill>
                  <a:schemeClr val="tx1"/>
                </a:solidFill>
              </a:rPr>
              <a:t>NaN</a:t>
            </a:r>
            <a:r>
              <a:rPr lang="en-US" sz="3200" b="1" dirty="0">
                <a:solidFill>
                  <a:schemeClr val="tx1"/>
                </a:solidFill>
              </a:rPr>
              <a:t> value( Scattered Plot)</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472" y="1214300"/>
            <a:ext cx="5698672" cy="52681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143" y="1497057"/>
            <a:ext cx="5372100" cy="498538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766407"/>
            <a:ext cx="9366325" cy="605193"/>
          </a:xfrm>
        </p:spPr>
        <p:txBody>
          <a:bodyPr>
            <a:normAutofit/>
          </a:bodyPr>
          <a:lstStyle/>
          <a:p>
            <a:r>
              <a:rPr lang="en-US" sz="3200" b="1" dirty="0">
                <a:solidFill>
                  <a:schemeClr val="tx1"/>
                </a:solidFill>
              </a:rPr>
              <a:t>Prediction of network parameters using LSTM</a:t>
            </a:r>
            <a:endParaRPr lang="en-IN" sz="3200" dirty="0"/>
          </a:p>
        </p:txBody>
      </p:sp>
      <p:sp>
        <p:nvSpPr>
          <p:cNvPr id="3" name="Content Placeholder 2"/>
          <p:cNvSpPr>
            <a:spLocks noGrp="1"/>
          </p:cNvSpPr>
          <p:nvPr>
            <p:ph idx="1"/>
          </p:nvPr>
        </p:nvSpPr>
        <p:spPr>
          <a:xfrm>
            <a:off x="1391323" y="1436914"/>
            <a:ext cx="9036423" cy="4395715"/>
          </a:xfrm>
        </p:spPr>
        <p:txBody>
          <a:bodyPr>
            <a:normAutofit/>
          </a:bodyPr>
          <a:lstStyle/>
          <a:p>
            <a:pPr marL="68580" indent="0">
              <a:buNone/>
            </a:pPr>
            <a:r>
              <a:rPr lang="en-US" b="1" dirty="0"/>
              <a:t>Step1:Preprocessing of Data before Training (Scaling the data)</a:t>
            </a:r>
          </a:p>
          <a:p>
            <a:r>
              <a:rPr lang="en-US" dirty="0">
                <a:latin typeface="Times New Roman" panose="02020603050405020304" pitchFamily="18" charset="0"/>
                <a:cs typeface="Times New Roman" panose="02020603050405020304" pitchFamily="18" charset="0"/>
              </a:rPr>
              <a:t>Scaling of data is a method used to normalize the range of independent variables or features of data.</a:t>
            </a:r>
          </a:p>
          <a:p>
            <a:r>
              <a:rPr lang="en-US" dirty="0">
                <a:latin typeface="Times New Roman" panose="02020603050405020304" pitchFamily="18" charset="0"/>
                <a:cs typeface="Times New Roman" panose="02020603050405020304" pitchFamily="18" charset="0"/>
              </a:rPr>
              <a:t>There are various types of normalization. </a:t>
            </a:r>
          </a:p>
          <a:p>
            <a:r>
              <a:rPr lang="en-US" dirty="0">
                <a:latin typeface="Times New Roman" panose="02020603050405020304" pitchFamily="18" charset="0"/>
                <a:cs typeface="Times New Roman" panose="02020603050405020304" pitchFamily="18" charset="0"/>
              </a:rPr>
              <a:t>We have </a:t>
            </a:r>
            <a:r>
              <a:rPr lang="en-US" dirty="0" err="1">
                <a:latin typeface="Times New Roman" panose="02020603050405020304" pitchFamily="18" charset="0"/>
                <a:cs typeface="Times New Roman" panose="02020603050405020304" pitchFamily="18" charset="0"/>
              </a:rPr>
              <a:t>choosen</a:t>
            </a:r>
            <a:r>
              <a:rPr lang="en-US" dirty="0">
                <a:latin typeface="Times New Roman" panose="02020603050405020304" pitchFamily="18" charset="0"/>
                <a:cs typeface="Times New Roman" panose="02020603050405020304" pitchFamily="18" charset="0"/>
              </a:rPr>
              <a:t> to do min-max scaling, which is the simplest method and consists in rescaling the range of features to scale the range in [0, 1] or [−1, 1]. Selecting the target range depends on the nature of the data.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91" y="701092"/>
            <a:ext cx="9366325" cy="605193"/>
          </a:xfrm>
        </p:spPr>
        <p:txBody>
          <a:bodyPr>
            <a:normAutofit/>
          </a:bodyPr>
          <a:lstStyle/>
          <a:p>
            <a:r>
              <a:rPr lang="en-US" sz="3200" b="1" dirty="0">
                <a:solidFill>
                  <a:schemeClr val="tx1"/>
                </a:solidFill>
              </a:rPr>
              <a:t>Prediction of network parameters using LSTM</a:t>
            </a:r>
            <a:endParaRPr lang="en-IN" sz="3200" dirty="0"/>
          </a:p>
        </p:txBody>
      </p:sp>
      <p:sp>
        <p:nvSpPr>
          <p:cNvPr id="3" name="Content Placeholder 2"/>
          <p:cNvSpPr>
            <a:spLocks noGrp="1"/>
          </p:cNvSpPr>
          <p:nvPr>
            <p:ph idx="1"/>
          </p:nvPr>
        </p:nvSpPr>
        <p:spPr>
          <a:xfrm>
            <a:off x="1391323" y="1469572"/>
            <a:ext cx="9036423" cy="4363058"/>
          </a:xfrm>
        </p:spPr>
        <p:txBody>
          <a:bodyPr>
            <a:normAutofit/>
          </a:bodyPr>
          <a:lstStyle/>
          <a:p>
            <a:pPr marL="68580" indent="0">
              <a:buNone/>
            </a:pPr>
            <a:r>
              <a:rPr lang="en-US" b="1" dirty="0"/>
              <a:t>Step2: Training Phase of LSTM model</a:t>
            </a:r>
          </a:p>
          <a:p>
            <a:r>
              <a:rPr lang="en-US" dirty="0">
                <a:latin typeface="Times New Roman" panose="02020603050405020304" pitchFamily="18" charset="0"/>
                <a:cs typeface="Times New Roman" panose="02020603050405020304" pitchFamily="18" charset="0"/>
              </a:rPr>
              <a:t>After scaling we need to transform the data into a format that is appropriate for modeling with LSTM </a:t>
            </a:r>
          </a:p>
          <a:p>
            <a:r>
              <a:rPr lang="en-US" dirty="0">
                <a:latin typeface="Times New Roman" panose="02020603050405020304" pitchFamily="18" charset="0"/>
                <a:cs typeface="Times New Roman" panose="02020603050405020304" pitchFamily="18" charset="0"/>
              </a:rPr>
              <a:t>LSTM models are a type of recurrent neural network capable of learning sequences of observations. This may make them a network well suited to time series forecasting.</a:t>
            </a:r>
          </a:p>
          <a:p>
            <a:r>
              <a:rPr lang="en-US" dirty="0">
                <a:latin typeface="Times New Roman" panose="02020603050405020304" pitchFamily="18" charset="0"/>
                <a:cs typeface="Times New Roman" panose="02020603050405020304" pitchFamily="18" charset="0"/>
              </a:rPr>
              <a:t>The number of epochs is the number of complete passes through the training dataset. </a:t>
            </a:r>
          </a:p>
          <a:p>
            <a:r>
              <a:rPr lang="en-US" dirty="0">
                <a:latin typeface="Times New Roman" panose="02020603050405020304" pitchFamily="18" charset="0"/>
                <a:cs typeface="Times New Roman" panose="02020603050405020304" pitchFamily="18" charset="0"/>
              </a:rPr>
              <a:t>The LSTM use the sequence in the training phase.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539879"/>
          </a:xfrm>
        </p:spPr>
        <p:txBody>
          <a:bodyPr>
            <a:normAutofit fontScale="90000"/>
          </a:bodyPr>
          <a:lstStyle/>
          <a:p>
            <a:r>
              <a:rPr lang="en-US" sz="3200" b="1" dirty="0">
                <a:solidFill>
                  <a:schemeClr val="tx1"/>
                </a:solidFill>
              </a:rPr>
              <a:t>Output of Training of Data using LSTM</a:t>
            </a:r>
            <a:endParaRPr lang="en-IN" sz="32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229" y="1649186"/>
            <a:ext cx="9127671" cy="4147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588865"/>
          </a:xfrm>
        </p:spPr>
        <p:txBody>
          <a:bodyPr>
            <a:normAutofit/>
          </a:bodyPr>
          <a:lstStyle/>
          <a:p>
            <a:r>
              <a:rPr lang="en-US" sz="3200" b="1" dirty="0">
                <a:solidFill>
                  <a:schemeClr val="tx1"/>
                </a:solidFill>
              </a:rPr>
              <a:t>Prediction of network parameters using LSTM</a:t>
            </a:r>
            <a:endParaRPr lang="en-IN" sz="3200" dirty="0"/>
          </a:p>
        </p:txBody>
      </p:sp>
      <p:sp>
        <p:nvSpPr>
          <p:cNvPr id="3" name="Content Placeholder 2"/>
          <p:cNvSpPr>
            <a:spLocks noGrp="1"/>
          </p:cNvSpPr>
          <p:nvPr>
            <p:ph idx="1"/>
          </p:nvPr>
        </p:nvSpPr>
        <p:spPr>
          <a:xfrm>
            <a:off x="1391323" y="1665514"/>
            <a:ext cx="9036423" cy="4167115"/>
          </a:xfrm>
        </p:spPr>
        <p:txBody>
          <a:bodyPr>
            <a:normAutofit/>
          </a:bodyPr>
          <a:lstStyle/>
          <a:p>
            <a:pPr marL="68580" indent="0">
              <a:buNone/>
            </a:pPr>
            <a:r>
              <a:rPr lang="en-US" b="1" dirty="0"/>
              <a:t>Step3: Accuracy measure in LSTM model</a:t>
            </a:r>
            <a:endParaRPr lang="en-US" dirty="0"/>
          </a:p>
          <a:p>
            <a:r>
              <a:rPr lang="en-US" dirty="0">
                <a:latin typeface="Times New Roman" panose="02020603050405020304" pitchFamily="18" charset="0"/>
                <a:cs typeface="Times New Roman" panose="02020603050405020304" pitchFamily="18" charset="0"/>
              </a:rPr>
              <a:t>After training phase ,you take the entire sequence as input to our RNN and extract the final output produced.</a:t>
            </a:r>
          </a:p>
          <a:p>
            <a:r>
              <a:rPr lang="en-US" dirty="0">
                <a:latin typeface="Times New Roman" panose="02020603050405020304" pitchFamily="18" charset="0"/>
                <a:cs typeface="Times New Roman" panose="02020603050405020304" pitchFamily="18" charset="0"/>
              </a:rPr>
              <a:t>We can then compare your predicted output with the expected output, for each input in the sequence, and measure the error.</a:t>
            </a:r>
          </a:p>
          <a:p>
            <a:r>
              <a:rPr lang="en-US" dirty="0">
                <a:latin typeface="Times New Roman" panose="02020603050405020304" pitchFamily="18" charset="0"/>
                <a:cs typeface="Times New Roman" panose="02020603050405020304" pitchFamily="18" charset="0"/>
              </a:rPr>
              <a:t>Usually, people train RNNs by measuring the cross-entropy error for each output pair in the predicted and expected sequence, and then take the mean of that value.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560" y="738104"/>
            <a:ext cx="9366325" cy="648736"/>
          </a:xfrm>
        </p:spPr>
        <p:txBody>
          <a:bodyPr>
            <a:normAutofit fontScale="90000"/>
          </a:bodyPr>
          <a:lstStyle/>
          <a:p>
            <a:r>
              <a:rPr lang="en-IN" b="1" dirty="0">
                <a:solidFill>
                  <a:schemeClr val="tx1"/>
                </a:solidFill>
              </a:rPr>
              <a:t>Methodology for Network Analysis</a:t>
            </a:r>
            <a:endParaRPr lang="en-IN" dirty="0">
              <a:solidFill>
                <a:schemeClr val="tx1"/>
              </a:solidFill>
            </a:endParaRPr>
          </a:p>
        </p:txBody>
      </p:sp>
      <p:sp>
        <p:nvSpPr>
          <p:cNvPr id="3" name="Content Placeholder 2"/>
          <p:cNvSpPr>
            <a:spLocks noGrp="1"/>
          </p:cNvSpPr>
          <p:nvPr>
            <p:ph idx="1"/>
          </p:nvPr>
        </p:nvSpPr>
        <p:spPr>
          <a:xfrm>
            <a:off x="1421803" y="1500692"/>
            <a:ext cx="9036423" cy="4589865"/>
          </a:xfrm>
        </p:spPr>
        <p:txBody>
          <a:bodyPr>
            <a:normAutofit/>
          </a:bodyPr>
          <a:lstStyle/>
          <a:p>
            <a:r>
              <a:rPr lang="en-IN" dirty="0">
                <a:latin typeface="Times New Roman" panose="02020603050405020304" pitchFamily="18" charset="0"/>
                <a:cs typeface="Times New Roman" panose="02020603050405020304" pitchFamily="18" charset="0"/>
              </a:rPr>
              <a:t>The main objective of this study/project is to make a analysis model for the dimensions of mobile network which will help the users many folds.</a:t>
            </a:r>
            <a:r>
              <a:rPr lang="en-US" dirty="0">
                <a:latin typeface="Times New Roman" panose="02020603050405020304" pitchFamily="18" charset="0"/>
                <a:cs typeface="Times New Roman" panose="02020603050405020304" pitchFamily="18" charset="0"/>
              </a:rPr>
              <a:t>Our test processes were designed with the following assumptions and settings : </a:t>
            </a:r>
          </a:p>
          <a:p>
            <a:pPr marL="68580" indent="0">
              <a:buNone/>
            </a:pPr>
            <a:r>
              <a:rPr lang="en-US" dirty="0">
                <a:latin typeface="Times New Roman" panose="02020603050405020304" pitchFamily="18" charset="0"/>
                <a:cs typeface="Times New Roman" panose="02020603050405020304" pitchFamily="18" charset="0"/>
              </a:rPr>
              <a:t>1. Each network was tested concurrently to ensure that environmental 	conditions were the same for each service operator.</a:t>
            </a:r>
          </a:p>
          <a:p>
            <a:pPr marL="68580" indent="0">
              <a:buNone/>
            </a:pPr>
            <a:r>
              <a:rPr lang="en-US" dirty="0">
                <a:latin typeface="Times New Roman" panose="02020603050405020304" pitchFamily="18" charset="0"/>
                <a:cs typeface="Times New Roman" panose="02020603050405020304" pitchFamily="18" charset="0"/>
              </a:rPr>
              <a:t>2. Identical handsets were used for each network.</a:t>
            </a:r>
          </a:p>
          <a:p>
            <a:pPr marL="68580" indent="0">
              <a:buNone/>
            </a:pPr>
            <a:r>
              <a:rPr lang="en-IN" dirty="0">
                <a:latin typeface="Times New Roman" panose="02020603050405020304" pitchFamily="18" charset="0"/>
                <a:cs typeface="Times New Roman" panose="02020603050405020304" pitchFamily="18" charset="0"/>
              </a:rPr>
              <a:t>3. We collected our data using a mobile application developed by us, 	namely a “</a:t>
            </a:r>
            <a:r>
              <a:rPr lang="en-IN" dirty="0">
                <a:solidFill>
                  <a:srgbClr val="C00000"/>
                </a:solidFill>
                <a:latin typeface="Times New Roman" panose="02020603050405020304" pitchFamily="18" charset="0"/>
                <a:cs typeface="Times New Roman" panose="02020603050405020304" pitchFamily="18" charset="0"/>
              </a:rPr>
              <a:t>Speed-test</a:t>
            </a:r>
            <a:r>
              <a:rPr lang="en-IN" dirty="0">
                <a:latin typeface="Times New Roman" panose="02020603050405020304" pitchFamily="18" charset="0"/>
                <a:cs typeface="Times New Roman" panose="02020603050405020304" pitchFamily="18" charset="0"/>
              </a:rPr>
              <a:t>” app which can store the network speed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977" y="733750"/>
            <a:ext cx="9366325" cy="556207"/>
          </a:xfrm>
        </p:spPr>
        <p:txBody>
          <a:bodyPr>
            <a:normAutofit fontScale="90000"/>
          </a:bodyPr>
          <a:lstStyle/>
          <a:p>
            <a:r>
              <a:rPr lang="en-US" sz="3200" b="1" dirty="0">
                <a:solidFill>
                  <a:schemeClr val="tx1"/>
                </a:solidFill>
              </a:rPr>
              <a:t>Prediction of network parameters using LSTM</a:t>
            </a:r>
            <a:endParaRPr lang="en-IN" sz="3200" dirty="0"/>
          </a:p>
        </p:txBody>
      </p:sp>
      <p:sp>
        <p:nvSpPr>
          <p:cNvPr id="3" name="Content Placeholder 2"/>
          <p:cNvSpPr>
            <a:spLocks noGrp="1"/>
          </p:cNvSpPr>
          <p:nvPr>
            <p:ph idx="1"/>
          </p:nvPr>
        </p:nvSpPr>
        <p:spPr>
          <a:xfrm>
            <a:off x="1391323" y="1420586"/>
            <a:ext cx="9036423" cy="4412043"/>
          </a:xfrm>
        </p:spPr>
        <p:txBody>
          <a:bodyPr/>
          <a:lstStyle/>
          <a:p>
            <a:pPr marL="68580" indent="0">
              <a:buNone/>
            </a:pPr>
            <a:r>
              <a:rPr lang="en-IN" b="1" dirty="0"/>
              <a:t>Step4: Graphical Analysis of Data</a:t>
            </a:r>
          </a:p>
          <a:p>
            <a:pPr marL="68580" indent="0">
              <a:buNone/>
            </a:pPr>
            <a:endParaRPr lang="en-IN" b="1" dirty="0"/>
          </a:p>
          <a:p>
            <a:r>
              <a:rPr lang="en-IN" dirty="0">
                <a:latin typeface="Times New Roman" panose="02020603050405020304" pitchFamily="18" charset="0"/>
                <a:cs typeface="Times New Roman" panose="02020603050405020304" pitchFamily="18" charset="0"/>
              </a:rPr>
              <a:t>Plot real data vs Predicted data </a:t>
            </a:r>
            <a:r>
              <a:rPr lang="en-US" dirty="0">
                <a:solidFill>
                  <a:schemeClr val="tx1"/>
                </a:solidFill>
                <a:latin typeface="Times New Roman" panose="02020603050405020304" pitchFamily="18" charset="0"/>
                <a:cs typeface="Times New Roman" panose="02020603050405020304" pitchFamily="18" charset="0"/>
              </a:rPr>
              <a:t>Prediction of network parameters using LSTM.</a:t>
            </a:r>
          </a:p>
          <a:p>
            <a:r>
              <a:rPr lang="en-US" dirty="0">
                <a:latin typeface="Times New Roman" panose="02020603050405020304" pitchFamily="18" charset="0"/>
                <a:cs typeface="Times New Roman" panose="02020603050405020304" pitchFamily="18" charset="0"/>
              </a:rPr>
              <a:t>Now, we plot the real data after binning of data using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seaborn</a:t>
            </a:r>
            <a:r>
              <a:rPr lang="en-US" dirty="0">
                <a:latin typeface="Times New Roman" panose="02020603050405020304" pitchFamily="18" charset="0"/>
                <a:cs typeface="Times New Roman" panose="02020603050405020304" pitchFamily="18" charset="0"/>
              </a:rPr>
              <a:t> python library.</a:t>
            </a:r>
          </a:p>
          <a:p>
            <a:r>
              <a:rPr lang="en-US" dirty="0">
                <a:latin typeface="Times New Roman" panose="02020603050405020304" pitchFamily="18" charset="0"/>
                <a:cs typeface="Times New Roman" panose="02020603050405020304" pitchFamily="18" charset="0"/>
              </a:rPr>
              <a:t>We have plot for both the network parameters prediction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Video Download Speed and Signal Strength.</a:t>
            </a:r>
            <a:endParaRPr lang="en-IN" dirty="0">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831722"/>
            <a:ext cx="9366325" cy="523550"/>
          </a:xfrm>
        </p:spPr>
        <p:txBody>
          <a:bodyPr>
            <a:normAutofit fontScale="90000"/>
          </a:bodyPr>
          <a:lstStyle/>
          <a:p>
            <a:r>
              <a:rPr lang="en-IN" sz="2800" b="1" dirty="0">
                <a:solidFill>
                  <a:schemeClr val="tx1"/>
                </a:solidFill>
              </a:rPr>
              <a:t>Output of </a:t>
            </a:r>
            <a:r>
              <a:rPr lang="en-US" sz="2800" b="1" dirty="0">
                <a:solidFill>
                  <a:schemeClr val="tx1"/>
                </a:solidFill>
              </a:rPr>
              <a:t>Prediction of network parameters using LSTM</a:t>
            </a:r>
            <a:endParaRPr lang="en-IN" sz="2800" dirty="0">
              <a:solidFill>
                <a:schemeClr val="tx1"/>
              </a:solidFill>
            </a:endParaRP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65414" y="1534885"/>
            <a:ext cx="5143500" cy="4833257"/>
          </a:xfrm>
        </p:spPr>
      </p:pic>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074229" y="1632857"/>
            <a:ext cx="5306785" cy="465364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637850"/>
          </a:xfrm>
        </p:spPr>
        <p:txBody>
          <a:bodyPr>
            <a:normAutofit/>
          </a:bodyPr>
          <a:lstStyle/>
          <a:p>
            <a:r>
              <a:rPr lang="en-IN" sz="2400" b="1" dirty="0">
                <a:solidFill>
                  <a:schemeClr val="tx1"/>
                </a:solidFill>
              </a:rPr>
              <a:t>Output of </a:t>
            </a:r>
            <a:r>
              <a:rPr lang="en-US" sz="2400" b="1" dirty="0">
                <a:solidFill>
                  <a:schemeClr val="tx1"/>
                </a:solidFill>
              </a:rPr>
              <a:t>Prediction of network parameters using LSTM</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586" y="1828800"/>
            <a:ext cx="9356271" cy="4310743"/>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588865"/>
          </a:xfrm>
        </p:spPr>
        <p:txBody>
          <a:bodyPr>
            <a:normAutofit/>
          </a:bodyPr>
          <a:lstStyle/>
          <a:p>
            <a:r>
              <a:rPr lang="en-US" sz="2400" b="1" dirty="0">
                <a:solidFill>
                  <a:schemeClr val="tx1"/>
                </a:solidFill>
              </a:rPr>
              <a:t>Prediction of network parameters using Linear Regression</a:t>
            </a:r>
            <a:endParaRPr lang="en-IN" sz="2400" dirty="0">
              <a:solidFill>
                <a:schemeClr val="tx1"/>
              </a:solidFill>
            </a:endParaRPr>
          </a:p>
        </p:txBody>
      </p:sp>
      <p:sp>
        <p:nvSpPr>
          <p:cNvPr id="3" name="Content Placeholder 2"/>
          <p:cNvSpPr>
            <a:spLocks noGrp="1"/>
          </p:cNvSpPr>
          <p:nvPr>
            <p:ph idx="1"/>
          </p:nvPr>
        </p:nvSpPr>
        <p:spPr>
          <a:xfrm>
            <a:off x="1391323" y="1714500"/>
            <a:ext cx="9516163" cy="4118129"/>
          </a:xfrm>
        </p:spPr>
        <p:txBody>
          <a:bodyPr>
            <a:normAutofit fontScale="92500"/>
          </a:bodyPr>
          <a:lstStyle/>
          <a:p>
            <a:r>
              <a:rPr lang="en-US" b="1" dirty="0"/>
              <a:t>Step1: Linear regression Model Training and Model evaluation </a:t>
            </a:r>
            <a:endParaRPr lang="en-US" dirty="0"/>
          </a:p>
          <a:p>
            <a:pPr marL="68580" indent="0">
              <a:buNone/>
            </a:pPr>
            <a:r>
              <a:rPr lang="en-US" dirty="0">
                <a:latin typeface="Times New Roman" panose="02020603050405020304" pitchFamily="18" charset="0"/>
                <a:cs typeface="Times New Roman" panose="02020603050405020304" pitchFamily="18" charset="0"/>
              </a:rPr>
              <a:t>For Linear Regression, we have to pre-process the data. As it has no requirements of dependent and independent datasets, we directly input the data of download speed data. We fit the data into the Linear regression model.</a:t>
            </a:r>
            <a:r>
              <a:rPr lang="en-US" b="1" dirty="0">
                <a:latin typeface="Times New Roman" panose="02020603050405020304" pitchFamily="18" charset="0"/>
                <a:cs typeface="Times New Roman" panose="02020603050405020304" pitchFamily="18" charset="0"/>
              </a:rPr>
              <a:t> </a:t>
            </a:r>
          </a:p>
          <a:p>
            <a:pPr marL="68580" indent="0">
              <a:buNone/>
            </a:pPr>
            <a:endParaRPr lang="en-US" b="1" dirty="0">
              <a:latin typeface="Times New Roman" panose="02020603050405020304" pitchFamily="18" charset="0"/>
              <a:cs typeface="Times New Roman" panose="02020603050405020304" pitchFamily="18" charset="0"/>
            </a:endParaRPr>
          </a:p>
          <a:p>
            <a:r>
              <a:rPr lang="en-US" b="1" dirty="0"/>
              <a:t>Step2: Graphical Analysis of Data </a:t>
            </a:r>
            <a:endParaRPr lang="en-US" dirty="0"/>
          </a:p>
          <a:p>
            <a:pPr marL="68580" indent="0">
              <a:buNone/>
            </a:pPr>
            <a:r>
              <a:rPr lang="en-US" dirty="0">
                <a:latin typeface="Times New Roman" panose="02020603050405020304" pitchFamily="18" charset="0"/>
                <a:cs typeface="Times New Roman" panose="02020603050405020304" pitchFamily="18" charset="0"/>
              </a:rPr>
              <a:t>The comparison between the actual and the predicted graphs for download speed and signal strength using Linear Regression is given below. The red graphs is the predicted graph while the blue graph is the actual one. It can be easily seen that the error margin is quite high while the graph predicted is not properly aligned with the real data graph.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649" y="701092"/>
            <a:ext cx="9366325" cy="654179"/>
          </a:xfrm>
        </p:spPr>
        <p:txBody>
          <a:bodyPr>
            <a:normAutofit fontScale="90000"/>
          </a:bodyPr>
          <a:lstStyle/>
          <a:p>
            <a:r>
              <a:rPr lang="en-IN" b="1" dirty="0">
                <a:solidFill>
                  <a:schemeClr val="tx1"/>
                </a:solidFill>
              </a:rPr>
              <a:t>Output of Graphical Analysis</a:t>
            </a:r>
            <a:endParaRPr lang="en-IN" dirty="0">
              <a:solidFill>
                <a:schemeClr val="tx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4786" y="1387929"/>
            <a:ext cx="5633357" cy="4980214"/>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4857" y="1338943"/>
            <a:ext cx="5421086" cy="4980214"/>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766407"/>
            <a:ext cx="9366325" cy="654179"/>
          </a:xfrm>
        </p:spPr>
        <p:txBody>
          <a:bodyPr>
            <a:normAutofit/>
          </a:bodyPr>
          <a:lstStyle/>
          <a:p>
            <a:r>
              <a:rPr lang="en-US" sz="3200" b="1" dirty="0">
                <a:solidFill>
                  <a:schemeClr val="tx1"/>
                </a:solidFill>
              </a:rPr>
              <a:t>Error analysis of LSTM and Linear regression </a:t>
            </a:r>
            <a:endParaRPr lang="en-IN" sz="3200" dirty="0">
              <a:solidFill>
                <a:schemeClr val="tx1"/>
              </a:solidFill>
            </a:endParaRPr>
          </a:p>
        </p:txBody>
      </p:sp>
      <p:sp>
        <p:nvSpPr>
          <p:cNvPr id="3" name="Content Placeholder 2"/>
          <p:cNvSpPr>
            <a:spLocks noGrp="1"/>
          </p:cNvSpPr>
          <p:nvPr>
            <p:ph idx="1"/>
          </p:nvPr>
        </p:nvSpPr>
        <p:spPr>
          <a:xfrm>
            <a:off x="1391323" y="1485900"/>
            <a:ext cx="9036423" cy="4346729"/>
          </a:xfrm>
        </p:spPr>
        <p:txBody>
          <a:bodyPr/>
          <a:lstStyle/>
          <a:p>
            <a:r>
              <a:rPr lang="en-US" dirty="0">
                <a:latin typeface="Times New Roman" panose="02020603050405020304" pitchFamily="18" charset="0"/>
                <a:cs typeface="Times New Roman" panose="02020603050405020304" pitchFamily="18" charset="0"/>
              </a:rPr>
              <a:t>The error and graphical scores for Linear Regression is given below with error such as RMSE and R2 </a:t>
            </a:r>
            <a:r>
              <a:rPr lang="en-US" dirty="0" err="1">
                <a:latin typeface="Times New Roman" panose="02020603050405020304" pitchFamily="18" charset="0"/>
                <a:cs typeface="Times New Roman" panose="02020603050405020304" pitchFamily="18" charset="0"/>
              </a:rPr>
              <a:t>score.The</a:t>
            </a:r>
            <a:r>
              <a:rPr lang="en-US" dirty="0">
                <a:latin typeface="Times New Roman" panose="02020603050405020304" pitchFamily="18" charset="0"/>
                <a:cs typeface="Times New Roman" panose="02020603050405020304" pitchFamily="18" charset="0"/>
              </a:rPr>
              <a:t> errors can be seen being very high. </a:t>
            </a:r>
          </a:p>
          <a:p>
            <a:endParaRPr lang="en-IN" dirty="0"/>
          </a:p>
          <a:p>
            <a:endParaRPr lang="en-IN" dirty="0"/>
          </a:p>
          <a:p>
            <a:endParaRPr lang="en-IN" dirty="0"/>
          </a:p>
          <a:p>
            <a:pPr marL="6858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214" y="2862263"/>
            <a:ext cx="9046029" cy="2313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621522"/>
          </a:xfrm>
        </p:spPr>
        <p:txBody>
          <a:bodyPr>
            <a:normAutofit/>
          </a:bodyPr>
          <a:lstStyle/>
          <a:p>
            <a:r>
              <a:rPr lang="en-US" sz="3200" b="1" dirty="0">
                <a:solidFill>
                  <a:schemeClr val="tx1"/>
                </a:solidFill>
              </a:rPr>
              <a:t>Error analysis of LSTM and Linear regression</a:t>
            </a:r>
            <a:endParaRPr lang="en-IN" sz="3200" dirty="0">
              <a:solidFill>
                <a:schemeClr val="tx1"/>
              </a:solidFill>
            </a:endParaRPr>
          </a:p>
        </p:txBody>
      </p:sp>
      <p:sp>
        <p:nvSpPr>
          <p:cNvPr id="3" name="Content Placeholder 2"/>
          <p:cNvSpPr>
            <a:spLocks noGrp="1"/>
          </p:cNvSpPr>
          <p:nvPr>
            <p:ph idx="1"/>
          </p:nvPr>
        </p:nvSpPr>
        <p:spPr>
          <a:xfrm>
            <a:off x="1391323" y="1665514"/>
            <a:ext cx="9036423" cy="4167115"/>
          </a:xfrm>
        </p:spPr>
        <p:txBody>
          <a:bodyPr/>
          <a:lstStyle/>
          <a:p>
            <a:r>
              <a:rPr lang="en-US" dirty="0">
                <a:latin typeface="Times New Roman" panose="02020603050405020304" pitchFamily="18" charset="0"/>
                <a:cs typeface="Times New Roman" panose="02020603050405020304" pitchFamily="18" charset="0"/>
              </a:rPr>
              <a:t>The errors obtained for LSTM are listed below. We tried to find out 3 types of errors such as MAE,RMSE and MASE .The errors can be seen to be reduced to a large extent.</a:t>
            </a:r>
          </a:p>
          <a:p>
            <a:pPr marL="6858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069771"/>
            <a:ext cx="8866414" cy="2432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701092"/>
            <a:ext cx="9366325" cy="588865"/>
          </a:xfrm>
        </p:spPr>
        <p:txBody>
          <a:bodyPr>
            <a:normAutofit/>
          </a:bodyPr>
          <a:lstStyle/>
          <a:p>
            <a:r>
              <a:rPr lang="en-US" sz="2000" b="1" dirty="0">
                <a:solidFill>
                  <a:schemeClr val="tx1"/>
                </a:solidFill>
              </a:rPr>
              <a:t>Reason for difference in RMSE between LSTM and Linear regression </a:t>
            </a:r>
            <a:endParaRPr lang="en-IN" sz="2000" b="1" dirty="0">
              <a:solidFill>
                <a:schemeClr val="tx1"/>
              </a:solidFill>
            </a:endParaRPr>
          </a:p>
        </p:txBody>
      </p:sp>
      <p:sp>
        <p:nvSpPr>
          <p:cNvPr id="3" name="Content Placeholder 2"/>
          <p:cNvSpPr>
            <a:spLocks noGrp="1"/>
          </p:cNvSpPr>
          <p:nvPr>
            <p:ph idx="1"/>
          </p:nvPr>
        </p:nvSpPr>
        <p:spPr>
          <a:xfrm>
            <a:off x="1391323" y="1469572"/>
            <a:ext cx="9036423" cy="4363058"/>
          </a:xfrm>
        </p:spPr>
        <p:txBody>
          <a:bodyPr/>
          <a:lstStyle/>
          <a:p>
            <a:r>
              <a:rPr lang="en-US" dirty="0">
                <a:latin typeface="Times New Roman" panose="02020603050405020304" pitchFamily="18" charset="0"/>
                <a:cs typeface="Times New Roman" panose="02020603050405020304" pitchFamily="18" charset="0"/>
              </a:rPr>
              <a:t>LSTM can not only process single data points, but also entire sequences of data. </a:t>
            </a:r>
          </a:p>
          <a:p>
            <a:r>
              <a:rPr lang="en-US" dirty="0">
                <a:latin typeface="Times New Roman" panose="02020603050405020304" pitchFamily="18" charset="0"/>
                <a:cs typeface="Times New Roman" panose="02020603050405020304" pitchFamily="18" charset="0"/>
              </a:rPr>
              <a:t>LSTM networks are well-suited to classifying, processing and making predictions based on time series data.</a:t>
            </a:r>
          </a:p>
          <a:p>
            <a:r>
              <a:rPr lang="en-US" dirty="0">
                <a:latin typeface="Times New Roman" panose="02020603050405020304" pitchFamily="18" charset="0"/>
                <a:cs typeface="Times New Roman" panose="02020603050405020304" pitchFamily="18" charset="0"/>
              </a:rPr>
              <a:t>In contrast , We used Linear regression for prediction which is a linear approach to modelling the relationship between  dependent variable and one or more independent variables)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588865"/>
          </a:xfrm>
        </p:spPr>
        <p:txBody>
          <a:bodyPr>
            <a:normAutofit fontScale="90000"/>
          </a:bodyPr>
          <a:lstStyle/>
          <a:p>
            <a:r>
              <a:rPr lang="en-IN" b="1" dirty="0">
                <a:solidFill>
                  <a:schemeClr val="tx1"/>
                </a:solidFill>
              </a:rPr>
              <a:t>Conclusion</a:t>
            </a:r>
            <a:endParaRPr lang="en-IN" dirty="0">
              <a:solidFill>
                <a:schemeClr val="tx1"/>
              </a:solidFill>
            </a:endParaRPr>
          </a:p>
        </p:txBody>
      </p:sp>
      <p:sp>
        <p:nvSpPr>
          <p:cNvPr id="3" name="Content Placeholder 2"/>
          <p:cNvSpPr>
            <a:spLocks noGrp="1"/>
          </p:cNvSpPr>
          <p:nvPr>
            <p:ph idx="1"/>
          </p:nvPr>
        </p:nvSpPr>
        <p:spPr>
          <a:xfrm>
            <a:off x="1391323" y="1632858"/>
            <a:ext cx="9036423" cy="4199772"/>
          </a:xfrm>
        </p:spPr>
        <p:txBody>
          <a:bodyPr>
            <a:normAutofit/>
          </a:bodyPr>
          <a:lstStyle/>
          <a:p>
            <a:r>
              <a:rPr lang="en-IN" dirty="0">
                <a:latin typeface="Times New Roman" panose="02020603050405020304" pitchFamily="18" charset="0"/>
                <a:cs typeface="Times New Roman" panose="02020603050405020304" pitchFamily="18" charset="0"/>
              </a:rPr>
              <a:t>We have successfully implemented the LSTM model in our project for </a:t>
            </a:r>
            <a:r>
              <a:rPr lang="en-IN" dirty="0" err="1">
                <a:latin typeface="Times New Roman" panose="02020603050405020304" pitchFamily="18" charset="0"/>
                <a:cs typeface="Times New Roman" panose="02020603050405020304" pitchFamily="18" charset="0"/>
              </a:rPr>
              <a:t>singal</a:t>
            </a:r>
            <a:r>
              <a:rPr lang="en-IN" dirty="0">
                <a:latin typeface="Times New Roman" panose="02020603050405020304" pitchFamily="18" charset="0"/>
                <a:cs typeface="Times New Roman" panose="02020603050405020304" pitchFamily="18" charset="0"/>
              </a:rPr>
              <a:t> strength and download speed prediction.</a:t>
            </a:r>
          </a:p>
          <a:p>
            <a:r>
              <a:rPr lang="en-IN" dirty="0">
                <a:latin typeface="Times New Roman" panose="02020603050405020304" pitchFamily="18" charset="0"/>
                <a:cs typeface="Times New Roman" panose="02020603050405020304" pitchFamily="18" charset="0"/>
              </a:rPr>
              <a:t> The RMSE is also reduced to a large extent in the due course of time. </a:t>
            </a:r>
          </a:p>
          <a:p>
            <a:r>
              <a:rPr lang="en-IN" dirty="0">
                <a:latin typeface="Times New Roman" panose="02020603050405020304" pitchFamily="18" charset="0"/>
                <a:cs typeface="Times New Roman" panose="02020603050405020304" pitchFamily="18" charset="0"/>
              </a:rPr>
              <a:t>Practical application of this model still has many blockers and restrictions. One of the major factor is the weather, which has a larger impact on the network strength and also the connectivity of the handset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815" y="768872"/>
            <a:ext cx="9366325" cy="559596"/>
          </a:xfrm>
        </p:spPr>
        <p:txBody>
          <a:bodyPr>
            <a:normAutofit fontScale="90000"/>
          </a:bodyPr>
          <a:lstStyle/>
          <a:p>
            <a:r>
              <a:rPr lang="en-IN" b="1" dirty="0">
                <a:solidFill>
                  <a:schemeClr val="tx1"/>
                </a:solidFill>
              </a:rPr>
              <a:t>Future Scope</a:t>
            </a:r>
            <a:endParaRPr lang="en-IN" dirty="0"/>
          </a:p>
        </p:txBody>
      </p:sp>
      <p:sp>
        <p:nvSpPr>
          <p:cNvPr id="3" name="Content Placeholder 2"/>
          <p:cNvSpPr>
            <a:spLocks noGrp="1"/>
          </p:cNvSpPr>
          <p:nvPr>
            <p:ph idx="1"/>
          </p:nvPr>
        </p:nvSpPr>
        <p:spPr>
          <a:xfrm>
            <a:off x="1391323" y="1380226"/>
            <a:ext cx="9036423" cy="4452403"/>
          </a:xfrm>
        </p:spPr>
        <p:txBody>
          <a:bodyPr>
            <a:normAutofit/>
          </a:bodyPr>
          <a:lstStyle/>
          <a:p>
            <a:pPr lvl="0"/>
            <a:r>
              <a:rPr lang="en-I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o make a predictive model which can predict the dimensions of the network.</a:t>
            </a:r>
          </a:p>
          <a:p>
            <a:r>
              <a:rPr lang="en-IN" dirty="0">
                <a:latin typeface="Times New Roman" panose="02020603050405020304" pitchFamily="18" charset="0"/>
                <a:cs typeface="Times New Roman" panose="02020603050405020304" pitchFamily="18" charset="0"/>
              </a:rPr>
              <a:t>To come up with more large no of dataset and predicted our channel capacity more and more </a:t>
            </a:r>
            <a:r>
              <a:rPr lang="en-IN" dirty="0" err="1">
                <a:latin typeface="Times New Roman" panose="02020603050405020304" pitchFamily="18" charset="0"/>
                <a:cs typeface="Times New Roman" panose="02020603050405020304" pitchFamily="18" charset="0"/>
              </a:rPr>
              <a:t>accuretely</a:t>
            </a:r>
            <a:r>
              <a:rPr lang="en-I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 notification feature will be added to the model which will notify the users about the dimensions of the network .</a:t>
            </a:r>
          </a:p>
          <a:p>
            <a:r>
              <a:rPr lang="en-US" dirty="0">
                <a:latin typeface="Times New Roman" panose="02020603050405020304" pitchFamily="18" charset="0"/>
                <a:cs typeface="Times New Roman" panose="02020603050405020304" pitchFamily="18" charset="0"/>
              </a:rPr>
              <a:t>Other factors relating to the consumer experience of using mobile services can also be considered.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Analysis of mobile broadband services delivered to other devices, the performance of mobile virtual network operators (MNVOs) may be examined in future.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080" y="753344"/>
            <a:ext cx="9366325" cy="633496"/>
          </a:xfrm>
        </p:spPr>
        <p:txBody>
          <a:bodyPr>
            <a:normAutofit fontScale="90000"/>
          </a:bodyPr>
          <a:lstStyle/>
          <a:p>
            <a:r>
              <a:rPr lang="en-IN" b="1" dirty="0">
                <a:solidFill>
                  <a:schemeClr val="tx1"/>
                </a:solidFill>
              </a:rPr>
              <a:t>Process Flow Diagram</a:t>
            </a:r>
            <a:endParaRPr lang="en-IN" dirty="0">
              <a:solidFill>
                <a:schemeClr val="tx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7720" y="2362200"/>
            <a:ext cx="10408920" cy="2072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285" y="694690"/>
            <a:ext cx="9366250" cy="568960"/>
          </a:xfrm>
        </p:spPr>
        <p:txBody>
          <a:bodyPr>
            <a:normAutofit fontScale="90000"/>
          </a:bodyPr>
          <a:lstStyle/>
          <a:p>
            <a:r>
              <a:rPr lang="en-IN" altLang="en-US" b="1">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391285" y="1336040"/>
            <a:ext cx="9036685" cy="4496435"/>
          </a:xfrm>
        </p:spPr>
        <p:txBody>
          <a:bodyPr>
            <a:normAutofit lnSpcReduction="10000"/>
          </a:bodyPr>
          <a:lstStyle/>
          <a:p>
            <a:pPr marL="68580" indent="0">
              <a:buNone/>
            </a:pPr>
            <a:r>
              <a:rPr lang="en-US" sz="1800"/>
              <a:t>[1] Ian Goodfellow, Yoshua Bengio, and Aaron Courville. Deep learning. MIT </a:t>
            </a:r>
            <a:r>
              <a:rPr lang="en-IN" altLang="en-US" sz="1800"/>
              <a:t>	</a:t>
            </a:r>
            <a:r>
              <a:rPr lang="en-US" sz="1800"/>
              <a:t>press, 2016.</a:t>
            </a:r>
          </a:p>
          <a:p>
            <a:pPr marL="68580" indent="0">
              <a:buNone/>
            </a:pPr>
            <a:r>
              <a:rPr lang="en-US" sz="1800"/>
              <a:t>[</a:t>
            </a:r>
            <a:r>
              <a:rPr lang="en-IN" altLang="en-US" sz="1800"/>
              <a:t>2</a:t>
            </a:r>
            <a:r>
              <a:rPr lang="en-US" sz="1800"/>
              <a:t>] Roderforte. , Zingo. Zhang, and Yong. Li, “Using lstm and neural network methods for traffic flow prediction,” in Association of Automation (YAC), Youth Academic Annual Conference of. IEEE, 2016</a:t>
            </a:r>
          </a:p>
          <a:p>
            <a:pPr marL="68580" indent="0">
              <a:buNone/>
            </a:pPr>
            <a:r>
              <a:rPr lang="en-US" sz="1800"/>
              <a:t>[</a:t>
            </a:r>
            <a:r>
              <a:rPr lang="en-IN" altLang="en-US" sz="1800"/>
              <a:t>3</a:t>
            </a:r>
            <a:r>
              <a:rPr lang="en-US" sz="1800"/>
              <a:t>] Ian Goodfellow, Yoshua Bengio, and Aaron Courville. Deep learning. MIT </a:t>
            </a:r>
            <a:r>
              <a:rPr lang="en-IN" altLang="en-US" sz="1800"/>
              <a:t>	</a:t>
            </a:r>
            <a:r>
              <a:rPr lang="en-US" sz="1800"/>
              <a:t>press, 2016.</a:t>
            </a:r>
          </a:p>
          <a:p>
            <a:pPr marL="68580" indent="0">
              <a:buNone/>
            </a:pPr>
            <a:r>
              <a:rPr lang="en-US" sz="1800"/>
              <a:t>[</a:t>
            </a:r>
            <a:r>
              <a:rPr lang="en-IN" altLang="en-US" sz="1800"/>
              <a:t>4</a:t>
            </a:r>
            <a:r>
              <a:rPr lang="en-US" sz="1800"/>
              <a:t>] Jürgen Schmidhuber. Deep learning in neural networks: An overview. Neural </a:t>
            </a:r>
            <a:r>
              <a:rPr lang="en-IN" altLang="en-US" sz="1800"/>
              <a:t>	</a:t>
            </a:r>
            <a:r>
              <a:rPr lang="en-US" sz="1800"/>
              <a:t>networks, 61:85–117, 2015.</a:t>
            </a:r>
          </a:p>
          <a:p>
            <a:pPr marL="68580" indent="0">
              <a:buNone/>
            </a:pPr>
            <a:r>
              <a:rPr lang="en-US" sz="1800"/>
              <a:t>[</a:t>
            </a:r>
            <a:r>
              <a:rPr lang="en-IN" altLang="en-US" sz="1800"/>
              <a:t>5</a:t>
            </a:r>
            <a:r>
              <a:rPr lang="en-US" sz="1800"/>
              <a:t>] Maltsev, Pudeyev, Bolotin et al., “Channel modeling and characterization,” </a:t>
            </a:r>
            <a:r>
              <a:rPr lang="en-IN" altLang="en-US" sz="1800"/>
              <a:t>	</a:t>
            </a:r>
            <a:r>
              <a:rPr lang="en-US" sz="1800"/>
              <a:t>MiWEBA FP7-ICT-608637/V1.0, 2014</a:t>
            </a:r>
          </a:p>
          <a:p>
            <a:pPr marL="68580" indent="0">
              <a:buNone/>
            </a:pPr>
            <a:r>
              <a:rPr lang="en-US" sz="1800"/>
              <a:t>[</a:t>
            </a:r>
            <a:r>
              <a:rPr lang="en-IN" altLang="en-US" sz="1800"/>
              <a:t>6</a:t>
            </a:r>
            <a:r>
              <a:rPr lang="en-US" sz="1800"/>
              <a:t>] Tensorflow ,keras and scikit-learn documentation </a:t>
            </a:r>
            <a:r>
              <a:rPr lang="en-IN" altLang="en-US" sz="1800"/>
              <a:t>	</a:t>
            </a:r>
            <a:r>
              <a:rPr lang="en-US" sz="1800"/>
              <a:t>“https://www.tensorflow.org/resources/learn-ml , </a:t>
            </a:r>
          </a:p>
          <a:p>
            <a:pPr marL="68580" indent="0">
              <a:buNone/>
            </a:pPr>
            <a:r>
              <a:rPr lang="en-IN" altLang="en-US" sz="1800"/>
              <a:t>	</a:t>
            </a:r>
            <a:r>
              <a:rPr lang="en-US" sz="1800"/>
              <a:t>“https://keras.io/guides/ ,</a:t>
            </a:r>
          </a:p>
          <a:p>
            <a:pPr marL="68580" indent="0">
              <a:buNone/>
            </a:pPr>
            <a:r>
              <a:rPr lang="en-IN" altLang="en-US" sz="1800"/>
              <a:t>	</a:t>
            </a:r>
            <a:r>
              <a:rPr lang="en-US" sz="1800"/>
              <a:t> “https://scikit-learn.org/stable/tutorial/index.html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1363345" y="2930525"/>
            <a:ext cx="9424670" cy="1198880"/>
          </a:xfrm>
          <a:prstGeom prst="rect">
            <a:avLst/>
          </a:prstGeom>
          <a:noFill/>
          <a:ln>
            <a:noFill/>
          </a:ln>
        </p:spPr>
        <p:txBody>
          <a:bodyPr wrap="square" rtlCol="0" anchor="t">
            <a:spAutoFit/>
          </a:bodyPr>
          <a:lstStyle/>
          <a:p>
            <a:pPr algn="ctr"/>
            <a:r>
              <a:rPr lang="en-IN" altLang="en-US" sz="7200" b="1"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 y="822960"/>
            <a:ext cx="3070860" cy="53644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440" y="838200"/>
            <a:ext cx="3429000" cy="51511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4820" y="868680"/>
            <a:ext cx="3429000" cy="4907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592792"/>
          </a:xfrm>
        </p:spPr>
        <p:txBody>
          <a:bodyPr>
            <a:normAutofit fontScale="90000"/>
          </a:bodyPr>
          <a:lstStyle/>
          <a:p>
            <a:r>
              <a:rPr lang="en-IN" b="1" dirty="0">
                <a:solidFill>
                  <a:schemeClr val="tx1"/>
                </a:solidFill>
              </a:rPr>
              <a:t>Steps for Analysis</a:t>
            </a:r>
            <a:endParaRPr lang="en-IN" dirty="0">
              <a:solidFill>
                <a:schemeClr val="tx1"/>
              </a:solidFill>
            </a:endParaRPr>
          </a:p>
        </p:txBody>
      </p:sp>
      <p:sp>
        <p:nvSpPr>
          <p:cNvPr id="3" name="Content Placeholder 2"/>
          <p:cNvSpPr>
            <a:spLocks noGrp="1"/>
          </p:cNvSpPr>
          <p:nvPr>
            <p:ph idx="1"/>
          </p:nvPr>
        </p:nvSpPr>
        <p:spPr>
          <a:xfrm>
            <a:off x="1391323" y="1759352"/>
            <a:ext cx="9036423" cy="4363656"/>
          </a:xfrm>
        </p:spPr>
        <p:txBody>
          <a:bodyPr>
            <a:normAutofit/>
          </a:bodyPr>
          <a:lstStyle/>
          <a:p>
            <a:pPr marL="68580" indent="0">
              <a:buNone/>
            </a:pPr>
            <a:r>
              <a:rPr lang="en-US" dirty="0">
                <a:latin typeface="Times New Roman" panose="02020603050405020304" pitchFamily="18" charset="0"/>
                <a:cs typeface="Times New Roman" panose="02020603050405020304" pitchFamily="18" charset="0"/>
              </a:rPr>
              <a:t>1. We have collected data (upload and download speed) for the whole 	month in an interval of 15 minutes. </a:t>
            </a:r>
          </a:p>
          <a:p>
            <a:pPr marL="68580" indent="0">
              <a:buNone/>
            </a:pPr>
            <a:r>
              <a:rPr lang="en-US" dirty="0">
                <a:latin typeface="Times New Roman" panose="02020603050405020304" pitchFamily="18" charset="0"/>
                <a:cs typeface="Times New Roman" panose="02020603050405020304" pitchFamily="18" charset="0"/>
              </a:rPr>
              <a:t>2. Average of the all the intervals into a single value (discarded last few 	days). </a:t>
            </a:r>
          </a:p>
          <a:p>
            <a:pPr marL="68580" indent="0">
              <a:buNone/>
            </a:pPr>
            <a:r>
              <a:rPr lang="en-US" dirty="0">
                <a:latin typeface="Times New Roman" panose="02020603050405020304" pitchFamily="18" charset="0"/>
                <a:cs typeface="Times New Roman" panose="02020603050405020304" pitchFamily="18" charset="0"/>
              </a:rPr>
              <a:t>3. Usage of </a:t>
            </a:r>
            <a:r>
              <a:rPr lang="en-US" dirty="0" err="1">
                <a:latin typeface="Times New Roman" panose="02020603050405020304" pitchFamily="18" charset="0"/>
                <a:cs typeface="Times New Roman" panose="02020603050405020304" pitchFamily="18" charset="0"/>
              </a:rPr>
              <a:t>RegEx</a:t>
            </a:r>
            <a:r>
              <a:rPr lang="en-US" dirty="0">
                <a:latin typeface="Times New Roman" panose="02020603050405020304" pitchFamily="18" charset="0"/>
                <a:cs typeface="Times New Roman" panose="02020603050405020304" pitchFamily="18" charset="0"/>
              </a:rPr>
              <a:t> to recover the values from the text of the csv files. </a:t>
            </a:r>
          </a:p>
          <a:p>
            <a:pPr marL="68580" indent="0">
              <a:buNone/>
            </a:pPr>
            <a:r>
              <a:rPr lang="en-US" dirty="0">
                <a:latin typeface="Times New Roman" panose="02020603050405020304" pitchFamily="18" charset="0"/>
                <a:cs typeface="Times New Roman" panose="02020603050405020304" pitchFamily="18" charset="0"/>
              </a:rPr>
              <a:t>4. Separation of the files on the basis of: </a:t>
            </a:r>
          </a:p>
          <a:p>
            <a:pPr marL="68580" indent="0">
              <a:buNone/>
            </a:pPr>
            <a:r>
              <a:rPr lang="en-US" dirty="0">
                <a:latin typeface="Times New Roman" panose="02020603050405020304" pitchFamily="18" charset="0"/>
                <a:cs typeface="Times New Roman" panose="02020603050405020304" pitchFamily="18" charset="0"/>
              </a:rPr>
              <a:t>	Operator names </a:t>
            </a:r>
          </a:p>
          <a:p>
            <a:pPr marL="68580" indent="0">
              <a:buNone/>
            </a:pPr>
            <a:r>
              <a:rPr lang="en-US" dirty="0">
                <a:latin typeface="Times New Roman" panose="02020603050405020304" pitchFamily="18" charset="0"/>
                <a:cs typeface="Times New Roman" panose="02020603050405020304" pitchFamily="18" charset="0"/>
              </a:rPr>
              <a:t>	Operations performed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upload, download speed etc. </a:t>
            </a:r>
          </a:p>
          <a:p>
            <a:pPr marL="68580" indent="0">
              <a:buNone/>
            </a:pPr>
            <a:r>
              <a:rPr lang="en-US" dirty="0">
                <a:latin typeface="Times New Roman" panose="02020603050405020304" pitchFamily="18" charset="0"/>
                <a:cs typeface="Times New Roman" panose="02020603050405020304" pitchFamily="18" charset="0"/>
              </a:rPr>
              <a:t>	On the basis of platforms used. </a:t>
            </a:r>
          </a:p>
          <a:p>
            <a:pPr marL="68580" indent="0">
              <a:buNone/>
            </a:pPr>
            <a:r>
              <a:rPr lang="en-US" dirty="0">
                <a:latin typeface="Times New Roman" panose="02020603050405020304" pitchFamily="18" charset="0"/>
                <a:cs typeface="Times New Roman" panose="02020603050405020304" pitchFamily="18" charset="0"/>
              </a:rPr>
              <a:t>	On the basis of network type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3G, 4G etc.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0" y="1027664"/>
            <a:ext cx="9366325" cy="581217"/>
          </a:xfrm>
        </p:spPr>
        <p:txBody>
          <a:bodyPr>
            <a:normAutofit fontScale="90000"/>
          </a:bodyPr>
          <a:lstStyle/>
          <a:p>
            <a:r>
              <a:rPr lang="en-IN" b="1" dirty="0">
                <a:solidFill>
                  <a:schemeClr val="tx1"/>
                </a:solidFill>
              </a:rPr>
              <a:t>Various Analysis</a:t>
            </a:r>
          </a:p>
        </p:txBody>
      </p:sp>
      <p:sp>
        <p:nvSpPr>
          <p:cNvPr id="3" name="Content Placeholder 2"/>
          <p:cNvSpPr>
            <a:spLocks noGrp="1"/>
          </p:cNvSpPr>
          <p:nvPr>
            <p:ph idx="1"/>
          </p:nvPr>
        </p:nvSpPr>
        <p:spPr>
          <a:xfrm>
            <a:off x="1414472" y="1802791"/>
            <a:ext cx="9036423" cy="3508977"/>
          </a:xfrm>
        </p:spPr>
        <p:txBody>
          <a:bodyPr>
            <a:normAutofit fontScale="92500"/>
          </a:bodyPr>
          <a:lstStyle/>
          <a:p>
            <a:r>
              <a:rPr lang="en-US" dirty="0">
                <a:latin typeface="Times New Roman" panose="02020603050405020304" pitchFamily="18" charset="0"/>
                <a:cs typeface="Times New Roman" panose="02020603050405020304" pitchFamily="18" charset="0"/>
              </a:rPr>
              <a:t>Various analysis has been done throughout the process. </a:t>
            </a:r>
            <a:endParaRPr lang="en-IN" dirty="0">
              <a:latin typeface="Times New Roman" panose="02020603050405020304" pitchFamily="18" charset="0"/>
              <a:cs typeface="Times New Roman" panose="02020603050405020304" pitchFamily="18" charset="0"/>
            </a:endParaRPr>
          </a:p>
          <a:p>
            <a:pPr marL="68580" indent="0">
              <a:buNone/>
            </a:pPr>
            <a:r>
              <a:rPr lang="en-US" dirty="0">
                <a:latin typeface="Times New Roman" panose="02020603050405020304" pitchFamily="18" charset="0"/>
                <a:cs typeface="Times New Roman" panose="02020603050405020304" pitchFamily="18" charset="0"/>
              </a:rPr>
              <a:t>1. Comparison of download speeds in 4G between 2 operators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Airtel and 	</a:t>
            </a:r>
            <a:r>
              <a:rPr lang="en-US" dirty="0" err="1">
                <a:latin typeface="Times New Roman" panose="02020603050405020304" pitchFamily="18" charset="0"/>
                <a:cs typeface="Times New Roman" panose="02020603050405020304" pitchFamily="18" charset="0"/>
              </a:rPr>
              <a:t>Jio</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68580" indent="0">
              <a:buNone/>
            </a:pPr>
            <a:r>
              <a:rPr lang="en-US" dirty="0">
                <a:latin typeface="Times New Roman" panose="02020603050405020304" pitchFamily="18" charset="0"/>
                <a:cs typeface="Times New Roman" panose="02020603050405020304" pitchFamily="18" charset="0"/>
              </a:rPr>
              <a:t>2. Comparison of upload speeds in 4G between 2 operators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Airtel and </a:t>
            </a:r>
            <a:r>
              <a:rPr lang="en-US" dirty="0" err="1">
                <a:latin typeface="Times New Roman" panose="02020603050405020304" pitchFamily="18" charset="0"/>
                <a:cs typeface="Times New Roman" panose="02020603050405020304" pitchFamily="18" charset="0"/>
              </a:rPr>
              <a:t>Jio</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68580" indent="0">
              <a:buNone/>
            </a:pPr>
            <a:r>
              <a:rPr lang="en-US" dirty="0">
                <a:latin typeface="Times New Roman" panose="02020603050405020304" pitchFamily="18" charset="0"/>
                <a:cs typeface="Times New Roman" panose="02020603050405020304" pitchFamily="18" charset="0"/>
              </a:rPr>
              <a:t>3. Comparison of Signal strengths in 2 platforms using different operators. </a:t>
            </a:r>
            <a:endParaRPr lang="en-IN" dirty="0">
              <a:latin typeface="Times New Roman" panose="02020603050405020304" pitchFamily="18" charset="0"/>
              <a:cs typeface="Times New Roman" panose="02020603050405020304" pitchFamily="18" charset="0"/>
            </a:endParaRPr>
          </a:p>
          <a:p>
            <a:pPr marL="68580" indent="0">
              <a:buNone/>
            </a:pPr>
            <a:r>
              <a:rPr lang="en-US" dirty="0">
                <a:latin typeface="Times New Roman" panose="02020603050405020304" pitchFamily="18" charset="0"/>
                <a:cs typeface="Times New Roman" panose="02020603050405020304" pitchFamily="18" charset="0"/>
              </a:rPr>
              <a:t>4. Comparison of download speeds in 3G and 4G using a single operator. </a:t>
            </a:r>
            <a:endParaRPr lang="en-IN" dirty="0">
              <a:latin typeface="Times New Roman" panose="02020603050405020304" pitchFamily="18" charset="0"/>
              <a:cs typeface="Times New Roman" panose="02020603050405020304" pitchFamily="18" charset="0"/>
            </a:endParaRPr>
          </a:p>
          <a:p>
            <a:pPr marL="68580" indent="0">
              <a:buNone/>
            </a:pPr>
            <a:r>
              <a:rPr lang="en-US" dirty="0">
                <a:latin typeface="Times New Roman" panose="02020603050405020304" pitchFamily="18" charset="0"/>
                <a:cs typeface="Times New Roman" panose="02020603050405020304" pitchFamily="18" charset="0"/>
              </a:rPr>
              <a:t>5. Comparison of upload speeds in 3G and 4G using a single operator</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4785" y="807249"/>
            <a:ext cx="10265434" cy="639762"/>
          </a:xfrm>
        </p:spPr>
        <p:txBody>
          <a:bodyPr>
            <a:normAutofit fontScale="92500" lnSpcReduction="20000"/>
          </a:bodyPr>
          <a:lstStyle/>
          <a:p>
            <a:r>
              <a:rPr lang="en-US" dirty="0">
                <a:solidFill>
                  <a:schemeClr val="tx1"/>
                </a:solidFill>
              </a:rPr>
              <a:t>Comparison of Download and upload speed between 4G and 3G of same operator</a:t>
            </a:r>
            <a:endParaRPr lang="en-IN" dirty="0">
              <a:solidFill>
                <a:schemeClr val="tx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080" y="1432560"/>
            <a:ext cx="5547359" cy="5080383"/>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2838" y="1417320"/>
            <a:ext cx="5374322" cy="509562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560" y="799064"/>
            <a:ext cx="9366325" cy="633496"/>
          </a:xfrm>
        </p:spPr>
        <p:txBody>
          <a:bodyPr>
            <a:noAutofit/>
          </a:bodyPr>
          <a:lstStyle/>
          <a:p>
            <a:br>
              <a:rPr lang="en-IN" sz="2000" b="1" dirty="0">
                <a:solidFill>
                  <a:schemeClr val="tx1"/>
                </a:solidFill>
              </a:rPr>
            </a:br>
            <a:r>
              <a:rPr lang="en-US" sz="2000" b="1" dirty="0">
                <a:solidFill>
                  <a:schemeClr val="tx1"/>
                </a:solidFill>
              </a:rPr>
              <a:t>Comparison of Download and upload speed between 4G and 3G of two operator</a:t>
            </a:r>
            <a:endParaRPr lang="en-IN" sz="2000" b="1"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840" y="1417320"/>
            <a:ext cx="5669280" cy="4952999"/>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33160" y="1341120"/>
            <a:ext cx="5303520" cy="5090159"/>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1</TotalTime>
  <Words>2010</Words>
  <Application>Microsoft Office PowerPoint</Application>
  <PresentationFormat>Widescreen</PresentationFormat>
  <Paragraphs>148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Century Gothic</vt:lpstr>
      <vt:lpstr>Times New Roman</vt:lpstr>
      <vt:lpstr>Wingdings 2</vt:lpstr>
      <vt:lpstr>Austin</vt:lpstr>
      <vt:lpstr>MEASUREMENT  BASED PERFORMANCE ANALYSIS OF 3G AND 4G LTE NETWORK</vt:lpstr>
      <vt:lpstr>Aim of Project</vt:lpstr>
      <vt:lpstr>Methodology for Network Analysis</vt:lpstr>
      <vt:lpstr>Process Flow Diagram</vt:lpstr>
      <vt:lpstr>PowerPoint Presentation</vt:lpstr>
      <vt:lpstr>Steps for Analysis</vt:lpstr>
      <vt:lpstr>Various Analysis</vt:lpstr>
      <vt:lpstr>PowerPoint Presentation</vt:lpstr>
      <vt:lpstr> Comparison of Download and upload speed between 4G and 3G of two operator</vt:lpstr>
      <vt:lpstr>Comparison of Signal strengths in Google Chrome And Firefox platforms using Airtel and Jio operators</vt:lpstr>
      <vt:lpstr>Result and analysis</vt:lpstr>
      <vt:lpstr>Methodology for Network Parameters Prediction</vt:lpstr>
      <vt:lpstr>Selection of the model</vt:lpstr>
      <vt:lpstr>Software Used For Network Parameters Prediction</vt:lpstr>
      <vt:lpstr>PowerPoint Presentation</vt:lpstr>
      <vt:lpstr>Pre-processing of Data for Network Parameters prediction </vt:lpstr>
      <vt:lpstr>Output of reading and creating DataFrame</vt:lpstr>
      <vt:lpstr>Pre-processing of Data for Network Parameters prediction </vt:lpstr>
      <vt:lpstr>Output of Binning of the data</vt:lpstr>
      <vt:lpstr>Pre-processing of Data for Network Parameters prediction </vt:lpstr>
      <vt:lpstr>Output of Data Visualization(Normal plotting)</vt:lpstr>
      <vt:lpstr>Output of Data Visualization(Scattered plotting)</vt:lpstr>
      <vt:lpstr>Pre-processing of Data for Network Parameters prediction </vt:lpstr>
      <vt:lpstr>Output of filling of NaN value( Normal Plot)</vt:lpstr>
      <vt:lpstr>Output of filling of NaN value( Scattered Plot)</vt:lpstr>
      <vt:lpstr>Prediction of network parameters using LSTM</vt:lpstr>
      <vt:lpstr>Prediction of network parameters using LSTM</vt:lpstr>
      <vt:lpstr>Output of Training of Data using LSTM</vt:lpstr>
      <vt:lpstr>Prediction of network parameters using LSTM</vt:lpstr>
      <vt:lpstr>Prediction of network parameters using LSTM</vt:lpstr>
      <vt:lpstr>Output of Prediction of network parameters using LSTM</vt:lpstr>
      <vt:lpstr>Output of Prediction of network parameters using LSTM</vt:lpstr>
      <vt:lpstr>Prediction of network parameters using Linear Regression</vt:lpstr>
      <vt:lpstr>Output of Graphical Analysis</vt:lpstr>
      <vt:lpstr>Error analysis of LSTM and Linear regression </vt:lpstr>
      <vt:lpstr>Error analysis of LSTM and Linear regression</vt:lpstr>
      <vt:lpstr>Reason for difference in RMSE between LSTM and Linear regression </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Abhishek Kumar</dc:creator>
  <cp:lastModifiedBy>Abhishek Kumar</cp:lastModifiedBy>
  <cp:revision>44</cp:revision>
  <dcterms:created xsi:type="dcterms:W3CDTF">2020-06-14T08:36:00Z</dcterms:created>
  <dcterms:modified xsi:type="dcterms:W3CDTF">2022-08-25T12:06:11Z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