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pen Sans SemiBold"/>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ad0c34f7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ad0c34f7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d0c34f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ad0c34f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b393a4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b393a4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8b393a4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8b393a4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ad0c34f7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ad0c34f7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ad0c34f7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ad0c34f7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ad0c34f7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ad0c34f7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a193310f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a193310f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ad0c34f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ad0c34f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ad0c34f7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ad0c34f7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ad0c34f7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ad0c34f7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ad0c34f7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ad0c34f7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ad0c34f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ad0c34f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ad0c34f7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ad0c34f7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39500" y="5002800"/>
            <a:ext cx="9183600" cy="140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p:nvPr/>
        </p:nvSpPr>
        <p:spPr>
          <a:xfrm>
            <a:off x="-39500" y="5002800"/>
            <a:ext cx="9183600" cy="140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83100" y="2220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p:nvPr/>
        </p:nvSpPr>
        <p:spPr>
          <a:xfrm>
            <a:off x="-39500" y="5002800"/>
            <a:ext cx="9183600" cy="140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 name="Google Shape;25;p4"/>
          <p:cNvCxnSpPr/>
          <p:nvPr/>
        </p:nvCxnSpPr>
        <p:spPr>
          <a:xfrm>
            <a:off x="3350" y="937925"/>
            <a:ext cx="9154200" cy="0"/>
          </a:xfrm>
          <a:prstGeom prst="straightConnector1">
            <a:avLst/>
          </a:prstGeom>
          <a:noFill/>
          <a:ln cap="flat" cmpd="sng" w="19050">
            <a:solidFill>
              <a:srgbClr val="CC4125"/>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83100" y="2220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39500" y="5002800"/>
            <a:ext cx="9183600" cy="140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5"/>
          <p:cNvCxnSpPr/>
          <p:nvPr/>
        </p:nvCxnSpPr>
        <p:spPr>
          <a:xfrm>
            <a:off x="3350" y="937925"/>
            <a:ext cx="9154200" cy="0"/>
          </a:xfrm>
          <a:prstGeom prst="straightConnector1">
            <a:avLst/>
          </a:prstGeom>
          <a:noFill/>
          <a:ln cap="flat" cmpd="sng" w="19050">
            <a:solidFill>
              <a:srgbClr val="CC4125"/>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83100" y="22205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6"/>
          <p:cNvSpPr/>
          <p:nvPr/>
        </p:nvSpPr>
        <p:spPr>
          <a:xfrm>
            <a:off x="-39500" y="5002800"/>
            <a:ext cx="9183600" cy="140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6"/>
          <p:cNvCxnSpPr/>
          <p:nvPr/>
        </p:nvCxnSpPr>
        <p:spPr>
          <a:xfrm>
            <a:off x="3350" y="937925"/>
            <a:ext cx="9154200" cy="0"/>
          </a:xfrm>
          <a:prstGeom prst="straightConnector1">
            <a:avLst/>
          </a:prstGeom>
          <a:noFill/>
          <a:ln cap="flat" cmpd="sng" w="19050">
            <a:solidFill>
              <a:srgbClr val="CC4125"/>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00" y="22205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1pPr>
            <a:lvl2pPr lvl="1">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2pPr>
            <a:lvl3pPr lvl="2">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3pPr>
            <a:lvl4pPr lvl="3">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4pPr>
            <a:lvl5pPr lvl="4">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5pPr>
            <a:lvl6pPr lvl="5">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6pPr>
            <a:lvl7pPr lvl="6">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7pPr>
            <a:lvl8pPr lvl="7">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8pPr>
            <a:lvl9pPr lvl="8">
              <a:spcBef>
                <a:spcPts val="0"/>
              </a:spcBef>
              <a:spcAft>
                <a:spcPts val="0"/>
              </a:spcAft>
              <a:buClr>
                <a:srgbClr val="980000"/>
              </a:buClr>
              <a:buSzPts val="2800"/>
              <a:buFont typeface="Open Sans SemiBold"/>
              <a:buNone/>
              <a:defRPr sz="2800">
                <a:solidFill>
                  <a:srgbClr val="980000"/>
                </a:solidFill>
                <a:latin typeface="Open Sans SemiBold"/>
                <a:ea typeface="Open Sans SemiBold"/>
                <a:cs typeface="Open Sans SemiBold"/>
                <a:sym typeface="Open Sans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39500" y="5002800"/>
            <a:ext cx="9183600" cy="140700"/>
          </a:xfrm>
          <a:prstGeom prst="rect">
            <a:avLst/>
          </a:prstGeom>
          <a:solidFill>
            <a:srgbClr val="980000"/>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 name="Google Shape;10;p1"/>
          <p:cNvPicPr preferRelativeResize="0"/>
          <p:nvPr/>
        </p:nvPicPr>
        <p:blipFill>
          <a:blip r:embed="rId1">
            <a:alphaModFix/>
          </a:blip>
          <a:stretch>
            <a:fillRect/>
          </a:stretch>
        </p:blipFill>
        <p:spPr>
          <a:xfrm>
            <a:off x="8287825" y="80825"/>
            <a:ext cx="773074" cy="7730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8" y="45542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44"/>
              <a:t>CS6370 - Natural Language Processing</a:t>
            </a:r>
            <a:endParaRPr sz="3644"/>
          </a:p>
          <a:p>
            <a:pPr indent="0" lvl="0" marL="0" rtl="0" algn="ctr">
              <a:spcBef>
                <a:spcPts val="0"/>
              </a:spcBef>
              <a:spcAft>
                <a:spcPts val="0"/>
              </a:spcAft>
              <a:buNone/>
            </a:pPr>
            <a:r>
              <a:rPr lang="en" sz="3644"/>
              <a:t> Project</a:t>
            </a:r>
            <a:endParaRPr sz="3644"/>
          </a:p>
          <a:p>
            <a:pPr indent="0" lvl="0" marL="0" rtl="0" algn="ctr">
              <a:spcBef>
                <a:spcPts val="0"/>
              </a:spcBef>
              <a:spcAft>
                <a:spcPts val="0"/>
              </a:spcAft>
              <a:buNone/>
            </a:pPr>
            <a:r>
              <a:t/>
            </a:r>
            <a:endParaRPr sz="2866"/>
          </a:p>
        </p:txBody>
      </p:sp>
      <p:sp>
        <p:nvSpPr>
          <p:cNvPr id="65" name="Google Shape;65;p13"/>
          <p:cNvSpPr txBox="1"/>
          <p:nvPr>
            <p:ph idx="1" type="subTitle"/>
          </p:nvPr>
        </p:nvSpPr>
        <p:spPr>
          <a:xfrm>
            <a:off x="311700" y="2834125"/>
            <a:ext cx="8520600" cy="1829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2866">
                <a:solidFill>
                  <a:srgbClr val="980000"/>
                </a:solidFill>
                <a:latin typeface="Open Sans SemiBold"/>
                <a:ea typeface="Open Sans SemiBold"/>
                <a:cs typeface="Open Sans SemiBold"/>
                <a:sym typeface="Open Sans SemiBold"/>
              </a:rPr>
              <a:t>Team-13</a:t>
            </a:r>
            <a:endParaRPr sz="2866">
              <a:solidFill>
                <a:srgbClr val="980000"/>
              </a:solidFill>
              <a:latin typeface="Open Sans SemiBold"/>
              <a:ea typeface="Open Sans SemiBold"/>
              <a:cs typeface="Open Sans SemiBold"/>
              <a:sym typeface="Open Sans SemiBold"/>
            </a:endParaRPr>
          </a:p>
          <a:p>
            <a:pPr indent="0" lvl="0" marL="0" rtl="0" algn="ctr">
              <a:spcBef>
                <a:spcPts val="0"/>
              </a:spcBef>
              <a:spcAft>
                <a:spcPts val="0"/>
              </a:spcAft>
              <a:buClr>
                <a:schemeClr val="dk1"/>
              </a:buClr>
              <a:buSzPct val="38372"/>
              <a:buFont typeface="Arial"/>
              <a:buNone/>
            </a:pPr>
            <a:r>
              <a:t/>
            </a:r>
            <a:endParaRPr sz="2866">
              <a:solidFill>
                <a:srgbClr val="980000"/>
              </a:solidFill>
              <a:latin typeface="Open Sans SemiBold"/>
              <a:ea typeface="Open Sans SemiBold"/>
              <a:cs typeface="Open Sans SemiBold"/>
              <a:sym typeface="Open Sans SemiBold"/>
            </a:endParaRPr>
          </a:p>
          <a:p>
            <a:pPr indent="0" lvl="0" marL="0" rtl="0" algn="ctr">
              <a:lnSpc>
                <a:spcPct val="150000"/>
              </a:lnSpc>
              <a:spcBef>
                <a:spcPts val="0"/>
              </a:spcBef>
              <a:spcAft>
                <a:spcPts val="0"/>
              </a:spcAft>
              <a:buNone/>
            </a:pPr>
            <a:r>
              <a:rPr lang="en" sz="2000"/>
              <a:t>Abhishek Kumar (CS21M002)</a:t>
            </a:r>
            <a:endParaRPr sz="2000"/>
          </a:p>
          <a:p>
            <a:pPr indent="0" lvl="0" marL="0" rtl="0" algn="ctr">
              <a:lnSpc>
                <a:spcPct val="150000"/>
              </a:lnSpc>
              <a:spcBef>
                <a:spcPts val="0"/>
              </a:spcBef>
              <a:spcAft>
                <a:spcPts val="0"/>
              </a:spcAft>
              <a:buNone/>
            </a:pPr>
            <a:r>
              <a:rPr lang="en" sz="2000"/>
              <a:t>Ganesh Jatavath (CS21M019)</a:t>
            </a:r>
            <a:endParaRPr sz="2000"/>
          </a:p>
          <a:p>
            <a:pPr indent="0" lvl="0" marL="0" rtl="0" algn="ctr">
              <a:lnSpc>
                <a:spcPct val="150000"/>
              </a:lnSpc>
              <a:spcBef>
                <a:spcPts val="0"/>
              </a:spcBef>
              <a:spcAft>
                <a:spcPts val="0"/>
              </a:spcAft>
              <a:buNone/>
            </a:pPr>
            <a:r>
              <a:rPr lang="en" sz="2000"/>
              <a:t>Mohammed Safi Ur Rahman Khan (CS21M035)</a:t>
            </a:r>
            <a:endParaRPr sz="2000"/>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 Vectorizing </a:t>
            </a:r>
            <a:r>
              <a:rPr lang="en"/>
              <a:t>Techniques</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Word vectorization is a methodology in NLP to map words or phrases from vocabulary to a corresponding vector of real numbers which used to find word predictions, word similarities/semantics.</a:t>
            </a:r>
            <a:endParaRPr/>
          </a:p>
          <a:p>
            <a:pPr indent="-342900" lvl="0" marL="457200" rtl="0" algn="l">
              <a:spcBef>
                <a:spcPts val="0"/>
              </a:spcBef>
              <a:spcAft>
                <a:spcPts val="0"/>
              </a:spcAft>
              <a:buSzPts val="1800"/>
              <a:buChar char="●"/>
            </a:pPr>
            <a:r>
              <a:rPr lang="en"/>
              <a:t>We have tried </a:t>
            </a:r>
            <a:endParaRPr/>
          </a:p>
          <a:p>
            <a:pPr indent="-317500" lvl="1" marL="914400" rtl="0" algn="l">
              <a:spcBef>
                <a:spcPts val="0"/>
              </a:spcBef>
              <a:spcAft>
                <a:spcPts val="0"/>
              </a:spcAft>
              <a:buSzPts val="1400"/>
              <a:buChar char="○"/>
            </a:pPr>
            <a:r>
              <a:rPr lang="en"/>
              <a:t>Tf-Idf</a:t>
            </a:r>
            <a:endParaRPr/>
          </a:p>
          <a:p>
            <a:pPr indent="-317500" lvl="1" marL="914400" rtl="0" algn="l">
              <a:spcBef>
                <a:spcPts val="0"/>
              </a:spcBef>
              <a:spcAft>
                <a:spcPts val="0"/>
              </a:spcAft>
              <a:buSzPts val="1400"/>
              <a:buChar char="○"/>
            </a:pPr>
            <a:r>
              <a:rPr lang="en"/>
              <a:t>BOW</a:t>
            </a:r>
            <a:endParaRPr/>
          </a:p>
          <a:p>
            <a:pPr indent="-317500" lvl="1" marL="914400" rtl="0" algn="l">
              <a:spcBef>
                <a:spcPts val="0"/>
              </a:spcBef>
              <a:spcAft>
                <a:spcPts val="0"/>
              </a:spcAft>
              <a:buSzPts val="1400"/>
              <a:buChar char="○"/>
            </a:pPr>
            <a:r>
              <a:rPr lang="en"/>
              <a:t>Word2Vec</a:t>
            </a:r>
            <a:endParaRPr/>
          </a:p>
          <a:p>
            <a:pPr indent="-342900" lvl="0" marL="457200" rtl="0" algn="l">
              <a:spcBef>
                <a:spcPts val="0"/>
              </a:spcBef>
              <a:spcAft>
                <a:spcPts val="0"/>
              </a:spcAft>
              <a:buSzPts val="1800"/>
              <a:buChar char="●"/>
            </a:pPr>
            <a:r>
              <a:rPr lang="en"/>
              <a:t>Tf-Idf and BOW are semantic </a:t>
            </a:r>
            <a:r>
              <a:rPr lang="en"/>
              <a:t>agnostic</a:t>
            </a:r>
            <a:r>
              <a:rPr lang="en"/>
              <a:t> methods whereas Word2Vec hopes to capture some semantic characteristic of words by looking at its context.</a:t>
            </a:r>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311700" y="926325"/>
            <a:ext cx="8520600" cy="387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Word embeddings captures semantic and syntactic relationships between words and also the context of words in a document.</a:t>
            </a:r>
            <a:endParaRPr/>
          </a:p>
          <a:p>
            <a:pPr indent="-342900" lvl="0" marL="457200" rtl="0" algn="l">
              <a:spcBef>
                <a:spcPts val="0"/>
              </a:spcBef>
              <a:spcAft>
                <a:spcPts val="0"/>
              </a:spcAft>
              <a:buSzPts val="1800"/>
              <a:buChar char="●"/>
            </a:pPr>
            <a:r>
              <a:rPr lang="en"/>
              <a:t>Word2vec model takes input as a large size of corpus and produces output to vector space.</a:t>
            </a:r>
            <a:endParaRPr/>
          </a:p>
          <a:p>
            <a:pPr indent="-342900" lvl="0" marL="457200" rtl="0" algn="l">
              <a:spcBef>
                <a:spcPts val="0"/>
              </a:spcBef>
              <a:spcAft>
                <a:spcPts val="0"/>
              </a:spcAft>
              <a:buSzPts val="1800"/>
              <a:buChar char="●"/>
            </a:pPr>
            <a:r>
              <a:rPr lang="en"/>
              <a:t>Each word vector will be placed on this vector space. In vector space words that share context commonly in a corpus are closer to each other</a:t>
            </a:r>
            <a:endParaRPr/>
          </a:p>
          <a:p>
            <a:pPr indent="-342900" lvl="0" marL="457200" rtl="0" algn="l">
              <a:spcBef>
                <a:spcPts val="0"/>
              </a:spcBef>
              <a:spcAft>
                <a:spcPts val="0"/>
              </a:spcAft>
              <a:buSzPts val="1800"/>
              <a:buChar char="●"/>
            </a:pPr>
            <a:r>
              <a:rPr lang="en"/>
              <a:t>the modern techniques use a neural network architecture to train complex data models and outperforms for huge datasets</a:t>
            </a:r>
            <a:endParaRPr/>
          </a:p>
          <a:p>
            <a:pPr indent="-342900" lvl="0" marL="457200" rtl="0" algn="l">
              <a:spcBef>
                <a:spcPts val="0"/>
              </a:spcBef>
              <a:spcAft>
                <a:spcPts val="0"/>
              </a:spcAft>
              <a:buSzPts val="1800"/>
              <a:buChar char="●"/>
            </a:pPr>
            <a:r>
              <a:rPr lang="en"/>
              <a:t>We tried two methods:</a:t>
            </a:r>
            <a:endParaRPr/>
          </a:p>
          <a:p>
            <a:pPr indent="-317500" lvl="1" marL="914400" rtl="0" algn="l">
              <a:spcBef>
                <a:spcPts val="0"/>
              </a:spcBef>
              <a:spcAft>
                <a:spcPts val="0"/>
              </a:spcAft>
              <a:buSzPts val="1400"/>
              <a:buChar char="○"/>
            </a:pPr>
            <a:r>
              <a:rPr lang="en"/>
              <a:t>Pretrained glove vectors</a:t>
            </a:r>
            <a:endParaRPr/>
          </a:p>
          <a:p>
            <a:pPr indent="-317500" lvl="1" marL="914400" rtl="0" algn="l">
              <a:spcBef>
                <a:spcPts val="0"/>
              </a:spcBef>
              <a:spcAft>
                <a:spcPts val="0"/>
              </a:spcAft>
              <a:buSzPts val="1400"/>
              <a:buChar char="○"/>
            </a:pPr>
            <a:r>
              <a:rPr lang="en"/>
              <a:t>Training Word2Vec on Cranfield.</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3"/>
          <p:cNvSpPr txBox="1"/>
          <p:nvPr/>
        </p:nvSpPr>
        <p:spPr>
          <a:xfrm>
            <a:off x="311700" y="227050"/>
            <a:ext cx="778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800">
                <a:solidFill>
                  <a:srgbClr val="980000"/>
                </a:solidFill>
                <a:latin typeface="Open Sans SemiBold"/>
                <a:ea typeface="Open Sans SemiBold"/>
                <a:cs typeface="Open Sans SemiBold"/>
                <a:sym typeface="Open Sans SemiBold"/>
              </a:rPr>
              <a:t>Word2Vec</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Word2Vec</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download pre-trained Word2Vec and got GloVe vector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Then for each sentence , get document terms matrix</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Using this, we build index for computing similarity matrix value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Then evaluate</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Word2Vec model on Cranfield Dataset</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400"/>
              <a:t>Here used Cranfield dataset</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Using this , we compute document term matrix</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Then build index for computing similarity matrix</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Then evaluate</a:t>
            </a:r>
            <a:endParaRPr sz="1400"/>
          </a:p>
          <a:p>
            <a:pPr indent="0" lvl="0" marL="0" rtl="0" algn="l">
              <a:spcBef>
                <a:spcPts val="1200"/>
              </a:spcBef>
              <a:spcAft>
                <a:spcPts val="1200"/>
              </a:spcAft>
              <a:buNone/>
            </a:pPr>
            <a:r>
              <a:t/>
            </a:r>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ESA</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we use the massive open source data present freely on the web in our case, Wikipedia.</a:t>
            </a:r>
            <a:endParaRPr/>
          </a:p>
          <a:p>
            <a:pPr indent="-342900" lvl="0" marL="457200" rtl="0" algn="l">
              <a:spcBef>
                <a:spcPts val="0"/>
              </a:spcBef>
              <a:spcAft>
                <a:spcPts val="0"/>
              </a:spcAft>
              <a:buSzPts val="1800"/>
              <a:buChar char="●"/>
            </a:pPr>
            <a:r>
              <a:rPr lang="en"/>
              <a:t>R</a:t>
            </a:r>
            <a:r>
              <a:rPr lang="en"/>
              <a:t>epresenting texts as a weighted mixture of a predetermined set of natural concepts, which are defined by humans themselves.</a:t>
            </a:r>
            <a:endParaRPr/>
          </a:p>
          <a:p>
            <a:pPr indent="-342900" lvl="0" marL="457200" rtl="0" algn="l">
              <a:spcBef>
                <a:spcPts val="0"/>
              </a:spcBef>
              <a:spcAft>
                <a:spcPts val="0"/>
              </a:spcAft>
              <a:buSzPts val="1800"/>
              <a:buChar char="●"/>
            </a:pPr>
            <a:r>
              <a:rPr lang="en"/>
              <a:t>Meaning of texts in a high-dimensional space of concepts derived from Wikipedia.</a:t>
            </a:r>
            <a:endParaRPr/>
          </a:p>
          <a:p>
            <a:pPr indent="-342900" lvl="0" marL="457200" rtl="0" algn="l">
              <a:spcBef>
                <a:spcPts val="0"/>
              </a:spcBef>
              <a:spcAft>
                <a:spcPts val="0"/>
              </a:spcAft>
              <a:buSzPts val="1800"/>
              <a:buChar char="●"/>
            </a:pPr>
            <a:r>
              <a:rPr lang="en"/>
              <a:t>Keeping in mind computational issues, we restricted ourselves to titles only. </a:t>
            </a:r>
            <a:endParaRPr/>
          </a:p>
          <a:p>
            <a:pPr indent="-342900" lvl="0" marL="457200" rtl="0" algn="l">
              <a:spcBef>
                <a:spcPts val="0"/>
              </a:spcBef>
              <a:spcAft>
                <a:spcPts val="0"/>
              </a:spcAft>
              <a:buSzPts val="1800"/>
              <a:buChar char="●"/>
            </a:pPr>
            <a:r>
              <a:rPr lang="en"/>
              <a:t>Used the pymediawiki library for fetching various articles.</a:t>
            </a:r>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7"/>
          <p:cNvPicPr preferRelativeResize="0"/>
          <p:nvPr/>
        </p:nvPicPr>
        <p:blipFill>
          <a:blip r:embed="rId3">
            <a:alphaModFix/>
          </a:blip>
          <a:stretch>
            <a:fillRect/>
          </a:stretch>
        </p:blipFill>
        <p:spPr>
          <a:xfrm>
            <a:off x="190500" y="828675"/>
            <a:ext cx="8763000" cy="348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Improvements on the Vector Space Model</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 Done</a:t>
            </a:r>
            <a:endParaRPr/>
          </a:p>
        </p:txBody>
      </p:sp>
      <p:sp>
        <p:nvSpPr>
          <p:cNvPr id="78" name="Google Shape;78;p15"/>
          <p:cNvSpPr txBox="1"/>
          <p:nvPr>
            <p:ph idx="1" type="body"/>
          </p:nvPr>
        </p:nvSpPr>
        <p:spPr>
          <a:xfrm>
            <a:off x="311700" y="11422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Preprocessing the Documents and Queries</a:t>
            </a:r>
            <a:endParaRPr/>
          </a:p>
          <a:p>
            <a:pPr indent="-317500" lvl="1" marL="914400" rtl="0" algn="l">
              <a:lnSpc>
                <a:spcPct val="150000"/>
              </a:lnSpc>
              <a:spcBef>
                <a:spcPts val="0"/>
              </a:spcBef>
              <a:spcAft>
                <a:spcPts val="0"/>
              </a:spcAft>
              <a:buSzPts val="1400"/>
              <a:buChar char="○"/>
            </a:pPr>
            <a:r>
              <a:rPr lang="en"/>
              <a:t>Sentence Segmentation</a:t>
            </a:r>
            <a:endParaRPr/>
          </a:p>
          <a:p>
            <a:pPr indent="-317500" lvl="1" marL="914400" rtl="0" algn="l">
              <a:lnSpc>
                <a:spcPct val="150000"/>
              </a:lnSpc>
              <a:spcBef>
                <a:spcPts val="0"/>
              </a:spcBef>
              <a:spcAft>
                <a:spcPts val="0"/>
              </a:spcAft>
              <a:buSzPts val="1400"/>
              <a:buChar char="○"/>
            </a:pPr>
            <a:r>
              <a:rPr lang="en"/>
              <a:t>Word Tokenization</a:t>
            </a:r>
            <a:endParaRPr/>
          </a:p>
          <a:p>
            <a:pPr indent="-317500" lvl="1" marL="914400" rtl="0" algn="l">
              <a:lnSpc>
                <a:spcPct val="150000"/>
              </a:lnSpc>
              <a:spcBef>
                <a:spcPts val="0"/>
              </a:spcBef>
              <a:spcAft>
                <a:spcPts val="0"/>
              </a:spcAft>
              <a:buSzPts val="1400"/>
              <a:buChar char="○"/>
            </a:pPr>
            <a:r>
              <a:rPr lang="en"/>
              <a:t>Inflection Reduction - Lemmatization</a:t>
            </a:r>
            <a:endParaRPr/>
          </a:p>
          <a:p>
            <a:pPr indent="-317500" lvl="1" marL="914400" rtl="0" algn="l">
              <a:lnSpc>
                <a:spcPct val="150000"/>
              </a:lnSpc>
              <a:spcBef>
                <a:spcPts val="0"/>
              </a:spcBef>
              <a:spcAft>
                <a:spcPts val="0"/>
              </a:spcAft>
              <a:buSzPts val="1400"/>
              <a:buChar char="○"/>
            </a:pPr>
            <a:r>
              <a:rPr lang="en"/>
              <a:t>Stop Word Removal</a:t>
            </a:r>
            <a:endParaRPr/>
          </a:p>
          <a:p>
            <a:pPr indent="-342900" lvl="0" marL="457200" rtl="0" algn="l">
              <a:lnSpc>
                <a:spcPct val="150000"/>
              </a:lnSpc>
              <a:spcBef>
                <a:spcPts val="0"/>
              </a:spcBef>
              <a:spcAft>
                <a:spcPts val="0"/>
              </a:spcAft>
              <a:buSzPts val="1800"/>
              <a:buChar char="●"/>
            </a:pPr>
            <a:r>
              <a:rPr lang="en"/>
              <a:t>Building Index using Vector Space Model</a:t>
            </a:r>
            <a:endParaRPr/>
          </a:p>
          <a:p>
            <a:pPr indent="-342900" lvl="0" marL="457200" rtl="0" algn="l">
              <a:lnSpc>
                <a:spcPct val="150000"/>
              </a:lnSpc>
              <a:spcBef>
                <a:spcPts val="0"/>
              </a:spcBef>
              <a:spcAft>
                <a:spcPts val="0"/>
              </a:spcAft>
              <a:buSzPts val="1800"/>
              <a:buChar char="●"/>
            </a:pPr>
            <a:r>
              <a:rPr lang="en"/>
              <a:t>Ranking Documents based on this Index</a:t>
            </a:r>
            <a:endParaRPr/>
          </a:p>
          <a:p>
            <a:pPr indent="-342900" lvl="0" marL="457200" rtl="0" algn="l">
              <a:lnSpc>
                <a:spcPct val="150000"/>
              </a:lnSpc>
              <a:spcBef>
                <a:spcPts val="0"/>
              </a:spcBef>
              <a:spcAft>
                <a:spcPts val="0"/>
              </a:spcAft>
              <a:buSzPts val="1800"/>
              <a:buChar char="●"/>
            </a:pPr>
            <a:r>
              <a:rPr lang="en"/>
              <a:t>Evaluation of the system on the queries</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Shortcomings in Previous method</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a:t>
            </a:r>
            <a:r>
              <a:rPr lang="en"/>
              <a:t>ails to take the order of words into account</a:t>
            </a:r>
            <a:endParaRPr/>
          </a:p>
          <a:p>
            <a:pPr indent="-342900" lvl="0" marL="457200" rtl="0" algn="l">
              <a:lnSpc>
                <a:spcPct val="150000"/>
              </a:lnSpc>
              <a:spcBef>
                <a:spcPts val="0"/>
              </a:spcBef>
              <a:spcAft>
                <a:spcPts val="0"/>
              </a:spcAft>
              <a:buSzPts val="1800"/>
              <a:buChar char="●"/>
            </a:pPr>
            <a:r>
              <a:rPr lang="en"/>
              <a:t>Assumes an orthogonal relationship between words</a:t>
            </a:r>
            <a:endParaRPr/>
          </a:p>
          <a:p>
            <a:pPr indent="-342900" lvl="0" marL="457200" rtl="0" algn="l">
              <a:lnSpc>
                <a:spcPct val="150000"/>
              </a:lnSpc>
              <a:spcBef>
                <a:spcPts val="0"/>
              </a:spcBef>
              <a:spcAft>
                <a:spcPts val="0"/>
              </a:spcAft>
              <a:buSzPts val="1800"/>
              <a:buChar char="●"/>
            </a:pPr>
            <a:r>
              <a:rPr lang="en"/>
              <a:t>Words in the query must precisely match the words in the documents.</a:t>
            </a:r>
            <a:endParaRPr/>
          </a:p>
          <a:p>
            <a:pPr indent="-342900" lvl="0" marL="457200" rtl="0" algn="l">
              <a:lnSpc>
                <a:spcPct val="150000"/>
              </a:lnSpc>
              <a:spcBef>
                <a:spcPts val="0"/>
              </a:spcBef>
              <a:spcAft>
                <a:spcPts val="0"/>
              </a:spcAft>
              <a:buSzPts val="1800"/>
              <a:buChar char="●"/>
            </a:pPr>
            <a:r>
              <a:rPr lang="en"/>
              <a:t>Never considers the semantic closeness and similarity of words (i.e., does blind matching)</a:t>
            </a:r>
            <a:endParaRPr/>
          </a:p>
          <a:p>
            <a:pPr indent="-342900" lvl="0" marL="457200" rtl="0" algn="l">
              <a:lnSpc>
                <a:spcPct val="150000"/>
              </a:lnSpc>
              <a:spcBef>
                <a:spcPts val="0"/>
              </a:spcBef>
              <a:spcAft>
                <a:spcPts val="0"/>
              </a:spcAft>
              <a:buSzPts val="1800"/>
              <a:buChar char="●"/>
            </a:pPr>
            <a:r>
              <a:rPr lang="en"/>
              <a:t>Very computationally expensive</a:t>
            </a:r>
            <a:endParaRPr/>
          </a:p>
          <a:p>
            <a:pPr indent="-342900" lvl="0" marL="457200" rtl="0" algn="l">
              <a:lnSpc>
                <a:spcPct val="150000"/>
              </a:lnSpc>
              <a:spcBef>
                <a:spcPts val="0"/>
              </a:spcBef>
              <a:spcAft>
                <a:spcPts val="0"/>
              </a:spcAft>
              <a:buSzPts val="1800"/>
              <a:buChar char="●"/>
            </a:pPr>
            <a:r>
              <a:rPr lang="en"/>
              <a:t>Theoretically assumes that terms are statistically independent.</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Hypothesis</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a:t>If we observe, a lot of limitations of the vector space model are revolving around the fact that this model fails to take into account the semantic relationship of the words (i.e., assuming orthogonality between words).</a:t>
            </a:r>
            <a:endParaRPr/>
          </a:p>
          <a:p>
            <a:pPr indent="0" lvl="0" marL="457200" rtl="0" algn="l">
              <a:lnSpc>
                <a:spcPct val="115000"/>
              </a:lnSpc>
              <a:spcBef>
                <a:spcPts val="1200"/>
              </a:spcBef>
              <a:spcAft>
                <a:spcPts val="0"/>
              </a:spcAft>
              <a:buNone/>
            </a:pPr>
            <a:r>
              <a:t/>
            </a:r>
            <a:endParaRPr/>
          </a:p>
          <a:p>
            <a:pPr indent="-334327" lvl="0" marL="457200" rtl="0" algn="l">
              <a:lnSpc>
                <a:spcPct val="115000"/>
              </a:lnSpc>
              <a:spcBef>
                <a:spcPts val="1200"/>
              </a:spcBef>
              <a:spcAft>
                <a:spcPts val="0"/>
              </a:spcAft>
              <a:buSzPct val="100000"/>
              <a:buChar char="●"/>
            </a:pPr>
            <a:r>
              <a:rPr lang="en"/>
              <a:t>Our hypothesis is that we may be able to improve the performance of our search engine by removing the previous orthogonal assumption of words and modeling relationships between words and also by considering the context of the words (i.e., the distributional hypothesis which states that words that are used and occur in the same contexts tend to purport similar meanings)</a:t>
            </a:r>
            <a:endParaRPr/>
          </a:p>
          <a:p>
            <a:pPr indent="0" lvl="0" marL="0" rtl="0" algn="l">
              <a:spcBef>
                <a:spcPts val="1200"/>
              </a:spcBef>
              <a:spcAft>
                <a:spcPts val="1200"/>
              </a:spcAft>
              <a:buNone/>
            </a:pPr>
            <a:r>
              <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Stuff tried out</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Latent Semantic Analysis</a:t>
            </a:r>
            <a:endParaRPr/>
          </a:p>
          <a:p>
            <a:pPr indent="-342900" lvl="0" marL="457200" rtl="0" algn="l">
              <a:lnSpc>
                <a:spcPct val="150000"/>
              </a:lnSpc>
              <a:spcBef>
                <a:spcPts val="0"/>
              </a:spcBef>
              <a:spcAft>
                <a:spcPts val="0"/>
              </a:spcAft>
              <a:buSzPts val="1800"/>
              <a:buChar char="●"/>
            </a:pPr>
            <a:r>
              <a:rPr lang="en"/>
              <a:t>Various Vectorizing techniques:</a:t>
            </a:r>
            <a:endParaRPr/>
          </a:p>
          <a:p>
            <a:pPr indent="-317500" lvl="1" marL="914400" rtl="0" algn="l">
              <a:lnSpc>
                <a:spcPct val="150000"/>
              </a:lnSpc>
              <a:spcBef>
                <a:spcPts val="0"/>
              </a:spcBef>
              <a:spcAft>
                <a:spcPts val="0"/>
              </a:spcAft>
              <a:buSzPts val="1400"/>
              <a:buChar char="○"/>
            </a:pPr>
            <a:r>
              <a:rPr lang="en"/>
              <a:t>Bag Of Words (BOW)</a:t>
            </a:r>
            <a:endParaRPr/>
          </a:p>
          <a:p>
            <a:pPr indent="-317500" lvl="1" marL="914400" rtl="0" algn="l">
              <a:lnSpc>
                <a:spcPct val="150000"/>
              </a:lnSpc>
              <a:spcBef>
                <a:spcPts val="0"/>
              </a:spcBef>
              <a:spcAft>
                <a:spcPts val="0"/>
              </a:spcAft>
              <a:buSzPts val="1400"/>
              <a:buChar char="○"/>
            </a:pPr>
            <a:r>
              <a:rPr lang="en"/>
              <a:t>TF-IDF</a:t>
            </a:r>
            <a:endParaRPr/>
          </a:p>
          <a:p>
            <a:pPr indent="-317500" lvl="1" marL="914400" rtl="0" algn="l">
              <a:lnSpc>
                <a:spcPct val="150000"/>
              </a:lnSpc>
              <a:spcBef>
                <a:spcPts val="0"/>
              </a:spcBef>
              <a:spcAft>
                <a:spcPts val="0"/>
              </a:spcAft>
              <a:buSzPts val="1400"/>
              <a:buChar char="○"/>
            </a:pPr>
            <a:r>
              <a:rPr lang="en"/>
              <a:t>Word2Vec </a:t>
            </a:r>
            <a:endParaRPr/>
          </a:p>
          <a:p>
            <a:pPr indent="-317500" lvl="2" marL="1371600" rtl="0" algn="l">
              <a:lnSpc>
                <a:spcPct val="150000"/>
              </a:lnSpc>
              <a:spcBef>
                <a:spcPts val="0"/>
              </a:spcBef>
              <a:spcAft>
                <a:spcPts val="0"/>
              </a:spcAft>
              <a:buSzPts val="1400"/>
              <a:buChar char="■"/>
            </a:pPr>
            <a:r>
              <a:rPr lang="en"/>
              <a:t>Pretrained</a:t>
            </a:r>
            <a:endParaRPr/>
          </a:p>
          <a:p>
            <a:pPr indent="-317500" lvl="2" marL="1371600" rtl="0" algn="l">
              <a:lnSpc>
                <a:spcPct val="150000"/>
              </a:lnSpc>
              <a:spcBef>
                <a:spcPts val="0"/>
              </a:spcBef>
              <a:spcAft>
                <a:spcPts val="0"/>
              </a:spcAft>
              <a:buSzPts val="1400"/>
              <a:buChar char="■"/>
            </a:pPr>
            <a:r>
              <a:rPr lang="en"/>
              <a:t>Trained on Cranfield</a:t>
            </a:r>
            <a:endParaRPr/>
          </a:p>
          <a:p>
            <a:pPr indent="-342900" lvl="0" marL="457200" rtl="0" algn="l">
              <a:lnSpc>
                <a:spcPct val="150000"/>
              </a:lnSpc>
              <a:spcBef>
                <a:spcPts val="0"/>
              </a:spcBef>
              <a:spcAft>
                <a:spcPts val="0"/>
              </a:spcAft>
              <a:buSzPts val="1800"/>
              <a:buChar char="●"/>
            </a:pPr>
            <a:r>
              <a:rPr lang="en"/>
              <a:t>Explicit Semantic Analysis</a:t>
            </a:r>
            <a:endParaRPr/>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LSA?</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LSA assumes that words that are close in meaning will occur in similar pieces of text (i.e., distributional hypothesis).</a:t>
            </a:r>
            <a:endParaRPr/>
          </a:p>
          <a:p>
            <a:pPr indent="-342900" lvl="0" marL="457200" rtl="0" algn="l">
              <a:lnSpc>
                <a:spcPct val="150000"/>
              </a:lnSpc>
              <a:spcBef>
                <a:spcPts val="0"/>
              </a:spcBef>
              <a:spcAft>
                <a:spcPts val="0"/>
              </a:spcAft>
              <a:buSzPts val="1800"/>
              <a:buChar char="●"/>
            </a:pPr>
            <a:r>
              <a:rPr lang="en"/>
              <a:t>It gives information beyond lexical levels, revealing hidden (latent) semantic relationships between the elements of interest.</a:t>
            </a:r>
            <a:endParaRPr/>
          </a:p>
          <a:p>
            <a:pPr indent="0" lvl="0" marL="0" rtl="0" algn="l">
              <a:lnSpc>
                <a:spcPct val="150000"/>
              </a:lnSpc>
              <a:spcBef>
                <a:spcPts val="1200"/>
              </a:spcBef>
              <a:spcAft>
                <a:spcPts val="1200"/>
              </a:spcAft>
              <a:buNone/>
            </a:pPr>
            <a:r>
              <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Different Vectorizers?</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To </a:t>
            </a:r>
            <a:r>
              <a:rPr lang="en"/>
              <a:t>capture some form of similarity between different words. </a:t>
            </a:r>
            <a:endParaRPr/>
          </a:p>
          <a:p>
            <a:pPr indent="-342900" lvl="0" marL="457200" rtl="0" algn="l">
              <a:lnSpc>
                <a:spcPct val="150000"/>
              </a:lnSpc>
              <a:spcBef>
                <a:spcPts val="0"/>
              </a:spcBef>
              <a:spcAft>
                <a:spcPts val="0"/>
              </a:spcAft>
              <a:buSzPts val="1800"/>
              <a:buChar char="●"/>
            </a:pPr>
            <a:r>
              <a:rPr lang="en"/>
              <a:t>Three vectorization techniques </a:t>
            </a:r>
            <a:endParaRPr/>
          </a:p>
          <a:p>
            <a:pPr indent="-317500" lvl="1" marL="914400" rtl="0" algn="l">
              <a:lnSpc>
                <a:spcPct val="150000"/>
              </a:lnSpc>
              <a:spcBef>
                <a:spcPts val="0"/>
              </a:spcBef>
              <a:spcAft>
                <a:spcPts val="0"/>
              </a:spcAft>
              <a:buSzPts val="1400"/>
              <a:buChar char="○"/>
            </a:pPr>
            <a:r>
              <a:rPr lang="en"/>
              <a:t>Bag of Words</a:t>
            </a:r>
            <a:endParaRPr/>
          </a:p>
          <a:p>
            <a:pPr indent="-317500" lvl="1" marL="914400" rtl="0" algn="l">
              <a:lnSpc>
                <a:spcPct val="150000"/>
              </a:lnSpc>
              <a:spcBef>
                <a:spcPts val="0"/>
              </a:spcBef>
              <a:spcAft>
                <a:spcPts val="0"/>
              </a:spcAft>
              <a:buSzPts val="1400"/>
              <a:buChar char="○"/>
            </a:pPr>
            <a:r>
              <a:rPr lang="en"/>
              <a:t>Term frequency Inverse Document Frequency</a:t>
            </a:r>
            <a:endParaRPr/>
          </a:p>
          <a:p>
            <a:pPr indent="-317500" lvl="1" marL="914400" rtl="0" algn="l">
              <a:lnSpc>
                <a:spcPct val="150000"/>
              </a:lnSpc>
              <a:spcBef>
                <a:spcPts val="0"/>
              </a:spcBef>
              <a:spcAft>
                <a:spcPts val="0"/>
              </a:spcAft>
              <a:buSzPts val="1400"/>
              <a:buChar char="○"/>
            </a:pPr>
            <a:r>
              <a:rPr lang="en"/>
              <a:t>Word2Vec.</a:t>
            </a:r>
            <a:endParaRPr/>
          </a:p>
          <a:p>
            <a:pPr indent="0" lvl="0" marL="0" rtl="0" algn="l">
              <a:spcBef>
                <a:spcPts val="1200"/>
              </a:spcBef>
              <a:spcAft>
                <a:spcPts val="1200"/>
              </a:spcAft>
              <a:buNone/>
            </a:pPr>
            <a:r>
              <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83100" y="22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Singular Value Decomposition(SVD)</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singular value decomposition (SVD) is used to reduce the number of rows while preserving the similarity structure among columns.</a:t>
            </a:r>
            <a:endParaRPr/>
          </a:p>
          <a:p>
            <a:pPr indent="0" lvl="0" marL="0" rtl="0" algn="l">
              <a:spcBef>
                <a:spcPts val="1200"/>
              </a:spcBef>
              <a:spcAft>
                <a:spcPts val="1200"/>
              </a:spcAft>
              <a:buNone/>
            </a:pPr>
            <a:r>
              <a:rPr lang="en"/>
              <a:t>Where w= no of terms, p = no. of documents, </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1"/>
          <p:cNvPicPr preferRelativeResize="0"/>
          <p:nvPr/>
        </p:nvPicPr>
        <p:blipFill>
          <a:blip r:embed="rId3">
            <a:alphaModFix/>
          </a:blip>
          <a:stretch>
            <a:fillRect/>
          </a:stretch>
        </p:blipFill>
        <p:spPr>
          <a:xfrm>
            <a:off x="1913575" y="2270025"/>
            <a:ext cx="4307375" cy="181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