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2" r:id="rId9"/>
    <p:sldId id="263" r:id="rId10"/>
    <p:sldId id="265" r:id="rId11"/>
    <p:sldId id="275" r:id="rId12"/>
    <p:sldId id="273" r:id="rId13"/>
    <p:sldId id="274" r:id="rId14"/>
    <p:sldId id="264" r:id="rId15"/>
    <p:sldId id="266" r:id="rId16"/>
    <p:sldId id="267" r:id="rId17"/>
    <p:sldId id="268" r:id="rId18"/>
    <p:sldId id="270" r:id="rId19"/>
    <p:sldId id="271"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9B3D40F-C39E-45BF-A090-6FB407E7FCE5}" type="datetimeFigureOut">
              <a:rPr lang="en-US" smtClean="0"/>
              <a:t>6/27/2023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691B1F7-EC35-47B2-8ECE-5D50DA3F2B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B3D40F-C39E-45BF-A090-6FB407E7FCE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B3D40F-C39E-45BF-A090-6FB407E7FCE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B3D40F-C39E-45BF-A090-6FB407E7FCE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B3D40F-C39E-45BF-A090-6FB407E7FCE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1B1F7-EC35-47B2-8ECE-5D50DA3F2B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B3D40F-C39E-45BF-A090-6FB407E7FCE5}"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9B3D40F-C39E-45BF-A090-6FB407E7FCE5}"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9B3D40F-C39E-45BF-A090-6FB407E7FCE5}"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3D40F-C39E-45BF-A090-6FB407E7FCE5}"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B3D40F-C39E-45BF-A090-6FB407E7FCE5}"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1B1F7-EC35-47B2-8ECE-5D50DA3F2B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9B3D40F-C39E-45BF-A090-6FB407E7FCE5}"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691B1F7-EC35-47B2-8ECE-5D50DA3F2B2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B3D40F-C39E-45BF-A090-6FB407E7FCE5}" type="datetimeFigureOut">
              <a:rPr lang="en-US" smtClean="0"/>
              <a:t>6/27/2023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91B1F7-EC35-47B2-8ECE-5D50DA3F2B2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1828800"/>
          </a:xfrm>
        </p:spPr>
        <p:txBody>
          <a:bodyPr>
            <a:normAutofit/>
          </a:bodyPr>
          <a:lstStyle/>
          <a:p>
            <a:pPr algn="ctr"/>
            <a:r>
              <a:rPr lang="en-US" sz="5400" dirty="0"/>
              <a:t>Introduction to </a:t>
            </a:r>
            <a:r>
              <a:rPr lang="en-US" sz="5400" dirty="0" err="1"/>
              <a:t>.Net</a:t>
            </a:r>
            <a:endParaRPr lang="en-US" sz="54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343912"/>
          </a:xfrm>
        </p:spPr>
        <p:txBody>
          <a:bodyPr>
            <a:normAutofit/>
          </a:bodyPr>
          <a:lstStyle/>
          <a:p>
            <a:r>
              <a:rPr lang="en-US" dirty="0"/>
              <a:t>Difference between </a:t>
            </a:r>
            <a:r>
              <a:rPr lang="en-US" dirty="0" err="1"/>
              <a:t>.Net</a:t>
            </a:r>
            <a:r>
              <a:rPr lang="en-US" dirty="0"/>
              <a:t> Framework, </a:t>
            </a:r>
            <a:r>
              <a:rPr lang="en-US" dirty="0" err="1"/>
              <a:t>.Net</a:t>
            </a:r>
            <a:r>
              <a:rPr lang="en-US" dirty="0"/>
              <a:t> Core, Mono and </a:t>
            </a:r>
            <a:r>
              <a:rPr lang="en-US" dirty="0" err="1"/>
              <a:t>Xamarin</a:t>
            </a:r>
            <a:endParaRPr lang="en-US" dirty="0"/>
          </a:p>
        </p:txBody>
      </p:sp>
      <p:sp>
        <p:nvSpPr>
          <p:cNvPr id="3" name="Content Placeholder 2"/>
          <p:cNvSpPr>
            <a:spLocks noGrp="1"/>
          </p:cNvSpPr>
          <p:nvPr>
            <p:ph idx="1"/>
          </p:nvPr>
        </p:nvSpPr>
        <p:spPr>
          <a:xfrm>
            <a:off x="457200" y="3200400"/>
            <a:ext cx="8229600" cy="3124200"/>
          </a:xfrm>
        </p:spPr>
        <p:txBody>
          <a:bodyPr/>
          <a:lstStyle/>
          <a:p>
            <a:r>
              <a:rPr lang="en-US" dirty="0" err="1"/>
              <a:t>.Net</a:t>
            </a:r>
            <a:r>
              <a:rPr lang="en-US" dirty="0"/>
              <a:t> Framework used for Windows platform mainly</a:t>
            </a:r>
          </a:p>
          <a:p>
            <a:r>
              <a:rPr lang="en-US" dirty="0"/>
              <a:t>Mono used for Linux</a:t>
            </a:r>
          </a:p>
          <a:p>
            <a:r>
              <a:rPr lang="en-US" dirty="0" err="1"/>
              <a:t>Xamarin</a:t>
            </a:r>
            <a:r>
              <a:rPr lang="en-US" dirty="0"/>
              <a:t> used for Mobile platforms(Android, </a:t>
            </a:r>
            <a:r>
              <a:rPr lang="en-US" dirty="0" err="1"/>
              <a:t>iOS</a:t>
            </a:r>
            <a:r>
              <a:rPr lang="en-US" dirty="0"/>
              <a:t> and Windows)</a:t>
            </a:r>
          </a:p>
          <a:p>
            <a:r>
              <a:rPr lang="en-US" dirty="0" err="1"/>
              <a:t>.Net</a:t>
            </a:r>
            <a:r>
              <a:rPr lang="en-US" dirty="0"/>
              <a:t> Core used for all platforms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BF5C-10AA-951F-3B04-9AB4B40BF8FF}"/>
              </a:ext>
            </a:extLst>
          </p:cNvPr>
          <p:cNvSpPr>
            <a:spLocks noGrp="1"/>
          </p:cNvSpPr>
          <p:nvPr>
            <p:ph type="title"/>
          </p:nvPr>
        </p:nvSpPr>
        <p:spPr/>
        <p:txBody>
          <a:bodyPr/>
          <a:lstStyle/>
          <a:p>
            <a:r>
              <a:rPr lang="en-IN" dirty="0"/>
              <a:t>What is .NET Standard?</a:t>
            </a:r>
          </a:p>
        </p:txBody>
      </p:sp>
      <p:sp>
        <p:nvSpPr>
          <p:cNvPr id="3" name="Content Placeholder 2">
            <a:extLst>
              <a:ext uri="{FF2B5EF4-FFF2-40B4-BE49-F238E27FC236}">
                <a16:creationId xmlns:a16="http://schemas.microsoft.com/office/drawing/2014/main" id="{58CAFA19-FD93-7C4E-CFAD-D976B39E4082}"/>
              </a:ext>
            </a:extLst>
          </p:cNvPr>
          <p:cNvSpPr>
            <a:spLocks noGrp="1"/>
          </p:cNvSpPr>
          <p:nvPr>
            <p:ph idx="1"/>
          </p:nvPr>
        </p:nvSpPr>
        <p:spPr/>
        <p:txBody>
          <a:bodyPr>
            <a:normAutofit fontScale="92500" lnSpcReduction="10000"/>
          </a:bodyPr>
          <a:lstStyle/>
          <a:p>
            <a:r>
              <a:rPr lang="en-US" dirty="0"/>
              <a:t>There are various implementations of .NET. Each implementation allows .NET code to execute in different places—Linux, macOS, Windows, iOS, Android, and many more. .NET Standard is a formal specification of the APIs that are common across all these .NET implementations.</a:t>
            </a:r>
          </a:p>
          <a:p>
            <a:endParaRPr lang="en-US" dirty="0"/>
          </a:p>
          <a:p>
            <a:r>
              <a:rPr lang="en-US" dirty="0"/>
              <a:t>.NET Standard allows libraries to build against the agreed on set of common APIs, ensuring they can be used in any .NET application—mobile, desktop, IoT, web, or anywhere you write .NET code.</a:t>
            </a:r>
          </a:p>
          <a:p>
            <a:r>
              <a:rPr lang="en-US" dirty="0" err="1"/>
              <a:t>.Net</a:t>
            </a:r>
            <a:r>
              <a:rPr lang="en-US" dirty="0"/>
              <a:t> Standard 2.0 specification targets all the latest versions</a:t>
            </a:r>
            <a:endParaRPr lang="en-IN" dirty="0"/>
          </a:p>
        </p:txBody>
      </p:sp>
    </p:spTree>
    <p:extLst>
      <p:ext uri="{BB962C8B-B14F-4D97-AF65-F5344CB8AC3E}">
        <p14:creationId xmlns:p14="http://schemas.microsoft.com/office/powerpoint/2010/main" val="188154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C03A-06E6-4774-BB49-CD0A8678C3AB}"/>
              </a:ext>
            </a:extLst>
          </p:cNvPr>
          <p:cNvSpPr>
            <a:spLocks noGrp="1"/>
          </p:cNvSpPr>
          <p:nvPr>
            <p:ph type="title"/>
          </p:nvPr>
        </p:nvSpPr>
        <p:spPr/>
        <p:txBody>
          <a:bodyPr/>
          <a:lstStyle/>
          <a:p>
            <a:r>
              <a:rPr lang="en-US" dirty="0" err="1"/>
              <a:t>.Net</a:t>
            </a:r>
            <a:r>
              <a:rPr lang="en-US" dirty="0"/>
              <a:t> Core Key Features</a:t>
            </a:r>
            <a:endParaRPr lang="en-IN" dirty="0"/>
          </a:p>
        </p:txBody>
      </p:sp>
      <p:sp>
        <p:nvSpPr>
          <p:cNvPr id="3" name="Content Placeholder 2">
            <a:extLst>
              <a:ext uri="{FF2B5EF4-FFF2-40B4-BE49-F238E27FC236}">
                <a16:creationId xmlns:a16="http://schemas.microsoft.com/office/drawing/2014/main" id="{3937D22E-F70D-404C-AFE9-DD3AC2537728}"/>
              </a:ext>
            </a:extLst>
          </p:cNvPr>
          <p:cNvSpPr>
            <a:spLocks noGrp="1"/>
          </p:cNvSpPr>
          <p:nvPr>
            <p:ph idx="1"/>
          </p:nvPr>
        </p:nvSpPr>
        <p:spPr/>
        <p:txBody>
          <a:bodyPr/>
          <a:lstStyle/>
          <a:p>
            <a:r>
              <a:rPr lang="en-IN" dirty="0"/>
              <a:t>Open-source</a:t>
            </a:r>
          </a:p>
          <a:p>
            <a:r>
              <a:rPr lang="en-IN" dirty="0"/>
              <a:t>Cross-platform</a:t>
            </a:r>
          </a:p>
          <a:p>
            <a:r>
              <a:rPr lang="en-IN" dirty="0"/>
              <a:t>Lightweight</a:t>
            </a:r>
          </a:p>
          <a:p>
            <a:r>
              <a:rPr lang="en-IN" dirty="0"/>
              <a:t>Extensible</a:t>
            </a:r>
          </a:p>
          <a:p>
            <a:endParaRPr lang="en-IN" dirty="0"/>
          </a:p>
        </p:txBody>
      </p:sp>
    </p:spTree>
    <p:extLst>
      <p:ext uri="{BB962C8B-B14F-4D97-AF65-F5344CB8AC3E}">
        <p14:creationId xmlns:p14="http://schemas.microsoft.com/office/powerpoint/2010/main" val="165162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95D3-03D3-DDE7-2FC1-609EE86BCF7E}"/>
              </a:ext>
            </a:extLst>
          </p:cNvPr>
          <p:cNvSpPr>
            <a:spLocks noGrp="1"/>
          </p:cNvSpPr>
          <p:nvPr>
            <p:ph type="title"/>
          </p:nvPr>
        </p:nvSpPr>
        <p:spPr/>
        <p:txBody>
          <a:bodyPr/>
          <a:lstStyle/>
          <a:p>
            <a:r>
              <a:rPr lang="en-IN" dirty="0"/>
              <a:t>Roslyn</a:t>
            </a:r>
          </a:p>
        </p:txBody>
      </p:sp>
      <p:sp>
        <p:nvSpPr>
          <p:cNvPr id="3" name="Content Placeholder 2">
            <a:extLst>
              <a:ext uri="{FF2B5EF4-FFF2-40B4-BE49-F238E27FC236}">
                <a16:creationId xmlns:a16="http://schemas.microsoft.com/office/drawing/2014/main" id="{DA1E4406-35D8-13A8-B6CA-6EA724069EC7}"/>
              </a:ext>
            </a:extLst>
          </p:cNvPr>
          <p:cNvSpPr>
            <a:spLocks noGrp="1"/>
          </p:cNvSpPr>
          <p:nvPr>
            <p:ph idx="1"/>
          </p:nvPr>
        </p:nvSpPr>
        <p:spPr/>
        <p:txBody>
          <a:bodyPr/>
          <a:lstStyle/>
          <a:p>
            <a:r>
              <a:rPr lang="en-US" dirty="0"/>
              <a:t>Roslyn is a set of open-source compilers and code analysis APIs for C# and Visual Basic (VB.NET) languages from Microsoft.</a:t>
            </a:r>
          </a:p>
          <a:p>
            <a:r>
              <a:rPr lang="en-US" dirty="0"/>
              <a:t>.NET Compiler Platform is the technical name popularly called Roslyn</a:t>
            </a:r>
            <a:endParaRPr lang="en-IN" dirty="0"/>
          </a:p>
        </p:txBody>
      </p:sp>
    </p:spTree>
    <p:extLst>
      <p:ext uri="{BB962C8B-B14F-4D97-AF65-F5344CB8AC3E}">
        <p14:creationId xmlns:p14="http://schemas.microsoft.com/office/powerpoint/2010/main" val="181690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.Net</a:t>
            </a:r>
            <a:r>
              <a:rPr lang="en-US" dirty="0"/>
              <a:t> Framework/Core History</a:t>
            </a:r>
          </a:p>
        </p:txBody>
      </p:sp>
      <p:sp>
        <p:nvSpPr>
          <p:cNvPr id="3" name="Content Placeholder 2">
            <a:extLst>
              <a:ext uri="{FF2B5EF4-FFF2-40B4-BE49-F238E27FC236}">
                <a16:creationId xmlns:a16="http://schemas.microsoft.com/office/drawing/2014/main" id="{726A95A5-3643-E9B6-1845-51110D519776}"/>
              </a:ext>
            </a:extLst>
          </p:cNvPr>
          <p:cNvSpPr>
            <a:spLocks noGrp="1"/>
          </p:cNvSpPr>
          <p:nvPr>
            <p:ph idx="1"/>
          </p:nvPr>
        </p:nvSpPr>
        <p:spPr/>
        <p:txBody>
          <a:bodyPr>
            <a:normAutofit fontScale="85000" lnSpcReduction="20000"/>
          </a:bodyPr>
          <a:lstStyle/>
          <a:p>
            <a:r>
              <a:rPr lang="en-IN" dirty="0">
                <a:highlight>
                  <a:srgbClr val="00FF00"/>
                </a:highlight>
              </a:rPr>
              <a:t>Net Framework 1 – Feb 2002</a:t>
            </a:r>
          </a:p>
          <a:p>
            <a:r>
              <a:rPr lang="en-IN" dirty="0" err="1">
                <a:highlight>
                  <a:srgbClr val="00FF00"/>
                </a:highlight>
              </a:rPr>
              <a:t>.Net</a:t>
            </a:r>
            <a:r>
              <a:rPr lang="en-IN" dirty="0">
                <a:highlight>
                  <a:srgbClr val="00FF00"/>
                </a:highlight>
              </a:rPr>
              <a:t> Framework 2 – Oct 2005</a:t>
            </a:r>
          </a:p>
          <a:p>
            <a:r>
              <a:rPr lang="en-IN" dirty="0" err="1">
                <a:highlight>
                  <a:srgbClr val="00FF00"/>
                </a:highlight>
              </a:rPr>
              <a:t>.Net</a:t>
            </a:r>
            <a:r>
              <a:rPr lang="en-IN" dirty="0">
                <a:highlight>
                  <a:srgbClr val="00FF00"/>
                </a:highlight>
              </a:rPr>
              <a:t> Framework 3 – Nov 2006</a:t>
            </a:r>
          </a:p>
          <a:p>
            <a:r>
              <a:rPr lang="en-IN" dirty="0" err="1">
                <a:highlight>
                  <a:srgbClr val="00FF00"/>
                </a:highlight>
              </a:rPr>
              <a:t>.Net</a:t>
            </a:r>
            <a:r>
              <a:rPr lang="en-IN" dirty="0">
                <a:highlight>
                  <a:srgbClr val="00FF00"/>
                </a:highlight>
              </a:rPr>
              <a:t> Framework 3.5 – Nov 2007</a:t>
            </a:r>
          </a:p>
          <a:p>
            <a:r>
              <a:rPr lang="en-IN" dirty="0" err="1">
                <a:highlight>
                  <a:srgbClr val="00FF00"/>
                </a:highlight>
              </a:rPr>
              <a:t>.Net</a:t>
            </a:r>
            <a:r>
              <a:rPr lang="en-IN" dirty="0">
                <a:highlight>
                  <a:srgbClr val="00FF00"/>
                </a:highlight>
              </a:rPr>
              <a:t> Framework 4 – Apr 2010</a:t>
            </a:r>
          </a:p>
          <a:p>
            <a:r>
              <a:rPr lang="en-IN" dirty="0" err="1">
                <a:highlight>
                  <a:srgbClr val="00FF00"/>
                </a:highlight>
              </a:rPr>
              <a:t>.Net</a:t>
            </a:r>
            <a:r>
              <a:rPr lang="en-IN" dirty="0">
                <a:highlight>
                  <a:srgbClr val="00FF00"/>
                </a:highlight>
              </a:rPr>
              <a:t> Framework 4.8 – Aug 2022</a:t>
            </a:r>
          </a:p>
          <a:p>
            <a:r>
              <a:rPr lang="en-IN" dirty="0" err="1">
                <a:highlight>
                  <a:srgbClr val="00FFFF"/>
                </a:highlight>
              </a:rPr>
              <a:t>.Net</a:t>
            </a:r>
            <a:r>
              <a:rPr lang="en-IN" dirty="0">
                <a:highlight>
                  <a:srgbClr val="00FFFF"/>
                </a:highlight>
              </a:rPr>
              <a:t> Core 1 – June 2016</a:t>
            </a:r>
          </a:p>
          <a:p>
            <a:r>
              <a:rPr lang="en-IN" dirty="0" err="1">
                <a:highlight>
                  <a:srgbClr val="00FFFF"/>
                </a:highlight>
              </a:rPr>
              <a:t>.Net</a:t>
            </a:r>
            <a:r>
              <a:rPr lang="en-IN" dirty="0">
                <a:highlight>
                  <a:srgbClr val="00FFFF"/>
                </a:highlight>
              </a:rPr>
              <a:t> Core 2 – Aug 2017</a:t>
            </a:r>
          </a:p>
          <a:p>
            <a:r>
              <a:rPr lang="en-IN" dirty="0" err="1">
                <a:highlight>
                  <a:srgbClr val="00FFFF"/>
                </a:highlight>
              </a:rPr>
              <a:t>.Net</a:t>
            </a:r>
            <a:r>
              <a:rPr lang="en-IN" dirty="0">
                <a:highlight>
                  <a:srgbClr val="00FFFF"/>
                </a:highlight>
              </a:rPr>
              <a:t> Core 3 – Sep 2019</a:t>
            </a:r>
          </a:p>
          <a:p>
            <a:r>
              <a:rPr lang="en-IN" dirty="0" err="1">
                <a:highlight>
                  <a:srgbClr val="FFFF00"/>
                </a:highlight>
              </a:rPr>
              <a:t>.Net</a:t>
            </a:r>
            <a:r>
              <a:rPr lang="en-IN" dirty="0">
                <a:highlight>
                  <a:srgbClr val="FFFF00"/>
                </a:highlight>
              </a:rPr>
              <a:t> 5 – Nov 2020</a:t>
            </a:r>
          </a:p>
          <a:p>
            <a:r>
              <a:rPr lang="en-IN" dirty="0" err="1">
                <a:highlight>
                  <a:srgbClr val="FFFF00"/>
                </a:highlight>
              </a:rPr>
              <a:t>.Net</a:t>
            </a:r>
            <a:r>
              <a:rPr lang="en-IN" dirty="0">
                <a:highlight>
                  <a:srgbClr val="FFFF00"/>
                </a:highlight>
              </a:rPr>
              <a:t> 6 – Nov 2021</a:t>
            </a:r>
          </a:p>
          <a:p>
            <a:r>
              <a:rPr lang="en-IN" dirty="0" err="1">
                <a:highlight>
                  <a:srgbClr val="FFFF00"/>
                </a:highlight>
              </a:rPr>
              <a:t>.Net</a:t>
            </a:r>
            <a:r>
              <a:rPr lang="en-IN" dirty="0">
                <a:highlight>
                  <a:srgbClr val="FFFF00"/>
                </a:highlight>
              </a:rPr>
              <a:t> 7 – Nov 2022</a:t>
            </a:r>
          </a:p>
          <a:p>
            <a:r>
              <a:rPr lang="en-IN" dirty="0" err="1">
                <a:highlight>
                  <a:srgbClr val="FFFF00"/>
                </a:highlight>
              </a:rPr>
              <a:t>.Net</a:t>
            </a:r>
            <a:r>
              <a:rPr lang="en-IN" dirty="0">
                <a:highlight>
                  <a:srgbClr val="FFFF00"/>
                </a:highlight>
              </a:rPr>
              <a:t> 8 – Nov 2023 (proposed)</a:t>
            </a:r>
          </a:p>
          <a:p>
            <a:endParaRPr lang="en-IN" dirty="0"/>
          </a:p>
          <a:p>
            <a:endParaRPr lang="en-IN" dirty="0"/>
          </a:p>
          <a:p>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Core</a:t>
            </a:r>
          </a:p>
        </p:txBody>
      </p:sp>
      <p:sp>
        <p:nvSpPr>
          <p:cNvPr id="3" name="Content Placeholder 2"/>
          <p:cNvSpPr>
            <a:spLocks noGrp="1"/>
          </p:cNvSpPr>
          <p:nvPr>
            <p:ph idx="1"/>
          </p:nvPr>
        </p:nvSpPr>
        <p:spPr/>
        <p:txBody>
          <a:bodyPr/>
          <a:lstStyle/>
          <a:p>
            <a:r>
              <a:rPr lang="en-US" dirty="0" err="1"/>
              <a:t>Upto</a:t>
            </a:r>
            <a:r>
              <a:rPr lang="en-US" dirty="0"/>
              <a:t> Version 2.2 only supports ASP.NET MVC and Web </a:t>
            </a:r>
            <a:r>
              <a:rPr lang="en-US" dirty="0" err="1"/>
              <a:t>Apis</a:t>
            </a:r>
            <a:endParaRPr lang="en-US" dirty="0"/>
          </a:p>
          <a:p>
            <a:r>
              <a:rPr lang="en-US" dirty="0"/>
              <a:t>Version 3+ supports </a:t>
            </a:r>
            <a:r>
              <a:rPr lang="en-US" dirty="0" err="1"/>
              <a:t>Winforms</a:t>
            </a:r>
            <a:r>
              <a:rPr lang="en-US" dirty="0"/>
              <a:t> and WPF also</a:t>
            </a:r>
          </a:p>
          <a:p>
            <a:r>
              <a:rPr lang="en-US" dirty="0"/>
              <a:t>Course covers version 6/7 (</a:t>
            </a:r>
            <a:r>
              <a:rPr lang="en-US" dirty="0" err="1"/>
              <a:t>.Net</a:t>
            </a:r>
            <a:r>
              <a:rPr lang="en-US" dirty="0"/>
              <a:t> 7)</a:t>
            </a: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be </a:t>
            </a:r>
            <a:r>
              <a:rPr lang="en-US"/>
              <a:t>working with?</a:t>
            </a:r>
            <a:endParaRPr lang="en-US" dirty="0"/>
          </a:p>
        </p:txBody>
      </p:sp>
      <p:sp>
        <p:nvSpPr>
          <p:cNvPr id="3" name="Content Placeholder 2"/>
          <p:cNvSpPr>
            <a:spLocks noGrp="1"/>
          </p:cNvSpPr>
          <p:nvPr>
            <p:ph idx="1"/>
          </p:nvPr>
        </p:nvSpPr>
        <p:spPr/>
        <p:txBody>
          <a:bodyPr>
            <a:normAutofit/>
          </a:bodyPr>
          <a:lstStyle/>
          <a:p>
            <a:r>
              <a:rPr lang="en-US" dirty="0"/>
              <a:t>Visual Studio 2022 Community Edition- </a:t>
            </a:r>
            <a:r>
              <a:rPr lang="en-US" dirty="0" err="1"/>
              <a:t>.Net</a:t>
            </a:r>
            <a:r>
              <a:rPr lang="en-US" dirty="0"/>
              <a:t> 7</a:t>
            </a:r>
          </a:p>
          <a:p>
            <a:r>
              <a:rPr lang="en-US" dirty="0"/>
              <a:t>C#</a:t>
            </a:r>
          </a:p>
          <a:p>
            <a:r>
              <a:rPr lang="en-US" dirty="0"/>
              <a:t>Console Apps/Class Library</a:t>
            </a:r>
          </a:p>
          <a:p>
            <a:r>
              <a:rPr lang="en-US" dirty="0" err="1"/>
              <a:t>Asp.Net</a:t>
            </a:r>
            <a:r>
              <a:rPr lang="en-US" dirty="0"/>
              <a:t> Core MVC</a:t>
            </a:r>
          </a:p>
          <a:p>
            <a:r>
              <a:rPr lang="en-US" dirty="0"/>
              <a:t>Web </a:t>
            </a:r>
            <a:r>
              <a:rPr lang="en-US" dirty="0" err="1"/>
              <a:t>Api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a:t>
            </a:r>
            <a:r>
              <a:rPr lang="en-US" dirty="0" err="1"/>
              <a:t>vs</a:t>
            </a:r>
            <a:r>
              <a:rPr lang="en-US" dirty="0"/>
              <a:t> Unmanaged code</a:t>
            </a:r>
          </a:p>
        </p:txBody>
      </p:sp>
      <p:sp>
        <p:nvSpPr>
          <p:cNvPr id="3" name="Content Placeholder 2"/>
          <p:cNvSpPr>
            <a:spLocks noGrp="1"/>
          </p:cNvSpPr>
          <p:nvPr>
            <p:ph idx="1"/>
          </p:nvPr>
        </p:nvSpPr>
        <p:spPr/>
        <p:txBody>
          <a:bodyPr/>
          <a:lstStyle/>
          <a:p>
            <a:r>
              <a:rPr lang="en-US" dirty="0"/>
              <a:t>Managed code is run by CLR (All </a:t>
            </a:r>
            <a:r>
              <a:rPr lang="en-US" dirty="0" err="1"/>
              <a:t>.net</a:t>
            </a:r>
            <a:r>
              <a:rPr lang="en-US" dirty="0"/>
              <a:t> code)</a:t>
            </a:r>
          </a:p>
          <a:p>
            <a:r>
              <a:rPr lang="en-US" dirty="0"/>
              <a:t>Unmanaged code is not run by CLR</a:t>
            </a:r>
          </a:p>
          <a:p>
            <a:pPr lvl="1"/>
            <a:r>
              <a:rPr lang="en-US" dirty="0" err="1"/>
              <a:t>Egs</a:t>
            </a:r>
            <a:r>
              <a:rPr lang="en-US" dirty="0"/>
              <a:t> Windows DLLs (</a:t>
            </a:r>
            <a:r>
              <a:rPr lang="en-US" dirty="0" err="1"/>
              <a:t>PInvoke</a:t>
            </a:r>
            <a:r>
              <a:rPr lang="en-US" dirty="0"/>
              <a:t>) and COM Apps (using COM Interop)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9449-0816-45E5-87ED-12DEB4442251}"/>
              </a:ext>
            </a:extLst>
          </p:cNvPr>
          <p:cNvSpPr>
            <a:spLocks noGrp="1"/>
          </p:cNvSpPr>
          <p:nvPr>
            <p:ph type="title"/>
          </p:nvPr>
        </p:nvSpPr>
        <p:spPr/>
        <p:txBody>
          <a:bodyPr/>
          <a:lstStyle/>
          <a:p>
            <a:r>
              <a:rPr lang="en-IN" dirty="0"/>
              <a:t>Assembly Structure</a:t>
            </a:r>
          </a:p>
        </p:txBody>
      </p:sp>
      <p:pic>
        <p:nvPicPr>
          <p:cNvPr id="5" name="Picture 4" descr="Table&#10;&#10;Description automatically generated">
            <a:extLst>
              <a:ext uri="{FF2B5EF4-FFF2-40B4-BE49-F238E27FC236}">
                <a16:creationId xmlns:a16="http://schemas.microsoft.com/office/drawing/2014/main" id="{7EB77957-99F7-4BBE-B069-9D7EF0B88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38400"/>
            <a:ext cx="4815003" cy="3611252"/>
          </a:xfrm>
          <a:prstGeom prst="rect">
            <a:avLst/>
          </a:prstGeom>
        </p:spPr>
      </p:pic>
    </p:spTree>
    <p:extLst>
      <p:ext uri="{BB962C8B-B14F-4D97-AF65-F5344CB8AC3E}">
        <p14:creationId xmlns:p14="http://schemas.microsoft.com/office/powerpoint/2010/main" val="46808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C5EB-1CA5-48EE-B97E-9D486B3E67E3}"/>
              </a:ext>
            </a:extLst>
          </p:cNvPr>
          <p:cNvSpPr>
            <a:spLocks noGrp="1"/>
          </p:cNvSpPr>
          <p:nvPr>
            <p:ph type="title"/>
          </p:nvPr>
        </p:nvSpPr>
        <p:spPr/>
        <p:txBody>
          <a:bodyPr/>
          <a:lstStyle/>
          <a:p>
            <a:r>
              <a:rPr lang="en-IN" dirty="0"/>
              <a:t>Assembly Manifest</a:t>
            </a:r>
          </a:p>
        </p:txBody>
      </p:sp>
      <p:sp>
        <p:nvSpPr>
          <p:cNvPr id="3" name="Content Placeholder 2">
            <a:extLst>
              <a:ext uri="{FF2B5EF4-FFF2-40B4-BE49-F238E27FC236}">
                <a16:creationId xmlns:a16="http://schemas.microsoft.com/office/drawing/2014/main" id="{478DF6E7-2BA2-4DBC-90BB-278651540B1F}"/>
              </a:ext>
            </a:extLst>
          </p:cNvPr>
          <p:cNvSpPr>
            <a:spLocks noGrp="1"/>
          </p:cNvSpPr>
          <p:nvPr>
            <p:ph idx="1"/>
          </p:nvPr>
        </p:nvSpPr>
        <p:spPr/>
        <p:txBody>
          <a:bodyPr/>
          <a:lstStyle/>
          <a:p>
            <a:pPr marL="0" indent="0">
              <a:buNone/>
            </a:pPr>
            <a:r>
              <a:rPr lang="en-IN" dirty="0"/>
              <a:t>Contains…</a:t>
            </a:r>
          </a:p>
          <a:p>
            <a:r>
              <a:rPr lang="en-IN" dirty="0"/>
              <a:t>Assembly Name</a:t>
            </a:r>
          </a:p>
          <a:p>
            <a:r>
              <a:rPr lang="en-IN" dirty="0"/>
              <a:t>Version Number</a:t>
            </a:r>
          </a:p>
          <a:p>
            <a:r>
              <a:rPr lang="en-IN" dirty="0"/>
              <a:t>Culture</a:t>
            </a:r>
          </a:p>
          <a:p>
            <a:r>
              <a:rPr lang="en-IN" dirty="0"/>
              <a:t>Strong Name </a:t>
            </a:r>
          </a:p>
          <a:p>
            <a:r>
              <a:rPr lang="en-IN" dirty="0"/>
              <a:t>List of files contained</a:t>
            </a:r>
          </a:p>
          <a:p>
            <a:r>
              <a:rPr lang="en-IN" dirty="0"/>
              <a:t>References</a:t>
            </a:r>
          </a:p>
          <a:p>
            <a:r>
              <a:rPr lang="en-IN" dirty="0"/>
              <a:t>Type Reference information</a:t>
            </a:r>
          </a:p>
        </p:txBody>
      </p:sp>
    </p:spTree>
    <p:extLst>
      <p:ext uri="{BB962C8B-B14F-4D97-AF65-F5344CB8AC3E}">
        <p14:creationId xmlns:p14="http://schemas.microsoft.com/office/powerpoint/2010/main" val="314775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a:t>
            </a:r>
            <a:r>
              <a:rPr lang="en-US" dirty="0" err="1"/>
              <a:t>.Net</a:t>
            </a:r>
            <a:r>
              <a:rPr lang="en-US" dirty="0"/>
              <a:t> (Microsoft)</a:t>
            </a:r>
          </a:p>
        </p:txBody>
      </p:sp>
      <p:sp>
        <p:nvSpPr>
          <p:cNvPr id="5" name="Rectangle 4"/>
          <p:cNvSpPr/>
          <p:nvPr/>
        </p:nvSpPr>
        <p:spPr>
          <a:xfrm>
            <a:off x="304800" y="2286000"/>
            <a:ext cx="2895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FRONT END</a:t>
            </a:r>
          </a:p>
          <a:p>
            <a:pPr algn="ctr"/>
            <a:r>
              <a:rPr lang="en-US" sz="3600" dirty="0"/>
              <a:t>(VC++/ VB 6/ ASP)</a:t>
            </a:r>
          </a:p>
        </p:txBody>
      </p:sp>
      <p:sp>
        <p:nvSpPr>
          <p:cNvPr id="6" name="Round Single Corner Rectangle 5"/>
          <p:cNvSpPr/>
          <p:nvPr/>
        </p:nvSpPr>
        <p:spPr>
          <a:xfrm>
            <a:off x="3886200" y="2286000"/>
            <a:ext cx="2286000" cy="29718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MIDDLE TIER</a:t>
            </a:r>
          </a:p>
          <a:p>
            <a:pPr algn="ctr"/>
            <a:r>
              <a:rPr lang="en-US" sz="3200" dirty="0"/>
              <a:t>(COM)</a:t>
            </a:r>
          </a:p>
        </p:txBody>
      </p:sp>
      <p:sp>
        <p:nvSpPr>
          <p:cNvPr id="7" name="Can 6"/>
          <p:cNvSpPr/>
          <p:nvPr/>
        </p:nvSpPr>
        <p:spPr>
          <a:xfrm>
            <a:off x="6781800" y="2209800"/>
            <a:ext cx="2209800" cy="3200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DATABASE (ANY)</a:t>
            </a:r>
          </a:p>
        </p:txBody>
      </p:sp>
      <p:cxnSp>
        <p:nvCxnSpPr>
          <p:cNvPr id="9" name="Straight Arrow Connector 8"/>
          <p:cNvCxnSpPr/>
          <p:nvPr/>
        </p:nvCxnSpPr>
        <p:spPr>
          <a:xfrm>
            <a:off x="3200400" y="3657600"/>
            <a:ext cx="685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72200" y="3657600"/>
            <a:ext cx="609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858512"/>
          </a:xfrm>
        </p:spPr>
        <p:txBody>
          <a:bodyPr anchor="ctr" anchorCtr="0"/>
          <a:lstStyle/>
          <a:p>
            <a:r>
              <a:rPr lang="en-US"/>
              <a:t>Can’t wait </a:t>
            </a:r>
            <a:r>
              <a:rPr lang="en-US" dirty="0"/>
              <a:t>to </a:t>
            </a:r>
            <a:r>
              <a:rPr lang="en-US"/>
              <a:t>start coding </a:t>
            </a:r>
            <a:r>
              <a:rPr lang="en-US" dirty="0">
                <a:sym typeface="Wingdings" pitchFamily="2" charset="2"/>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(Pre </a:t>
            </a:r>
            <a:r>
              <a:rPr lang="en-US" dirty="0" err="1"/>
              <a:t>.Net</a:t>
            </a:r>
            <a:r>
              <a:rPr lang="en-US" dirty="0"/>
              <a:t>)</a:t>
            </a:r>
          </a:p>
        </p:txBody>
      </p:sp>
      <p:sp>
        <p:nvSpPr>
          <p:cNvPr id="3" name="Content Placeholder 2"/>
          <p:cNvSpPr>
            <a:spLocks noGrp="1"/>
          </p:cNvSpPr>
          <p:nvPr>
            <p:ph idx="1"/>
          </p:nvPr>
        </p:nvSpPr>
        <p:spPr/>
        <p:txBody>
          <a:bodyPr>
            <a:noAutofit/>
          </a:bodyPr>
          <a:lstStyle/>
          <a:p>
            <a:r>
              <a:rPr lang="en-US" sz="3200" dirty="0"/>
              <a:t>VC++ -&gt; Had OO and threading but Complex</a:t>
            </a:r>
          </a:p>
          <a:p>
            <a:r>
              <a:rPr lang="en-US" sz="3200" dirty="0"/>
              <a:t>VB6 -&gt; Not OO and no threading but Simple</a:t>
            </a:r>
          </a:p>
          <a:p>
            <a:r>
              <a:rPr lang="en-US" sz="3200" dirty="0"/>
              <a:t>ASP -&gt; Script based, Interpreted, Late Bound, Difficult to maintain and debug, not OO</a:t>
            </a:r>
          </a:p>
          <a:p>
            <a:r>
              <a:rPr lang="en-US" sz="3200" dirty="0"/>
              <a:t>COM -&gt; DLL HELL! (Mainly versioning and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Features</a:t>
            </a:r>
          </a:p>
        </p:txBody>
      </p:sp>
      <p:sp>
        <p:nvSpPr>
          <p:cNvPr id="3" name="Content Placeholder 2"/>
          <p:cNvSpPr>
            <a:spLocks noGrp="1"/>
          </p:cNvSpPr>
          <p:nvPr>
            <p:ph idx="1"/>
          </p:nvPr>
        </p:nvSpPr>
        <p:spPr/>
        <p:txBody>
          <a:bodyPr/>
          <a:lstStyle/>
          <a:p>
            <a:r>
              <a:rPr lang="en-US" dirty="0"/>
              <a:t>OO Code</a:t>
            </a:r>
          </a:p>
          <a:p>
            <a:r>
              <a:rPr lang="en-US" dirty="0"/>
              <a:t>Multiple Languages</a:t>
            </a:r>
          </a:p>
          <a:p>
            <a:r>
              <a:rPr lang="en-US" dirty="0"/>
              <a:t>Multiple platforms*</a:t>
            </a:r>
          </a:p>
          <a:p>
            <a:r>
              <a:rPr lang="en-US" dirty="0"/>
              <a:t>Multiple project types( </a:t>
            </a:r>
            <a:r>
              <a:rPr lang="en-US" dirty="0" err="1"/>
              <a:t>eg</a:t>
            </a:r>
            <a:r>
              <a:rPr lang="en-US" dirty="0"/>
              <a:t> web based, desktop based, etc)</a:t>
            </a:r>
          </a:p>
          <a:p>
            <a:r>
              <a:rPr lang="en-US" dirty="0"/>
              <a:t>Better Security</a:t>
            </a:r>
          </a:p>
          <a:p>
            <a:r>
              <a:rPr lang="en-US" dirty="0"/>
              <a:t>Improved Performance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framework</a:t>
            </a:r>
          </a:p>
        </p:txBody>
      </p:sp>
      <p:grpSp>
        <p:nvGrpSpPr>
          <p:cNvPr id="11" name="Group 10"/>
          <p:cNvGrpSpPr/>
          <p:nvPr/>
        </p:nvGrpSpPr>
        <p:grpSpPr>
          <a:xfrm>
            <a:off x="2590800" y="1981200"/>
            <a:ext cx="4267200" cy="4648200"/>
            <a:chOff x="2590800" y="1981200"/>
            <a:chExt cx="4267200" cy="4648200"/>
          </a:xfrm>
        </p:grpSpPr>
        <p:grpSp>
          <p:nvGrpSpPr>
            <p:cNvPr id="6" name="Group 5"/>
            <p:cNvGrpSpPr/>
            <p:nvPr/>
          </p:nvGrpSpPr>
          <p:grpSpPr>
            <a:xfrm>
              <a:off x="3581400" y="2895600"/>
              <a:ext cx="1981200" cy="1905000"/>
              <a:chOff x="3124200" y="2590800"/>
              <a:chExt cx="1981200" cy="1905000"/>
            </a:xfrm>
          </p:grpSpPr>
          <p:sp>
            <p:nvSpPr>
              <p:cNvPr id="4" name="Oval 3"/>
              <p:cNvSpPr/>
              <p:nvPr/>
            </p:nvSpPr>
            <p:spPr>
              <a:xfrm>
                <a:off x="3124200" y="2590800"/>
                <a:ext cx="1981200" cy="190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81400" y="3440668"/>
                <a:ext cx="1162369" cy="369332"/>
              </a:xfrm>
              <a:prstGeom prst="rect">
                <a:avLst/>
              </a:prstGeom>
              <a:noFill/>
            </p:spPr>
            <p:txBody>
              <a:bodyPr wrap="none" rtlCol="0">
                <a:spAutoFit/>
              </a:bodyPr>
              <a:lstStyle/>
              <a:p>
                <a:r>
                  <a:rPr lang="en-US" dirty="0"/>
                  <a:t>Hardware</a:t>
                </a:r>
              </a:p>
            </p:txBody>
          </p:sp>
        </p:grpSp>
        <p:sp>
          <p:nvSpPr>
            <p:cNvPr id="7" name="Oval 6"/>
            <p:cNvSpPr/>
            <p:nvPr/>
          </p:nvSpPr>
          <p:spPr>
            <a:xfrm>
              <a:off x="2971800" y="2438400"/>
              <a:ext cx="3276600" cy="3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33800" y="4876800"/>
              <a:ext cx="1965346" cy="369332"/>
            </a:xfrm>
            <a:prstGeom prst="rect">
              <a:avLst/>
            </a:prstGeom>
            <a:noFill/>
          </p:spPr>
          <p:txBody>
            <a:bodyPr wrap="none" rtlCol="0">
              <a:spAutoFit/>
            </a:bodyPr>
            <a:lstStyle/>
            <a:p>
              <a:r>
                <a:rPr lang="en-US" dirty="0"/>
                <a:t>Operating System</a:t>
              </a:r>
            </a:p>
          </p:txBody>
        </p:sp>
        <p:sp>
          <p:nvSpPr>
            <p:cNvPr id="9" name="Oval 8"/>
            <p:cNvSpPr/>
            <p:nvPr/>
          </p:nvSpPr>
          <p:spPr>
            <a:xfrm>
              <a:off x="2590800" y="1981200"/>
              <a:ext cx="4267200" cy="464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57600" y="5879068"/>
              <a:ext cx="2285999" cy="369332"/>
            </a:xfrm>
            <a:prstGeom prst="rect">
              <a:avLst/>
            </a:prstGeom>
            <a:noFill/>
          </p:spPr>
          <p:txBody>
            <a:bodyPr wrap="square" rtlCol="0">
              <a:spAutoFit/>
            </a:bodyPr>
            <a:lstStyle/>
            <a:p>
              <a:r>
                <a:rPr lang="en-US" b="1" dirty="0" err="1">
                  <a:solidFill>
                    <a:srgbClr val="FF0000"/>
                  </a:solidFill>
                </a:rPr>
                <a:t>.Net</a:t>
              </a:r>
              <a:r>
                <a:rPr lang="en-US" b="1" dirty="0">
                  <a:solidFill>
                    <a:srgbClr val="FF0000"/>
                  </a:solidFill>
                </a:rPr>
                <a:t> Framework</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685800"/>
            <a:ext cx="1752600" cy="1676400"/>
            <a:chOff x="228600" y="1066800"/>
            <a:chExt cx="1752600" cy="1676400"/>
          </a:xfrm>
        </p:grpSpPr>
        <p:sp>
          <p:nvSpPr>
            <p:cNvPr id="4" name="Rectangle 3"/>
            <p:cNvSpPr/>
            <p:nvPr/>
          </p:nvSpPr>
          <p:spPr>
            <a:xfrm>
              <a:off x="228600" y="1066800"/>
              <a:ext cx="1752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1219200"/>
              <a:ext cx="1600200" cy="1477328"/>
            </a:xfrm>
            <a:prstGeom prst="rect">
              <a:avLst/>
            </a:prstGeom>
            <a:noFill/>
          </p:spPr>
          <p:txBody>
            <a:bodyPr wrap="square" rtlCol="0">
              <a:spAutoFit/>
            </a:bodyPr>
            <a:lstStyle/>
            <a:p>
              <a:r>
                <a:rPr lang="en-US" b="1" dirty="0">
                  <a:solidFill>
                    <a:srgbClr val="FF0000"/>
                  </a:solidFill>
                </a:rPr>
                <a:t>SOURCE CODE</a:t>
              </a:r>
            </a:p>
            <a:p>
              <a:r>
                <a:rPr lang="en-US" dirty="0"/>
                <a:t>(Any </a:t>
              </a:r>
              <a:r>
                <a:rPr lang="en-US" dirty="0" err="1"/>
                <a:t>.Net</a:t>
              </a:r>
              <a:r>
                <a:rPr lang="en-US" dirty="0"/>
                <a:t> Language)</a:t>
              </a:r>
            </a:p>
            <a:p>
              <a:r>
                <a:rPr lang="en-US" dirty="0" err="1"/>
                <a:t>Eg</a:t>
              </a:r>
              <a:r>
                <a:rPr lang="en-US" dirty="0"/>
                <a:t>, </a:t>
              </a:r>
              <a:r>
                <a:rPr lang="en-US" dirty="0" err="1"/>
                <a:t>C#,Vb.Net</a:t>
              </a:r>
              <a:r>
                <a:rPr lang="en-US" dirty="0"/>
                <a:t> </a:t>
              </a:r>
            </a:p>
          </p:txBody>
        </p:sp>
      </p:grpSp>
      <p:grpSp>
        <p:nvGrpSpPr>
          <p:cNvPr id="13" name="Group 12"/>
          <p:cNvGrpSpPr/>
          <p:nvPr/>
        </p:nvGrpSpPr>
        <p:grpSpPr>
          <a:xfrm>
            <a:off x="76200" y="3276600"/>
            <a:ext cx="2209800" cy="3429000"/>
            <a:chOff x="76200" y="3657600"/>
            <a:chExt cx="2209800" cy="2859345"/>
          </a:xfrm>
        </p:grpSpPr>
        <p:sp>
          <p:nvSpPr>
            <p:cNvPr id="9" name="Rounded Rectangle 8"/>
            <p:cNvSpPr/>
            <p:nvPr/>
          </p:nvSpPr>
          <p:spPr>
            <a:xfrm>
              <a:off x="76200" y="3657600"/>
              <a:ext cx="2209800" cy="2819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8600" y="3962400"/>
              <a:ext cx="1905000" cy="2554545"/>
            </a:xfrm>
            <a:prstGeom prst="rect">
              <a:avLst/>
            </a:prstGeom>
            <a:noFill/>
          </p:spPr>
          <p:txBody>
            <a:bodyPr wrap="square" rtlCol="0">
              <a:spAutoFit/>
            </a:bodyPr>
            <a:lstStyle/>
            <a:p>
              <a:r>
                <a:rPr lang="en-US" sz="2400" b="1" dirty="0">
                  <a:solidFill>
                    <a:srgbClr val="FF0000"/>
                  </a:solidFill>
                </a:rPr>
                <a:t>ASSEMBLY</a:t>
              </a:r>
            </a:p>
            <a:p>
              <a:r>
                <a:rPr lang="en-US" sz="2000" dirty="0"/>
                <a:t>(EXE/DLL)</a:t>
              </a:r>
            </a:p>
            <a:p>
              <a:endParaRPr lang="en-US" sz="2000" dirty="0"/>
            </a:p>
            <a:p>
              <a:endParaRPr lang="en-US" sz="2000" dirty="0"/>
            </a:p>
            <a:p>
              <a:r>
                <a:rPr lang="en-US" sz="2000" dirty="0"/>
                <a:t>BYTE CODE</a:t>
              </a:r>
            </a:p>
            <a:p>
              <a:r>
                <a:rPr lang="en-US" sz="2000" dirty="0"/>
                <a:t>MSIL/CIL/IL</a:t>
              </a:r>
            </a:p>
            <a:p>
              <a:endParaRPr lang="en-US" dirty="0"/>
            </a:p>
            <a:p>
              <a:endParaRPr lang="en-US" dirty="0"/>
            </a:p>
          </p:txBody>
        </p:sp>
      </p:grpSp>
      <p:grpSp>
        <p:nvGrpSpPr>
          <p:cNvPr id="14" name="Group 13"/>
          <p:cNvGrpSpPr/>
          <p:nvPr/>
        </p:nvGrpSpPr>
        <p:grpSpPr>
          <a:xfrm>
            <a:off x="990600" y="2362200"/>
            <a:ext cx="1269604" cy="914400"/>
            <a:chOff x="990600" y="2743200"/>
            <a:chExt cx="1269604" cy="914400"/>
          </a:xfrm>
        </p:grpSpPr>
        <p:cxnSp>
          <p:nvCxnSpPr>
            <p:cNvPr id="8" name="Straight Arrow Connector 7"/>
            <p:cNvCxnSpPr/>
            <p:nvPr/>
          </p:nvCxnSpPr>
          <p:spPr>
            <a:xfrm>
              <a:off x="990600" y="2743200"/>
              <a:ext cx="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3200400"/>
              <a:ext cx="1193404" cy="369332"/>
            </a:xfrm>
            <a:prstGeom prst="rect">
              <a:avLst/>
            </a:prstGeom>
            <a:noFill/>
          </p:spPr>
          <p:txBody>
            <a:bodyPr wrap="none" rtlCol="0">
              <a:spAutoFit/>
            </a:bodyPr>
            <a:lstStyle/>
            <a:p>
              <a:r>
                <a:rPr lang="en-US" dirty="0"/>
                <a:t>COMPILE</a:t>
              </a:r>
            </a:p>
          </p:txBody>
        </p:sp>
      </p:grpSp>
      <p:grpSp>
        <p:nvGrpSpPr>
          <p:cNvPr id="23" name="Group 22"/>
          <p:cNvGrpSpPr/>
          <p:nvPr/>
        </p:nvGrpSpPr>
        <p:grpSpPr>
          <a:xfrm>
            <a:off x="2590800" y="685800"/>
            <a:ext cx="6324600" cy="1219200"/>
            <a:chOff x="2590800" y="685800"/>
            <a:chExt cx="6324600" cy="1219200"/>
          </a:xfrm>
        </p:grpSpPr>
        <p:sp>
          <p:nvSpPr>
            <p:cNvPr id="15" name="Rectangle 14"/>
            <p:cNvSpPr/>
            <p:nvPr/>
          </p:nvSpPr>
          <p:spPr>
            <a:xfrm>
              <a:off x="2590800" y="685800"/>
              <a:ext cx="63246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44072" y="838200"/>
              <a:ext cx="6042728" cy="923330"/>
            </a:xfrm>
            <a:prstGeom prst="rect">
              <a:avLst/>
            </a:prstGeom>
            <a:noFill/>
          </p:spPr>
          <p:txBody>
            <a:bodyPr wrap="square" rtlCol="0">
              <a:spAutoFit/>
            </a:bodyPr>
            <a:lstStyle/>
            <a:p>
              <a:r>
                <a:rPr lang="en-US" dirty="0"/>
                <a:t>Web Application, Windows Forms, Console Apps, Web Services, WCF,  WPF,  Workflow, </a:t>
              </a:r>
              <a:r>
                <a:rPr lang="en-US" dirty="0" err="1"/>
                <a:t>ASP.Net</a:t>
              </a:r>
              <a:r>
                <a:rPr lang="en-US" dirty="0"/>
                <a:t> MVC, </a:t>
              </a:r>
              <a:r>
                <a:rPr lang="en-US" dirty="0" err="1"/>
                <a:t>.Net</a:t>
              </a:r>
              <a:r>
                <a:rPr lang="en-US" dirty="0"/>
                <a:t> Core, </a:t>
              </a:r>
              <a:r>
                <a:rPr lang="en-US" dirty="0" err="1"/>
                <a:t>Xamarin</a:t>
              </a:r>
              <a:r>
                <a:rPr lang="en-US" dirty="0"/>
                <a:t>, Windows Services, Web API</a:t>
              </a:r>
            </a:p>
          </p:txBody>
        </p:sp>
      </p:grpSp>
      <p:grpSp>
        <p:nvGrpSpPr>
          <p:cNvPr id="24" name="Group 23"/>
          <p:cNvGrpSpPr/>
          <p:nvPr/>
        </p:nvGrpSpPr>
        <p:grpSpPr>
          <a:xfrm>
            <a:off x="2590800" y="2209800"/>
            <a:ext cx="6324600" cy="990600"/>
            <a:chOff x="2590800" y="2209800"/>
            <a:chExt cx="6324600" cy="990600"/>
          </a:xfrm>
        </p:grpSpPr>
        <p:sp>
          <p:nvSpPr>
            <p:cNvPr id="17" name="Rectangle 16"/>
            <p:cNvSpPr/>
            <p:nvPr/>
          </p:nvSpPr>
          <p:spPr>
            <a:xfrm>
              <a:off x="2590800" y="2209800"/>
              <a:ext cx="6324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667000" y="2362200"/>
              <a:ext cx="6096000" cy="677108"/>
            </a:xfrm>
            <a:prstGeom prst="rect">
              <a:avLst/>
            </a:prstGeom>
            <a:noFill/>
          </p:spPr>
          <p:txBody>
            <a:bodyPr wrap="square" rtlCol="0">
              <a:spAutoFit/>
            </a:bodyPr>
            <a:lstStyle/>
            <a:p>
              <a:r>
                <a:rPr lang="en-US" sz="2000" b="1" dirty="0" err="1">
                  <a:solidFill>
                    <a:srgbClr val="FF0000"/>
                  </a:solidFill>
                </a:rPr>
                <a:t>.Net</a:t>
              </a:r>
              <a:r>
                <a:rPr lang="en-US" sz="2000" b="1" dirty="0">
                  <a:solidFill>
                    <a:srgbClr val="FF0000"/>
                  </a:solidFill>
                </a:rPr>
                <a:t> Base Class Library</a:t>
              </a:r>
            </a:p>
            <a:p>
              <a:r>
                <a:rPr lang="en-US" dirty="0" err="1"/>
                <a:t>System.Dll</a:t>
              </a:r>
              <a:r>
                <a:rPr lang="en-US" dirty="0"/>
                <a:t>,   </a:t>
              </a:r>
              <a:r>
                <a:rPr lang="en-US" dirty="0" err="1"/>
                <a:t>System.Data.Dll</a:t>
              </a:r>
              <a:r>
                <a:rPr lang="en-US" dirty="0"/>
                <a:t>,   </a:t>
              </a:r>
              <a:r>
                <a:rPr lang="en-US" dirty="0" err="1"/>
                <a:t>System.Xml.Dll</a:t>
              </a:r>
              <a:r>
                <a:rPr lang="en-US" dirty="0"/>
                <a:t> etc</a:t>
              </a:r>
            </a:p>
          </p:txBody>
        </p:sp>
      </p:grpSp>
      <p:grpSp>
        <p:nvGrpSpPr>
          <p:cNvPr id="22" name="Group 21"/>
          <p:cNvGrpSpPr/>
          <p:nvPr/>
        </p:nvGrpSpPr>
        <p:grpSpPr>
          <a:xfrm>
            <a:off x="2590800" y="3505200"/>
            <a:ext cx="6324600" cy="3200400"/>
            <a:chOff x="2590800" y="3505200"/>
            <a:chExt cx="6324600" cy="3200400"/>
          </a:xfrm>
        </p:grpSpPr>
        <p:sp>
          <p:nvSpPr>
            <p:cNvPr id="20" name="Rectangle 19"/>
            <p:cNvSpPr/>
            <p:nvPr/>
          </p:nvSpPr>
          <p:spPr>
            <a:xfrm>
              <a:off x="2590800" y="3505200"/>
              <a:ext cx="63246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284283" y="3505200"/>
              <a:ext cx="5173917" cy="461665"/>
            </a:xfrm>
            <a:prstGeom prst="rect">
              <a:avLst/>
            </a:prstGeom>
            <a:noFill/>
          </p:spPr>
          <p:txBody>
            <a:bodyPr wrap="none" rtlCol="0">
              <a:spAutoFit/>
            </a:bodyPr>
            <a:lstStyle/>
            <a:p>
              <a:r>
                <a:rPr lang="en-US" sz="2400" b="1" dirty="0">
                  <a:solidFill>
                    <a:srgbClr val="FF0000"/>
                  </a:solidFill>
                </a:rPr>
                <a:t>Common Language Runtime(CLR)</a:t>
              </a:r>
            </a:p>
          </p:txBody>
        </p:sp>
      </p:grpSp>
      <p:sp>
        <p:nvSpPr>
          <p:cNvPr id="25" name="TextBox 24"/>
          <p:cNvSpPr txBox="1"/>
          <p:nvPr/>
        </p:nvSpPr>
        <p:spPr>
          <a:xfrm>
            <a:off x="2819400" y="4038600"/>
            <a:ext cx="1780359" cy="369332"/>
          </a:xfrm>
          <a:prstGeom prst="rect">
            <a:avLst/>
          </a:prstGeom>
          <a:noFill/>
          <a:ln>
            <a:solidFill>
              <a:schemeClr val="accent1">
                <a:shade val="50000"/>
              </a:schemeClr>
            </a:solidFill>
          </a:ln>
        </p:spPr>
        <p:txBody>
          <a:bodyPr wrap="none" rtlCol="0">
            <a:spAutoFit/>
          </a:bodyPr>
          <a:lstStyle/>
          <a:p>
            <a:r>
              <a:rPr lang="en-US" dirty="0"/>
              <a:t>JIT Compilation</a:t>
            </a:r>
          </a:p>
        </p:txBody>
      </p:sp>
      <p:sp>
        <p:nvSpPr>
          <p:cNvPr id="27" name="TextBox 26"/>
          <p:cNvSpPr txBox="1"/>
          <p:nvPr/>
        </p:nvSpPr>
        <p:spPr>
          <a:xfrm>
            <a:off x="5845165" y="4050268"/>
            <a:ext cx="2384435" cy="369332"/>
          </a:xfrm>
          <a:prstGeom prst="rect">
            <a:avLst/>
          </a:prstGeom>
          <a:noFill/>
          <a:ln>
            <a:solidFill>
              <a:schemeClr val="accent1">
                <a:shade val="50000"/>
              </a:schemeClr>
            </a:solidFill>
          </a:ln>
        </p:spPr>
        <p:txBody>
          <a:bodyPr wrap="none" rtlCol="0">
            <a:spAutoFit/>
          </a:bodyPr>
          <a:lstStyle/>
          <a:p>
            <a:r>
              <a:rPr lang="en-US" dirty="0"/>
              <a:t>Memory Management</a:t>
            </a:r>
          </a:p>
        </p:txBody>
      </p:sp>
      <p:sp>
        <p:nvSpPr>
          <p:cNvPr id="28" name="TextBox 27"/>
          <p:cNvSpPr txBox="1"/>
          <p:nvPr/>
        </p:nvSpPr>
        <p:spPr>
          <a:xfrm>
            <a:off x="2819400" y="4572000"/>
            <a:ext cx="2080698" cy="369332"/>
          </a:xfrm>
          <a:prstGeom prst="rect">
            <a:avLst/>
          </a:prstGeom>
          <a:noFill/>
          <a:ln>
            <a:solidFill>
              <a:schemeClr val="accent1">
                <a:shade val="50000"/>
              </a:schemeClr>
            </a:solidFill>
          </a:ln>
        </p:spPr>
        <p:txBody>
          <a:bodyPr wrap="none" rtlCol="0">
            <a:spAutoFit/>
          </a:bodyPr>
          <a:lstStyle/>
          <a:p>
            <a:r>
              <a:rPr lang="en-US" dirty="0"/>
              <a:t>Garbage Collection</a:t>
            </a:r>
          </a:p>
        </p:txBody>
      </p:sp>
      <p:sp>
        <p:nvSpPr>
          <p:cNvPr id="29" name="TextBox 28"/>
          <p:cNvSpPr txBox="1"/>
          <p:nvPr/>
        </p:nvSpPr>
        <p:spPr>
          <a:xfrm>
            <a:off x="5791200" y="4572000"/>
            <a:ext cx="2924840" cy="369332"/>
          </a:xfrm>
          <a:prstGeom prst="rect">
            <a:avLst/>
          </a:prstGeom>
          <a:noFill/>
          <a:ln>
            <a:solidFill>
              <a:schemeClr val="accent1">
                <a:shade val="50000"/>
              </a:schemeClr>
            </a:solidFill>
          </a:ln>
        </p:spPr>
        <p:txBody>
          <a:bodyPr wrap="none" rtlCol="0">
            <a:spAutoFit/>
          </a:bodyPr>
          <a:lstStyle/>
          <a:p>
            <a:r>
              <a:rPr lang="en-US" dirty="0">
                <a:hlinkClick r:id="rId2" action="ppaction://hlinksldjump"/>
              </a:rPr>
              <a:t>App</a:t>
            </a:r>
            <a:r>
              <a:rPr lang="en-US" dirty="0"/>
              <a:t> Domain Management*</a:t>
            </a:r>
          </a:p>
        </p:txBody>
      </p:sp>
      <p:sp>
        <p:nvSpPr>
          <p:cNvPr id="30" name="TextBox 29"/>
          <p:cNvSpPr txBox="1"/>
          <p:nvPr/>
        </p:nvSpPr>
        <p:spPr>
          <a:xfrm>
            <a:off x="2819400" y="5105400"/>
            <a:ext cx="3479479" cy="369332"/>
          </a:xfrm>
          <a:prstGeom prst="rect">
            <a:avLst/>
          </a:prstGeom>
          <a:noFill/>
          <a:ln>
            <a:solidFill>
              <a:schemeClr val="accent1">
                <a:shade val="50000"/>
              </a:schemeClr>
            </a:solidFill>
          </a:ln>
        </p:spPr>
        <p:txBody>
          <a:bodyPr wrap="none" rtlCol="0">
            <a:spAutoFit/>
          </a:bodyPr>
          <a:lstStyle/>
          <a:p>
            <a:r>
              <a:rPr lang="en-US" dirty="0"/>
              <a:t>Common Language Specification</a:t>
            </a:r>
          </a:p>
        </p:txBody>
      </p:sp>
      <p:sp>
        <p:nvSpPr>
          <p:cNvPr id="31" name="TextBox 30"/>
          <p:cNvSpPr txBox="1"/>
          <p:nvPr/>
        </p:nvSpPr>
        <p:spPr>
          <a:xfrm>
            <a:off x="6353783" y="5105400"/>
            <a:ext cx="2396618" cy="369332"/>
          </a:xfrm>
          <a:prstGeom prst="rect">
            <a:avLst/>
          </a:prstGeom>
          <a:noFill/>
          <a:ln>
            <a:solidFill>
              <a:schemeClr val="accent1">
                <a:shade val="50000"/>
              </a:schemeClr>
            </a:solidFill>
          </a:ln>
        </p:spPr>
        <p:txBody>
          <a:bodyPr wrap="none" rtlCol="0">
            <a:spAutoFit/>
          </a:bodyPr>
          <a:lstStyle/>
          <a:p>
            <a:r>
              <a:rPr lang="en-US" dirty="0"/>
              <a:t>Common Type System</a:t>
            </a:r>
          </a:p>
        </p:txBody>
      </p:sp>
      <p:sp>
        <p:nvSpPr>
          <p:cNvPr id="32" name="TextBox 31"/>
          <p:cNvSpPr txBox="1"/>
          <p:nvPr/>
        </p:nvSpPr>
        <p:spPr>
          <a:xfrm>
            <a:off x="2819400" y="5650468"/>
            <a:ext cx="2265877" cy="369332"/>
          </a:xfrm>
          <a:prstGeom prst="rect">
            <a:avLst/>
          </a:prstGeom>
          <a:noFill/>
          <a:ln>
            <a:solidFill>
              <a:schemeClr val="accent1">
                <a:shade val="50000"/>
              </a:schemeClr>
            </a:solidFill>
          </a:ln>
        </p:spPr>
        <p:txBody>
          <a:bodyPr wrap="none" rtlCol="0">
            <a:spAutoFit/>
          </a:bodyPr>
          <a:lstStyle/>
          <a:p>
            <a:r>
              <a:rPr lang="en-US" dirty="0"/>
              <a:t>Thread Management</a:t>
            </a:r>
          </a:p>
        </p:txBody>
      </p:sp>
      <p:sp>
        <p:nvSpPr>
          <p:cNvPr id="33" name="TextBox 32"/>
          <p:cNvSpPr txBox="1"/>
          <p:nvPr/>
        </p:nvSpPr>
        <p:spPr>
          <a:xfrm>
            <a:off x="5791200" y="5650468"/>
            <a:ext cx="2359813" cy="369332"/>
          </a:xfrm>
          <a:prstGeom prst="rect">
            <a:avLst/>
          </a:prstGeom>
          <a:noFill/>
          <a:ln>
            <a:solidFill>
              <a:schemeClr val="accent1">
                <a:shade val="50000"/>
              </a:schemeClr>
            </a:solidFill>
          </a:ln>
        </p:spPr>
        <p:txBody>
          <a:bodyPr wrap="none" rtlCol="0">
            <a:spAutoFit/>
          </a:bodyPr>
          <a:lstStyle/>
          <a:p>
            <a:r>
              <a:rPr lang="en-US" dirty="0"/>
              <a:t>Security Management</a:t>
            </a:r>
          </a:p>
        </p:txBody>
      </p:sp>
      <p:sp>
        <p:nvSpPr>
          <p:cNvPr id="34" name="TextBox 33"/>
          <p:cNvSpPr txBox="1"/>
          <p:nvPr/>
        </p:nvSpPr>
        <p:spPr>
          <a:xfrm>
            <a:off x="2819400" y="6172200"/>
            <a:ext cx="1279517" cy="369332"/>
          </a:xfrm>
          <a:prstGeom prst="rect">
            <a:avLst/>
          </a:prstGeom>
          <a:noFill/>
          <a:ln>
            <a:solidFill>
              <a:schemeClr val="accent1">
                <a:shade val="50000"/>
              </a:schemeClr>
            </a:solidFill>
          </a:ln>
        </p:spPr>
        <p:txBody>
          <a:bodyPr wrap="none" rtlCol="0">
            <a:spAutoFit/>
          </a:bodyPr>
          <a:lstStyle/>
          <a:p>
            <a:r>
              <a:rPr lang="en-US" dirty="0"/>
              <a:t>Debugging</a:t>
            </a:r>
          </a:p>
        </p:txBody>
      </p:sp>
      <p:sp>
        <p:nvSpPr>
          <p:cNvPr id="35" name="TextBox 34"/>
          <p:cNvSpPr txBox="1"/>
          <p:nvPr/>
        </p:nvSpPr>
        <p:spPr>
          <a:xfrm>
            <a:off x="5791200" y="6183868"/>
            <a:ext cx="2166812" cy="369332"/>
          </a:xfrm>
          <a:prstGeom prst="rect">
            <a:avLst/>
          </a:prstGeom>
          <a:noFill/>
          <a:ln>
            <a:solidFill>
              <a:schemeClr val="accent1">
                <a:shade val="50000"/>
              </a:schemeClr>
            </a:solidFill>
          </a:ln>
        </p:spPr>
        <p:txBody>
          <a:bodyPr wrap="none" rtlCol="0">
            <a:spAutoFit/>
          </a:bodyPr>
          <a:lstStyle/>
          <a:p>
            <a:r>
              <a:rPr lang="en-US" dirty="0"/>
              <a:t>Exception Handling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bg/>
                                          </p:spTgt>
                                        </p:tgtEl>
                                        <p:attrNameLst>
                                          <p:attrName>style.visibility</p:attrName>
                                        </p:attrNameLst>
                                      </p:cBhvr>
                                      <p:to>
                                        <p:strVal val="visible"/>
                                      </p:to>
                                    </p:set>
                                    <p:animEffect transition="in" filter="fade">
                                      <p:cBhvr>
                                        <p:cTn id="37" dur="2000"/>
                                        <p:tgtEl>
                                          <p:spTgt spid="25">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fade">
                                      <p:cBhvr>
                                        <p:cTn id="40" dur="2000"/>
                                        <p:tgtEl>
                                          <p:spTgt spid="2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bg/>
                                          </p:spTgt>
                                        </p:tgtEl>
                                        <p:attrNameLst>
                                          <p:attrName>style.visibility</p:attrName>
                                        </p:attrNameLst>
                                      </p:cBhvr>
                                      <p:to>
                                        <p:strVal val="visible"/>
                                      </p:to>
                                    </p:set>
                                    <p:animEffect transition="in" filter="fade">
                                      <p:cBhvr>
                                        <p:cTn id="45" dur="2000"/>
                                        <p:tgtEl>
                                          <p:spTgt spid="27">
                                            <p:bg/>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xEl>
                                              <p:pRg st="0" end="0"/>
                                            </p:txEl>
                                          </p:spTgt>
                                        </p:tgtEl>
                                        <p:attrNameLst>
                                          <p:attrName>style.visibility</p:attrName>
                                        </p:attrNameLst>
                                      </p:cBhvr>
                                      <p:to>
                                        <p:strVal val="visible"/>
                                      </p:to>
                                    </p:set>
                                    <p:animEffect transition="in" filter="fade">
                                      <p:cBhvr>
                                        <p:cTn id="48" dur="2000"/>
                                        <p:tgtEl>
                                          <p:spTgt spid="2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bg/>
                                          </p:spTgt>
                                        </p:tgtEl>
                                        <p:attrNameLst>
                                          <p:attrName>style.visibility</p:attrName>
                                        </p:attrNameLst>
                                      </p:cBhvr>
                                      <p:to>
                                        <p:strVal val="visible"/>
                                      </p:to>
                                    </p:set>
                                    <p:animEffect transition="in" filter="fade">
                                      <p:cBhvr>
                                        <p:cTn id="53" dur="2000"/>
                                        <p:tgtEl>
                                          <p:spTgt spid="28">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xEl>
                                              <p:pRg st="0" end="0"/>
                                            </p:txEl>
                                          </p:spTgt>
                                        </p:tgtEl>
                                        <p:attrNameLst>
                                          <p:attrName>style.visibility</p:attrName>
                                        </p:attrNameLst>
                                      </p:cBhvr>
                                      <p:to>
                                        <p:strVal val="visible"/>
                                      </p:to>
                                    </p:set>
                                    <p:animEffect transition="in" filter="fade">
                                      <p:cBhvr>
                                        <p:cTn id="56" dur="2000"/>
                                        <p:tgtEl>
                                          <p:spTgt spid="2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9">
                                            <p:bg/>
                                          </p:spTgt>
                                        </p:tgtEl>
                                        <p:attrNameLst>
                                          <p:attrName>style.visibility</p:attrName>
                                        </p:attrNameLst>
                                      </p:cBhvr>
                                      <p:to>
                                        <p:strVal val="visible"/>
                                      </p:to>
                                    </p:set>
                                    <p:animEffect transition="in" filter="fade">
                                      <p:cBhvr>
                                        <p:cTn id="61" dur="2000"/>
                                        <p:tgtEl>
                                          <p:spTgt spid="29">
                                            <p:bg/>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fade">
                                      <p:cBhvr>
                                        <p:cTn id="64" dur="2000"/>
                                        <p:tgtEl>
                                          <p:spTgt spid="29">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0">
                                            <p:bg/>
                                          </p:spTgt>
                                        </p:tgtEl>
                                        <p:attrNameLst>
                                          <p:attrName>style.visibility</p:attrName>
                                        </p:attrNameLst>
                                      </p:cBhvr>
                                      <p:to>
                                        <p:strVal val="visible"/>
                                      </p:to>
                                    </p:set>
                                    <p:animEffect transition="in" filter="fade">
                                      <p:cBhvr>
                                        <p:cTn id="69" dur="2000"/>
                                        <p:tgtEl>
                                          <p:spTgt spid="30">
                                            <p:bg/>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xEl>
                                              <p:pRg st="0" end="0"/>
                                            </p:txEl>
                                          </p:spTgt>
                                        </p:tgtEl>
                                        <p:attrNameLst>
                                          <p:attrName>style.visibility</p:attrName>
                                        </p:attrNameLst>
                                      </p:cBhvr>
                                      <p:to>
                                        <p:strVal val="visible"/>
                                      </p:to>
                                    </p:set>
                                    <p:animEffect transition="in" filter="fade">
                                      <p:cBhvr>
                                        <p:cTn id="72" dur="2000"/>
                                        <p:tgtEl>
                                          <p:spTgt spid="30">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bg/>
                                          </p:spTgt>
                                        </p:tgtEl>
                                        <p:attrNameLst>
                                          <p:attrName>style.visibility</p:attrName>
                                        </p:attrNameLst>
                                      </p:cBhvr>
                                      <p:to>
                                        <p:strVal val="visible"/>
                                      </p:to>
                                    </p:set>
                                    <p:animEffect transition="in" filter="fade">
                                      <p:cBhvr>
                                        <p:cTn id="77" dur="2000"/>
                                        <p:tgtEl>
                                          <p:spTgt spid="31">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
                                            <p:txEl>
                                              <p:pRg st="0" end="0"/>
                                            </p:txEl>
                                          </p:spTgt>
                                        </p:tgtEl>
                                        <p:attrNameLst>
                                          <p:attrName>style.visibility</p:attrName>
                                        </p:attrNameLst>
                                      </p:cBhvr>
                                      <p:to>
                                        <p:strVal val="visible"/>
                                      </p:to>
                                    </p:set>
                                    <p:animEffect transition="in" filter="fade">
                                      <p:cBhvr>
                                        <p:cTn id="80" dur="2000"/>
                                        <p:tgtEl>
                                          <p:spTgt spid="3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bg/>
                                          </p:spTgt>
                                        </p:tgtEl>
                                        <p:attrNameLst>
                                          <p:attrName>style.visibility</p:attrName>
                                        </p:attrNameLst>
                                      </p:cBhvr>
                                      <p:to>
                                        <p:strVal val="visible"/>
                                      </p:to>
                                    </p:set>
                                    <p:animEffect transition="in" filter="fade">
                                      <p:cBhvr>
                                        <p:cTn id="85" dur="2000"/>
                                        <p:tgtEl>
                                          <p:spTgt spid="32">
                                            <p:bg/>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2000"/>
                                        <p:tgtEl>
                                          <p:spTgt spid="32">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3">
                                            <p:bg/>
                                          </p:spTgt>
                                        </p:tgtEl>
                                        <p:attrNameLst>
                                          <p:attrName>style.visibility</p:attrName>
                                        </p:attrNameLst>
                                      </p:cBhvr>
                                      <p:to>
                                        <p:strVal val="visible"/>
                                      </p:to>
                                    </p:set>
                                    <p:animEffect transition="in" filter="fade">
                                      <p:cBhvr>
                                        <p:cTn id="93" dur="2000"/>
                                        <p:tgtEl>
                                          <p:spTgt spid="33">
                                            <p:bg/>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3">
                                            <p:txEl>
                                              <p:pRg st="0" end="0"/>
                                            </p:txEl>
                                          </p:spTgt>
                                        </p:tgtEl>
                                        <p:attrNameLst>
                                          <p:attrName>style.visibility</p:attrName>
                                        </p:attrNameLst>
                                      </p:cBhvr>
                                      <p:to>
                                        <p:strVal val="visible"/>
                                      </p:to>
                                    </p:set>
                                    <p:animEffect transition="in" filter="fade">
                                      <p:cBhvr>
                                        <p:cTn id="96" dur="2000"/>
                                        <p:tgtEl>
                                          <p:spTgt spid="33">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4">
                                            <p:bg/>
                                          </p:spTgt>
                                        </p:tgtEl>
                                        <p:attrNameLst>
                                          <p:attrName>style.visibility</p:attrName>
                                        </p:attrNameLst>
                                      </p:cBhvr>
                                      <p:to>
                                        <p:strVal val="visible"/>
                                      </p:to>
                                    </p:set>
                                    <p:animEffect transition="in" filter="fade">
                                      <p:cBhvr>
                                        <p:cTn id="101" dur="2000"/>
                                        <p:tgtEl>
                                          <p:spTgt spid="34">
                                            <p:bg/>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xEl>
                                              <p:pRg st="0" end="0"/>
                                            </p:txEl>
                                          </p:spTgt>
                                        </p:tgtEl>
                                        <p:attrNameLst>
                                          <p:attrName>style.visibility</p:attrName>
                                        </p:attrNameLst>
                                      </p:cBhvr>
                                      <p:to>
                                        <p:strVal val="visible"/>
                                      </p:to>
                                    </p:set>
                                    <p:animEffect transition="in" filter="fade">
                                      <p:cBhvr>
                                        <p:cTn id="104" dur="2000"/>
                                        <p:tgtEl>
                                          <p:spTgt spid="34">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5">
                                            <p:bg/>
                                          </p:spTgt>
                                        </p:tgtEl>
                                        <p:attrNameLst>
                                          <p:attrName>style.visibility</p:attrName>
                                        </p:attrNameLst>
                                      </p:cBhvr>
                                      <p:to>
                                        <p:strVal val="visible"/>
                                      </p:to>
                                    </p:set>
                                    <p:animEffect transition="in" filter="fade">
                                      <p:cBhvr>
                                        <p:cTn id="109" dur="2000"/>
                                        <p:tgtEl>
                                          <p:spTgt spid="35">
                                            <p:bg/>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5">
                                            <p:txEl>
                                              <p:pRg st="0" end="0"/>
                                            </p:txEl>
                                          </p:spTgt>
                                        </p:tgtEl>
                                        <p:attrNameLst>
                                          <p:attrName>style.visibility</p:attrName>
                                        </p:attrNameLst>
                                      </p:cBhvr>
                                      <p:to>
                                        <p:strVal val="visible"/>
                                      </p:to>
                                    </p:set>
                                    <p:animEffect transition="in" filter="fade">
                                      <p:cBhvr>
                                        <p:cTn id="112" dur="20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animBg="1"/>
      <p:bldP spid="27" grpId="0" build="allAtOnce" animBg="1"/>
      <p:bldP spid="28" grpId="0" build="allAtOnce" animBg="1"/>
      <p:bldP spid="29" grpId="0" build="allAtOnce" animBg="1"/>
      <p:bldP spid="30" grpId="0" build="allAtOnce" animBg="1"/>
      <p:bldP spid="31" grpId="0" build="allAtOnce" animBg="1"/>
      <p:bldP spid="32" grpId="0" build="allAtOnce" animBg="1"/>
      <p:bldP spid="33" grpId="0" build="allAtOnce" animBg="1"/>
      <p:bldP spid="34" grpId="0" build="allAtOnce" animBg="1"/>
      <p:bldP spid="35"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36"/>
            <a:ext cx="8305800" cy="1143000"/>
          </a:xfrm>
        </p:spPr>
        <p:txBody>
          <a:bodyPr>
            <a:normAutofit/>
          </a:bodyPr>
          <a:lstStyle/>
          <a:p>
            <a:r>
              <a:rPr lang="en-US" dirty="0"/>
              <a:t>App Domains</a:t>
            </a:r>
          </a:p>
        </p:txBody>
      </p:sp>
      <p:pic>
        <p:nvPicPr>
          <p:cNvPr id="4" name="Picture 3" descr="Diagram&#10;&#10;Description automatically generated">
            <a:extLst>
              <a:ext uri="{FF2B5EF4-FFF2-40B4-BE49-F238E27FC236}">
                <a16:creationId xmlns:a16="http://schemas.microsoft.com/office/drawing/2014/main" id="{13743168-45FD-4A6E-8697-2CAA9C67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 y="1066800"/>
            <a:ext cx="8862060" cy="5570220"/>
          </a:xfrm>
          <a:prstGeom prst="rect">
            <a:avLst/>
          </a:prstGeom>
        </p:spPr>
      </p:pic>
    </p:spTree>
    <p:extLst>
      <p:ext uri="{BB962C8B-B14F-4D97-AF65-F5344CB8AC3E}">
        <p14:creationId xmlns:p14="http://schemas.microsoft.com/office/powerpoint/2010/main" val="334872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what is the </a:t>
            </a:r>
            <a:r>
              <a:rPr lang="en-US" dirty="0" err="1"/>
              <a:t>.Net</a:t>
            </a:r>
            <a:r>
              <a:rPr lang="en-US" dirty="0"/>
              <a:t> Framework???</a:t>
            </a:r>
          </a:p>
        </p:txBody>
      </p:sp>
      <p:sp>
        <p:nvSpPr>
          <p:cNvPr id="3" name="Content Placeholder 2">
            <a:extLst>
              <a:ext uri="{FF2B5EF4-FFF2-40B4-BE49-F238E27FC236}">
                <a16:creationId xmlns:a16="http://schemas.microsoft.com/office/drawing/2014/main" id="{E0310324-62AD-06E9-C1F0-6410DF51A0A8}"/>
              </a:ext>
            </a:extLst>
          </p:cNvPr>
          <p:cNvSpPr>
            <a:spLocks noGrp="1"/>
          </p:cNvSpPr>
          <p:nvPr>
            <p:ph idx="1"/>
          </p:nvPr>
        </p:nvSpPr>
        <p:spPr/>
        <p:txBody>
          <a:bodyPr/>
          <a:lstStyle/>
          <a:p>
            <a:r>
              <a:rPr lang="en-IN" dirty="0" err="1"/>
              <a:t>.Net</a:t>
            </a:r>
            <a:r>
              <a:rPr lang="en-IN" dirty="0"/>
              <a:t> Base Classes</a:t>
            </a:r>
          </a:p>
          <a:p>
            <a:r>
              <a:rPr lang="en-IN" dirty="0"/>
              <a:t>+</a:t>
            </a:r>
          </a:p>
          <a:p>
            <a:r>
              <a:rPr lang="en-IN" dirty="0"/>
              <a:t>CLR</a:t>
            </a:r>
          </a:p>
          <a:p>
            <a:r>
              <a:rPr lang="en-IN" dirty="0"/>
              <a:t>+</a:t>
            </a:r>
          </a:p>
          <a:p>
            <a:r>
              <a:rPr lang="en-IN" dirty="0"/>
              <a:t>Utilities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305800" cy="1143000"/>
          </a:xfrm>
        </p:spPr>
        <p:txBody>
          <a:bodyPr>
            <a:normAutofit fontScale="90000"/>
          </a:bodyPr>
          <a:lstStyle/>
          <a:p>
            <a:r>
              <a:rPr lang="en-US" dirty="0"/>
              <a:t>And what would you need to run your code on other platforms???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TotalTime>
  <Words>685</Words>
  <Application>Microsoft Office PowerPoint</Application>
  <PresentationFormat>On-screen Show (4:3)</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Constantia</vt:lpstr>
      <vt:lpstr>Wingdings 2</vt:lpstr>
      <vt:lpstr>Flow</vt:lpstr>
      <vt:lpstr>Introduction to .Net</vt:lpstr>
      <vt:lpstr>Before .Net (Microsoft)</vt:lpstr>
      <vt:lpstr>Problems (Pre .Net)</vt:lpstr>
      <vt:lpstr>.Net Features</vt:lpstr>
      <vt:lpstr>.Net framework</vt:lpstr>
      <vt:lpstr>PowerPoint Presentation</vt:lpstr>
      <vt:lpstr>App Domains</vt:lpstr>
      <vt:lpstr>So what is the .Net Framework???</vt:lpstr>
      <vt:lpstr>And what would you need to run your code on other platforms???</vt:lpstr>
      <vt:lpstr>Difference between .Net Framework, .Net Core, Mono and Xamarin</vt:lpstr>
      <vt:lpstr>What is .NET Standard?</vt:lpstr>
      <vt:lpstr>.Net Core Key Features</vt:lpstr>
      <vt:lpstr>Roslyn</vt:lpstr>
      <vt:lpstr>.Net Framework/Core History</vt:lpstr>
      <vt:lpstr>.Net Core</vt:lpstr>
      <vt:lpstr>What will we be working with?</vt:lpstr>
      <vt:lpstr>Managed vs Unmanaged code</vt:lpstr>
      <vt:lpstr>Assembly Structure</vt:lpstr>
      <vt:lpstr>Assembly Manifest</vt:lpstr>
      <vt:lpstr>Can’t wait to start coding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Vikram Sulakhe</dc:creator>
  <cp:lastModifiedBy>Vikram Sulakhe</cp:lastModifiedBy>
  <cp:revision>41</cp:revision>
  <dcterms:created xsi:type="dcterms:W3CDTF">2019-11-03T20:10:56Z</dcterms:created>
  <dcterms:modified xsi:type="dcterms:W3CDTF">2023-06-27T02:19:04Z</dcterms:modified>
</cp:coreProperties>
</file>