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DCDA6F-32BD-42E0-8EEE-0FE779B0AAE0}" type="datetimeFigureOut">
              <a:rPr lang="en-US" smtClean="0"/>
              <a:t>02-Feb-22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96B99-2F25-425C-8FB5-C6B461DE57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CDA6F-32BD-42E0-8EEE-0FE779B0AAE0}" type="datetimeFigureOut">
              <a:rPr lang="en-US" smtClean="0"/>
              <a:t>02-Feb-22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96B99-2F25-425C-8FB5-C6B461DE57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0DCDA6F-32BD-42E0-8EEE-0FE779B0AAE0}" type="datetimeFigureOut">
              <a:rPr lang="en-US" smtClean="0"/>
              <a:t>02-Feb-22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96B99-2F25-425C-8FB5-C6B461DE573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CDA6F-32BD-42E0-8EEE-0FE779B0AAE0}" type="datetimeFigureOut">
              <a:rPr lang="en-US" smtClean="0"/>
              <a:t>02-Feb-22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96B99-2F25-425C-8FB5-C6B461DE573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CDA6F-32BD-42E0-8EEE-0FE779B0AAE0}" type="datetimeFigureOut">
              <a:rPr lang="en-US" smtClean="0"/>
              <a:t>02-Feb-22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96B99-2F25-425C-8FB5-C6B461DE57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0DCDA6F-32BD-42E0-8EEE-0FE779B0AAE0}" type="datetimeFigureOut">
              <a:rPr lang="en-US" smtClean="0"/>
              <a:t>02-Feb-22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96B99-2F25-425C-8FB5-C6B461DE573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DCDA6F-32BD-42E0-8EEE-0FE779B0AAE0}" type="datetimeFigureOut">
              <a:rPr lang="en-US" smtClean="0"/>
              <a:t>02-Feb-22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96B99-2F25-425C-8FB5-C6B461DE57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DCDA6F-32BD-42E0-8EEE-0FE779B0AAE0}" type="datetimeFigureOut">
              <a:rPr lang="en-US" smtClean="0"/>
              <a:t>02-Feb-22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96B99-2F25-425C-8FB5-C6B461DE57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0DCDA6F-32BD-42E0-8EEE-0FE779B0AAE0}" type="datetimeFigureOut">
              <a:rPr lang="en-US" smtClean="0"/>
              <a:t>02-Feb-22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96B99-2F25-425C-8FB5-C6B461DE57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0DCDA6F-32BD-42E0-8EEE-0FE779B0AAE0}" type="datetimeFigureOut">
              <a:rPr lang="en-US" smtClean="0"/>
              <a:t>02-Feb-22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96B99-2F25-425C-8FB5-C6B461DE573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CDA6F-32BD-42E0-8EEE-0FE779B0AAE0}" type="datetimeFigureOut">
              <a:rPr lang="en-US" smtClean="0"/>
              <a:t>02-Feb-22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96B99-2F25-425C-8FB5-C6B461DE573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0DCDA6F-32BD-42E0-8EEE-0FE779B0AAE0}" type="datetimeFigureOut">
              <a:rPr lang="en-US" smtClean="0"/>
              <a:t>02-Feb-22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9096B99-2F25-425C-8FB5-C6B461DE573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STLC (Software Testing Life Cycle) Phases, Entry, Exit Criteria</a:t>
            </a:r>
            <a:br>
              <a:rPr lang="en-US" b="1" dirty="0"/>
            </a:br>
            <a:endParaRPr lang="en-US" dirty="0"/>
          </a:p>
        </p:txBody>
      </p:sp>
      <p:sp>
        <p:nvSpPr>
          <p:cNvPr id="3" name="Subtitle 2"/>
          <p:cNvSpPr>
            <a:spLocks noGrp="1"/>
          </p:cNvSpPr>
          <p:nvPr>
            <p:ph type="subTitle" idx="1"/>
          </p:nvPr>
        </p:nvSpPr>
        <p:spPr>
          <a:xfrm>
            <a:off x="2743200" y="5541818"/>
            <a:ext cx="6400800" cy="1295400"/>
          </a:xfrm>
          <a:solidFill>
            <a:schemeClr val="bg1"/>
          </a:solidFill>
        </p:spPr>
        <p:txBody>
          <a:bodyPr>
            <a:normAutofit/>
          </a:bodyPr>
          <a:lstStyle/>
          <a:p>
            <a:pPr algn="r"/>
            <a:endParaRPr lang="en-US" dirty="0" smtClean="0">
              <a:solidFill>
                <a:schemeClr val="tx1"/>
              </a:solidFill>
            </a:endParaRPr>
          </a:p>
          <a:p>
            <a:pPr algn="r"/>
            <a:r>
              <a:rPr lang="en-US" sz="2800" dirty="0" smtClean="0">
                <a:solidFill>
                  <a:schemeClr val="tx1"/>
                </a:solidFill>
              </a:rPr>
              <a:t>Presented </a:t>
            </a:r>
            <a:r>
              <a:rPr lang="en-US" sz="2800" dirty="0" smtClean="0">
                <a:solidFill>
                  <a:schemeClr val="tx1"/>
                </a:solidFill>
              </a:rPr>
              <a:t>By- </a:t>
            </a:r>
            <a:r>
              <a:rPr lang="en-US" sz="2800" dirty="0" err="1" smtClean="0">
                <a:solidFill>
                  <a:schemeClr val="tx1"/>
                </a:solidFill>
              </a:rPr>
              <a:t>Abhishek</a:t>
            </a:r>
            <a:r>
              <a:rPr lang="en-US" sz="2800" dirty="0" smtClean="0">
                <a:solidFill>
                  <a:schemeClr val="tx1"/>
                </a:solidFill>
              </a:rPr>
              <a:t> Patel</a:t>
            </a:r>
            <a:endParaRPr lang="en-US" sz="2800" dirty="0">
              <a:solidFill>
                <a:schemeClr val="tx1"/>
              </a:solidFill>
            </a:endParaRPr>
          </a:p>
        </p:txBody>
      </p:sp>
    </p:spTree>
    <p:extLst>
      <p:ext uri="{BB962C8B-B14F-4D97-AF65-F5344CB8AC3E}">
        <p14:creationId xmlns:p14="http://schemas.microsoft.com/office/powerpoint/2010/main" val="3656344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3300" dirty="0"/>
              <a:t>Creation, Review &amp; Update of Test Cases as well as Test Scripts are done in this phase. The test cases prepared by the QA team are reviewed and approved</a:t>
            </a:r>
            <a:r>
              <a:rPr lang="en-US" sz="3300" dirty="0" smtClean="0"/>
              <a:t>.</a:t>
            </a:r>
          </a:p>
          <a:p>
            <a:r>
              <a:rPr lang="en-US" sz="3300" dirty="0" smtClean="0"/>
              <a:t> Test </a:t>
            </a:r>
            <a:r>
              <a:rPr lang="en-US" sz="3300" dirty="0"/>
              <a:t>data may also be created in this phase by the QA team if test environment is available to them</a:t>
            </a:r>
            <a:r>
              <a:rPr lang="en-US" sz="3300" dirty="0" smtClean="0"/>
              <a:t>.</a:t>
            </a:r>
          </a:p>
          <a:p>
            <a:endParaRPr lang="en-US" sz="3000" dirty="0" smtClean="0"/>
          </a:p>
          <a:p>
            <a:r>
              <a:rPr lang="en-US" sz="3000" dirty="0" smtClean="0"/>
              <a:t>Activities:-</a:t>
            </a:r>
          </a:p>
          <a:p>
            <a:endParaRPr lang="en-US" sz="3000" dirty="0" smtClean="0"/>
          </a:p>
          <a:p>
            <a:r>
              <a:rPr lang="en-US" sz="3000" dirty="0" smtClean="0"/>
              <a:t>Create </a:t>
            </a:r>
            <a:r>
              <a:rPr lang="en-US" sz="3000" dirty="0"/>
              <a:t>test cases , automation </a:t>
            </a:r>
            <a:r>
              <a:rPr lang="en-US" sz="3000" dirty="0" smtClean="0"/>
              <a:t>scripts.</a:t>
            </a:r>
          </a:p>
          <a:p>
            <a:r>
              <a:rPr lang="en-US" sz="3000" dirty="0" smtClean="0"/>
              <a:t>Review </a:t>
            </a:r>
            <a:r>
              <a:rPr lang="en-US" sz="3000" dirty="0"/>
              <a:t>&amp; baseline test </a:t>
            </a:r>
            <a:r>
              <a:rPr lang="en-US" sz="3000" dirty="0" smtClean="0"/>
              <a:t>cases</a:t>
            </a:r>
            <a:r>
              <a:rPr lang="en-US" sz="3000" dirty="0"/>
              <a:t>.</a:t>
            </a:r>
            <a:endParaRPr lang="en-US" sz="3000" dirty="0" smtClean="0"/>
          </a:p>
        </p:txBody>
      </p:sp>
      <p:sp>
        <p:nvSpPr>
          <p:cNvPr id="2" name="Title 1"/>
          <p:cNvSpPr>
            <a:spLocks noGrp="1"/>
          </p:cNvSpPr>
          <p:nvPr>
            <p:ph type="title"/>
          </p:nvPr>
        </p:nvSpPr>
        <p:spPr/>
        <p:txBody>
          <a:bodyPr/>
          <a:lstStyle/>
          <a:p>
            <a:r>
              <a:rPr lang="en-US" dirty="0"/>
              <a:t>3. Test Designing</a:t>
            </a:r>
          </a:p>
        </p:txBody>
      </p:sp>
    </p:spTree>
    <p:extLst>
      <p:ext uri="{BB962C8B-B14F-4D97-AF65-F5344CB8AC3E}">
        <p14:creationId xmlns:p14="http://schemas.microsoft.com/office/powerpoint/2010/main" val="6879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Test </a:t>
            </a:r>
            <a:r>
              <a:rPr lang="en-US" dirty="0"/>
              <a:t>Environment is the actual system/environment/setup where the testing team will be testing the application. Test environment is prepared by understanding the required system architecture, software &amp; hardware requirements, etc. </a:t>
            </a:r>
            <a:endParaRPr lang="en-US" dirty="0" smtClean="0"/>
          </a:p>
          <a:p>
            <a:endParaRPr lang="en-US" dirty="0" smtClean="0"/>
          </a:p>
          <a:p>
            <a:r>
              <a:rPr lang="en-US" dirty="0" smtClean="0"/>
              <a:t>Activities</a:t>
            </a:r>
            <a:r>
              <a:rPr lang="en-US" dirty="0"/>
              <a:t>:- </a:t>
            </a:r>
            <a:endParaRPr lang="en-US" dirty="0" smtClean="0"/>
          </a:p>
          <a:p>
            <a:endParaRPr lang="en-US" dirty="0" smtClean="0"/>
          </a:p>
          <a:p>
            <a:r>
              <a:rPr lang="en-US" dirty="0" smtClean="0"/>
              <a:t>Understand </a:t>
            </a:r>
            <a:r>
              <a:rPr lang="en-US" dirty="0"/>
              <a:t>the required architecture , environment set-up and prepare hardware &amp; software requirement list for Test Environment. </a:t>
            </a:r>
            <a:endParaRPr lang="en-US" dirty="0" smtClean="0"/>
          </a:p>
          <a:p>
            <a:r>
              <a:rPr lang="en-US" dirty="0" smtClean="0"/>
              <a:t>Setup </a:t>
            </a:r>
            <a:r>
              <a:rPr lang="en-US" dirty="0"/>
              <a:t>test Environment and test data.</a:t>
            </a:r>
          </a:p>
        </p:txBody>
      </p:sp>
      <p:sp>
        <p:nvSpPr>
          <p:cNvPr id="2" name="Title 1"/>
          <p:cNvSpPr>
            <a:spLocks noGrp="1"/>
          </p:cNvSpPr>
          <p:nvPr>
            <p:ph type="title"/>
          </p:nvPr>
        </p:nvSpPr>
        <p:spPr/>
        <p:txBody>
          <a:bodyPr>
            <a:normAutofit/>
          </a:bodyPr>
          <a:lstStyle/>
          <a:p>
            <a:r>
              <a:rPr lang="en-US" sz="4000" dirty="0" smtClean="0"/>
              <a:t>4. Test Environment Setup</a:t>
            </a:r>
            <a:endParaRPr lang="en-US" sz="4000" dirty="0"/>
          </a:p>
        </p:txBody>
      </p:sp>
    </p:spTree>
    <p:extLst>
      <p:ext uri="{BB962C8B-B14F-4D97-AF65-F5344CB8AC3E}">
        <p14:creationId xmlns:p14="http://schemas.microsoft.com/office/powerpoint/2010/main" val="421894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The </a:t>
            </a:r>
            <a:r>
              <a:rPr lang="en-US" dirty="0"/>
              <a:t>test cases which were prepared earlier are executed in this phase. In this phase, the testers test the websites. Different testing techniques as well as methods are implemented and executed on the software/application to break the system and find bugs</a:t>
            </a:r>
            <a:r>
              <a:rPr lang="en-US" dirty="0" smtClean="0"/>
              <a:t>. </a:t>
            </a:r>
          </a:p>
          <a:p>
            <a:r>
              <a:rPr lang="en-US" dirty="0" smtClean="0"/>
              <a:t>Bugs </a:t>
            </a:r>
            <a:r>
              <a:rPr lang="en-US" dirty="0"/>
              <a:t>are reported to the development team. The development team resolves the bugs and the system is retested to ensure that it is bug free and ready to go live.</a:t>
            </a:r>
          </a:p>
        </p:txBody>
      </p:sp>
      <p:sp>
        <p:nvSpPr>
          <p:cNvPr id="2" name="Title 1"/>
          <p:cNvSpPr>
            <a:spLocks noGrp="1"/>
          </p:cNvSpPr>
          <p:nvPr>
            <p:ph type="title"/>
          </p:nvPr>
        </p:nvSpPr>
        <p:spPr/>
        <p:txBody>
          <a:bodyPr>
            <a:normAutofit/>
          </a:bodyPr>
          <a:lstStyle/>
          <a:p>
            <a:r>
              <a:rPr lang="en-US" sz="4000" dirty="0" smtClean="0"/>
              <a:t>5. Test Execution</a:t>
            </a:r>
            <a:endParaRPr lang="en-US" sz="4000" dirty="0"/>
          </a:p>
        </p:txBody>
      </p:sp>
    </p:spTree>
    <p:extLst>
      <p:ext uri="{BB962C8B-B14F-4D97-AF65-F5344CB8AC3E}">
        <p14:creationId xmlns:p14="http://schemas.microsoft.com/office/powerpoint/2010/main" val="179834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Execute </a:t>
            </a:r>
            <a:r>
              <a:rPr lang="en-US" dirty="0"/>
              <a:t>tests as per plan</a:t>
            </a:r>
            <a:r>
              <a:rPr lang="en-US" dirty="0" smtClean="0"/>
              <a:t>.</a:t>
            </a:r>
          </a:p>
          <a:p>
            <a:r>
              <a:rPr lang="en-US" dirty="0" smtClean="0"/>
              <a:t>Document </a:t>
            </a:r>
            <a:r>
              <a:rPr lang="en-US" dirty="0"/>
              <a:t>test results , and log defects for failed cases. </a:t>
            </a:r>
            <a:endParaRPr lang="en-US" dirty="0" smtClean="0"/>
          </a:p>
          <a:p>
            <a:r>
              <a:rPr lang="en-US" dirty="0" smtClean="0"/>
              <a:t>Map </a:t>
            </a:r>
            <a:r>
              <a:rPr lang="en-US" dirty="0"/>
              <a:t>defects to test cases in </a:t>
            </a:r>
            <a:r>
              <a:rPr lang="en-US" dirty="0" smtClean="0"/>
              <a:t>RTM</a:t>
            </a:r>
          </a:p>
          <a:p>
            <a:r>
              <a:rPr lang="en-US" dirty="0" smtClean="0"/>
              <a:t>Retest </a:t>
            </a:r>
            <a:r>
              <a:rPr lang="en-US" dirty="0"/>
              <a:t>the defect fixes </a:t>
            </a:r>
            <a:endParaRPr lang="en-US" dirty="0" smtClean="0"/>
          </a:p>
          <a:p>
            <a:r>
              <a:rPr lang="en-US" dirty="0" smtClean="0"/>
              <a:t>Track </a:t>
            </a:r>
            <a:r>
              <a:rPr lang="en-US" dirty="0"/>
              <a:t>the defects to </a:t>
            </a:r>
            <a:r>
              <a:rPr lang="en-US" dirty="0" smtClean="0"/>
              <a:t>closure</a:t>
            </a:r>
            <a:br>
              <a:rPr lang="en-US" dirty="0" smtClean="0"/>
            </a:br>
            <a:endParaRPr lang="en-US" dirty="0"/>
          </a:p>
        </p:txBody>
      </p:sp>
      <p:sp>
        <p:nvSpPr>
          <p:cNvPr id="2" name="Title 1"/>
          <p:cNvSpPr>
            <a:spLocks noGrp="1"/>
          </p:cNvSpPr>
          <p:nvPr>
            <p:ph type="title"/>
          </p:nvPr>
        </p:nvSpPr>
        <p:spPr/>
        <p:txBody>
          <a:bodyPr>
            <a:normAutofit/>
          </a:bodyPr>
          <a:lstStyle/>
          <a:p>
            <a:pPr algn="l"/>
            <a:r>
              <a:rPr lang="en-US" sz="4000" dirty="0" smtClean="0"/>
              <a:t>Activities:-</a:t>
            </a:r>
            <a:endParaRPr lang="en-US" sz="4000" dirty="0"/>
          </a:p>
        </p:txBody>
      </p:sp>
    </p:spTree>
    <p:extLst>
      <p:ext uri="{BB962C8B-B14F-4D97-AF65-F5344CB8AC3E}">
        <p14:creationId xmlns:p14="http://schemas.microsoft.com/office/powerpoint/2010/main" val="388860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When the testing team is confident that all the reported bugs are resolved and the system is ready according to the client’s requirements, the software testing life cycle enters the last stage i.e.. Test Closure stage. </a:t>
            </a:r>
            <a:endParaRPr lang="en-US" dirty="0" smtClean="0"/>
          </a:p>
          <a:p>
            <a:r>
              <a:rPr lang="en-US" dirty="0" smtClean="0"/>
              <a:t>In </a:t>
            </a:r>
            <a:r>
              <a:rPr lang="en-US" dirty="0"/>
              <a:t>this stage, evaluation is done for the complete testing cycle, test closure reports are prepared, proper analysis and documentation is done for the major or critical bugs so that such situations can be handled efficiently and effectively in future projects, etc.</a:t>
            </a:r>
          </a:p>
        </p:txBody>
      </p:sp>
      <p:sp>
        <p:nvSpPr>
          <p:cNvPr id="2" name="Title 1"/>
          <p:cNvSpPr>
            <a:spLocks noGrp="1"/>
          </p:cNvSpPr>
          <p:nvPr>
            <p:ph type="title"/>
          </p:nvPr>
        </p:nvSpPr>
        <p:spPr/>
        <p:txBody>
          <a:bodyPr>
            <a:normAutofit/>
          </a:bodyPr>
          <a:lstStyle/>
          <a:p>
            <a:r>
              <a:rPr lang="en-US" sz="4000" dirty="0"/>
              <a:t>6. Test Closure</a:t>
            </a:r>
          </a:p>
        </p:txBody>
      </p:sp>
    </p:spTree>
    <p:extLst>
      <p:ext uri="{BB962C8B-B14F-4D97-AF65-F5344CB8AC3E}">
        <p14:creationId xmlns:p14="http://schemas.microsoft.com/office/powerpoint/2010/main" val="230121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Submitting </a:t>
            </a:r>
            <a:r>
              <a:rPr lang="en-US" dirty="0"/>
              <a:t>STR (Software Test Result) </a:t>
            </a:r>
            <a:endParaRPr lang="en-US" dirty="0" smtClean="0"/>
          </a:p>
          <a:p>
            <a:r>
              <a:rPr lang="en-US" dirty="0" smtClean="0"/>
              <a:t>Submitting </a:t>
            </a:r>
            <a:r>
              <a:rPr lang="en-US" dirty="0"/>
              <a:t>Test Summary report , Test Plan Document , Test Cases/Scripts etc. </a:t>
            </a:r>
            <a:endParaRPr lang="en-US" dirty="0" smtClean="0"/>
          </a:p>
          <a:p>
            <a:r>
              <a:rPr lang="en-US" dirty="0" smtClean="0"/>
              <a:t>Sharing </a:t>
            </a:r>
            <a:r>
              <a:rPr lang="en-US" dirty="0"/>
              <a:t>experiences with the team.</a:t>
            </a:r>
          </a:p>
        </p:txBody>
      </p:sp>
      <p:sp>
        <p:nvSpPr>
          <p:cNvPr id="2" name="Title 1"/>
          <p:cNvSpPr>
            <a:spLocks noGrp="1"/>
          </p:cNvSpPr>
          <p:nvPr>
            <p:ph type="title"/>
          </p:nvPr>
        </p:nvSpPr>
        <p:spPr/>
        <p:txBody>
          <a:bodyPr>
            <a:normAutofit/>
          </a:bodyPr>
          <a:lstStyle/>
          <a:p>
            <a:pPr algn="l"/>
            <a:r>
              <a:rPr lang="en-US" sz="4000" dirty="0" smtClean="0"/>
              <a:t>Activities:-</a:t>
            </a:r>
            <a:endParaRPr lang="en-US" sz="4000" dirty="0"/>
          </a:p>
        </p:txBody>
      </p:sp>
    </p:spTree>
    <p:extLst>
      <p:ext uri="{BB962C8B-B14F-4D97-AF65-F5344CB8AC3E}">
        <p14:creationId xmlns:p14="http://schemas.microsoft.com/office/powerpoint/2010/main" val="44128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457200" y="2743200"/>
            <a:ext cx="8229600" cy="1143000"/>
          </a:xfrm>
          <a:solidFill>
            <a:schemeClr val="bg1"/>
          </a:solidFill>
        </p:spPr>
        <p:txBody>
          <a:bodyPr/>
          <a:lstStyle/>
          <a:p>
            <a:r>
              <a:rPr lang="en-US" dirty="0" smtClean="0">
                <a:solidFill>
                  <a:schemeClr val="tx2"/>
                </a:solidFill>
              </a:rPr>
              <a:t>Thank You.</a:t>
            </a:r>
            <a:endParaRPr lang="en-US" dirty="0">
              <a:solidFill>
                <a:schemeClr val="tx2"/>
              </a:solidFill>
            </a:endParaRPr>
          </a:p>
        </p:txBody>
      </p:sp>
    </p:spTree>
    <p:extLst>
      <p:ext uri="{BB962C8B-B14F-4D97-AF65-F5344CB8AC3E}">
        <p14:creationId xmlns:p14="http://schemas.microsoft.com/office/powerpoint/2010/main" val="119032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202" y="1828800"/>
            <a:ext cx="8229600" cy="4525963"/>
          </a:xfrm>
        </p:spPr>
        <p:txBody>
          <a:bodyPr>
            <a:normAutofit/>
          </a:bodyPr>
          <a:lstStyle/>
          <a:p>
            <a:r>
              <a:rPr lang="en-US" dirty="0" smtClean="0"/>
              <a:t>STLC Introduction</a:t>
            </a:r>
          </a:p>
          <a:p>
            <a:r>
              <a:rPr lang="en-US" dirty="0" smtClean="0"/>
              <a:t>Entry  and Exit Criteria in STLC</a:t>
            </a:r>
          </a:p>
          <a:p>
            <a:r>
              <a:rPr lang="en-US" dirty="0" smtClean="0"/>
              <a:t>Requirement Analysis/Review</a:t>
            </a:r>
          </a:p>
          <a:p>
            <a:r>
              <a:rPr lang="en-US" dirty="0" smtClean="0"/>
              <a:t>Test Planning</a:t>
            </a:r>
          </a:p>
          <a:p>
            <a:r>
              <a:rPr lang="en-US" dirty="0" smtClean="0"/>
              <a:t>Test Designing</a:t>
            </a:r>
          </a:p>
          <a:p>
            <a:r>
              <a:rPr lang="en-US" dirty="0" smtClean="0"/>
              <a:t>Test Environment Setup</a:t>
            </a:r>
          </a:p>
          <a:p>
            <a:r>
              <a:rPr lang="en-US" dirty="0" smtClean="0"/>
              <a:t>Test Execution</a:t>
            </a:r>
          </a:p>
          <a:p>
            <a:r>
              <a:rPr lang="en-US" dirty="0" smtClean="0"/>
              <a:t>Test Closure</a:t>
            </a:r>
            <a:endParaRPr lang="en-US" dirty="0"/>
          </a:p>
        </p:txBody>
      </p:sp>
      <p:sp>
        <p:nvSpPr>
          <p:cNvPr id="2" name="Title 1"/>
          <p:cNvSpPr>
            <a:spLocks noGrp="1"/>
          </p:cNvSpPr>
          <p:nvPr>
            <p:ph type="title"/>
          </p:nvPr>
        </p:nvSpPr>
        <p:spPr/>
        <p:txBody>
          <a:bodyPr/>
          <a:lstStyle/>
          <a:p>
            <a:pPr algn="l"/>
            <a:r>
              <a:rPr lang="en-US" dirty="0" smtClean="0"/>
              <a:t>Agenda</a:t>
            </a:r>
            <a:endParaRPr lang="en-US" dirty="0"/>
          </a:p>
        </p:txBody>
      </p:sp>
      <p:sp>
        <p:nvSpPr>
          <p:cNvPr id="4" name="Right Arrow 3"/>
          <p:cNvSpPr/>
          <p:nvPr/>
        </p:nvSpPr>
        <p:spPr>
          <a:xfrm>
            <a:off x="228600" y="758745"/>
            <a:ext cx="244602"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70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809" y="2674938"/>
            <a:ext cx="4930320" cy="3451225"/>
          </a:xfrm>
        </p:spPr>
      </p:pic>
      <p:sp>
        <p:nvSpPr>
          <p:cNvPr id="2" name="Title 1"/>
          <p:cNvSpPr>
            <a:spLocks noGrp="1"/>
          </p:cNvSpPr>
          <p:nvPr>
            <p:ph type="title"/>
          </p:nvPr>
        </p:nvSpPr>
        <p:spPr/>
        <p:txBody>
          <a:bodyPr/>
          <a:lstStyle/>
          <a:p>
            <a:r>
              <a:rPr lang="en-US" dirty="0" smtClean="0"/>
              <a:t>STLC Cycle </a:t>
            </a:r>
            <a:endParaRPr lang="en-US" dirty="0"/>
          </a:p>
        </p:txBody>
      </p:sp>
      <p:sp>
        <p:nvSpPr>
          <p:cNvPr id="8" name="Right Arrow 7"/>
          <p:cNvSpPr/>
          <p:nvPr/>
        </p:nvSpPr>
        <p:spPr>
          <a:xfrm>
            <a:off x="2971800" y="758745"/>
            <a:ext cx="244602"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64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2400" dirty="0"/>
              <a:t>“Software Testing Life Cycle(STLC) is the testing process which is executed in systematic and planned manner. In STLC process, different activities are carried out to improve the </a:t>
            </a:r>
            <a:r>
              <a:rPr lang="en-US" sz="2400" dirty="0" smtClean="0"/>
              <a:t>quality </a:t>
            </a:r>
            <a:r>
              <a:rPr lang="en-US" sz="2400" dirty="0"/>
              <a:t>of the product</a:t>
            </a:r>
            <a:r>
              <a:rPr lang="en-US" sz="2400" dirty="0" smtClean="0"/>
              <a:t>.”</a:t>
            </a:r>
          </a:p>
          <a:p>
            <a:endParaRPr lang="en-US" sz="2400" dirty="0"/>
          </a:p>
          <a:p>
            <a:r>
              <a:rPr lang="en-US" sz="2400" dirty="0"/>
              <a:t>Software Testing Life Cycle refers to a testing process which has specific steps to be executed in a definite sequence to ensure that the quality goals have been met</a:t>
            </a:r>
            <a:r>
              <a:rPr lang="en-US" sz="2400" dirty="0" smtClean="0"/>
              <a:t>.</a:t>
            </a:r>
          </a:p>
          <a:p>
            <a:endParaRPr lang="en-US" sz="2400" dirty="0"/>
          </a:p>
          <a:p>
            <a:r>
              <a:rPr lang="en-US" sz="2400" dirty="0"/>
              <a:t>In STLC process, each activity is carried out in a planned and systematic way. Each Phase has different goals .</a:t>
            </a:r>
          </a:p>
        </p:txBody>
      </p:sp>
      <p:sp>
        <p:nvSpPr>
          <p:cNvPr id="2" name="Title 1"/>
          <p:cNvSpPr>
            <a:spLocks noGrp="1"/>
          </p:cNvSpPr>
          <p:nvPr>
            <p:ph type="title"/>
          </p:nvPr>
        </p:nvSpPr>
        <p:spPr/>
        <p:txBody>
          <a:bodyPr>
            <a:normAutofit/>
          </a:bodyPr>
          <a:lstStyle/>
          <a:p>
            <a:r>
              <a:rPr lang="en-US" dirty="0" smtClean="0"/>
              <a:t>STLC  - Software Testing Life Cycle</a:t>
            </a:r>
            <a:endParaRPr lang="en-US" dirty="0"/>
          </a:p>
        </p:txBody>
      </p:sp>
      <p:sp>
        <p:nvSpPr>
          <p:cNvPr id="4" name="Right Arrow 3"/>
          <p:cNvSpPr/>
          <p:nvPr/>
        </p:nvSpPr>
        <p:spPr>
          <a:xfrm>
            <a:off x="228600" y="758745"/>
            <a:ext cx="244602"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30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Entry Criteria:</a:t>
            </a:r>
            <a:r>
              <a:rPr lang="en-US" dirty="0"/>
              <a:t> Entry Criteria gives the prerequisite items that must be completed before testing can begin.</a:t>
            </a:r>
          </a:p>
          <a:p>
            <a:r>
              <a:rPr lang="en-US" b="1" dirty="0"/>
              <a:t>Exit Criteria:</a:t>
            </a:r>
            <a:r>
              <a:rPr lang="en-US" dirty="0"/>
              <a:t> Exit Criteria defines the items that must be completed before testing can be </a:t>
            </a:r>
            <a:r>
              <a:rPr lang="en-US" dirty="0" smtClean="0"/>
              <a:t>concluded.</a:t>
            </a:r>
            <a:endParaRPr lang="en-US" dirty="0"/>
          </a:p>
          <a:p>
            <a:endParaRPr lang="en-US" dirty="0"/>
          </a:p>
        </p:txBody>
      </p:sp>
      <p:sp>
        <p:nvSpPr>
          <p:cNvPr id="2" name="Title 1"/>
          <p:cNvSpPr>
            <a:spLocks noGrp="1"/>
          </p:cNvSpPr>
          <p:nvPr>
            <p:ph type="title"/>
          </p:nvPr>
        </p:nvSpPr>
        <p:spPr/>
        <p:txBody>
          <a:bodyPr>
            <a:normAutofit/>
          </a:bodyPr>
          <a:lstStyle/>
          <a:p>
            <a:r>
              <a:rPr lang="en-US" dirty="0" smtClean="0"/>
              <a:t>Entry and Exit Criteria in STLC</a:t>
            </a:r>
            <a:endParaRPr lang="en-US" dirty="0"/>
          </a:p>
        </p:txBody>
      </p:sp>
      <p:sp>
        <p:nvSpPr>
          <p:cNvPr id="4" name="Right Arrow 3"/>
          <p:cNvSpPr/>
          <p:nvPr/>
        </p:nvSpPr>
        <p:spPr>
          <a:xfrm>
            <a:off x="584281" y="758745"/>
            <a:ext cx="244602"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45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This is a very important phase in </a:t>
            </a:r>
            <a:r>
              <a:rPr lang="en-US" sz="2000" dirty="0" smtClean="0"/>
              <a:t>STLC</a:t>
            </a:r>
          </a:p>
          <a:p>
            <a:endParaRPr lang="en-US" sz="2000" dirty="0" smtClean="0"/>
          </a:p>
          <a:p>
            <a:r>
              <a:rPr lang="en-US" sz="2000" dirty="0"/>
              <a:t>In this phase the QA interacts with the Business Analyst, System Analyst, Development Manager/Team Lead, etc. or if required the QA may also interact with Client to completely understand the requirements of the system</a:t>
            </a:r>
            <a:r>
              <a:rPr lang="en-US" sz="2000" dirty="0" smtClean="0"/>
              <a:t>.</a:t>
            </a:r>
          </a:p>
          <a:p>
            <a:endParaRPr lang="en-US" sz="2000" dirty="0" smtClean="0"/>
          </a:p>
          <a:p>
            <a:r>
              <a:rPr lang="en-US" sz="2000" dirty="0"/>
              <a:t>During this phase the QA takes many important decisions like what are the testing types &amp; techniques to be performed, feasibility for automation testing implementation, etc.</a:t>
            </a:r>
          </a:p>
        </p:txBody>
      </p:sp>
      <p:sp>
        <p:nvSpPr>
          <p:cNvPr id="2" name="Title 1"/>
          <p:cNvSpPr>
            <a:spLocks noGrp="1"/>
          </p:cNvSpPr>
          <p:nvPr>
            <p:ph type="title"/>
          </p:nvPr>
        </p:nvSpPr>
        <p:spPr/>
        <p:txBody>
          <a:bodyPr>
            <a:normAutofit/>
          </a:bodyPr>
          <a:lstStyle/>
          <a:p>
            <a:r>
              <a:rPr lang="en-US" dirty="0"/>
              <a:t>1. Requirement Analysis/Review</a:t>
            </a:r>
          </a:p>
        </p:txBody>
      </p:sp>
    </p:spTree>
    <p:extLst>
      <p:ext uri="{BB962C8B-B14F-4D97-AF65-F5344CB8AC3E}">
        <p14:creationId xmlns:p14="http://schemas.microsoft.com/office/powerpoint/2010/main" val="283563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Identify </a:t>
            </a:r>
            <a:r>
              <a:rPr lang="en-US" dirty="0"/>
              <a:t>types of tests to be performed</a:t>
            </a:r>
            <a:r>
              <a:rPr lang="en-US" dirty="0" smtClean="0"/>
              <a:t>.</a:t>
            </a:r>
          </a:p>
          <a:p>
            <a:r>
              <a:rPr lang="en-US" dirty="0" smtClean="0"/>
              <a:t>Gather </a:t>
            </a:r>
            <a:r>
              <a:rPr lang="en-US" dirty="0"/>
              <a:t>details about testing priorities and focus. </a:t>
            </a:r>
            <a:endParaRPr lang="en-US" dirty="0" smtClean="0"/>
          </a:p>
          <a:p>
            <a:r>
              <a:rPr lang="en-US" dirty="0" smtClean="0"/>
              <a:t>Prepare </a:t>
            </a:r>
            <a:r>
              <a:rPr lang="en-US" dirty="0"/>
              <a:t>RTM (Requirement Traceability Matrix) </a:t>
            </a:r>
            <a:endParaRPr lang="en-US" dirty="0" smtClean="0"/>
          </a:p>
          <a:p>
            <a:r>
              <a:rPr lang="en-US" dirty="0" smtClean="0"/>
              <a:t>Automation </a:t>
            </a:r>
            <a:r>
              <a:rPr lang="en-US" dirty="0"/>
              <a:t>feasibility analysis .</a:t>
            </a:r>
          </a:p>
        </p:txBody>
      </p:sp>
      <p:sp>
        <p:nvSpPr>
          <p:cNvPr id="2" name="Title 1"/>
          <p:cNvSpPr>
            <a:spLocks noGrp="1"/>
          </p:cNvSpPr>
          <p:nvPr>
            <p:ph type="title"/>
          </p:nvPr>
        </p:nvSpPr>
        <p:spPr/>
        <p:txBody>
          <a:bodyPr/>
          <a:lstStyle/>
          <a:p>
            <a:pPr algn="l"/>
            <a:r>
              <a:rPr lang="en-US" dirty="0" smtClean="0"/>
              <a:t>Activities:-</a:t>
            </a:r>
            <a:endParaRPr lang="en-US" dirty="0"/>
          </a:p>
        </p:txBody>
      </p:sp>
    </p:spTree>
    <p:extLst>
      <p:ext uri="{BB962C8B-B14F-4D97-AF65-F5344CB8AC3E}">
        <p14:creationId xmlns:p14="http://schemas.microsoft.com/office/powerpoint/2010/main" val="67564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In this phase the QA/QA Lead/QA Manager plans for the complete testing process. </a:t>
            </a:r>
            <a:endParaRPr lang="en-US" dirty="0" smtClean="0"/>
          </a:p>
          <a:p>
            <a:endParaRPr lang="en-US" dirty="0" smtClean="0"/>
          </a:p>
          <a:p>
            <a:r>
              <a:rPr lang="en-US" dirty="0" smtClean="0"/>
              <a:t>This </a:t>
            </a:r>
            <a:r>
              <a:rPr lang="en-US" dirty="0"/>
              <a:t>Phase is also called Test Strategy phase. Typically in this stage , a Senior QA manager will determine effort and cost estimates for the project and would prepare and finalize the Test Plan</a:t>
            </a:r>
            <a:r>
              <a:rPr lang="en-US" dirty="0" smtClean="0"/>
              <a:t>.</a:t>
            </a:r>
          </a:p>
          <a:p>
            <a:endParaRPr lang="en-US" dirty="0" smtClean="0"/>
          </a:p>
          <a:p>
            <a:r>
              <a:rPr lang="en-US" dirty="0" smtClean="0"/>
              <a:t>This </a:t>
            </a:r>
            <a:r>
              <a:rPr lang="en-US" dirty="0"/>
              <a:t>phase is very important as any small mistake in this phase can result in major issues in the project regarding time, money, efforts, etc.</a:t>
            </a:r>
          </a:p>
        </p:txBody>
      </p:sp>
      <p:sp>
        <p:nvSpPr>
          <p:cNvPr id="2" name="Title 1"/>
          <p:cNvSpPr>
            <a:spLocks noGrp="1"/>
          </p:cNvSpPr>
          <p:nvPr>
            <p:ph type="title"/>
          </p:nvPr>
        </p:nvSpPr>
        <p:spPr/>
        <p:txBody>
          <a:bodyPr/>
          <a:lstStyle/>
          <a:p>
            <a:r>
              <a:rPr lang="en-US" dirty="0"/>
              <a:t>2. Test Planning</a:t>
            </a:r>
          </a:p>
        </p:txBody>
      </p:sp>
    </p:spTree>
    <p:extLst>
      <p:ext uri="{BB962C8B-B14F-4D97-AF65-F5344CB8AC3E}">
        <p14:creationId xmlns:p14="http://schemas.microsoft.com/office/powerpoint/2010/main" val="212156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Preparation of test plan </a:t>
            </a:r>
            <a:endParaRPr lang="en-US" dirty="0" smtClean="0"/>
          </a:p>
          <a:p>
            <a:r>
              <a:rPr lang="en-US" dirty="0" smtClean="0"/>
              <a:t>Test </a:t>
            </a:r>
            <a:r>
              <a:rPr lang="en-US" dirty="0"/>
              <a:t>tool selection </a:t>
            </a:r>
            <a:endParaRPr lang="en-US" dirty="0" smtClean="0"/>
          </a:p>
          <a:p>
            <a:r>
              <a:rPr lang="en-US" dirty="0" smtClean="0"/>
              <a:t>Test </a:t>
            </a:r>
            <a:r>
              <a:rPr lang="en-US" dirty="0"/>
              <a:t>effort estimation </a:t>
            </a:r>
            <a:endParaRPr lang="en-US" dirty="0" smtClean="0"/>
          </a:p>
          <a:p>
            <a:r>
              <a:rPr lang="en-US" dirty="0" smtClean="0"/>
              <a:t>Resource </a:t>
            </a:r>
            <a:r>
              <a:rPr lang="en-US" dirty="0"/>
              <a:t>planning and determining roles and responsibilities. </a:t>
            </a:r>
            <a:endParaRPr lang="en-US" dirty="0" smtClean="0"/>
          </a:p>
          <a:p>
            <a:r>
              <a:rPr lang="en-US" dirty="0" smtClean="0"/>
              <a:t>Training </a:t>
            </a:r>
            <a:r>
              <a:rPr lang="en-US" dirty="0"/>
              <a:t>requirement.</a:t>
            </a:r>
          </a:p>
        </p:txBody>
      </p:sp>
      <p:sp>
        <p:nvSpPr>
          <p:cNvPr id="2" name="Title 1"/>
          <p:cNvSpPr>
            <a:spLocks noGrp="1"/>
          </p:cNvSpPr>
          <p:nvPr>
            <p:ph type="title"/>
          </p:nvPr>
        </p:nvSpPr>
        <p:spPr/>
        <p:txBody>
          <a:bodyPr/>
          <a:lstStyle/>
          <a:p>
            <a:pPr algn="l"/>
            <a:r>
              <a:rPr lang="en-US" dirty="0" smtClean="0"/>
              <a:t>Activities</a:t>
            </a:r>
            <a:r>
              <a:rPr lang="en-US" dirty="0"/>
              <a:t>:-</a:t>
            </a:r>
          </a:p>
        </p:txBody>
      </p:sp>
    </p:spTree>
    <p:extLst>
      <p:ext uri="{BB962C8B-B14F-4D97-AF65-F5344CB8AC3E}">
        <p14:creationId xmlns:p14="http://schemas.microsoft.com/office/powerpoint/2010/main" val="2129975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61</TotalTime>
  <Words>735</Words>
  <Application>Microsoft Office PowerPoint</Application>
  <PresentationFormat>On-screen Show (4:3)</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Waveform</vt:lpstr>
      <vt:lpstr>STLC (Software Testing Life Cycle) Phases, Entry, Exit Criteria </vt:lpstr>
      <vt:lpstr>Agenda</vt:lpstr>
      <vt:lpstr>STLC Cycle </vt:lpstr>
      <vt:lpstr>STLC  - Software Testing Life Cycle</vt:lpstr>
      <vt:lpstr>Entry and Exit Criteria in STLC</vt:lpstr>
      <vt:lpstr>1. Requirement Analysis/Review</vt:lpstr>
      <vt:lpstr>Activities:-</vt:lpstr>
      <vt:lpstr>2. Test Planning</vt:lpstr>
      <vt:lpstr>Activities:-</vt:lpstr>
      <vt:lpstr>3. Test Designing</vt:lpstr>
      <vt:lpstr>4. Test Environment Setup</vt:lpstr>
      <vt:lpstr>5. Test Execution</vt:lpstr>
      <vt:lpstr>Activities:-</vt:lpstr>
      <vt:lpstr>6. Test Closure</vt:lpstr>
      <vt:lpstr>Activities:-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STLC (Software Testing Life Cycle) Phases, Entry, Exit Criteria</dc:title>
  <dc:creator>Windows User</dc:creator>
  <cp:lastModifiedBy>Windows User</cp:lastModifiedBy>
  <cp:revision>6</cp:revision>
  <dcterms:created xsi:type="dcterms:W3CDTF">2022-02-01T18:36:59Z</dcterms:created>
  <dcterms:modified xsi:type="dcterms:W3CDTF">2022-02-01T19:38:54Z</dcterms:modified>
</cp:coreProperties>
</file>