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94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6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57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33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89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12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8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7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69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3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62116" y="316633"/>
                <a:ext cx="5938076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>
                    <a:latin typeface="Microsoft JhengHei UI Light" pitchFamily="34" charset="-120"/>
                    <a:ea typeface="Microsoft JhengHei UI Light" pitchFamily="34" charset="-120"/>
                  </a:rPr>
                  <a:t>Steepest </a:t>
                </a:r>
                <a:r>
                  <a:rPr lang="en-IN" sz="2400" b="1" dirty="0" smtClean="0">
                    <a:latin typeface="Microsoft JhengHei UI Light" pitchFamily="34" charset="-120"/>
                    <a:ea typeface="Microsoft JhengHei UI Light" pitchFamily="34" charset="-120"/>
                  </a:rPr>
                  <a:t>Gradient Descent</a:t>
                </a:r>
              </a:p>
              <a:p>
                <a:endParaRPr lang="en-IN" sz="2000" dirty="0">
                  <a:latin typeface="Microsoft JhengHei UI Light" pitchFamily="34" charset="-120"/>
                  <a:ea typeface="Microsoft JhengHei UI Light" pitchFamily="34" charset="-120"/>
                </a:endParaRPr>
              </a:p>
              <a:p>
                <a:r>
                  <a:rPr lang="en-IN" sz="2000" dirty="0" smtClean="0">
                    <a:latin typeface="Microsoft JhengHei UI Light" pitchFamily="34" charset="-120"/>
                    <a:ea typeface="Microsoft JhengHei UI Light" pitchFamily="34" charset="-120"/>
                  </a:rPr>
                  <a:t>Network Structure: 1 – 7 – 1</a:t>
                </a:r>
              </a:p>
              <a:p>
                <a:r>
                  <a:rPr lang="en-IN" sz="2000" dirty="0" smtClean="0">
                    <a:latin typeface="Microsoft JhengHei UI Light" pitchFamily="34" charset="-120"/>
                    <a:ea typeface="Microsoft JhengHei UI Light" pitchFamily="34" charset="-120"/>
                  </a:rPr>
                  <a:t>Function Used: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  <a:ea typeface="Microsoft JhengHei UI Light" pitchFamily="34" charset="-120"/>
                      </a:rPr>
                      <m:t>𝑦</m:t>
                    </m:r>
                    <m:r>
                      <a:rPr lang="en-IN" sz="2000" b="0" i="1" smtClean="0">
                        <a:latin typeface="Cambria Math"/>
                        <a:ea typeface="Microsoft JhengHei UI Light" pitchFamily="34" charset="-120"/>
                      </a:rPr>
                      <m:t>=1+</m:t>
                    </m:r>
                    <m:d>
                      <m:dPr>
                        <m:ctrlPr>
                          <a:rPr lang="en-IN" sz="2000" b="0" i="1" smtClean="0">
                            <a:latin typeface="Cambria Math"/>
                            <a:ea typeface="Microsoft JhengHei UI Light" pitchFamily="34" charset="-12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ea typeface="Microsoft JhengHei UI Light" pitchFamily="34" charset="-120"/>
                          </a:rPr>
                          <m:t>𝑥</m:t>
                        </m:r>
                        <m:r>
                          <a:rPr lang="en-IN" sz="2000" b="0" i="1" smtClean="0">
                            <a:latin typeface="Cambria Math"/>
                            <a:ea typeface="Microsoft JhengHei UI Light" pitchFamily="34" charset="-120"/>
                          </a:rPr>
                          <m:t>+2∗ 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/>
                                <a:ea typeface="Microsoft JhengHei UI Light" pitchFamily="34" charset="-12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/>
                                <a:ea typeface="Microsoft JhengHei UI Light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/>
                                <a:ea typeface="Microsoft JhengHei UI Light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000" b="0" i="1" smtClean="0">
                        <a:latin typeface="Cambria Math"/>
                        <a:ea typeface="Microsoft JhengHei UI Light" pitchFamily="34" charset="-120"/>
                      </a:rPr>
                      <m:t>∗</m:t>
                    </m:r>
                    <m:func>
                      <m:funcPr>
                        <m:ctrlPr>
                          <a:rPr lang="en-IN" sz="2000" b="0" i="1" smtClean="0">
                            <a:latin typeface="Cambria Math"/>
                            <a:ea typeface="Microsoft JhengHei UI Light" pitchFamily="34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/>
                            <a:ea typeface="Microsoft JhengHei UI Light" pitchFamily="34" charset="-12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sz="2000" b="0" i="1" smtClean="0">
                                <a:latin typeface="Cambria Math"/>
                                <a:ea typeface="Microsoft JhengHei UI Light" pitchFamily="34" charset="-12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/>
                                <a:ea typeface="Microsoft JhengHei UI Light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000" b="0" i="1" smtClean="0">
                                    <a:latin typeface="Cambria Math"/>
                                    <a:ea typeface="Microsoft JhengHei UI Light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IN" sz="2000" b="0" i="1" smtClean="0">
                                    <a:latin typeface="Cambria Math"/>
                                    <a:ea typeface="Microsoft JhengHei UI Light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2000" b="0" i="1" smtClean="0">
                                    <a:latin typeface="Cambria Math"/>
                                    <a:ea typeface="Microsoft JhengHei UI Light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IN" sz="2000" b="0" dirty="0" smtClean="0">
                  <a:latin typeface="Microsoft JhengHei UI Light" pitchFamily="34" charset="-120"/>
                  <a:ea typeface="Microsoft JhengHei UI Light" pitchFamily="34" charset="-120"/>
                </a:endParaRPr>
              </a:p>
              <a:p>
                <a:endParaRPr lang="en-IN" dirty="0">
                  <a:latin typeface="Microsoft JhengHei UI Light" pitchFamily="34" charset="-120"/>
                  <a:ea typeface="Microsoft JhengHei UI Light" pitchFamily="34" charset="-12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16" y="316633"/>
                <a:ext cx="5938076" cy="1661993"/>
              </a:xfrm>
              <a:prstGeom prst="rect">
                <a:avLst/>
              </a:prstGeom>
              <a:blipFill rotWithShape="1">
                <a:blip r:embed="rId2"/>
                <a:stretch>
                  <a:fillRect l="-1540" t="-2930" b="-4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ame 11"/>
          <p:cNvSpPr/>
          <p:nvPr/>
        </p:nvSpPr>
        <p:spPr>
          <a:xfrm>
            <a:off x="146092" y="2201034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x</a:t>
            </a:r>
          </a:p>
        </p:txBody>
      </p:sp>
      <p:sp>
        <p:nvSpPr>
          <p:cNvPr id="17" name="Frame 16"/>
          <p:cNvSpPr/>
          <p:nvPr/>
        </p:nvSpPr>
        <p:spPr>
          <a:xfrm>
            <a:off x="1403648" y="2201034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z</a:t>
            </a:r>
            <a:r>
              <a:rPr lang="en-IN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[1]</a:t>
            </a:r>
            <a:endParaRPr lang="en-IN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cxnSp>
        <p:nvCxnSpPr>
          <p:cNvPr id="19" name="Straight Arrow Connector 18"/>
          <p:cNvCxnSpPr>
            <a:stCxn id="12" idx="3"/>
            <a:endCxn id="17" idx="1"/>
          </p:cNvCxnSpPr>
          <p:nvPr/>
        </p:nvCxnSpPr>
        <p:spPr>
          <a:xfrm>
            <a:off x="755576" y="241194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9592" y="1696979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19872" y="1696979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2"/>
          </p:cNvCxnSpPr>
          <p:nvPr/>
        </p:nvCxnSpPr>
        <p:spPr>
          <a:xfrm flipV="1">
            <a:off x="1403648" y="2622853"/>
            <a:ext cx="304742" cy="550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7" idx="2"/>
          </p:cNvCxnSpPr>
          <p:nvPr/>
        </p:nvCxnSpPr>
        <p:spPr>
          <a:xfrm flipH="1" flipV="1">
            <a:off x="1708390" y="2622853"/>
            <a:ext cx="304742" cy="550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ame 35"/>
          <p:cNvSpPr/>
          <p:nvPr/>
        </p:nvSpPr>
        <p:spPr>
          <a:xfrm>
            <a:off x="1069980" y="3174777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w</a:t>
            </a:r>
            <a:r>
              <a:rPr lang="en-IN" sz="16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[1]</a:t>
            </a:r>
            <a:endParaRPr lang="en-IN" sz="16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37" name="Frame 36"/>
          <p:cNvSpPr/>
          <p:nvPr/>
        </p:nvSpPr>
        <p:spPr>
          <a:xfrm>
            <a:off x="1860790" y="3173143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b[1]</a:t>
            </a:r>
            <a:endParaRPr lang="en-IN" sz="16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38" name="Frame 37"/>
          <p:cNvSpPr/>
          <p:nvPr/>
        </p:nvSpPr>
        <p:spPr>
          <a:xfrm>
            <a:off x="2653471" y="2201034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a</a:t>
            </a:r>
            <a:r>
              <a:rPr lang="en-IN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[1]</a:t>
            </a:r>
            <a:endParaRPr lang="en-IN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013132" y="2388961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ame 55"/>
          <p:cNvSpPr/>
          <p:nvPr/>
        </p:nvSpPr>
        <p:spPr>
          <a:xfrm>
            <a:off x="3905974" y="2201034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z</a:t>
            </a:r>
            <a:r>
              <a:rPr lang="en-IN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[2]</a:t>
            </a:r>
            <a:endParaRPr lang="en-IN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cxnSp>
        <p:nvCxnSpPr>
          <p:cNvPr id="57" name="Straight Arrow Connector 56"/>
          <p:cNvCxnSpPr>
            <a:endCxn id="56" idx="1"/>
          </p:cNvCxnSpPr>
          <p:nvPr/>
        </p:nvCxnSpPr>
        <p:spPr>
          <a:xfrm>
            <a:off x="3257902" y="241194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6" idx="2"/>
          </p:cNvCxnSpPr>
          <p:nvPr/>
        </p:nvCxnSpPr>
        <p:spPr>
          <a:xfrm flipV="1">
            <a:off x="3905974" y="2622853"/>
            <a:ext cx="304742" cy="550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6" idx="2"/>
          </p:cNvCxnSpPr>
          <p:nvPr/>
        </p:nvCxnSpPr>
        <p:spPr>
          <a:xfrm flipH="1" flipV="1">
            <a:off x="4210716" y="2622853"/>
            <a:ext cx="304742" cy="550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ame 59"/>
          <p:cNvSpPr/>
          <p:nvPr/>
        </p:nvSpPr>
        <p:spPr>
          <a:xfrm>
            <a:off x="3572306" y="3174777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w</a:t>
            </a:r>
            <a:r>
              <a:rPr lang="en-IN" sz="16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[2]</a:t>
            </a:r>
            <a:endParaRPr lang="en-IN" sz="16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61" name="Frame 60"/>
          <p:cNvSpPr/>
          <p:nvPr/>
        </p:nvSpPr>
        <p:spPr>
          <a:xfrm>
            <a:off x="4363116" y="3173143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b[2]</a:t>
            </a:r>
            <a:endParaRPr lang="en-IN" sz="16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62" name="Frame 61"/>
          <p:cNvSpPr/>
          <p:nvPr/>
        </p:nvSpPr>
        <p:spPr>
          <a:xfrm>
            <a:off x="5155797" y="2201034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a[2]</a:t>
            </a:r>
            <a:endParaRPr lang="en-IN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515458" y="2388961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940152" y="1696979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749815" y="240281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Frame 65"/>
              <p:cNvSpPr/>
              <p:nvPr/>
            </p:nvSpPr>
            <p:spPr>
              <a:xfrm>
                <a:off x="6397887" y="2201034"/>
                <a:ext cx="2638609" cy="1183018"/>
              </a:xfrm>
              <a:prstGeom prst="frame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Microsoft JhengHei UI Light" pitchFamily="34" charset="-120"/>
                    <a:ea typeface="Microsoft JhengHei UI Light" pitchFamily="34" charset="-120"/>
                  </a:rPr>
                  <a:t>Cost Function: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IN" sz="28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Microsoft JhengHei UI Light" pitchFamily="34" charset="-12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IN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Microsoft JhengHei UI Light" pitchFamily="34" charset="-12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Microsoft JhengHei UI Light" pitchFamily="34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Microsoft JhengHei UI Light" pitchFamily="34" charset="-120"/>
                                </a:rPr>
                                <m:t>𝑚</m:t>
                              </m:r>
                            </m:den>
                          </m:f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Microsoft JhengHei UI Light" pitchFamily="34" charset="-120"/>
                            </a:rPr>
                            <m:t> ∗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Microsoft JhengHei UI Light" pitchFamily="34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Microsoft JhengHei UI Light" pitchFamily="34" charset="-120"/>
                                </a:rPr>
                                <m:t>𝑚</m:t>
                              </m:r>
                            </m:sub>
                            <m:sup/>
                            <m:e>
                              <m:box>
                                <m:box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Microsoft JhengHei UI Light" pitchFamily="34" charset="-12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Microsoft JhengHei UI Light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Microsoft JhengHei UI Light" pitchFamily="34" charset="-12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Microsoft JhengHei UI Light" pitchFamily="34" charset="-12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Microsoft JhengHei UI Light" pitchFamily="34" charset="-12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Microsoft JhengHei UI Light" pitchFamily="34" charset="-12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IN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Microsoft JhengHei UI Light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Microsoft JhengHei UI Light" pitchFamily="34" charset="-120"/>
                                            </a:rPr>
                                            <m:t>𝑎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IN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Microsoft JhengHei UI Light" pitchFamily="34" charset="-12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IN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Microsoft JhengHei UI Light" pitchFamily="34" charset="-12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a:rPr lang="en-IN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Microsoft JhengHei UI Light" pitchFamily="34" charset="-120"/>
                                            </a:rPr>
                                            <m:t>−</m:t>
                                          </m:r>
                                          <m:r>
                                            <a:rPr lang="en-IN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Microsoft JhengHei UI Light" pitchFamily="34" charset="-12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Microsoft JhengHei UI Light" pitchFamily="34" charset="-12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box>
                            </m:e>
                          </m:nary>
                        </m:e>
                      </m:box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  <a:latin typeface="Microsoft JhengHei UI Light" pitchFamily="34" charset="-120"/>
                  <a:ea typeface="Microsoft JhengHei UI Light" pitchFamily="34" charset="-120"/>
                </a:endParaRPr>
              </a:p>
            </p:txBody>
          </p:sp>
        </mc:Choice>
        <mc:Fallback xmlns="">
          <p:sp>
            <p:nvSpPr>
              <p:cNvPr id="66" name="Fram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887" y="2201034"/>
                <a:ext cx="2638609" cy="1183018"/>
              </a:xfrm>
              <a:prstGeom prst="frame">
                <a:avLst>
                  <a:gd name="adj1" fmla="val 0"/>
                </a:avLst>
              </a:prstGeom>
              <a:blipFill rotWithShape="1">
                <a:blip r:embed="rId3"/>
                <a:stretch>
                  <a:fillRect r="-57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251520" y="3713203"/>
            <a:ext cx="7056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308304" y="352853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Microsoft JhengHei UI Light" pitchFamily="34" charset="-120"/>
                <a:ea typeface="Microsoft JhengHei UI Light" pitchFamily="34" charset="-120"/>
              </a:rPr>
              <a:t>Forward Pass</a:t>
            </a:r>
            <a:endParaRPr lang="en-IN" dirty="0"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72" name="Frame 71"/>
          <p:cNvSpPr/>
          <p:nvPr/>
        </p:nvSpPr>
        <p:spPr>
          <a:xfrm>
            <a:off x="5080573" y="4294381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da[2]</a:t>
            </a:r>
            <a:endParaRPr lang="en-IN" sz="14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73" name="Frame 72"/>
          <p:cNvSpPr/>
          <p:nvPr/>
        </p:nvSpPr>
        <p:spPr>
          <a:xfrm>
            <a:off x="3905974" y="4294381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dz</a:t>
            </a:r>
            <a:r>
              <a:rPr lang="en-IN" sz="14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[2]</a:t>
            </a:r>
            <a:endParaRPr lang="en-IN" sz="14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cxnSp>
        <p:nvCxnSpPr>
          <p:cNvPr id="74" name="Straight Arrow Connector 73"/>
          <p:cNvCxnSpPr>
            <a:stCxn id="72" idx="1"/>
            <a:endCxn id="73" idx="3"/>
          </p:cNvCxnSpPr>
          <p:nvPr/>
        </p:nvCxnSpPr>
        <p:spPr>
          <a:xfrm flipH="1">
            <a:off x="4515458" y="4505291"/>
            <a:ext cx="565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5690057" y="4505291"/>
            <a:ext cx="565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3905974" y="4705990"/>
            <a:ext cx="275816" cy="447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196253" y="4716200"/>
            <a:ext cx="319205" cy="437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ame 83"/>
          <p:cNvSpPr/>
          <p:nvPr/>
        </p:nvSpPr>
        <p:spPr>
          <a:xfrm>
            <a:off x="3572306" y="5162490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dw</a:t>
            </a:r>
            <a:r>
              <a:rPr lang="en-IN" sz="12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[2]</a:t>
            </a:r>
            <a:endParaRPr lang="en-IN" sz="12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85" name="Frame 84"/>
          <p:cNvSpPr/>
          <p:nvPr/>
        </p:nvSpPr>
        <p:spPr>
          <a:xfrm>
            <a:off x="4363116" y="5162490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db</a:t>
            </a:r>
            <a:r>
              <a:rPr lang="en-IN" sz="12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[2]</a:t>
            </a:r>
            <a:endParaRPr lang="en-IN" sz="12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cxnSp>
        <p:nvCxnSpPr>
          <p:cNvPr id="86" name="Straight Arrow Connector 85"/>
          <p:cNvCxnSpPr>
            <a:endCxn id="87" idx="3"/>
          </p:cNvCxnSpPr>
          <p:nvPr/>
        </p:nvCxnSpPr>
        <p:spPr>
          <a:xfrm flipH="1">
            <a:off x="3257902" y="4505291"/>
            <a:ext cx="638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ame 86"/>
          <p:cNvSpPr/>
          <p:nvPr/>
        </p:nvSpPr>
        <p:spPr>
          <a:xfrm>
            <a:off x="2648418" y="4294381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da[1]</a:t>
            </a:r>
            <a:endParaRPr lang="en-IN" sz="14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88" name="Frame 87"/>
          <p:cNvSpPr/>
          <p:nvPr/>
        </p:nvSpPr>
        <p:spPr>
          <a:xfrm>
            <a:off x="1473819" y="4294381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dz</a:t>
            </a:r>
            <a:r>
              <a:rPr lang="en-IN" sz="14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[1]</a:t>
            </a:r>
            <a:endParaRPr lang="en-IN" sz="14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cxnSp>
        <p:nvCxnSpPr>
          <p:cNvPr id="89" name="Straight Arrow Connector 88"/>
          <p:cNvCxnSpPr>
            <a:stCxn id="87" idx="1"/>
            <a:endCxn id="88" idx="3"/>
          </p:cNvCxnSpPr>
          <p:nvPr/>
        </p:nvCxnSpPr>
        <p:spPr>
          <a:xfrm flipH="1">
            <a:off x="2083303" y="4505291"/>
            <a:ext cx="565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1473819" y="4705990"/>
            <a:ext cx="275816" cy="447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764098" y="4716200"/>
            <a:ext cx="319205" cy="437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ame 92"/>
          <p:cNvSpPr/>
          <p:nvPr/>
        </p:nvSpPr>
        <p:spPr>
          <a:xfrm>
            <a:off x="1140151" y="5162490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dw</a:t>
            </a:r>
            <a:r>
              <a:rPr lang="en-IN" sz="12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[1]</a:t>
            </a:r>
            <a:endParaRPr lang="en-IN" sz="12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94" name="Frame 93"/>
          <p:cNvSpPr/>
          <p:nvPr/>
        </p:nvSpPr>
        <p:spPr>
          <a:xfrm>
            <a:off x="1930961" y="5162490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db</a:t>
            </a:r>
            <a:r>
              <a:rPr lang="en-IN" sz="12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[1]</a:t>
            </a:r>
            <a:endParaRPr lang="en-IN" sz="12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1556019" y="5729427"/>
            <a:ext cx="5815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46092" y="5729427"/>
            <a:ext cx="311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Microsoft JhengHei UI Light" pitchFamily="34" charset="-120"/>
                <a:ea typeface="Microsoft JhengHei UI Light" pitchFamily="34" charset="-120"/>
              </a:rPr>
              <a:t>Back propagating the errors</a:t>
            </a:r>
            <a:endParaRPr lang="en-IN" dirty="0">
              <a:latin typeface="Microsoft JhengHei UI Light" pitchFamily="34" charset="-120"/>
              <a:ea typeface="Microsoft JhengHei UI Ligh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73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512" y="116632"/>
                <a:ext cx="8602372" cy="1985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000" b="1" u="sng" dirty="0" smtClean="0">
                    <a:latin typeface="Microsoft JhengHei UI Light" pitchFamily="34" charset="-120"/>
                    <a:ea typeface="Microsoft JhengHei UI Light" pitchFamily="34" charset="-120"/>
                  </a:rPr>
                  <a:t>SGD Update Rule: </a:t>
                </a:r>
                <a:r>
                  <a:rPr lang="en-IN" dirty="0">
                    <a:latin typeface="Microsoft JhengHei UI Light" pitchFamily="34" charset="-120"/>
                    <a:ea typeface="Microsoft JhengHei UI Light" pitchFamily="34" charset="-120"/>
                  </a:rPr>
                  <a:t>The simplest form of update is to change the parameters along the negative gradient </a:t>
                </a:r>
                <a:r>
                  <a:rPr lang="en-IN" dirty="0" smtClean="0">
                    <a:latin typeface="Microsoft JhengHei UI Light" pitchFamily="34" charset="-120"/>
                    <a:ea typeface="Microsoft JhengHei UI Light" pitchFamily="34" charset="-120"/>
                  </a:rPr>
                  <a:t>direction.</a:t>
                </a:r>
                <a:r>
                  <a:rPr lang="en-IN" dirty="0"/>
                  <a:t> </a:t>
                </a:r>
                <a:endParaRPr lang="en-IN" b="1" u="sng" dirty="0">
                  <a:latin typeface="Microsoft JhengHei UI Light" pitchFamily="34" charset="-120"/>
                  <a:ea typeface="Microsoft JhengHei UI Light" pitchFamily="34" charset="-12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sz="2000" i="1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IN" sz="2000" b="0" i="1" smtClean="0">
                        <a:latin typeface="Cambria Math"/>
                        <a:ea typeface="Cambria Math"/>
                      </a:rPr>
                      <m:t>= 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IN" sz="2000" b="0" i="1" smtClean="0">
                        <a:latin typeface="Cambria Math"/>
                        <a:ea typeface="Cambria Math"/>
                      </a:rPr>
                      <m:t> − 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 ∗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sz="2400" dirty="0" smtClean="0">
                    <a:latin typeface="Microsoft JhengHei UI Light" pitchFamily="34" charset="-120"/>
                    <a:ea typeface="Microsoft JhengHei UI Light" pitchFamily="34" charset="-120"/>
                  </a:rPr>
                  <a:t> </a:t>
                </a:r>
                <a:endParaRPr lang="en-IN" sz="2400" dirty="0">
                  <a:latin typeface="Microsoft JhengHei UI Light" pitchFamily="34" charset="-120"/>
                  <a:ea typeface="Microsoft JhengHei UI Light" pitchFamily="34" charset="-120"/>
                </a:endParaRPr>
              </a:p>
              <a:p>
                <a:pPr>
                  <a:lnSpc>
                    <a:spcPct val="150000"/>
                  </a:lnSpc>
                </a:pPr>
                <a:endParaRPr lang="en-IN" dirty="0">
                  <a:latin typeface="Microsoft JhengHei UI Light" pitchFamily="34" charset="-120"/>
                  <a:ea typeface="Microsoft JhengHei UI Light" pitchFamily="34" charset="-12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8602372" cy="1985159"/>
              </a:xfrm>
              <a:prstGeom prst="rect">
                <a:avLst/>
              </a:prstGeom>
              <a:blipFill rotWithShape="1">
                <a:blip r:embed="rId2"/>
                <a:stretch>
                  <a:fillRect l="-7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512" y="1644823"/>
                <a:ext cx="8602372" cy="225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000" b="1" u="sng" dirty="0" smtClean="0">
                    <a:latin typeface="Microsoft JhengHei UI Light" pitchFamily="34" charset="-120"/>
                    <a:ea typeface="Microsoft JhengHei UI Light" pitchFamily="34" charset="-120"/>
                  </a:rPr>
                  <a:t>SGD with Momentum Update Rule: </a:t>
                </a:r>
                <a:r>
                  <a:rPr lang="en-IN" dirty="0" smtClean="0">
                    <a:latin typeface="Microsoft JhengHei UI Light" pitchFamily="34" charset="-120"/>
                    <a:ea typeface="Microsoft JhengHei UI Light" pitchFamily="34" charset="-120"/>
                  </a:rPr>
                  <a:t>Momentum helps </a:t>
                </a:r>
                <a:r>
                  <a:rPr lang="en-IN" dirty="0">
                    <a:latin typeface="Microsoft JhengHei UI Light" pitchFamily="34" charset="-120"/>
                    <a:ea typeface="Microsoft JhengHei UI Light" pitchFamily="34" charset="-120"/>
                  </a:rPr>
                  <a:t>accelerate SGD in the relevant </a:t>
                </a:r>
                <a:r>
                  <a:rPr lang="en-IN" dirty="0" smtClean="0">
                    <a:latin typeface="Microsoft JhengHei UI Light" pitchFamily="34" charset="-120"/>
                    <a:ea typeface="Microsoft JhengHei UI Light" pitchFamily="34" charset="-120"/>
                  </a:rPr>
                  <a:t>direction.</a:t>
                </a:r>
                <a:r>
                  <a:rPr lang="en-IN" b="1" u="sng" dirty="0" smtClean="0">
                    <a:latin typeface="Microsoft JhengHei UI Light" pitchFamily="34" charset="-120"/>
                    <a:ea typeface="Microsoft JhengHei UI Light" pitchFamily="34" charset="-120"/>
                  </a:rPr>
                  <a:t> </a:t>
                </a:r>
                <a:endParaRPr lang="en-IN" b="1" u="sng" dirty="0">
                  <a:latin typeface="Microsoft JhengHei UI Light" pitchFamily="34" charset="-120"/>
                  <a:ea typeface="Microsoft JhengHei UI Light" pitchFamily="34" charset="-12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𝑚</m:t>
                    </m:r>
                    <m:d>
                      <m:dPr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IN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 . 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𝑚</m:t>
                    </m:r>
                    <m:d>
                      <m:dPr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IN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/>
                        <a:ea typeface="Cambria Math"/>
                      </a:rPr>
                      <m:t>η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 . 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sz="2000" dirty="0" smtClean="0">
                    <a:latin typeface="Microsoft JhengHei UI Light" pitchFamily="34" charset="-120"/>
                    <a:ea typeface="Microsoft JhengHei UI Light" pitchFamily="34" charset="-120"/>
                  </a:rPr>
                  <a:t> </a:t>
                </a:r>
                <a:endParaRPr lang="en-IN" sz="2000" dirty="0">
                  <a:latin typeface="Microsoft JhengHei UI Light" pitchFamily="34" charset="-120"/>
                  <a:ea typeface="Microsoft JhengHei UI Light" pitchFamily="34" charset="-12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sz="2000" i="1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IN" sz="2000" b="0" i="1" smtClean="0">
                        <a:latin typeface="Cambria Math"/>
                        <a:ea typeface="Cambria Math"/>
                      </a:rPr>
                      <m:t>= 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IN" sz="2000" b="0" i="1" smtClean="0">
                        <a:latin typeface="Cambria Math"/>
                        <a:ea typeface="Cambria Math"/>
                      </a:rPr>
                      <m:t>− 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 ∗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𝑚</m:t>
                    </m:r>
                    <m:d>
                      <m:dPr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IN" sz="2000" dirty="0" smtClean="0">
                    <a:latin typeface="Microsoft JhengHei UI Light" pitchFamily="34" charset="-120"/>
                    <a:ea typeface="Microsoft JhengHei UI Light" pitchFamily="34" charset="-120"/>
                  </a:rPr>
                  <a:t> </a:t>
                </a:r>
                <a:endParaRPr lang="en-IN" sz="2000" dirty="0">
                  <a:latin typeface="Microsoft JhengHei UI Light" pitchFamily="34" charset="-120"/>
                  <a:ea typeface="Microsoft JhengHei UI Light" pitchFamily="34" charset="-120"/>
                </a:endParaRPr>
              </a:p>
              <a:p>
                <a:pPr>
                  <a:lnSpc>
                    <a:spcPct val="150000"/>
                  </a:lnSpc>
                </a:pPr>
                <a:endParaRPr lang="en-IN" dirty="0">
                  <a:latin typeface="Microsoft JhengHei UI Light" pitchFamily="34" charset="-120"/>
                  <a:ea typeface="Microsoft JhengHei UI Light" pitchFamily="34" charset="-12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644823"/>
                <a:ext cx="8602372" cy="2259978"/>
              </a:xfrm>
              <a:prstGeom prst="rect">
                <a:avLst/>
              </a:prstGeom>
              <a:blipFill rotWithShape="1">
                <a:blip r:embed="rId3"/>
                <a:stretch>
                  <a:fillRect l="-708" b="-3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:\Research\Research Beginning\Classical Momentum\SGD+SGDM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358" y="2742376"/>
            <a:ext cx="5134642" cy="385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8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174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Divakar</dc:creator>
  <cp:lastModifiedBy>Abhishek Divakar</cp:lastModifiedBy>
  <cp:revision>7</cp:revision>
  <dcterms:created xsi:type="dcterms:W3CDTF">2019-05-31T01:56:13Z</dcterms:created>
  <dcterms:modified xsi:type="dcterms:W3CDTF">2019-05-31T08:16:29Z</dcterms:modified>
</cp:coreProperties>
</file>