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5" r:id="rId5"/>
    <p:sldId id="279" r:id="rId6"/>
    <p:sldId id="280" r:id="rId7"/>
    <p:sldId id="281" r:id="rId8"/>
    <p:sldId id="282" r:id="rId9"/>
    <p:sldId id="283" r:id="rId10"/>
    <p:sldId id="259" r:id="rId11"/>
    <p:sldId id="260" r:id="rId12"/>
    <p:sldId id="261" r:id="rId13"/>
    <p:sldId id="262" r:id="rId14"/>
    <p:sldId id="263" r:id="rId15"/>
    <p:sldId id="264" r:id="rId16"/>
    <p:sldId id="269" r:id="rId17"/>
    <p:sldId id="270" r:id="rId18"/>
    <p:sldId id="272" r:id="rId19"/>
    <p:sldId id="273" r:id="rId20"/>
    <p:sldId id="271" r:id="rId21"/>
    <p:sldId id="274" r:id="rId22"/>
    <p:sldId id="275"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0" d="100"/>
          <a:sy n="70" d="100"/>
        </p:scale>
        <p:origin x="-120" y="-198"/>
      </p:cViewPr>
      <p:guideLst>
        <p:guide orient="horz" pos="2160"/>
        <p:guide pos="3840"/>
      </p:guideLst>
    </p:cSldViewPr>
  </p:slideViewPr>
  <p:notesTextViewPr>
    <p:cViewPr>
      <p:scale>
        <a:sx n="1" d="1"/>
        <a:sy n="1" d="1"/>
      </p:scale>
      <p:origin x="0" y="0"/>
    </p:cViewPr>
  </p:notesTextViewPr>
  <p:sorterViewPr>
    <p:cViewPr>
      <p:scale>
        <a:sx n="100" d="100"/>
        <a:sy n="100" d="100"/>
      </p:scale>
      <p:origin x="0" y="-331"/>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18FC3D-B883-4EF4-91BB-0768B8B75652}" type="datetimeFigureOut">
              <a:rPr lang="en-US" smtClean="0"/>
              <a:pPr/>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B97C2-2D6A-4605-9C5B-DF7F7490358F}" type="slidenum">
              <a:rPr lang="en-US" smtClean="0"/>
              <a:pPr/>
              <a:t>‹#›</a:t>
            </a:fld>
            <a:endParaRPr lang="en-US"/>
          </a:p>
        </p:txBody>
      </p:sp>
    </p:spTree>
    <p:extLst>
      <p:ext uri="{BB962C8B-B14F-4D97-AF65-F5344CB8AC3E}">
        <p14:creationId xmlns:p14="http://schemas.microsoft.com/office/powerpoint/2010/main" xmlns="" val="318909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18FC3D-B883-4EF4-91BB-0768B8B75652}" type="datetimeFigureOut">
              <a:rPr lang="en-US" smtClean="0"/>
              <a:pPr/>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B97C2-2D6A-4605-9C5B-DF7F7490358F}" type="slidenum">
              <a:rPr lang="en-US" smtClean="0"/>
              <a:pPr/>
              <a:t>‹#›</a:t>
            </a:fld>
            <a:endParaRPr lang="en-US"/>
          </a:p>
        </p:txBody>
      </p:sp>
    </p:spTree>
    <p:extLst>
      <p:ext uri="{BB962C8B-B14F-4D97-AF65-F5344CB8AC3E}">
        <p14:creationId xmlns:p14="http://schemas.microsoft.com/office/powerpoint/2010/main" xmlns="" val="402328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18FC3D-B883-4EF4-91BB-0768B8B75652}" type="datetimeFigureOut">
              <a:rPr lang="en-US" smtClean="0"/>
              <a:pPr/>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B97C2-2D6A-4605-9C5B-DF7F7490358F}" type="slidenum">
              <a:rPr lang="en-US" smtClean="0"/>
              <a:pPr/>
              <a:t>‹#›</a:t>
            </a:fld>
            <a:endParaRPr lang="en-US"/>
          </a:p>
        </p:txBody>
      </p:sp>
    </p:spTree>
    <p:extLst>
      <p:ext uri="{BB962C8B-B14F-4D97-AF65-F5344CB8AC3E}">
        <p14:creationId xmlns:p14="http://schemas.microsoft.com/office/powerpoint/2010/main" xmlns="" val="95407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18FC3D-B883-4EF4-91BB-0768B8B75652}" type="datetimeFigureOut">
              <a:rPr lang="en-US" smtClean="0"/>
              <a:pPr/>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B97C2-2D6A-4605-9C5B-DF7F7490358F}" type="slidenum">
              <a:rPr lang="en-US" smtClean="0"/>
              <a:pPr/>
              <a:t>‹#›</a:t>
            </a:fld>
            <a:endParaRPr lang="en-US"/>
          </a:p>
        </p:txBody>
      </p:sp>
    </p:spTree>
    <p:extLst>
      <p:ext uri="{BB962C8B-B14F-4D97-AF65-F5344CB8AC3E}">
        <p14:creationId xmlns:p14="http://schemas.microsoft.com/office/powerpoint/2010/main" xmlns="" val="1683282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18FC3D-B883-4EF4-91BB-0768B8B75652}" type="datetimeFigureOut">
              <a:rPr lang="en-US" smtClean="0"/>
              <a:pPr/>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B97C2-2D6A-4605-9C5B-DF7F7490358F}" type="slidenum">
              <a:rPr lang="en-US" smtClean="0"/>
              <a:pPr/>
              <a:t>‹#›</a:t>
            </a:fld>
            <a:endParaRPr lang="en-US"/>
          </a:p>
        </p:txBody>
      </p:sp>
    </p:spTree>
    <p:extLst>
      <p:ext uri="{BB962C8B-B14F-4D97-AF65-F5344CB8AC3E}">
        <p14:creationId xmlns:p14="http://schemas.microsoft.com/office/powerpoint/2010/main" xmlns="" val="2669299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18FC3D-B883-4EF4-91BB-0768B8B75652}" type="datetimeFigureOut">
              <a:rPr lang="en-US" smtClean="0"/>
              <a:pPr/>
              <a:t>12/11/2014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B97C2-2D6A-4605-9C5B-DF7F7490358F}" type="slidenum">
              <a:rPr lang="en-US" smtClean="0"/>
              <a:pPr/>
              <a:t>‹#›</a:t>
            </a:fld>
            <a:endParaRPr lang="en-US"/>
          </a:p>
        </p:txBody>
      </p:sp>
    </p:spTree>
    <p:extLst>
      <p:ext uri="{BB962C8B-B14F-4D97-AF65-F5344CB8AC3E}">
        <p14:creationId xmlns:p14="http://schemas.microsoft.com/office/powerpoint/2010/main" xmlns="" val="1316804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18FC3D-B883-4EF4-91BB-0768B8B75652}" type="datetimeFigureOut">
              <a:rPr lang="en-US" smtClean="0"/>
              <a:pPr/>
              <a:t>12/11/2014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BB97C2-2D6A-4605-9C5B-DF7F7490358F}" type="slidenum">
              <a:rPr lang="en-US" smtClean="0"/>
              <a:pPr/>
              <a:t>‹#›</a:t>
            </a:fld>
            <a:endParaRPr lang="en-US"/>
          </a:p>
        </p:txBody>
      </p:sp>
    </p:spTree>
    <p:extLst>
      <p:ext uri="{BB962C8B-B14F-4D97-AF65-F5344CB8AC3E}">
        <p14:creationId xmlns:p14="http://schemas.microsoft.com/office/powerpoint/2010/main" xmlns="" val="363425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18FC3D-B883-4EF4-91BB-0768B8B75652}" type="datetimeFigureOut">
              <a:rPr lang="en-US" smtClean="0"/>
              <a:pPr/>
              <a:t>12/11/2014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BB97C2-2D6A-4605-9C5B-DF7F7490358F}" type="slidenum">
              <a:rPr lang="en-US" smtClean="0"/>
              <a:pPr/>
              <a:t>‹#›</a:t>
            </a:fld>
            <a:endParaRPr lang="en-US"/>
          </a:p>
        </p:txBody>
      </p:sp>
    </p:spTree>
    <p:extLst>
      <p:ext uri="{BB962C8B-B14F-4D97-AF65-F5344CB8AC3E}">
        <p14:creationId xmlns:p14="http://schemas.microsoft.com/office/powerpoint/2010/main" xmlns="" val="3673882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8FC3D-B883-4EF4-91BB-0768B8B75652}" type="datetimeFigureOut">
              <a:rPr lang="en-US" smtClean="0"/>
              <a:pPr/>
              <a:t>12/11/2014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BB97C2-2D6A-4605-9C5B-DF7F7490358F}" type="slidenum">
              <a:rPr lang="en-US" smtClean="0"/>
              <a:pPr/>
              <a:t>‹#›</a:t>
            </a:fld>
            <a:endParaRPr lang="en-US"/>
          </a:p>
        </p:txBody>
      </p:sp>
    </p:spTree>
    <p:extLst>
      <p:ext uri="{BB962C8B-B14F-4D97-AF65-F5344CB8AC3E}">
        <p14:creationId xmlns:p14="http://schemas.microsoft.com/office/powerpoint/2010/main" xmlns="" val="314886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18FC3D-B883-4EF4-91BB-0768B8B75652}" type="datetimeFigureOut">
              <a:rPr lang="en-US" smtClean="0"/>
              <a:pPr/>
              <a:t>12/11/2014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B97C2-2D6A-4605-9C5B-DF7F7490358F}" type="slidenum">
              <a:rPr lang="en-US" smtClean="0"/>
              <a:pPr/>
              <a:t>‹#›</a:t>
            </a:fld>
            <a:endParaRPr lang="en-US"/>
          </a:p>
        </p:txBody>
      </p:sp>
    </p:spTree>
    <p:extLst>
      <p:ext uri="{BB962C8B-B14F-4D97-AF65-F5344CB8AC3E}">
        <p14:creationId xmlns:p14="http://schemas.microsoft.com/office/powerpoint/2010/main" xmlns="" val="1528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18FC3D-B883-4EF4-91BB-0768B8B75652}" type="datetimeFigureOut">
              <a:rPr lang="en-US" smtClean="0"/>
              <a:pPr/>
              <a:t>12/11/2014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B97C2-2D6A-4605-9C5B-DF7F7490358F}" type="slidenum">
              <a:rPr lang="en-US" smtClean="0"/>
              <a:pPr/>
              <a:t>‹#›</a:t>
            </a:fld>
            <a:endParaRPr lang="en-US"/>
          </a:p>
        </p:txBody>
      </p:sp>
    </p:spTree>
    <p:extLst>
      <p:ext uri="{BB962C8B-B14F-4D97-AF65-F5344CB8AC3E}">
        <p14:creationId xmlns:p14="http://schemas.microsoft.com/office/powerpoint/2010/main" xmlns="" val="1967508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8FC3D-B883-4EF4-91BB-0768B8B75652}" type="datetimeFigureOut">
              <a:rPr lang="en-US" smtClean="0"/>
              <a:pPr/>
              <a:t>12/11/2014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B97C2-2D6A-4605-9C5B-DF7F7490358F}" type="slidenum">
              <a:rPr lang="en-US" smtClean="0"/>
              <a:pPr/>
              <a:t>‹#›</a:t>
            </a:fld>
            <a:endParaRPr lang="en-US"/>
          </a:p>
        </p:txBody>
      </p:sp>
    </p:spTree>
    <p:extLst>
      <p:ext uri="{BB962C8B-B14F-4D97-AF65-F5344CB8AC3E}">
        <p14:creationId xmlns:p14="http://schemas.microsoft.com/office/powerpoint/2010/main" xmlns="" val="2384489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certificate-transparency.org/" TargetMode="External"/><Relationship Id="rId1" Type="http://schemas.openxmlformats.org/officeDocument/2006/relationships/slideLayout" Target="../slideLayouts/slideLayout7.xml"/><Relationship Id="rId6" Type="http://schemas.openxmlformats.org/officeDocument/2006/relationships/hyperlink" Target="http://www.stackoverflow.com/" TargetMode="External"/><Relationship Id="rId5" Type="http://schemas.openxmlformats.org/officeDocument/2006/relationships/hyperlink" Target="http://www.youtube.com/" TargetMode="External"/><Relationship Id="rId4" Type="http://schemas.openxmlformats.org/officeDocument/2006/relationships/hyperlink" Target="http://www.wikipedia.or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8906" y="629728"/>
            <a:ext cx="10274060" cy="1077218"/>
          </a:xfrm>
          <a:prstGeom prst="rect">
            <a:avLst/>
          </a:prstGeom>
          <a:noFill/>
        </p:spPr>
        <p:txBody>
          <a:bodyPr wrap="square" rtlCol="0">
            <a:spAutoFit/>
          </a:bodyPr>
          <a:lstStyle/>
          <a:p>
            <a:pPr algn="ctr"/>
            <a:r>
              <a:rPr lang="en-US" sz="3200" dirty="0" smtClean="0"/>
              <a:t>Detecting forged/</a:t>
            </a:r>
            <a:r>
              <a:rPr lang="en-US" sz="3200" dirty="0" err="1" smtClean="0"/>
              <a:t>mis</a:t>
            </a:r>
            <a:r>
              <a:rPr lang="en-US" sz="3200" dirty="0" smtClean="0"/>
              <a:t> issued/fraudulent Certificates </a:t>
            </a:r>
          </a:p>
          <a:p>
            <a:pPr algn="ctr"/>
            <a:r>
              <a:rPr lang="en-US" sz="3200" dirty="0" smtClean="0"/>
              <a:t>in our current PKI</a:t>
            </a:r>
            <a:endParaRPr lang="en-US" sz="3200" dirty="0"/>
          </a:p>
        </p:txBody>
      </p:sp>
      <p:sp>
        <p:nvSpPr>
          <p:cNvPr id="5" name="TextBox 4"/>
          <p:cNvSpPr txBox="1"/>
          <p:nvPr/>
        </p:nvSpPr>
        <p:spPr>
          <a:xfrm>
            <a:off x="3739484" y="5253484"/>
            <a:ext cx="3942272" cy="830997"/>
          </a:xfrm>
          <a:prstGeom prst="rect">
            <a:avLst/>
          </a:prstGeom>
          <a:noFill/>
        </p:spPr>
        <p:txBody>
          <a:bodyPr wrap="square" rtlCol="0">
            <a:spAutoFit/>
          </a:bodyPr>
          <a:lstStyle/>
          <a:p>
            <a:pPr algn="ctr"/>
            <a:r>
              <a:rPr lang="en-US" sz="2400" dirty="0" smtClean="0"/>
              <a:t>Abhishek Kejriwal</a:t>
            </a:r>
          </a:p>
          <a:p>
            <a:pPr algn="ctr"/>
            <a:r>
              <a:rPr lang="en-US" sz="2400" dirty="0" smtClean="0"/>
              <a:t>Rahul Sinha</a:t>
            </a:r>
            <a:endParaRPr lang="en-US" sz="2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261979" y="3360274"/>
            <a:ext cx="1052557" cy="1353771"/>
          </a:xfrm>
          <a:prstGeom prst="rect">
            <a:avLst/>
          </a:prstGeom>
        </p:spPr>
      </p:pic>
      <p:sp>
        <p:nvSpPr>
          <p:cNvPr id="7" name="TextBox 6"/>
          <p:cNvSpPr txBox="1"/>
          <p:nvPr/>
        </p:nvSpPr>
        <p:spPr>
          <a:xfrm>
            <a:off x="4981684" y="2536557"/>
            <a:ext cx="1820174" cy="369332"/>
          </a:xfrm>
          <a:prstGeom prst="rect">
            <a:avLst/>
          </a:prstGeom>
          <a:noFill/>
        </p:spPr>
        <p:txBody>
          <a:bodyPr wrap="square" rtlCol="0">
            <a:spAutoFit/>
          </a:bodyPr>
          <a:lstStyle/>
          <a:p>
            <a:r>
              <a:rPr lang="en-US" dirty="0" smtClean="0"/>
              <a:t>Survey Report</a:t>
            </a:r>
            <a:endParaRPr lang="en-US" dirty="0"/>
          </a:p>
        </p:txBody>
      </p:sp>
    </p:spTree>
    <p:extLst>
      <p:ext uri="{BB962C8B-B14F-4D97-AF65-F5344CB8AC3E}">
        <p14:creationId xmlns:p14="http://schemas.microsoft.com/office/powerpoint/2010/main" xmlns="" val="188286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1660" y="707366"/>
            <a:ext cx="6745856" cy="584775"/>
          </a:xfrm>
          <a:prstGeom prst="rect">
            <a:avLst/>
          </a:prstGeom>
          <a:noFill/>
        </p:spPr>
        <p:txBody>
          <a:bodyPr wrap="square" rtlCol="0">
            <a:spAutoFit/>
          </a:bodyPr>
          <a:lstStyle/>
          <a:p>
            <a:r>
              <a:rPr lang="en-US" sz="3200" b="1" u="sng" dirty="0" smtClean="0">
                <a:solidFill>
                  <a:srgbClr val="C00000"/>
                </a:solidFill>
              </a:rPr>
              <a:t>Certificate Transparency to the rescue </a:t>
            </a:r>
            <a:endParaRPr lang="en-US" sz="3200" b="1" u="sng" dirty="0">
              <a:solidFill>
                <a:srgbClr val="C00000"/>
              </a:solidFill>
            </a:endParaRPr>
          </a:p>
        </p:txBody>
      </p:sp>
      <p:sp>
        <p:nvSpPr>
          <p:cNvPr id="3" name="TextBox 2"/>
          <p:cNvSpPr txBox="1"/>
          <p:nvPr/>
        </p:nvSpPr>
        <p:spPr>
          <a:xfrm>
            <a:off x="508958" y="1966823"/>
            <a:ext cx="7108168" cy="224676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smtClean="0"/>
              <a:t>Open </a:t>
            </a:r>
            <a:r>
              <a:rPr lang="en-US" sz="2000" dirty="0"/>
              <a:t>framework for monitoring and auditing digital certificates in the current PKI model through a system of </a:t>
            </a:r>
            <a:endParaRPr lang="en-US" sz="2000" dirty="0" smtClean="0"/>
          </a:p>
          <a:p>
            <a:pPr algn="just"/>
            <a:endParaRPr lang="en-US" sz="2000" dirty="0" smtClean="0"/>
          </a:p>
          <a:p>
            <a:pPr algn="just"/>
            <a:r>
              <a:rPr lang="en-US" sz="2000" dirty="0" smtClean="0"/>
              <a:t>     1)Certificate logs </a:t>
            </a:r>
          </a:p>
          <a:p>
            <a:pPr algn="just"/>
            <a:r>
              <a:rPr lang="en-US" sz="2000" dirty="0"/>
              <a:t> </a:t>
            </a:r>
            <a:r>
              <a:rPr lang="en-US" sz="2000" dirty="0" smtClean="0"/>
              <a:t>    2)monitors</a:t>
            </a:r>
          </a:p>
          <a:p>
            <a:r>
              <a:rPr lang="en-US" sz="2000" dirty="0" smtClean="0"/>
              <a:t>     3)auditors.</a:t>
            </a:r>
            <a:br>
              <a:rPr lang="en-US" sz="2000" dirty="0" smtClean="0"/>
            </a:br>
            <a:endParaRPr lang="en-US" sz="2000" dirty="0" smtClean="0"/>
          </a:p>
        </p:txBody>
      </p:sp>
      <p:pic>
        <p:nvPicPr>
          <p:cNvPr id="1028" name="Picture 4" descr="http://www.certificate-transparency.org/_/rsrc/1375725319520/what-is-ct/ct_intro_system.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066004" y="2043809"/>
            <a:ext cx="3782858" cy="3106159"/>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9963510" y="6657945"/>
            <a:ext cx="2665562" cy="200055"/>
          </a:xfrm>
          <a:prstGeom prst="rect">
            <a:avLst/>
          </a:prstGeom>
          <a:noFill/>
        </p:spPr>
        <p:txBody>
          <a:bodyPr wrap="square" rtlCol="0">
            <a:spAutoFit/>
          </a:bodyPr>
          <a:lstStyle/>
          <a:p>
            <a:r>
              <a:rPr lang="en-US" sz="700" dirty="0" smtClean="0"/>
              <a:t>Fig reference : http://www.certificate-transparency.org</a:t>
            </a:r>
            <a:endParaRPr lang="en-US" sz="700" dirty="0"/>
          </a:p>
        </p:txBody>
      </p:sp>
    </p:spTree>
    <p:extLst>
      <p:ext uri="{BB962C8B-B14F-4D97-AF65-F5344CB8AC3E}">
        <p14:creationId xmlns:p14="http://schemas.microsoft.com/office/powerpoint/2010/main" xmlns="" val="3600439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9796" y="715993"/>
            <a:ext cx="7608498" cy="584775"/>
          </a:xfrm>
          <a:prstGeom prst="rect">
            <a:avLst/>
          </a:prstGeom>
          <a:noFill/>
        </p:spPr>
        <p:txBody>
          <a:bodyPr wrap="square" rtlCol="0">
            <a:spAutoFit/>
          </a:bodyPr>
          <a:lstStyle/>
          <a:p>
            <a:r>
              <a:rPr lang="en-US" sz="3200" b="1" u="sng" dirty="0">
                <a:solidFill>
                  <a:srgbClr val="C00000"/>
                </a:solidFill>
              </a:rPr>
              <a:t>Goals of Certificate Transparency</a:t>
            </a:r>
          </a:p>
        </p:txBody>
      </p:sp>
      <p:sp>
        <p:nvSpPr>
          <p:cNvPr id="3" name="TextBox 2"/>
          <p:cNvSpPr txBox="1"/>
          <p:nvPr/>
        </p:nvSpPr>
        <p:spPr>
          <a:xfrm>
            <a:off x="1889185" y="2311879"/>
            <a:ext cx="8885207" cy="2862322"/>
          </a:xfrm>
          <a:prstGeom prst="rect">
            <a:avLst/>
          </a:prstGeom>
          <a:noFill/>
        </p:spPr>
        <p:txBody>
          <a:bodyPr wrap="square" rtlCol="0">
            <a:spAutoFit/>
          </a:bodyPr>
          <a:lstStyle/>
          <a:p>
            <a:pPr marL="285750" lvl="0" indent="-285750" algn="just">
              <a:buFont typeface="Arial" panose="020B0604020202020204" pitchFamily="34" charset="0"/>
              <a:buChar char="•"/>
            </a:pPr>
            <a:r>
              <a:rPr lang="en-US" sz="2000" dirty="0"/>
              <a:t>Make it impossible or very difficult for a CA to issue a certificate for a domain without this certificate getting noticed by the domain owner</a:t>
            </a:r>
            <a:r>
              <a:rPr lang="en-US" sz="2000" dirty="0" smtClean="0"/>
              <a:t>.</a:t>
            </a:r>
          </a:p>
          <a:p>
            <a:pPr marL="285750" lvl="0" indent="-285750" algn="just">
              <a:buFont typeface="Arial" panose="020B0604020202020204" pitchFamily="34" charset="0"/>
              <a:buChar char="•"/>
            </a:pPr>
            <a:endParaRPr lang="en-US" sz="2000" dirty="0"/>
          </a:p>
          <a:p>
            <a:pPr marL="285750" lvl="0" indent="-285750" algn="just">
              <a:buFont typeface="Arial" panose="020B0604020202020204" pitchFamily="34" charset="0"/>
              <a:buChar char="•"/>
            </a:pPr>
            <a:r>
              <a:rPr lang="en-US" sz="2000" dirty="0"/>
              <a:t>Provide an open framework which lets domain owners or CAs to determine whether certificates have been mistakenly or maliciously issued</a:t>
            </a:r>
            <a:r>
              <a:rPr lang="en-US" sz="2000" dirty="0" smtClean="0"/>
              <a:t>.</a:t>
            </a:r>
            <a:br>
              <a:rPr lang="en-US" sz="2000" dirty="0" smtClean="0"/>
            </a:br>
            <a:endParaRPr lang="en-US" sz="2000" dirty="0"/>
          </a:p>
          <a:p>
            <a:pPr marL="285750" lvl="0" indent="-285750" algn="just">
              <a:buFont typeface="Arial" panose="020B0604020202020204" pitchFamily="34" charset="0"/>
              <a:buChar char="•"/>
            </a:pPr>
            <a:r>
              <a:rPr lang="en-US" sz="2000" dirty="0"/>
              <a:t>Protect end users. If the first two points are met, the SSL/TLS end users are by default in a safe place unlike the other certificate revocation mechanisms.</a:t>
            </a:r>
          </a:p>
          <a:p>
            <a:pPr marL="285750" indent="-285750" algn="just">
              <a:buFont typeface="Arial" panose="020B0604020202020204" pitchFamily="34" charset="0"/>
              <a:buChar char="•"/>
            </a:pPr>
            <a:endParaRPr lang="en-US" sz="2000" dirty="0"/>
          </a:p>
        </p:txBody>
      </p:sp>
    </p:spTree>
    <p:extLst>
      <p:ext uri="{BB962C8B-B14F-4D97-AF65-F5344CB8AC3E}">
        <p14:creationId xmlns:p14="http://schemas.microsoft.com/office/powerpoint/2010/main" xmlns="" val="2156827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certificate-transparency.org/_/rsrc/1375725183557/how-ct-works/ct_system_1.png"/>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78" t="19696" r="-534" b="27162"/>
          <a:stretch/>
        </p:blipFill>
        <p:spPr bwMode="auto">
          <a:xfrm>
            <a:off x="2311879" y="1535504"/>
            <a:ext cx="7039155" cy="457199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4002657" y="577970"/>
            <a:ext cx="4718648" cy="584775"/>
          </a:xfrm>
          <a:prstGeom prst="rect">
            <a:avLst/>
          </a:prstGeom>
          <a:noFill/>
        </p:spPr>
        <p:txBody>
          <a:bodyPr wrap="square" rtlCol="0">
            <a:spAutoFit/>
          </a:bodyPr>
          <a:lstStyle/>
          <a:p>
            <a:r>
              <a:rPr lang="en-US" sz="3200" b="1" u="sng" dirty="0">
                <a:solidFill>
                  <a:srgbClr val="C00000"/>
                </a:solidFill>
              </a:rPr>
              <a:t>Basic Architecture</a:t>
            </a:r>
          </a:p>
        </p:txBody>
      </p:sp>
      <p:sp>
        <p:nvSpPr>
          <p:cNvPr id="7" name="TextBox 6"/>
          <p:cNvSpPr txBox="1"/>
          <p:nvPr/>
        </p:nvSpPr>
        <p:spPr>
          <a:xfrm>
            <a:off x="9963510" y="6657945"/>
            <a:ext cx="2665562" cy="200055"/>
          </a:xfrm>
          <a:prstGeom prst="rect">
            <a:avLst/>
          </a:prstGeom>
          <a:noFill/>
        </p:spPr>
        <p:txBody>
          <a:bodyPr wrap="square" rtlCol="0">
            <a:spAutoFit/>
          </a:bodyPr>
          <a:lstStyle/>
          <a:p>
            <a:r>
              <a:rPr lang="en-US" sz="700" dirty="0" smtClean="0"/>
              <a:t>Fig reference : http://www.certificate-transparency.org</a:t>
            </a:r>
            <a:endParaRPr lang="en-US" sz="700" dirty="0"/>
          </a:p>
        </p:txBody>
      </p:sp>
    </p:spTree>
    <p:extLst>
      <p:ext uri="{BB962C8B-B14F-4D97-AF65-F5344CB8AC3E}">
        <p14:creationId xmlns:p14="http://schemas.microsoft.com/office/powerpoint/2010/main" xmlns="" val="610254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8631" y="1293746"/>
            <a:ext cx="8246853"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Certificate </a:t>
            </a:r>
            <a:r>
              <a:rPr lang="en-US" dirty="0"/>
              <a:t>logs are generally log servers that contain cryptographically assured, publicly auditable, append only records of certificates that have ever been issued till date. </a:t>
            </a:r>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Whenever </a:t>
            </a:r>
            <a:r>
              <a:rPr lang="en-US" dirty="0"/>
              <a:t>a CA issues a certificate to a domain say </a:t>
            </a:r>
            <a:r>
              <a:rPr lang="en-US" u="sng" dirty="0">
                <a:hlinkClick r:id="rId2"/>
              </a:rPr>
              <a:t>www.example.com</a:t>
            </a:r>
            <a:r>
              <a:rPr lang="en-US" dirty="0"/>
              <a:t>, the CA submits the certificate it has issued to the log server. </a:t>
            </a:r>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Whenever </a:t>
            </a:r>
            <a:r>
              <a:rPr lang="en-US" dirty="0"/>
              <a:t>a CA submits a certificate it has issued to a log server, the server responds back with a </a:t>
            </a:r>
            <a:r>
              <a:rPr lang="en-US" b="1" dirty="0">
                <a:solidFill>
                  <a:srgbClr val="FF0000"/>
                </a:solidFill>
              </a:rPr>
              <a:t>Signed Certificate Timestamp (SCT) </a:t>
            </a:r>
            <a:r>
              <a:rPr lang="en-US" dirty="0"/>
              <a:t>which is a proof that the CA has requested the log server to append a new certificate and that the log server has acknowledged it by saying “Yes, I got the certificate. And I promise that the certificate will appear in my log within a certain time period”. This time period is called the maximum merge delay (MMD), the time taken for a certificate to get reflected on the log.</a:t>
            </a:r>
          </a:p>
          <a:p>
            <a:pPr algn="just"/>
            <a:endParaRPr lang="en-US" b="1" dirty="0"/>
          </a:p>
        </p:txBody>
      </p:sp>
      <p:sp>
        <p:nvSpPr>
          <p:cNvPr id="3" name="TextBox 2"/>
          <p:cNvSpPr txBox="1"/>
          <p:nvPr/>
        </p:nvSpPr>
        <p:spPr>
          <a:xfrm>
            <a:off x="3502319" y="414068"/>
            <a:ext cx="4830793" cy="584775"/>
          </a:xfrm>
          <a:prstGeom prst="rect">
            <a:avLst/>
          </a:prstGeom>
          <a:noFill/>
        </p:spPr>
        <p:txBody>
          <a:bodyPr wrap="square" rtlCol="0">
            <a:spAutoFit/>
          </a:bodyPr>
          <a:lstStyle/>
          <a:p>
            <a:r>
              <a:rPr lang="en-US" sz="3200" b="1" u="sng" dirty="0" smtClean="0">
                <a:solidFill>
                  <a:srgbClr val="C00000"/>
                </a:solidFill>
              </a:rPr>
              <a:t>Certificate Logs/Log server</a:t>
            </a:r>
            <a:endParaRPr lang="en-US" sz="3200" b="1" u="sng" dirty="0">
              <a:solidFill>
                <a:srgbClr val="C00000"/>
              </a:solidFill>
            </a:endParaRPr>
          </a:p>
        </p:txBody>
      </p:sp>
    </p:spTree>
    <p:extLst>
      <p:ext uri="{BB962C8B-B14F-4D97-AF65-F5344CB8AC3E}">
        <p14:creationId xmlns:p14="http://schemas.microsoft.com/office/powerpoint/2010/main" xmlns="" val="1680449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7644" y="1923690"/>
            <a:ext cx="8790317"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Monitors are basically servers which are maintained by CA’s or domain owner themselves, and they continuously contact the log servers and check if any unexpected certificates for a domain appear on the log servers or check for certificates which have unusual certificate extensions and permissions like that of a CA. </a:t>
            </a:r>
            <a:endParaRPr lang="en-US" dirty="0" smtClean="0"/>
          </a:p>
          <a:p>
            <a:pPr algn="just"/>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Monitors </a:t>
            </a:r>
            <a:r>
              <a:rPr lang="en-US" dirty="0"/>
              <a:t>will be run by domain owners such as Amazon, Google, or a bank, or any Government Organization. There will also be service providers who will provide monitoring services for those customers who do not wish to set up their own monitors.</a:t>
            </a:r>
          </a:p>
          <a:p>
            <a:pPr marL="285750" indent="-285750" algn="just">
              <a:buFont typeface="Arial" panose="020B0604020202020204" pitchFamily="34" charset="0"/>
              <a:buChar char="•"/>
            </a:pPr>
            <a:endParaRPr lang="en-US" dirty="0"/>
          </a:p>
        </p:txBody>
      </p:sp>
      <p:sp>
        <p:nvSpPr>
          <p:cNvPr id="3" name="TextBox 2"/>
          <p:cNvSpPr txBox="1"/>
          <p:nvPr/>
        </p:nvSpPr>
        <p:spPr>
          <a:xfrm>
            <a:off x="5072327" y="741871"/>
            <a:ext cx="4830793" cy="584775"/>
          </a:xfrm>
          <a:prstGeom prst="rect">
            <a:avLst/>
          </a:prstGeom>
          <a:noFill/>
        </p:spPr>
        <p:txBody>
          <a:bodyPr wrap="square" rtlCol="0">
            <a:spAutoFit/>
          </a:bodyPr>
          <a:lstStyle/>
          <a:p>
            <a:r>
              <a:rPr lang="en-US" sz="3200" b="1" u="sng" dirty="0" smtClean="0">
                <a:solidFill>
                  <a:srgbClr val="C00000"/>
                </a:solidFill>
              </a:rPr>
              <a:t>Monitors</a:t>
            </a:r>
          </a:p>
        </p:txBody>
      </p:sp>
    </p:spTree>
    <p:extLst>
      <p:ext uri="{BB962C8B-B14F-4D97-AF65-F5344CB8AC3E}">
        <p14:creationId xmlns:p14="http://schemas.microsoft.com/office/powerpoint/2010/main" xmlns="" val="4003145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73924" y="914400"/>
            <a:ext cx="1742536" cy="584775"/>
          </a:xfrm>
          <a:prstGeom prst="rect">
            <a:avLst/>
          </a:prstGeom>
          <a:noFill/>
        </p:spPr>
        <p:txBody>
          <a:bodyPr wrap="square" rtlCol="0">
            <a:spAutoFit/>
          </a:bodyPr>
          <a:lstStyle/>
          <a:p>
            <a:r>
              <a:rPr lang="en-US" sz="3200" b="1" u="sng" dirty="0" smtClean="0">
                <a:solidFill>
                  <a:srgbClr val="C00000"/>
                </a:solidFill>
              </a:rPr>
              <a:t>Auditors</a:t>
            </a:r>
            <a:endParaRPr lang="en-US" sz="3200" b="1" u="sng" dirty="0">
              <a:solidFill>
                <a:srgbClr val="C00000"/>
              </a:solidFill>
            </a:endParaRPr>
          </a:p>
        </p:txBody>
      </p:sp>
      <p:sp>
        <p:nvSpPr>
          <p:cNvPr id="3" name="TextBox 2"/>
          <p:cNvSpPr txBox="1"/>
          <p:nvPr/>
        </p:nvSpPr>
        <p:spPr>
          <a:xfrm>
            <a:off x="1682151" y="2294627"/>
            <a:ext cx="8729932" cy="3447098"/>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Auditors may be an integrated component of the end users web browser and they perform two functions. </a:t>
            </a:r>
            <a:endParaRPr lang="en-US" sz="2000" dirty="0" smtClean="0"/>
          </a:p>
          <a:p>
            <a:pPr algn="just"/>
            <a:endParaRPr lang="en-US" sz="2000" dirty="0"/>
          </a:p>
          <a:p>
            <a:pPr marL="285750" indent="-285750" algn="just">
              <a:buFont typeface="Arial" panose="020B0604020202020204" pitchFamily="34" charset="0"/>
              <a:buChar char="•"/>
            </a:pPr>
            <a:r>
              <a:rPr lang="en-US" sz="2000" dirty="0" smtClean="0"/>
              <a:t>They </a:t>
            </a:r>
            <a:r>
              <a:rPr lang="en-US" sz="2000" dirty="0"/>
              <a:t>verify that log servers are behaving properly and they are consistent cryptographically. Whenever an end user receives </a:t>
            </a:r>
            <a:r>
              <a:rPr lang="en-US" sz="2000" dirty="0" smtClean="0"/>
              <a:t>a </a:t>
            </a:r>
            <a:r>
              <a:rPr lang="en-US" sz="2000" dirty="0"/>
              <a:t>certificate after an SSL/TLS handshake, apart from the normal path validation process, now the auditor also checks if the certificate it received has been registered in a log or not</a:t>
            </a:r>
            <a:r>
              <a:rPr lang="en-US" sz="2000" dirty="0" smtClean="0"/>
              <a:t>.</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smtClean="0"/>
              <a:t> </a:t>
            </a:r>
            <a:r>
              <a:rPr lang="en-US" sz="2000" dirty="0"/>
              <a:t>If the certificate has not been registered in any log, that certificate might have reasons for not being trusted. </a:t>
            </a:r>
          </a:p>
          <a:p>
            <a:pPr marL="285750" indent="-285750" algn="just">
              <a:buFont typeface="Arial" panose="020B0604020202020204" pitchFamily="34" charset="0"/>
              <a:buChar char="•"/>
            </a:pPr>
            <a:endParaRPr lang="en-US" sz="2000" dirty="0"/>
          </a:p>
        </p:txBody>
      </p:sp>
    </p:spTree>
    <p:extLst>
      <p:ext uri="{BB962C8B-B14F-4D97-AF65-F5344CB8AC3E}">
        <p14:creationId xmlns:p14="http://schemas.microsoft.com/office/powerpoint/2010/main" xmlns="" val="22206885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2642" y="1363494"/>
            <a:ext cx="10110158" cy="4765792"/>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Now whenever a SSL/TLS client performs an SSL handshake with </a:t>
            </a:r>
            <a:r>
              <a:rPr lang="en-US" u="sng" dirty="0" smtClean="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www.example.com</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it receives the certificate having the SCT (provided by the log server in the first place).</a:t>
            </a:r>
          </a:p>
          <a:p>
            <a:pPr algn="just">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The existence of this SCT proves that the certificate has been logged in some log server. </a:t>
            </a:r>
          </a:p>
          <a:p>
            <a:pPr algn="just">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auditor on the end user then queries the log server to check if the SCT has indeed been signed by that log server and also checks if the certificate has been legitimately added to this log server. </a:t>
            </a:r>
          </a:p>
          <a:p>
            <a:pPr marL="285750" indent="-285750" algn="just">
              <a:lnSpc>
                <a:spcPct val="107000"/>
              </a:lnSpc>
              <a:spcAft>
                <a:spcPts val="800"/>
              </a:spcAft>
              <a:buFont typeface="Arial" panose="020B0604020202020204" pitchFamily="34" charset="0"/>
              <a:buChar char="•"/>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If the results are unexpected, the client can decide to not trust the certificate it received and hence terminate the SSL connection to </a:t>
            </a:r>
            <a:r>
              <a:rPr lang="en-US" u="sng" dirty="0" smtClean="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www.example.com</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When Certificate Transparency gets deployed on a large scale, it is desirable not to trust a certificate which has no SCT, meaning it has not been logged in any log server.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1681656" y="286276"/>
            <a:ext cx="9291144" cy="1077218"/>
          </a:xfrm>
          <a:prstGeom prst="rect">
            <a:avLst/>
          </a:prstGeom>
          <a:noFill/>
        </p:spPr>
        <p:txBody>
          <a:bodyPr wrap="square" rtlCol="0">
            <a:spAutoFit/>
          </a:bodyPr>
          <a:lstStyle/>
          <a:p>
            <a:r>
              <a:rPr lang="en-US" sz="3200" b="1" u="sng" dirty="0" smtClean="0">
                <a:solidFill>
                  <a:srgbClr val="C00000"/>
                </a:solidFill>
              </a:rPr>
              <a:t>SSL/TLS handshake with Certificate Transparency</a:t>
            </a:r>
          </a:p>
          <a:p>
            <a:endParaRPr lang="en-US" sz="3200" b="1" u="sng" dirty="0">
              <a:solidFill>
                <a:srgbClr val="C00000"/>
              </a:solidFill>
            </a:endParaRPr>
          </a:p>
        </p:txBody>
      </p:sp>
    </p:spTree>
    <p:extLst>
      <p:ext uri="{BB962C8B-B14F-4D97-AF65-F5344CB8AC3E}">
        <p14:creationId xmlns:p14="http://schemas.microsoft.com/office/powerpoint/2010/main" xmlns="" val="3306269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30529" y="1293810"/>
            <a:ext cx="4698520" cy="1477328"/>
          </a:xfrm>
          <a:prstGeom prst="rect">
            <a:avLst/>
          </a:prstGeom>
        </p:spPr>
        <p:txBody>
          <a:bodyPr wrap="square">
            <a:spAutoFit/>
          </a:bodyPr>
          <a:lstStyle/>
          <a:p>
            <a:pPr marL="285750" indent="-285750">
              <a:buFont typeface="Arial" panose="020B0604020202020204" pitchFamily="34" charset="0"/>
              <a:buChar cha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Certificate Transparency uses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Merkle</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hash tree to facilitate public auditing of certificate and logs.</a:t>
            </a:r>
          </a:p>
          <a:p>
            <a:pPr marL="285750" indent="-285750">
              <a:buFont typeface="Arial" panose="020B0604020202020204" pitchFamily="34" charset="0"/>
              <a:buChar cha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A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Merkle</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hash tree is a simple binary tree containing hashed leaves and nodes.</a:t>
            </a:r>
            <a:endParaRPr lang="en-US" dirty="0"/>
          </a:p>
        </p:txBody>
      </p:sp>
      <p:pic>
        <p:nvPicPr>
          <p:cNvPr id="7170" name="Picture 2" descr="http://www.certificate-transparency.org/_/rsrc/1375725252566/log-proofs-work/ct_hash_1.png"/>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15217"/>
          <a:stretch/>
        </p:blipFill>
        <p:spPr bwMode="auto">
          <a:xfrm>
            <a:off x="1251130" y="2130573"/>
            <a:ext cx="4718348" cy="3511102"/>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3519878" y="517585"/>
            <a:ext cx="3976477" cy="584775"/>
          </a:xfrm>
          <a:prstGeom prst="rect">
            <a:avLst/>
          </a:prstGeom>
          <a:noFill/>
        </p:spPr>
        <p:txBody>
          <a:bodyPr wrap="square" rtlCol="0">
            <a:spAutoFit/>
          </a:bodyPr>
          <a:lstStyle/>
          <a:p>
            <a:r>
              <a:rPr lang="en-US" sz="3200" b="1" u="sng" dirty="0" smtClean="0">
                <a:solidFill>
                  <a:srgbClr val="C00000"/>
                </a:solidFill>
              </a:rPr>
              <a:t>How Log Proofs work?</a:t>
            </a:r>
            <a:endParaRPr lang="en-US" sz="3200" b="1" u="sng" dirty="0">
              <a:solidFill>
                <a:srgbClr val="C00000"/>
              </a:solidFill>
            </a:endParaRPr>
          </a:p>
        </p:txBody>
      </p:sp>
      <p:sp>
        <p:nvSpPr>
          <p:cNvPr id="4" name="TextBox 3"/>
          <p:cNvSpPr txBox="1"/>
          <p:nvPr/>
        </p:nvSpPr>
        <p:spPr>
          <a:xfrm>
            <a:off x="7039155" y="3467819"/>
            <a:ext cx="4804913" cy="1200329"/>
          </a:xfrm>
          <a:prstGeom prst="rect">
            <a:avLst/>
          </a:prstGeom>
          <a:noFill/>
        </p:spPr>
        <p:txBody>
          <a:bodyPr wrap="square" rtlCol="0">
            <a:spAutoFit/>
          </a:bodyPr>
          <a:lstStyle/>
          <a:p>
            <a:r>
              <a:rPr lang="en-US" dirty="0" smtClean="0"/>
              <a:t>Log Proofs are of two types</a:t>
            </a:r>
          </a:p>
          <a:p>
            <a:endParaRPr lang="en-US" dirty="0"/>
          </a:p>
          <a:p>
            <a:pPr marL="342900" indent="-342900">
              <a:buAutoNum type="arabicParenR"/>
            </a:pPr>
            <a:r>
              <a:rPr lang="en-US" dirty="0" smtClean="0"/>
              <a:t>Consistency Proofs</a:t>
            </a:r>
          </a:p>
          <a:p>
            <a:pPr marL="342900" indent="-342900">
              <a:buAutoNum type="arabicParenR"/>
            </a:pPr>
            <a:r>
              <a:rPr lang="en-US" dirty="0" smtClean="0"/>
              <a:t>Audit proofs</a:t>
            </a:r>
            <a:endParaRPr lang="en-US" dirty="0"/>
          </a:p>
        </p:txBody>
      </p:sp>
      <p:sp>
        <p:nvSpPr>
          <p:cNvPr id="6" name="TextBox 5"/>
          <p:cNvSpPr txBox="1"/>
          <p:nvPr/>
        </p:nvSpPr>
        <p:spPr>
          <a:xfrm>
            <a:off x="9963510" y="6657945"/>
            <a:ext cx="2665562" cy="200055"/>
          </a:xfrm>
          <a:prstGeom prst="rect">
            <a:avLst/>
          </a:prstGeom>
          <a:noFill/>
        </p:spPr>
        <p:txBody>
          <a:bodyPr wrap="square" rtlCol="0">
            <a:spAutoFit/>
          </a:bodyPr>
          <a:lstStyle/>
          <a:p>
            <a:r>
              <a:rPr lang="en-US" sz="700" dirty="0" smtClean="0"/>
              <a:t>Fig reference : http://www.certificate-transparency.org</a:t>
            </a:r>
            <a:endParaRPr lang="en-US" sz="700" dirty="0"/>
          </a:p>
        </p:txBody>
      </p:sp>
    </p:spTree>
    <p:extLst>
      <p:ext uri="{BB962C8B-B14F-4D97-AF65-F5344CB8AC3E}">
        <p14:creationId xmlns:p14="http://schemas.microsoft.com/office/powerpoint/2010/main" xmlns="" val="2145696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309" y="155687"/>
            <a:ext cx="11369616" cy="584775"/>
          </a:xfrm>
          <a:prstGeom prst="rect">
            <a:avLst/>
          </a:prstGeom>
          <a:noFill/>
        </p:spPr>
        <p:txBody>
          <a:bodyPr wrap="square" rtlCol="0">
            <a:spAutoFit/>
          </a:bodyPr>
          <a:lstStyle/>
          <a:p>
            <a:pPr algn="ctr"/>
            <a:r>
              <a:rPr lang="en-US" sz="3200" b="1" u="sng" dirty="0" smtClean="0">
                <a:solidFill>
                  <a:srgbClr val="C00000"/>
                </a:solidFill>
              </a:rPr>
              <a:t>Consistency Proofs: to make sure log is behaving properly</a:t>
            </a:r>
            <a:endParaRPr lang="en-US" sz="3200" b="1" u="sng" dirty="0">
              <a:solidFill>
                <a:srgbClr val="C00000"/>
              </a:solidFill>
            </a:endParaRPr>
          </a:p>
        </p:txBody>
      </p:sp>
      <p:pic>
        <p:nvPicPr>
          <p:cNvPr id="8194" name="Picture 2" descr="http://www.certificate-transparency.org/_/rsrc/1375725252566/log-proofs-work/ct_hash_1.png"/>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13809"/>
          <a:stretch/>
        </p:blipFill>
        <p:spPr bwMode="auto">
          <a:xfrm>
            <a:off x="875838" y="740462"/>
            <a:ext cx="3523575" cy="2665562"/>
          </a:xfrm>
          <a:prstGeom prst="rect">
            <a:avLst/>
          </a:prstGeom>
          <a:noFill/>
          <a:extLst>
            <a:ext uri="{909E8E84-426E-40DD-AFC4-6F175D3DCCD1}">
              <a14:hiddenFill xmlns:a14="http://schemas.microsoft.com/office/drawing/2010/main" xmlns="">
                <a:solidFill>
                  <a:srgbClr val="FFFFFF"/>
                </a:solidFill>
              </a14:hiddenFill>
            </a:ext>
          </a:extLst>
        </p:spPr>
      </p:pic>
      <p:pic>
        <p:nvPicPr>
          <p:cNvPr id="8196" name="Picture 4" descr="http://www.certificate-transparency.org/_/rsrc/1375725234448/log-proofs-work/ct_hash_2.png"/>
          <p:cNvPicPr>
            <a:picLocks noChangeAspect="1" noChangeArrowheads="1"/>
          </p:cNvPicPr>
          <p:nvPr/>
        </p:nvPicPr>
        <p:blipFill rotWithShape="1">
          <a:blip r:embed="rId3">
            <a:extLst>
              <a:ext uri="{28A0092B-C50C-407E-A947-70E740481C1C}">
                <a14:useLocalDpi xmlns:a14="http://schemas.microsoft.com/office/drawing/2010/main" xmlns="" val="0"/>
              </a:ext>
            </a:extLst>
          </a:blip>
          <a:srcRect b="11076"/>
          <a:stretch/>
        </p:blipFill>
        <p:spPr bwMode="auto">
          <a:xfrm>
            <a:off x="7780168" y="1475117"/>
            <a:ext cx="3615325" cy="3528203"/>
          </a:xfrm>
          <a:prstGeom prst="rect">
            <a:avLst/>
          </a:prstGeom>
          <a:noFill/>
          <a:extLst>
            <a:ext uri="{909E8E84-426E-40DD-AFC4-6F175D3DCCD1}">
              <a14:hiddenFill xmlns:a14="http://schemas.microsoft.com/office/drawing/2010/main" xmlns="">
                <a:solidFill>
                  <a:srgbClr val="FFFFFF"/>
                </a:solidFill>
              </a14:hiddenFill>
            </a:ext>
          </a:extLst>
        </p:spPr>
      </p:pic>
      <p:pic>
        <p:nvPicPr>
          <p:cNvPr id="8198" name="Picture 6" descr="http://www.certificate-transparency.org/_/rsrc/1375725222062/log-proofs-work/ct_hash_3.png"/>
          <p:cNvPicPr>
            <a:picLocks noChangeAspect="1" noChangeArrowheads="1"/>
          </p:cNvPicPr>
          <p:nvPr/>
        </p:nvPicPr>
        <p:blipFill rotWithShape="1">
          <a:blip r:embed="rId4">
            <a:extLst>
              <a:ext uri="{28A0092B-C50C-407E-A947-70E740481C1C}">
                <a14:useLocalDpi xmlns:a14="http://schemas.microsoft.com/office/drawing/2010/main" xmlns="" val="0"/>
              </a:ext>
            </a:extLst>
          </a:blip>
          <a:srcRect b="10630"/>
          <a:stretch/>
        </p:blipFill>
        <p:spPr bwMode="auto">
          <a:xfrm>
            <a:off x="424351" y="3798466"/>
            <a:ext cx="6877420" cy="294739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9963510" y="6657945"/>
            <a:ext cx="2665562" cy="200055"/>
          </a:xfrm>
          <a:prstGeom prst="rect">
            <a:avLst/>
          </a:prstGeom>
          <a:noFill/>
        </p:spPr>
        <p:txBody>
          <a:bodyPr wrap="square" rtlCol="0">
            <a:spAutoFit/>
          </a:bodyPr>
          <a:lstStyle/>
          <a:p>
            <a:r>
              <a:rPr lang="en-US" sz="700" dirty="0" smtClean="0"/>
              <a:t>Fig reference : http://www.certificate-transparency.org</a:t>
            </a:r>
            <a:endParaRPr lang="en-US" sz="700" dirty="0"/>
          </a:p>
        </p:txBody>
      </p:sp>
      <p:sp>
        <p:nvSpPr>
          <p:cNvPr id="3" name="TextBox 2"/>
          <p:cNvSpPr txBox="1"/>
          <p:nvPr/>
        </p:nvSpPr>
        <p:spPr>
          <a:xfrm>
            <a:off x="3968151" y="1140571"/>
            <a:ext cx="1043797" cy="369332"/>
          </a:xfrm>
          <a:prstGeom prst="rect">
            <a:avLst/>
          </a:prstGeom>
          <a:noFill/>
        </p:spPr>
        <p:txBody>
          <a:bodyPr wrap="square" rtlCol="0">
            <a:spAutoFit/>
          </a:bodyPr>
          <a:lstStyle/>
          <a:p>
            <a:r>
              <a:rPr lang="en-US" dirty="0" smtClean="0"/>
              <a:t>Version 1</a:t>
            </a:r>
            <a:endParaRPr lang="en-US" dirty="0"/>
          </a:p>
        </p:txBody>
      </p:sp>
      <p:sp>
        <p:nvSpPr>
          <p:cNvPr id="8" name="TextBox 7"/>
          <p:cNvSpPr txBox="1"/>
          <p:nvPr/>
        </p:nvSpPr>
        <p:spPr>
          <a:xfrm>
            <a:off x="9441611" y="1290451"/>
            <a:ext cx="1043797" cy="369332"/>
          </a:xfrm>
          <a:prstGeom prst="rect">
            <a:avLst/>
          </a:prstGeom>
          <a:noFill/>
        </p:spPr>
        <p:txBody>
          <a:bodyPr wrap="square" rtlCol="0">
            <a:spAutoFit/>
          </a:bodyPr>
          <a:lstStyle/>
          <a:p>
            <a:r>
              <a:rPr lang="en-US" dirty="0" smtClean="0"/>
              <a:t>Version 2</a:t>
            </a:r>
            <a:endParaRPr lang="en-US" dirty="0"/>
          </a:p>
        </p:txBody>
      </p:sp>
      <p:sp>
        <p:nvSpPr>
          <p:cNvPr id="9" name="TextBox 8"/>
          <p:cNvSpPr txBox="1"/>
          <p:nvPr/>
        </p:nvSpPr>
        <p:spPr>
          <a:xfrm>
            <a:off x="7293145" y="5553309"/>
            <a:ext cx="1043797" cy="369332"/>
          </a:xfrm>
          <a:prstGeom prst="rect">
            <a:avLst/>
          </a:prstGeom>
          <a:noFill/>
        </p:spPr>
        <p:txBody>
          <a:bodyPr wrap="square" rtlCol="0">
            <a:spAutoFit/>
          </a:bodyPr>
          <a:lstStyle/>
          <a:p>
            <a:r>
              <a:rPr lang="en-US" dirty="0" smtClean="0"/>
              <a:t>Version 3</a:t>
            </a:r>
            <a:endParaRPr lang="en-US" dirty="0"/>
          </a:p>
        </p:txBody>
      </p:sp>
    </p:spTree>
    <p:extLst>
      <p:ext uri="{BB962C8B-B14F-4D97-AF65-F5344CB8AC3E}">
        <p14:creationId xmlns:p14="http://schemas.microsoft.com/office/powerpoint/2010/main" xmlns="" val="16756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903" y="155687"/>
            <a:ext cx="11844068" cy="584775"/>
          </a:xfrm>
          <a:prstGeom prst="rect">
            <a:avLst/>
          </a:prstGeom>
          <a:noFill/>
        </p:spPr>
        <p:txBody>
          <a:bodyPr wrap="square" rtlCol="0">
            <a:spAutoFit/>
          </a:bodyPr>
          <a:lstStyle/>
          <a:p>
            <a:r>
              <a:rPr lang="en-US" sz="3200" b="1" u="sng" dirty="0" smtClean="0">
                <a:solidFill>
                  <a:srgbClr val="C00000"/>
                </a:solidFill>
              </a:rPr>
              <a:t>Audit Proofs: to make sure a specific certificate is included in the log</a:t>
            </a:r>
            <a:endParaRPr lang="en-US" sz="3200" b="1" u="sng" dirty="0">
              <a:solidFill>
                <a:srgbClr val="C00000"/>
              </a:solidFill>
            </a:endParaRPr>
          </a:p>
        </p:txBody>
      </p:sp>
      <p:sp>
        <p:nvSpPr>
          <p:cNvPr id="6" name="TextBox 5"/>
          <p:cNvSpPr txBox="1"/>
          <p:nvPr/>
        </p:nvSpPr>
        <p:spPr>
          <a:xfrm>
            <a:off x="9963510" y="6657945"/>
            <a:ext cx="2665562" cy="200055"/>
          </a:xfrm>
          <a:prstGeom prst="rect">
            <a:avLst/>
          </a:prstGeom>
          <a:noFill/>
        </p:spPr>
        <p:txBody>
          <a:bodyPr wrap="square" rtlCol="0">
            <a:spAutoFit/>
          </a:bodyPr>
          <a:lstStyle/>
          <a:p>
            <a:r>
              <a:rPr lang="en-US" sz="700" dirty="0" smtClean="0"/>
              <a:t>Fig reference : http://www.certificate-transparency.org</a:t>
            </a:r>
            <a:endParaRPr lang="en-US" sz="700" dirty="0"/>
          </a:p>
        </p:txBody>
      </p:sp>
      <p:pic>
        <p:nvPicPr>
          <p:cNvPr id="9218" name="Picture 2" descr="https://a147ae24-a-62cb3a1a-s-sites.googlegroups.com/site/certificatetransparency/log-proofs-work/ct_hash_5.png?attachauth=ANoY7coJJp9L29xL1YBRCDemSWy8futA9Acp5ymDL5SGz_WDFFJ-BdUJlf08TAr6zqsiuVJMLHS54bx7hjtONvTx123QCKyd7PJTmKokWZO2JLMD731GzZEDIFAo08ESM0LVkcOKz7E_xpcohWkJ_9H1-QMq9hNGBrMjtDgAXJnc7bFD_1y2I3hHpACQzWaWYyWyU0ObpLtUW2DGj2K4i9Hnd0pBpjO9xf_9n5LzWqkKFqxvzSeLPQ22ui_ySA7mQl_OpfMhXXqn&amp;attredirects=0"/>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9180"/>
          <a:stretch/>
        </p:blipFill>
        <p:spPr bwMode="auto">
          <a:xfrm>
            <a:off x="3101065" y="1243851"/>
            <a:ext cx="5318315" cy="506205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79097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1653" y="500332"/>
            <a:ext cx="7927675" cy="584775"/>
          </a:xfrm>
          <a:prstGeom prst="rect">
            <a:avLst/>
          </a:prstGeom>
          <a:noFill/>
        </p:spPr>
        <p:txBody>
          <a:bodyPr wrap="square" rtlCol="0">
            <a:spAutoFit/>
          </a:bodyPr>
          <a:lstStyle/>
          <a:p>
            <a:pPr algn="ctr"/>
            <a:r>
              <a:rPr lang="en-US" sz="3200" b="1" u="sng" dirty="0">
                <a:solidFill>
                  <a:srgbClr val="C00000"/>
                </a:solidFill>
              </a:rPr>
              <a:t>What is the problem?</a:t>
            </a:r>
          </a:p>
        </p:txBody>
      </p:sp>
      <p:sp>
        <p:nvSpPr>
          <p:cNvPr id="4" name="TextBox 3"/>
          <p:cNvSpPr txBox="1"/>
          <p:nvPr/>
        </p:nvSpPr>
        <p:spPr>
          <a:xfrm>
            <a:off x="560716" y="1388854"/>
            <a:ext cx="8876581"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smtClean="0"/>
              <a:t>X.509 certificates being mistakenly/fraudulently issued by CAs for domains.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smtClean="0"/>
              <a:t>There are no effective mechanisms for domain owners for early detection if such an incident happens and thereby revoke them.</a:t>
            </a:r>
          </a:p>
          <a:p>
            <a:pPr algn="just"/>
            <a:endParaRPr lang="en-US" sz="2000" dirty="0"/>
          </a:p>
          <a:p>
            <a:pPr marL="285750" indent="-285750" algn="just">
              <a:buFont typeface="Arial" panose="020B0604020202020204" pitchFamily="34" charset="0"/>
              <a:buChar char="•"/>
            </a:pPr>
            <a:r>
              <a:rPr lang="en-US" sz="2000" dirty="0" smtClean="0"/>
              <a:t>It may take months for such an incident to come to light.</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smtClean="0"/>
              <a:t>Many SSL/TLS end users like us are being compromised and fall prey to SSL Man in the Middle attack.</a:t>
            </a:r>
          </a:p>
          <a:p>
            <a:pPr marL="285750" indent="-285750" algn="just">
              <a:buFont typeface="Arial" panose="020B0604020202020204" pitchFamily="34" charset="0"/>
              <a:buChar char="•"/>
            </a:pP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627169" y="2559349"/>
            <a:ext cx="1857375" cy="142875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503575" y="5402063"/>
            <a:ext cx="3121152" cy="64312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09291" y="5413205"/>
            <a:ext cx="2355011" cy="62084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806034" y="5144635"/>
            <a:ext cx="2255808" cy="1157981"/>
          </a:xfrm>
          <a:prstGeom prst="rect">
            <a:avLst/>
          </a:prstGeom>
        </p:spPr>
      </p:pic>
    </p:spTree>
    <p:extLst>
      <p:ext uri="{BB962C8B-B14F-4D97-AF65-F5344CB8AC3E}">
        <p14:creationId xmlns:p14="http://schemas.microsoft.com/office/powerpoint/2010/main" xmlns="" val="21095944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3366" y="307983"/>
            <a:ext cx="7732143" cy="584775"/>
          </a:xfrm>
          <a:prstGeom prst="rect">
            <a:avLst/>
          </a:prstGeom>
          <a:noFill/>
        </p:spPr>
        <p:txBody>
          <a:bodyPr wrap="square" rtlCol="0">
            <a:spAutoFit/>
          </a:bodyPr>
          <a:lstStyle/>
          <a:p>
            <a:r>
              <a:rPr lang="en-US" sz="3200" b="1" u="sng" dirty="0" smtClean="0">
                <a:solidFill>
                  <a:srgbClr val="C00000"/>
                </a:solidFill>
              </a:rPr>
              <a:t>Benefits of Certificate Transparency</a:t>
            </a:r>
            <a:endParaRPr lang="en-US" sz="3200" b="1" u="sng" dirty="0">
              <a:solidFill>
                <a:srgbClr val="C00000"/>
              </a:solidFill>
            </a:endParaRPr>
          </a:p>
        </p:txBody>
      </p:sp>
      <p:sp>
        <p:nvSpPr>
          <p:cNvPr id="3" name="Rectangle 2"/>
          <p:cNvSpPr/>
          <p:nvPr/>
        </p:nvSpPr>
        <p:spPr>
          <a:xfrm>
            <a:off x="1444924" y="1078149"/>
            <a:ext cx="9710467" cy="646331"/>
          </a:xfrm>
          <a:prstGeom prst="rect">
            <a:avLst/>
          </a:prstGeom>
        </p:spPr>
        <p:txBody>
          <a:bodyPr wrap="square">
            <a:spAutoFit/>
          </a:bodyPr>
          <a:lstStyle/>
          <a:p>
            <a:r>
              <a:rPr lang="en-US" dirty="0"/>
              <a:t>These benefits are mainly aimed at certificate authorities, domain owners, and server operators, but they also affect individual users. </a:t>
            </a:r>
          </a:p>
        </p:txBody>
      </p:sp>
      <p:sp>
        <p:nvSpPr>
          <p:cNvPr id="4" name="TextBox 3"/>
          <p:cNvSpPr txBox="1"/>
          <p:nvPr/>
        </p:nvSpPr>
        <p:spPr>
          <a:xfrm>
            <a:off x="1210572" y="1909871"/>
            <a:ext cx="10179170" cy="3970318"/>
          </a:xfrm>
          <a:prstGeom prst="rect">
            <a:avLst/>
          </a:prstGeom>
          <a:noFill/>
        </p:spPr>
        <p:txBody>
          <a:bodyPr wrap="square" rtlCol="0">
            <a:spAutoFit/>
          </a:bodyPr>
          <a:lstStyle/>
          <a:p>
            <a:pPr marL="342900" indent="-342900" algn="just">
              <a:buFont typeface="+mj-lt"/>
              <a:buAutoNum type="arabicParenR"/>
            </a:pPr>
            <a:r>
              <a:rPr lang="en-US" dirty="0" smtClean="0"/>
              <a:t>Log servers provide a fantastic framework for monitoring and auditing any certificates issued till date.</a:t>
            </a:r>
          </a:p>
          <a:p>
            <a:pPr marL="342900" indent="-342900" algn="just">
              <a:buFont typeface="+mj-lt"/>
              <a:buAutoNum type="arabicParenR"/>
            </a:pPr>
            <a:endParaRPr lang="en-US" dirty="0"/>
          </a:p>
          <a:p>
            <a:pPr marL="342900" indent="-342900" algn="just">
              <a:buFont typeface="+mj-lt"/>
              <a:buAutoNum type="arabicParenR"/>
            </a:pPr>
            <a:r>
              <a:rPr lang="en-US" dirty="0"/>
              <a:t>If a CA goes rogue, it is very easy for domain owners to detect any illegitimate certificate issued for their domain using the monitor services provided by the CA or their own monitors.</a:t>
            </a:r>
          </a:p>
          <a:p>
            <a:pPr marL="342900" indent="-342900" algn="just">
              <a:buFont typeface="+mj-lt"/>
              <a:buAutoNum type="arabicParenR"/>
            </a:pPr>
            <a:endParaRPr lang="en-US" dirty="0"/>
          </a:p>
          <a:p>
            <a:pPr marL="342900" indent="-342900" algn="just">
              <a:buFont typeface="+mj-lt"/>
              <a:buAutoNum type="arabicParenR"/>
            </a:pPr>
            <a:r>
              <a:rPr lang="en-US" dirty="0" smtClean="0"/>
              <a:t>Consistency Proofs and Audit Proofs provided by logs helps determine if a log is behaving consistently or not, and whether a Certificate received by an end user is logged in one and hence legitimate.</a:t>
            </a:r>
          </a:p>
          <a:p>
            <a:pPr marL="342900" indent="-342900" algn="just">
              <a:buFont typeface="+mj-lt"/>
              <a:buAutoNum type="arabicParenR"/>
            </a:pPr>
            <a:endParaRPr lang="en-US" dirty="0" smtClean="0"/>
          </a:p>
          <a:p>
            <a:pPr marL="342900" indent="-342900" algn="just">
              <a:buFont typeface="+mj-lt"/>
              <a:buAutoNum type="arabicParenR"/>
            </a:pPr>
            <a:r>
              <a:rPr lang="en-US" dirty="0" smtClean="0"/>
              <a:t>With the use of SCTs it becomes very much easy for an end user browser to detect if a certificate is a legitimate one or not.</a:t>
            </a:r>
          </a:p>
          <a:p>
            <a:pPr marL="342900" indent="-342900" algn="just">
              <a:buFont typeface="+mj-lt"/>
              <a:buAutoNum type="arabicParenR"/>
            </a:pPr>
            <a:endParaRPr lang="en-US" dirty="0" smtClean="0"/>
          </a:p>
          <a:p>
            <a:pPr marL="342900" indent="-342900" algn="just">
              <a:buFont typeface="+mj-lt"/>
              <a:buAutoNum type="arabicParenR"/>
            </a:pPr>
            <a:r>
              <a:rPr lang="en-US" dirty="0" smtClean="0"/>
              <a:t>With all these in place, revocation can be done much early as the detection process is speeded up.</a:t>
            </a:r>
          </a:p>
          <a:p>
            <a:pPr marL="342900" indent="-342900" algn="just">
              <a:buFont typeface="+mj-lt"/>
              <a:buAutoNum type="arabicParenR"/>
            </a:pPr>
            <a:endParaRPr lang="en-US" dirty="0" smtClean="0"/>
          </a:p>
          <a:p>
            <a:pPr marL="342900" indent="-342900" algn="just">
              <a:buFont typeface="+mj-lt"/>
              <a:buAutoNum type="arabicParenR"/>
            </a:pPr>
            <a:endParaRPr lang="en-US" dirty="0"/>
          </a:p>
        </p:txBody>
      </p:sp>
    </p:spTree>
    <p:extLst>
      <p:ext uri="{BB962C8B-B14F-4D97-AF65-F5344CB8AC3E}">
        <p14:creationId xmlns:p14="http://schemas.microsoft.com/office/powerpoint/2010/main" xmlns="" val="3263197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393" y="672861"/>
            <a:ext cx="11990717" cy="7140416"/>
          </a:xfrm>
          <a:prstGeom prst="rect">
            <a:avLst/>
          </a:prstGeom>
        </p:spPr>
        <p:txBody>
          <a:bodyPr wrap="square">
            <a:spAutoFit/>
          </a:bodyPr>
          <a:lstStyle/>
          <a:p>
            <a:pPr marL="342900" indent="-342900" algn="just">
              <a:buFont typeface="+mj-lt"/>
              <a:buAutoNum type="arabicPeriod"/>
            </a:pPr>
            <a:r>
              <a:rPr lang="en-US" dirty="0">
                <a:latin typeface="Times New Roman" pitchFamily="18" charset="0"/>
                <a:cs typeface="Times New Roman" pitchFamily="18" charset="0"/>
              </a:rPr>
              <a:t>	“Analyzing Forged SSL Certificates in the Wild”, </a:t>
            </a:r>
            <a:r>
              <a:rPr lang="en-US" dirty="0" smtClean="0">
                <a:latin typeface="Times New Roman" pitchFamily="18" charset="0"/>
                <a:cs typeface="Times New Roman" pitchFamily="18" charset="0"/>
              </a:rPr>
              <a:t>by Lin-</a:t>
            </a:r>
            <a:r>
              <a:rPr lang="en-US" dirty="0" err="1" smtClean="0">
                <a:latin typeface="Times New Roman" pitchFamily="18" charset="0"/>
                <a:cs typeface="Times New Roman" pitchFamily="18" charset="0"/>
              </a:rPr>
              <a:t>Shung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Huang, Alex Ricey, Erling Ellingseny, Collin </a:t>
            </a:r>
            <a:r>
              <a:rPr lang="en-US" dirty="0" smtClean="0">
                <a:latin typeface="Times New Roman" pitchFamily="18" charset="0"/>
                <a:cs typeface="Times New Roman" pitchFamily="18" charset="0"/>
              </a:rPr>
              <a:t>Jackson</a:t>
            </a:r>
          </a:p>
          <a:p>
            <a:pPr marL="342900" indent="-342900" algn="just">
              <a:buFont typeface="+mj-lt"/>
              <a:buAutoNum type="arabicPeriod"/>
            </a:pPr>
            <a:endParaRPr lang="en-US" dirty="0" smtClean="0">
              <a:latin typeface="Times New Roman" pitchFamily="18" charset="0"/>
              <a:cs typeface="Times New Roman" pitchFamily="18" charset="0"/>
            </a:endParaRPr>
          </a:p>
          <a:p>
            <a:pPr marL="342900" indent="-342900" algn="just">
              <a:buFont typeface="+mj-lt"/>
              <a:buAutoNum type="arabicPeriod"/>
            </a:pPr>
            <a:r>
              <a:rPr lang="en-US" dirty="0" smtClean="0"/>
              <a:t>	“Ten </a:t>
            </a:r>
            <a:r>
              <a:rPr lang="en-US" dirty="0"/>
              <a:t>Risks of PKI: What You’re not </a:t>
            </a:r>
            <a:r>
              <a:rPr lang="en-US" dirty="0" smtClean="0"/>
              <a:t>Being Told </a:t>
            </a:r>
            <a:r>
              <a:rPr lang="en-US" dirty="0"/>
              <a:t>about Public Key </a:t>
            </a:r>
            <a:r>
              <a:rPr lang="en-US" dirty="0" smtClean="0"/>
              <a:t>Infrastructure”, By </a:t>
            </a:r>
            <a:r>
              <a:rPr lang="en-US" dirty="0"/>
              <a:t>Carl Ellison and Bruce </a:t>
            </a:r>
            <a:r>
              <a:rPr lang="en-US" dirty="0" err="1" smtClean="0"/>
              <a:t>Schneier</a:t>
            </a:r>
            <a:r>
              <a:rPr lang="en-US" dirty="0" smtClean="0"/>
              <a:t>.</a:t>
            </a:r>
          </a:p>
          <a:p>
            <a:pPr marL="342900" indent="-342900" algn="just">
              <a:buFont typeface="+mj-lt"/>
              <a:buAutoNum type="arabicPeriod"/>
            </a:pPr>
            <a:endParaRPr lang="en-US" dirty="0" smtClean="0">
              <a:latin typeface="Times New Roman" pitchFamily="18" charset="0"/>
              <a:cs typeface="Times New Roman" pitchFamily="18" charset="0"/>
            </a:endParaRPr>
          </a:p>
          <a:p>
            <a:pPr marL="342900" indent="-342900" algn="just">
              <a:buFont typeface="+mj-lt"/>
              <a:buAutoNum type="arabicPeriod"/>
            </a:pPr>
            <a:r>
              <a:rPr lang="en-US" dirty="0" smtClean="0">
                <a:latin typeface="Times New Roman" pitchFamily="18" charset="0"/>
                <a:cs typeface="Times New Roman" pitchFamily="18" charset="0"/>
              </a:rPr>
              <a:t>	“</a:t>
            </a:r>
            <a:r>
              <a:rPr lang="en-US" dirty="0" smtClean="0"/>
              <a:t>Can </a:t>
            </a:r>
            <a:r>
              <a:rPr lang="en-US" dirty="0"/>
              <a:t>We Eliminate Certificate Revocation Lists</a:t>
            </a:r>
            <a:r>
              <a:rPr lang="en-US" dirty="0" smtClean="0"/>
              <a:t>?” By Ronald </a:t>
            </a:r>
            <a:r>
              <a:rPr lang="en-US" dirty="0" err="1" smtClean="0"/>
              <a:t>L.Rivest</a:t>
            </a:r>
            <a:endParaRPr lang="en-US" dirty="0" smtClean="0"/>
          </a:p>
          <a:p>
            <a:pPr marL="342900" indent="-342900" algn="just">
              <a:buFont typeface="+mj-lt"/>
              <a:buAutoNum type="arabicPeriod"/>
            </a:pPr>
            <a:endParaRPr lang="en-US" dirty="0" smtClean="0"/>
          </a:p>
          <a:p>
            <a:pPr marL="342900" indent="-342900" algn="just">
              <a:buFont typeface="+mj-lt"/>
              <a:buAutoNum type="arabicPeriod"/>
            </a:pPr>
            <a:r>
              <a:rPr lang="en-US" dirty="0"/>
              <a:t>	</a:t>
            </a:r>
            <a:r>
              <a:rPr lang="en-US" dirty="0" smtClean="0"/>
              <a:t>A response to “Can </a:t>
            </a:r>
            <a:r>
              <a:rPr lang="en-US" dirty="0"/>
              <a:t>We Eliminate Certificate Revocation Lists</a:t>
            </a:r>
            <a:r>
              <a:rPr lang="en-US" dirty="0" smtClean="0"/>
              <a:t>?”, by Patrick McDaniel and </a:t>
            </a:r>
            <a:r>
              <a:rPr lang="en-US" dirty="0" err="1" smtClean="0"/>
              <a:t>Aviel</a:t>
            </a:r>
            <a:r>
              <a:rPr lang="en-US" dirty="0" smtClean="0"/>
              <a:t> Rubin</a:t>
            </a:r>
          </a:p>
          <a:p>
            <a:pPr marL="342900" indent="-342900" algn="just">
              <a:buFont typeface="+mj-lt"/>
              <a:buAutoNum type="arabicPeriod"/>
            </a:pPr>
            <a:endParaRPr lang="en-US" dirty="0" smtClean="0">
              <a:latin typeface="Times New Roman" pitchFamily="18" charset="0"/>
              <a:cs typeface="Times New Roman" pitchFamily="18" charset="0"/>
            </a:endParaRPr>
          </a:p>
          <a:p>
            <a:pPr marL="342900" indent="-342900" algn="just">
              <a:buFont typeface="+mj-lt"/>
              <a:buAutoNum type="arabicPeriod"/>
            </a:pPr>
            <a:r>
              <a:rPr lang="en-US" dirty="0" smtClean="0">
                <a:latin typeface="Times New Roman" pitchFamily="18" charset="0"/>
                <a:cs typeface="Times New Roman" pitchFamily="18" charset="0"/>
              </a:rPr>
              <a:t>	“</a:t>
            </a:r>
            <a:r>
              <a:rPr lang="en-US" dirty="0" smtClean="0"/>
              <a:t>X.509 </a:t>
            </a:r>
            <a:r>
              <a:rPr lang="en-US" dirty="0"/>
              <a:t>Forensics: Detecting and </a:t>
            </a:r>
            <a:r>
              <a:rPr lang="en-US" dirty="0" err="1"/>
              <a:t>Localising</a:t>
            </a:r>
            <a:r>
              <a:rPr lang="en-US" dirty="0"/>
              <a:t> </a:t>
            </a:r>
            <a:r>
              <a:rPr lang="en-US" dirty="0" smtClean="0"/>
              <a:t>the SSL/TLS Men-in-the-Middle” by </a:t>
            </a:r>
            <a:r>
              <a:rPr lang="en-US" dirty="0"/>
              <a:t>Ralph </a:t>
            </a:r>
            <a:r>
              <a:rPr lang="en-US" dirty="0" err="1"/>
              <a:t>Holz</a:t>
            </a:r>
            <a:r>
              <a:rPr lang="en-US" dirty="0"/>
              <a:t>, Thomas </a:t>
            </a:r>
            <a:r>
              <a:rPr lang="en-US" dirty="0" err="1"/>
              <a:t>Riedmaier</a:t>
            </a:r>
            <a:r>
              <a:rPr lang="en-US" dirty="0"/>
              <a:t>, Nils </a:t>
            </a:r>
            <a:r>
              <a:rPr lang="en-US" dirty="0" smtClean="0"/>
              <a:t>	Kammenhuber</a:t>
            </a:r>
            <a:r>
              <a:rPr lang="en-US" dirty="0"/>
              <a:t>, Georg </a:t>
            </a:r>
            <a:r>
              <a:rPr lang="en-US" dirty="0" smtClean="0"/>
              <a:t>Carle</a:t>
            </a:r>
          </a:p>
          <a:p>
            <a:pPr marL="342900" indent="-342900" algn="just">
              <a:buFont typeface="+mj-lt"/>
              <a:buAutoNum type="arabicPeriod"/>
            </a:pPr>
            <a:endParaRPr lang="en-US" dirty="0" smtClean="0">
              <a:latin typeface="Times New Roman" pitchFamily="18" charset="0"/>
              <a:cs typeface="Times New Roman" pitchFamily="18" charset="0"/>
            </a:endParaRPr>
          </a:p>
          <a:p>
            <a:pPr marL="342900" indent="-342900" algn="just">
              <a:buFont typeface="+mj-lt"/>
              <a:buAutoNum type="arabicPeriod"/>
            </a:pPr>
            <a:r>
              <a:rPr lang="en-US" dirty="0" smtClean="0">
                <a:latin typeface="Times New Roman" pitchFamily="18" charset="0"/>
                <a:cs typeface="Times New Roman" pitchFamily="18" charset="0"/>
              </a:rPr>
              <a:t>	“</a:t>
            </a:r>
            <a:r>
              <a:rPr lang="en-US" dirty="0" smtClean="0"/>
              <a:t>Efficient </a:t>
            </a:r>
            <a:r>
              <a:rPr lang="en-US" dirty="0"/>
              <a:t>Certificate Revocation List </a:t>
            </a:r>
            <a:r>
              <a:rPr lang="en-US" dirty="0" smtClean="0"/>
              <a:t>Organization and Distribution”, by Jason </a:t>
            </a:r>
            <a:r>
              <a:rPr lang="en-US" dirty="0"/>
              <a:t>J. Haas, </a:t>
            </a:r>
            <a:r>
              <a:rPr lang="en-US" dirty="0" err="1"/>
              <a:t>Yih</a:t>
            </a:r>
            <a:r>
              <a:rPr lang="en-US" dirty="0"/>
              <a:t>-Chun Hu, and Kenneth P. </a:t>
            </a:r>
            <a:r>
              <a:rPr lang="en-US" dirty="0" smtClean="0"/>
              <a:t>	</a:t>
            </a:r>
            <a:r>
              <a:rPr lang="en-US" dirty="0" err="1" smtClean="0"/>
              <a:t>Laberteaux</a:t>
            </a:r>
            <a:endParaRPr lang="en-US" dirty="0" smtClean="0"/>
          </a:p>
          <a:p>
            <a:pPr marL="342900" indent="-342900" algn="just">
              <a:buFont typeface="+mj-lt"/>
              <a:buAutoNum type="arabicPeriod"/>
            </a:pPr>
            <a:endParaRPr lang="en-US" dirty="0" smtClean="0">
              <a:latin typeface="Times New Roman" pitchFamily="18" charset="0"/>
              <a:cs typeface="Times New Roman" pitchFamily="18" charset="0"/>
            </a:endParaRPr>
          </a:p>
          <a:p>
            <a:pPr marL="342900" indent="-342900" algn="just">
              <a:buFont typeface="+mj-lt"/>
              <a:buAutoNum type="arabicPeriod"/>
            </a:pPr>
            <a:r>
              <a:rPr lang="en-US" dirty="0">
                <a:latin typeface="Times New Roman" pitchFamily="18" charset="0"/>
                <a:cs typeface="Times New Roman" pitchFamily="18" charset="0"/>
              </a:rPr>
              <a:t>	</a:t>
            </a:r>
            <a:r>
              <a:rPr lang="en-US" dirty="0"/>
              <a:t> </a:t>
            </a:r>
            <a:r>
              <a:rPr lang="en-US" dirty="0" smtClean="0"/>
              <a:t>“A </a:t>
            </a:r>
            <a:r>
              <a:rPr lang="en-US" dirty="0"/>
              <a:t>Distributed Online Certificate Status </a:t>
            </a:r>
            <a:r>
              <a:rPr lang="en-US" dirty="0" smtClean="0"/>
              <a:t>Protocol with </a:t>
            </a:r>
            <a:r>
              <a:rPr lang="en-US" dirty="0"/>
              <a:t>a Single Public </a:t>
            </a:r>
            <a:r>
              <a:rPr lang="en-US" dirty="0" smtClean="0"/>
              <a:t>Key”, by </a:t>
            </a:r>
            <a:r>
              <a:rPr lang="en-US" dirty="0"/>
              <a:t>Satoshi </a:t>
            </a:r>
            <a:r>
              <a:rPr lang="en-US" dirty="0" smtClean="0"/>
              <a:t>Koga </a:t>
            </a:r>
            <a:r>
              <a:rPr lang="en-US" dirty="0"/>
              <a:t>and Kouichi </a:t>
            </a:r>
            <a:r>
              <a:rPr lang="en-US" dirty="0" smtClean="0"/>
              <a:t>Sakurai</a:t>
            </a:r>
          </a:p>
          <a:p>
            <a:pPr marL="342900" indent="-342900" algn="just">
              <a:buFont typeface="+mj-lt"/>
              <a:buAutoNum type="arabicPeriod"/>
            </a:pPr>
            <a:endParaRPr lang="en-US" dirty="0" smtClean="0">
              <a:latin typeface="Times New Roman" pitchFamily="18" charset="0"/>
              <a:cs typeface="Times New Roman" pitchFamily="18" charset="0"/>
            </a:endParaRPr>
          </a:p>
          <a:p>
            <a:pPr marL="342900" indent="-342900" algn="just">
              <a:buFont typeface="+mj-lt"/>
              <a:buAutoNum type="arabicPeriod"/>
            </a:pPr>
            <a:r>
              <a:rPr lang="en-US" dirty="0">
                <a:latin typeface="Times New Roman" pitchFamily="18" charset="0"/>
                <a:cs typeface="Times New Roman" pitchFamily="18" charset="0"/>
              </a:rPr>
              <a:t>	</a:t>
            </a:r>
            <a:r>
              <a:rPr lang="en-US" dirty="0"/>
              <a:t> </a:t>
            </a:r>
            <a:r>
              <a:rPr lang="en-US" dirty="0" smtClean="0"/>
              <a:t>“</a:t>
            </a:r>
            <a:r>
              <a:rPr lang="en-US" dirty="0" err="1" smtClean="0"/>
              <a:t>SoK</a:t>
            </a:r>
            <a:r>
              <a:rPr lang="en-US" dirty="0"/>
              <a:t>: SSL and HTTPS</a:t>
            </a:r>
            <a:r>
              <a:rPr lang="en-US" dirty="0" smtClean="0"/>
              <a:t>: Revisiting </a:t>
            </a:r>
            <a:r>
              <a:rPr lang="en-US" dirty="0"/>
              <a:t>past challenges and evaluating certificate trust model </a:t>
            </a:r>
            <a:r>
              <a:rPr lang="en-US" dirty="0" smtClean="0"/>
              <a:t>enhancements”, by </a:t>
            </a:r>
            <a:r>
              <a:rPr lang="en-US" dirty="0"/>
              <a:t>Jeremy </a:t>
            </a:r>
            <a:r>
              <a:rPr lang="en-US" dirty="0" smtClean="0"/>
              <a:t>	 Clark </a:t>
            </a:r>
            <a:r>
              <a:rPr lang="en-US" dirty="0"/>
              <a:t>and Paul C. van </a:t>
            </a:r>
            <a:r>
              <a:rPr lang="en-US" dirty="0" err="1" smtClean="0"/>
              <a:t>Oorschot</a:t>
            </a:r>
            <a:endParaRPr lang="en-US" dirty="0" smtClean="0"/>
          </a:p>
          <a:p>
            <a:pPr marL="342900" indent="-342900" algn="just">
              <a:buFont typeface="+mj-lt"/>
              <a:buAutoNum type="arabicPeriod"/>
            </a:pPr>
            <a:endParaRPr lang="en-US" dirty="0" smtClean="0"/>
          </a:p>
          <a:p>
            <a:pPr marL="342900" indent="-342900" algn="just">
              <a:buFont typeface="+mj-lt"/>
              <a:buAutoNum type="arabicPeriod"/>
            </a:pPr>
            <a:r>
              <a:rPr lang="en-US" dirty="0" smtClean="0"/>
              <a:t>            “Analysis </a:t>
            </a:r>
            <a:r>
              <a:rPr lang="en-US" dirty="0"/>
              <a:t>of the HTTPS Certificate </a:t>
            </a:r>
            <a:r>
              <a:rPr lang="en-US" dirty="0" smtClean="0"/>
              <a:t>Ecosystem”, by </a:t>
            </a:r>
            <a:r>
              <a:rPr lang="en-US" dirty="0" err="1"/>
              <a:t>Zakir</a:t>
            </a:r>
            <a:r>
              <a:rPr lang="en-US" dirty="0"/>
              <a:t> </a:t>
            </a:r>
            <a:r>
              <a:rPr lang="en-US" dirty="0" err="1"/>
              <a:t>Durumeric</a:t>
            </a:r>
            <a:r>
              <a:rPr lang="en-US" dirty="0"/>
              <a:t>, James </a:t>
            </a:r>
            <a:r>
              <a:rPr lang="en-US" dirty="0" err="1"/>
              <a:t>Kasten</a:t>
            </a:r>
            <a:r>
              <a:rPr lang="en-US" dirty="0"/>
              <a:t>, Michael Bailey, J. Alex </a:t>
            </a:r>
            <a:r>
              <a:rPr lang="en-US" dirty="0" err="1"/>
              <a:t>Halderman</a:t>
            </a:r>
            <a:endParaRPr lang="en-US" dirty="0">
              <a:latin typeface="Times New Roman" pitchFamily="18" charset="0"/>
              <a:cs typeface="Times New Roman" pitchFamily="18" charset="0"/>
            </a:endParaRPr>
          </a:p>
          <a:p>
            <a:pPr marL="342900" indent="-342900" algn="just">
              <a:buFont typeface="+mj-lt"/>
              <a:buAutoNum type="arabicPeriod"/>
            </a:pPr>
            <a:endParaRPr lang="en-US" dirty="0" smtClean="0">
              <a:latin typeface="Times New Roman" pitchFamily="18" charset="0"/>
              <a:cs typeface="Times New Roman" pitchFamily="18" charset="0"/>
            </a:endParaRPr>
          </a:p>
          <a:p>
            <a:pPr marL="342900" indent="-342900" algn="just">
              <a:buFont typeface="+mj-lt"/>
              <a:buAutoNum type="arabicPeriod"/>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Secure Sockets Layer (SSL) Protocol Version 3.0”, Request for Comments: 6101, IETF</a:t>
            </a:r>
          </a:p>
          <a:p>
            <a:pPr marL="342900" indent="-342900" algn="just">
              <a:buFont typeface="+mj-lt"/>
              <a:buAutoNum type="arabicPeriod"/>
            </a:pPr>
            <a:endParaRPr lang="en-US" dirty="0">
              <a:latin typeface="Times New Roman" pitchFamily="18" charset="0"/>
              <a:cs typeface="Times New Roman" pitchFamily="18" charset="0"/>
            </a:endParaRPr>
          </a:p>
          <a:p>
            <a:pPr marL="457200" indent="-457200" algn="just">
              <a:buFont typeface="+mj-lt"/>
              <a:buAutoNum type="arabicPeriod"/>
            </a:pPr>
            <a:endParaRPr lang="en-US" sz="2200" dirty="0"/>
          </a:p>
          <a:p>
            <a:pPr marL="457200" indent="-457200" algn="just">
              <a:buFont typeface="+mj-lt"/>
              <a:buAutoNum type="arabicPeriod"/>
            </a:pPr>
            <a:endParaRPr lang="en-IN" sz="2200" dirty="0">
              <a:latin typeface="Times New Roman" pitchFamily="18" charset="0"/>
              <a:cs typeface="Times New Roman" pitchFamily="18" charset="0"/>
            </a:endParaRPr>
          </a:p>
        </p:txBody>
      </p:sp>
      <p:sp>
        <p:nvSpPr>
          <p:cNvPr id="3" name="TextBox 2"/>
          <p:cNvSpPr txBox="1"/>
          <p:nvPr/>
        </p:nvSpPr>
        <p:spPr>
          <a:xfrm>
            <a:off x="4600753" y="88086"/>
            <a:ext cx="2507411" cy="584775"/>
          </a:xfrm>
          <a:prstGeom prst="rect">
            <a:avLst/>
          </a:prstGeom>
          <a:noFill/>
        </p:spPr>
        <p:txBody>
          <a:bodyPr wrap="square" rtlCol="0">
            <a:spAutoFit/>
          </a:bodyPr>
          <a:lstStyle/>
          <a:p>
            <a:r>
              <a:rPr lang="en-US" sz="3200" b="1" u="sng" dirty="0" smtClean="0">
                <a:solidFill>
                  <a:srgbClr val="C00000"/>
                </a:solidFill>
              </a:rPr>
              <a:t>References</a:t>
            </a:r>
            <a:endParaRPr lang="en-US" sz="3200" b="1" u="sng" dirty="0">
              <a:solidFill>
                <a:srgbClr val="C00000"/>
              </a:solidFill>
            </a:endParaRPr>
          </a:p>
        </p:txBody>
      </p:sp>
    </p:spTree>
    <p:extLst>
      <p:ext uri="{BB962C8B-B14F-4D97-AF65-F5344CB8AC3E}">
        <p14:creationId xmlns:p14="http://schemas.microsoft.com/office/powerpoint/2010/main" xmlns="" val="8877041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271" y="86590"/>
            <a:ext cx="11944709" cy="7848302"/>
          </a:xfrm>
          <a:prstGeom prst="rect">
            <a:avLst/>
          </a:prstGeom>
        </p:spPr>
        <p:txBody>
          <a:bodyPr wrap="square">
            <a:spAutoFit/>
          </a:bodyPr>
          <a:lstStyle/>
          <a:p>
            <a:pPr marL="342900" indent="-342900" algn="just">
              <a:buAutoNum type="arabicPeriod" startAt="11"/>
            </a:pPr>
            <a:r>
              <a:rPr lang="en-US" dirty="0" smtClean="0">
                <a:latin typeface="Times New Roman" pitchFamily="18" charset="0"/>
                <a:cs typeface="Times New Roman" pitchFamily="18" charset="0"/>
              </a:rPr>
              <a:t>“Internet X.509 Public Key Infrastructure Certificate and Certificate Revocation List (CRL) Profile”, </a:t>
            </a:r>
            <a:r>
              <a:rPr lang="en-US" dirty="0">
                <a:latin typeface="Times New Roman" pitchFamily="18" charset="0"/>
                <a:cs typeface="Times New Roman" pitchFamily="18" charset="0"/>
              </a:rPr>
              <a:t>Request for Comments: </a:t>
            </a:r>
            <a:r>
              <a:rPr lang="en-US" dirty="0" smtClean="0">
                <a:latin typeface="Times New Roman" pitchFamily="18" charset="0"/>
                <a:cs typeface="Times New Roman" pitchFamily="18" charset="0"/>
              </a:rPr>
              <a:t>5280, IETF</a:t>
            </a:r>
          </a:p>
          <a:p>
            <a:pPr marL="342900" indent="-342900" algn="just">
              <a:buAutoNum type="arabicPeriod" startAt="11"/>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12. “Internet </a:t>
            </a:r>
            <a:r>
              <a:rPr lang="en-US" dirty="0">
                <a:latin typeface="Times New Roman" pitchFamily="18" charset="0"/>
                <a:cs typeface="Times New Roman" pitchFamily="18" charset="0"/>
              </a:rPr>
              <a:t>X.509 Public Key Infrastructure </a:t>
            </a:r>
            <a:r>
              <a:rPr lang="en-US" dirty="0" smtClean="0">
                <a:latin typeface="Times New Roman" pitchFamily="18" charset="0"/>
                <a:cs typeface="Times New Roman" pitchFamily="18" charset="0"/>
              </a:rPr>
              <a:t>Online Certificate Status Protocol - OCSP”, </a:t>
            </a:r>
            <a:r>
              <a:rPr lang="en-US" dirty="0">
                <a:latin typeface="Times New Roman" pitchFamily="18" charset="0"/>
                <a:cs typeface="Times New Roman" pitchFamily="18" charset="0"/>
              </a:rPr>
              <a:t>Request for Comments: </a:t>
            </a:r>
            <a:r>
              <a:rPr lang="en-US" dirty="0" smtClean="0">
                <a:latin typeface="Times New Roman" pitchFamily="18" charset="0"/>
                <a:cs typeface="Times New Roman" pitchFamily="18" charset="0"/>
              </a:rPr>
              <a:t>5912, IETF</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13. “Certificate Transparency”, </a:t>
            </a:r>
            <a:r>
              <a:rPr lang="en-US" dirty="0">
                <a:latin typeface="Times New Roman" pitchFamily="18" charset="0"/>
                <a:cs typeface="Times New Roman" pitchFamily="18" charset="0"/>
              </a:rPr>
              <a:t>Request for Comments: </a:t>
            </a:r>
            <a:r>
              <a:rPr lang="en-US" dirty="0" smtClean="0">
                <a:latin typeface="Times New Roman" pitchFamily="18" charset="0"/>
                <a:cs typeface="Times New Roman" pitchFamily="18" charset="0"/>
              </a:rPr>
              <a:t>6962, IETF (In draft</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14. </a:t>
            </a:r>
            <a:r>
              <a:rPr lang="en-IN" dirty="0" smtClean="0">
                <a:latin typeface="Times New Roman" pitchFamily="18" charset="0"/>
                <a:cs typeface="Times New Roman" pitchFamily="18" charset="0"/>
              </a:rPr>
              <a:t>"Digital Certificate Revocation" by Sally </a:t>
            </a:r>
            <a:r>
              <a:rPr lang="en-IN" dirty="0" err="1" smtClean="0">
                <a:latin typeface="Times New Roman" pitchFamily="18" charset="0"/>
                <a:cs typeface="Times New Roman" pitchFamily="18" charset="0"/>
              </a:rPr>
              <a:t>Vandeven</a:t>
            </a:r>
            <a:r>
              <a:rPr lang="en-IN" dirty="0" smtClean="0">
                <a:latin typeface="Times New Roman" pitchFamily="18" charset="0"/>
                <a:cs typeface="Times New Roman" pitchFamily="18" charset="0"/>
              </a:rPr>
              <a:t>, Walter </a:t>
            </a:r>
            <a:r>
              <a:rPr lang="en-IN" dirty="0" err="1" smtClean="0">
                <a:latin typeface="Times New Roman" pitchFamily="18" charset="0"/>
                <a:cs typeface="Times New Roman" pitchFamily="18" charset="0"/>
              </a:rPr>
              <a:t>Goulet</a:t>
            </a:r>
            <a:endParaRPr lang="en-IN" dirty="0" smtClean="0">
              <a:latin typeface="Times New Roman" pitchFamily="18" charset="0"/>
              <a:cs typeface="Times New Roman" pitchFamily="18" charset="0"/>
            </a:endParaRPr>
          </a:p>
          <a:p>
            <a:pPr algn="just"/>
            <a:endParaRPr lang="en-US" u="sng"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15. </a:t>
            </a:r>
            <a:r>
              <a:rPr lang="en-IN" dirty="0" smtClean="0">
                <a:latin typeface="Times New Roman" pitchFamily="18" charset="0"/>
                <a:cs typeface="Times New Roman" pitchFamily="18" charset="0"/>
              </a:rPr>
              <a:t>"Trust No One Else: Detecting </a:t>
            </a:r>
            <a:r>
              <a:rPr lang="en-IN" u="sng" dirty="0" smtClean="0">
                <a:latin typeface="Times New Roman" pitchFamily="18" charset="0"/>
                <a:cs typeface="Times New Roman" pitchFamily="18" charset="0"/>
              </a:rPr>
              <a:t>MITM</a:t>
            </a:r>
            <a:r>
              <a:rPr lang="en-IN" dirty="0" smtClean="0">
                <a:latin typeface="Times New Roman" pitchFamily="18" charset="0"/>
                <a:cs typeface="Times New Roman" pitchFamily="18" charset="0"/>
              </a:rPr>
              <a:t> Attacks Against SSL/</a:t>
            </a:r>
            <a:r>
              <a:rPr lang="en-IN" dirty="0" err="1" smtClean="0">
                <a:latin typeface="Times New Roman" pitchFamily="18" charset="0"/>
                <a:cs typeface="Times New Roman" pitchFamily="18" charset="0"/>
              </a:rPr>
              <a:t>TLSWithout</a:t>
            </a:r>
            <a:r>
              <a:rPr lang="en-IN" dirty="0" smtClean="0">
                <a:latin typeface="Times New Roman" pitchFamily="18" charset="0"/>
                <a:cs typeface="Times New Roman" pitchFamily="18" charset="0"/>
              </a:rPr>
              <a:t> Third-Parties" by </a:t>
            </a:r>
            <a:r>
              <a:rPr lang="en-IN" dirty="0" err="1" smtClean="0">
                <a:latin typeface="Times New Roman" pitchFamily="18" charset="0"/>
                <a:cs typeface="Times New Roman" pitchFamily="18" charset="0"/>
              </a:rPr>
              <a:t>Italo</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Dacosta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Mustaque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Ahamad</a:t>
            </a:r>
            <a:r>
              <a:rPr lang="en-IN" dirty="0" smtClean="0">
                <a:latin typeface="Times New Roman" pitchFamily="18" charset="0"/>
                <a:cs typeface="Times New Roman" pitchFamily="18" charset="0"/>
              </a:rPr>
              <a:t>, and Patrick </a:t>
            </a:r>
            <a:r>
              <a:rPr lang="en-IN" dirty="0" err="1" smtClean="0">
                <a:latin typeface="Times New Roman" pitchFamily="18" charset="0"/>
                <a:cs typeface="Times New Roman" pitchFamily="18" charset="0"/>
              </a:rPr>
              <a:t>Traynor</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16. </a:t>
            </a:r>
            <a:r>
              <a:rPr lang="en-IN" dirty="0" smtClean="0">
                <a:latin typeface="Times New Roman" pitchFamily="18" charset="0"/>
                <a:cs typeface="Times New Roman" pitchFamily="18" charset="0"/>
              </a:rPr>
              <a:t>"Upgrading HTTPS in mid-air: An empirical study of strict transport security and key pinning" by Michael </a:t>
            </a:r>
            <a:r>
              <a:rPr lang="en-IN" dirty="0" err="1" smtClean="0">
                <a:latin typeface="Times New Roman" pitchFamily="18" charset="0"/>
                <a:cs typeface="Times New Roman" pitchFamily="18" charset="0"/>
              </a:rPr>
              <a:t>Kranch</a:t>
            </a:r>
            <a:r>
              <a:rPr lang="en-IN" dirty="0" smtClean="0">
                <a:latin typeface="Times New Roman" pitchFamily="18" charset="0"/>
                <a:cs typeface="Times New Roman" pitchFamily="18" charset="0"/>
              </a:rPr>
              <a:t>, Joseph </a:t>
            </a:r>
            <a:r>
              <a:rPr lang="en-IN" dirty="0" err="1" smtClean="0">
                <a:latin typeface="Times New Roman" pitchFamily="18" charset="0"/>
                <a:cs typeface="Times New Roman" pitchFamily="18" charset="0"/>
              </a:rPr>
              <a:t>Bonneau</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17. </a:t>
            </a:r>
            <a:r>
              <a:rPr lang="en-IN" dirty="0" smtClean="0">
                <a:latin typeface="Times New Roman" pitchFamily="18" charset="0"/>
                <a:cs typeface="Times New Roman" pitchFamily="18" charset="0"/>
              </a:rPr>
              <a:t>"Perspectives: Improving SSH-style Host Authentication with Multi-Path Probing" by Dan </a:t>
            </a:r>
            <a:r>
              <a:rPr lang="en-IN" dirty="0" err="1" smtClean="0">
                <a:latin typeface="Times New Roman" pitchFamily="18" charset="0"/>
                <a:cs typeface="Times New Roman" pitchFamily="18" charset="0"/>
              </a:rPr>
              <a:t>Wendlandt</a:t>
            </a:r>
            <a:r>
              <a:rPr lang="en-IN" dirty="0" smtClean="0">
                <a:latin typeface="Times New Roman" pitchFamily="18" charset="0"/>
                <a:cs typeface="Times New Roman" pitchFamily="18" charset="0"/>
              </a:rPr>
              <a:t>, David G. Andersen, Adrian </a:t>
            </a:r>
            <a:r>
              <a:rPr lang="en-IN" dirty="0" err="1" smtClean="0">
                <a:latin typeface="Times New Roman" pitchFamily="18" charset="0"/>
                <a:cs typeface="Times New Roman" pitchFamily="18" charset="0"/>
              </a:rPr>
              <a:t>Perrig</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18. </a:t>
            </a:r>
            <a:r>
              <a:rPr lang="en-IN" dirty="0" smtClean="0">
                <a:latin typeface="Times New Roman" pitchFamily="18" charset="0"/>
                <a:cs typeface="Times New Roman" pitchFamily="18" charset="0"/>
              </a:rPr>
              <a:t>"PKI Basics - A Technical Perspective" by </a:t>
            </a:r>
            <a:r>
              <a:rPr lang="en-IN" dirty="0" err="1" smtClean="0">
                <a:latin typeface="Times New Roman" pitchFamily="18" charset="0"/>
                <a:cs typeface="Times New Roman" pitchFamily="18" charset="0"/>
              </a:rPr>
              <a:t>Shashi</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Kiran</a:t>
            </a:r>
            <a:r>
              <a:rPr lang="en-IN" dirty="0" smtClean="0">
                <a:latin typeface="Times New Roman" pitchFamily="18" charset="0"/>
                <a:cs typeface="Times New Roman" pitchFamily="18" charset="0"/>
              </a:rPr>
              <a:t>, Patricia </a:t>
            </a:r>
            <a:r>
              <a:rPr lang="en-IN" dirty="0" err="1" smtClean="0">
                <a:latin typeface="Times New Roman" pitchFamily="18" charset="0"/>
                <a:cs typeface="Times New Roman" pitchFamily="18" charset="0"/>
              </a:rPr>
              <a:t>Lareau</a:t>
            </a:r>
            <a:r>
              <a:rPr lang="en-IN" dirty="0" smtClean="0">
                <a:latin typeface="Times New Roman" pitchFamily="18" charset="0"/>
                <a:cs typeface="Times New Roman" pitchFamily="18" charset="0"/>
              </a:rPr>
              <a:t>, Steve Lloyd</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19. </a:t>
            </a:r>
            <a:r>
              <a:rPr lang="en-IN" dirty="0" smtClean="0">
                <a:latin typeface="Times New Roman" pitchFamily="18" charset="0"/>
                <a:cs typeface="Times New Roman" pitchFamily="18" charset="0"/>
              </a:rPr>
              <a:t>"Reducing the X.509 Attack Surface with DNSSEC’s DANE" by Eric </a:t>
            </a:r>
            <a:r>
              <a:rPr lang="en-IN" dirty="0" err="1" smtClean="0">
                <a:latin typeface="Times New Roman" pitchFamily="18" charset="0"/>
                <a:cs typeface="Times New Roman" pitchFamily="18" charset="0"/>
              </a:rPr>
              <a:t>Osterweil</a:t>
            </a:r>
            <a:r>
              <a:rPr lang="en-IN" dirty="0" smtClean="0">
                <a:latin typeface="Times New Roman" pitchFamily="18" charset="0"/>
                <a:cs typeface="Times New Roman" pitchFamily="18" charset="0"/>
              </a:rPr>
              <a:t>, Burt </a:t>
            </a:r>
            <a:r>
              <a:rPr lang="en-IN" dirty="0" err="1" smtClean="0">
                <a:latin typeface="Times New Roman" pitchFamily="18" charset="0"/>
                <a:cs typeface="Times New Roman" pitchFamily="18" charset="0"/>
              </a:rPr>
              <a:t>Kaliski</a:t>
            </a:r>
            <a:r>
              <a:rPr lang="en-IN" dirty="0" smtClean="0">
                <a:latin typeface="Times New Roman" pitchFamily="18" charset="0"/>
                <a:cs typeface="Times New Roman" pitchFamily="18" charset="0"/>
              </a:rPr>
              <a:t>, Matt Larson, Danny McPherson</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20. </a:t>
            </a:r>
            <a:r>
              <a:rPr lang="en-IN" dirty="0" smtClean="0">
                <a:latin typeface="Times New Roman" pitchFamily="18" charset="0"/>
                <a:cs typeface="Times New Roman" pitchFamily="18" charset="0"/>
              </a:rPr>
              <a:t>"https://tools.ietf.org/html/rfc6698" - DNS based Authentication of Named Entities</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marL="342900" indent="-342900" algn="just">
              <a:buAutoNum type="arabicPeriod" startAt="14"/>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6689887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913" y="197852"/>
            <a:ext cx="11705229" cy="4247317"/>
          </a:xfrm>
          <a:prstGeom prst="rect">
            <a:avLst/>
          </a:prstGeom>
        </p:spPr>
        <p:txBody>
          <a:bodyPr wrap="square">
            <a:spAutoFit/>
          </a:bodyPr>
          <a:lstStyle/>
          <a:p>
            <a:pPr algn="just"/>
            <a:r>
              <a:rPr lang="en-US" dirty="0" smtClean="0">
                <a:latin typeface="Times New Roman" pitchFamily="18" charset="0"/>
                <a:cs typeface="Times New Roman" pitchFamily="18" charset="0"/>
              </a:rPr>
              <a:t>21. </a:t>
            </a:r>
            <a:r>
              <a:rPr lang="en-IN" dirty="0" smtClean="0">
                <a:latin typeface="Times New Roman" pitchFamily="18" charset="0"/>
                <a:cs typeface="Times New Roman" pitchFamily="18" charset="0"/>
              </a:rPr>
              <a:t>"https://tools.ietf.org/html/rfc6844" - DNS Certification Authority Authorization (CAA) Resource Record</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22.   </a:t>
            </a:r>
            <a:r>
              <a:rPr lang="en-IN" dirty="0" smtClean="0">
                <a:latin typeface="Times New Roman" pitchFamily="18" charset="0"/>
                <a:cs typeface="Times New Roman" pitchFamily="18" charset="0"/>
              </a:rPr>
              <a:t>http://perspectives-project.org/</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23.   </a:t>
            </a:r>
            <a:r>
              <a:rPr lang="en-IN" dirty="0" smtClean="0">
                <a:latin typeface="Times New Roman" pitchFamily="18" charset="0"/>
                <a:cs typeface="Times New Roman" pitchFamily="18" charset="0"/>
              </a:rPr>
              <a:t>http://tack.io/</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24.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hlinkClick r:id="rId2"/>
              </a:rPr>
              <a:t>http</a:t>
            </a:r>
            <a:r>
              <a:rPr lang="en-US" dirty="0" smtClean="0">
                <a:latin typeface="Times New Roman" pitchFamily="18" charset="0"/>
                <a:cs typeface="Times New Roman" pitchFamily="18" charset="0"/>
                <a:hlinkClick r:id="rId2"/>
              </a:rPr>
              <a:t>://www.certificate-transparency.org</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25.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hlinkClick r:id="rId3"/>
              </a:rPr>
              <a:t>www.google.com</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26.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hlinkClick r:id="rId4"/>
              </a:rPr>
              <a:t>www.Wikipedia.org</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27.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hlinkClick r:id="rId5"/>
              </a:rPr>
              <a:t>www.youtube.com</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28</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hlinkClick r:id="rId6"/>
              </a:rPr>
              <a:t>www.stackoverflow.com</a:t>
            </a:r>
            <a:endParaRPr lang="en-US"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4952" y="603848"/>
            <a:ext cx="6159260" cy="584775"/>
          </a:xfrm>
          <a:prstGeom prst="rect">
            <a:avLst/>
          </a:prstGeom>
          <a:noFill/>
        </p:spPr>
        <p:txBody>
          <a:bodyPr wrap="square" rtlCol="0">
            <a:spAutoFit/>
          </a:bodyPr>
          <a:lstStyle/>
          <a:p>
            <a:r>
              <a:rPr lang="en-US" sz="3200" b="1" u="sng" dirty="0">
                <a:solidFill>
                  <a:srgbClr val="C00000"/>
                </a:solidFill>
              </a:rPr>
              <a:t>Few incidents in the past</a:t>
            </a:r>
          </a:p>
        </p:txBody>
      </p:sp>
      <p:sp>
        <p:nvSpPr>
          <p:cNvPr id="3" name="TextBox 2"/>
          <p:cNvSpPr txBox="1"/>
          <p:nvPr/>
        </p:nvSpPr>
        <p:spPr>
          <a:xfrm>
            <a:off x="948906" y="1742536"/>
            <a:ext cx="10118785" cy="4708981"/>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smtClean="0">
                <a:effectLst/>
              </a:rPr>
              <a:t>Dutch CA (DigiNotar) was compromised in 2011. Hackers were able to use the CA’s system to issue fake SSL certificates which were used to impersonate numerous sites like Gmail and Facebook. The CAs certificate was revoked and the CA was shut down.</a:t>
            </a:r>
          </a:p>
          <a:p>
            <a:pPr algn="just"/>
            <a:endParaRPr lang="en-US" sz="2000" dirty="0"/>
          </a:p>
          <a:p>
            <a:pPr marL="285750" indent="-285750" algn="just">
              <a:buFont typeface="Arial" panose="020B0604020202020204" pitchFamily="34" charset="0"/>
              <a:buChar char="•"/>
            </a:pPr>
            <a:r>
              <a:rPr lang="en-US" sz="2000" dirty="0" smtClean="0">
                <a:effectLst/>
              </a:rPr>
              <a:t>Malaysian subordinate certificate authority (DigiCert Sdn. Bhd.), had mistakenly issued 22 weak SSL certificates which were used to impersonate different websites. Browser vendors had to revoke all certificates issued by DigiCert Sdn. Bhd. </a:t>
            </a:r>
            <a:br>
              <a:rPr lang="en-US" sz="2000" dirty="0" smtClean="0">
                <a:effectLst/>
              </a:rPr>
            </a:br>
            <a:endParaRPr lang="en-US" sz="2000" dirty="0" smtClean="0"/>
          </a:p>
          <a:p>
            <a:pPr marL="285750" indent="-285750" algn="just">
              <a:buFont typeface="Arial" panose="020B0604020202020204" pitchFamily="34" charset="0"/>
              <a:buChar char="•"/>
            </a:pPr>
            <a:r>
              <a:rPr lang="en-US" sz="2000" dirty="0" smtClean="0">
                <a:effectLst/>
              </a:rPr>
              <a:t>Recently a large U.S.-based CA (TrustWave) issued subordinate root certificates to one of its customers on request as the customer wanted to monitor traffic on their internal network.</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endParaRPr lang="en-US" sz="2000" dirty="0" smtClean="0"/>
          </a:p>
          <a:p>
            <a:pPr algn="just"/>
            <a:r>
              <a:rPr lang="en-US" sz="2000" i="1" dirty="0" smtClean="0"/>
              <a:t>Moral of the Story: It is very easy for CA’s to make mistakes and the consequences of such mistakes may be very severe.</a:t>
            </a:r>
          </a:p>
          <a:p>
            <a:pPr algn="just"/>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03639" y="24329"/>
            <a:ext cx="1828571" cy="1828571"/>
          </a:xfrm>
          <a:prstGeom prst="rect">
            <a:avLst/>
          </a:prstGeom>
        </p:spPr>
      </p:pic>
    </p:spTree>
    <p:extLst>
      <p:ext uri="{BB962C8B-B14F-4D97-AF65-F5344CB8AC3E}">
        <p14:creationId xmlns:p14="http://schemas.microsoft.com/office/powerpoint/2010/main" xmlns="" val="2845875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0609" y="2406770"/>
            <a:ext cx="8583283" cy="1200329"/>
          </a:xfrm>
          <a:prstGeom prst="rect">
            <a:avLst/>
          </a:prstGeom>
          <a:noFill/>
        </p:spPr>
        <p:txBody>
          <a:bodyPr wrap="square" rtlCol="0">
            <a:spAutoFit/>
          </a:bodyPr>
          <a:lstStyle/>
          <a:p>
            <a:pPr algn="ctr"/>
            <a:r>
              <a:rPr lang="en-US" sz="3600" b="1" u="sng" dirty="0" smtClean="0">
                <a:solidFill>
                  <a:srgbClr val="C00000"/>
                </a:solidFill>
              </a:rPr>
              <a:t>Some existing mitigations against illegitimate SSL certificates </a:t>
            </a:r>
            <a:endParaRPr lang="en-US" sz="3600" b="1" u="sng" dirty="0">
              <a:solidFill>
                <a:srgbClr val="C00000"/>
              </a:solidFill>
            </a:endParaRPr>
          </a:p>
        </p:txBody>
      </p:sp>
    </p:spTree>
    <p:extLst>
      <p:ext uri="{BB962C8B-B14F-4D97-AF65-F5344CB8AC3E}">
        <p14:creationId xmlns:p14="http://schemas.microsoft.com/office/powerpoint/2010/main" xmlns="" val="944578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65766"/>
            <a:ext cx="9144000" cy="1077218"/>
          </a:xfrm>
          <a:prstGeom prst="rect">
            <a:avLst/>
          </a:prstGeom>
          <a:noFill/>
        </p:spPr>
        <p:txBody>
          <a:bodyPr wrap="square" rtlCol="0">
            <a:spAutoFit/>
          </a:bodyPr>
          <a:lstStyle/>
          <a:p>
            <a:pPr algn="ctr"/>
            <a:r>
              <a:rPr lang="en-US" sz="3200" b="1" u="sng" dirty="0">
                <a:solidFill>
                  <a:srgbClr val="C00000"/>
                </a:solidFill>
              </a:rPr>
              <a:t>HTTP Strict Transport Security (HSTS) and </a:t>
            </a:r>
          </a:p>
          <a:p>
            <a:pPr algn="ctr"/>
            <a:r>
              <a:rPr lang="en-US" sz="3200" b="1" u="sng" dirty="0">
                <a:solidFill>
                  <a:srgbClr val="C00000"/>
                </a:solidFill>
              </a:rPr>
              <a:t> Certificate Pinning</a:t>
            </a:r>
            <a:endParaRPr lang="en-IN" sz="3200" b="1" u="sng" dirty="0">
              <a:solidFill>
                <a:srgbClr val="C00000"/>
              </a:solidFill>
            </a:endParaRPr>
          </a:p>
        </p:txBody>
      </p:sp>
      <p:sp>
        <p:nvSpPr>
          <p:cNvPr id="3" name="TextBox 2"/>
          <p:cNvSpPr txBox="1"/>
          <p:nvPr/>
        </p:nvSpPr>
        <p:spPr>
          <a:xfrm>
            <a:off x="1881158" y="1500174"/>
            <a:ext cx="8358246" cy="5016758"/>
          </a:xfrm>
          <a:prstGeom prst="rect">
            <a:avLst/>
          </a:prstGeom>
          <a:noFill/>
        </p:spPr>
        <p:txBody>
          <a:bodyPr wrap="square" rtlCol="0">
            <a:spAutoFit/>
          </a:bodyPr>
          <a:lstStyle/>
          <a:p>
            <a:pPr algn="just"/>
            <a:r>
              <a:rPr lang="en-US" sz="2000" b="1" i="1" dirty="0"/>
              <a:t>HTTP Strict Transport Security (HSTS)</a:t>
            </a:r>
            <a:r>
              <a:rPr lang="en-US" sz="2000" dirty="0"/>
              <a:t> is a simple protocol where the server simply instructs or makes it mandatory for the browser to establish a SSL connection rather than simple HTTP connection. According to the HSTS protocol a browser simply hard fails to connect to website if any warning pops up reflecting invalid certificates.</a:t>
            </a:r>
          </a:p>
          <a:p>
            <a:pPr algn="just"/>
            <a:endParaRPr lang="en-US" sz="2000" dirty="0"/>
          </a:p>
          <a:p>
            <a:pPr algn="just"/>
            <a:r>
              <a:rPr lang="en-US" sz="2000" b="1" i="1" dirty="0"/>
              <a:t>Public key pinning for HTTP (HPKP)</a:t>
            </a:r>
            <a:r>
              <a:rPr lang="en-US" sz="2000" dirty="0"/>
              <a:t> is a mechanism where the websites are allowed to sign a certificate with their own public keys. The websites ask the browser to reject any certificate that does not has its public key pinned to it thereby signaling the browser of the possible man in the middle attack.</a:t>
            </a:r>
          </a:p>
          <a:p>
            <a:pPr algn="just"/>
            <a:endParaRPr lang="en-US" sz="2000" dirty="0"/>
          </a:p>
          <a:p>
            <a:pPr algn="just"/>
            <a:r>
              <a:rPr lang="en-US" sz="2000" b="1" i="1" dirty="0"/>
              <a:t>Trust Assertion for Certificate Keys </a:t>
            </a:r>
            <a:r>
              <a:rPr lang="en-US" sz="2000" dirty="0"/>
              <a:t>(</a:t>
            </a:r>
            <a:r>
              <a:rPr lang="en-US" sz="2000" b="1" i="1" dirty="0"/>
              <a:t>TACK)</a:t>
            </a:r>
            <a:r>
              <a:rPr lang="en-US" sz="2000" dirty="0"/>
              <a:t> is a mechanism which makes use of the SSL servers over which the websites establish a secure connection with the browser. The server chooses a signing key different from the key chosen by the certificate, so that it allows websites with multiple SSL servers and multiple certificates to sign a same TACK signing key.</a:t>
            </a:r>
            <a:endParaRPr lang="en-IN" sz="2000" dirty="0"/>
          </a:p>
        </p:txBody>
      </p:sp>
    </p:spTree>
    <p:extLst>
      <p:ext uri="{BB962C8B-B14F-4D97-AF65-F5344CB8AC3E}">
        <p14:creationId xmlns:p14="http://schemas.microsoft.com/office/powerpoint/2010/main" xmlns="" val="1989373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71415"/>
            <a:ext cx="9144000" cy="584775"/>
          </a:xfrm>
          <a:prstGeom prst="rect">
            <a:avLst/>
          </a:prstGeom>
          <a:noFill/>
        </p:spPr>
        <p:txBody>
          <a:bodyPr wrap="square" rtlCol="0">
            <a:spAutoFit/>
          </a:bodyPr>
          <a:lstStyle/>
          <a:p>
            <a:pPr algn="ctr"/>
            <a:r>
              <a:rPr lang="en-US" sz="3200" b="1" u="sng" dirty="0">
                <a:solidFill>
                  <a:srgbClr val="C00000"/>
                </a:solidFill>
              </a:rPr>
              <a:t>Perspectives and Convergence</a:t>
            </a:r>
            <a:endParaRPr lang="en-IN" sz="3200" b="1" u="sng" dirty="0">
              <a:solidFill>
                <a:srgbClr val="C00000"/>
              </a:solidFill>
            </a:endParaRPr>
          </a:p>
        </p:txBody>
      </p:sp>
      <p:sp>
        <p:nvSpPr>
          <p:cNvPr id="3" name="TextBox 2"/>
          <p:cNvSpPr txBox="1"/>
          <p:nvPr/>
        </p:nvSpPr>
        <p:spPr>
          <a:xfrm>
            <a:off x="2095472" y="928670"/>
            <a:ext cx="8572560" cy="369332"/>
          </a:xfrm>
          <a:prstGeom prst="rect">
            <a:avLst/>
          </a:prstGeom>
          <a:noFill/>
        </p:spPr>
        <p:txBody>
          <a:bodyPr wrap="square" rtlCol="0">
            <a:spAutoFit/>
          </a:bodyPr>
          <a:lstStyle/>
          <a:p>
            <a:r>
              <a:rPr lang="en-US" dirty="0"/>
              <a:t>Perspectives and Convergence introduces the concept of Network Notaries.</a:t>
            </a:r>
            <a:endParaRPr lang="en-IN" dirty="0"/>
          </a:p>
        </p:txBody>
      </p:sp>
      <p:sp>
        <p:nvSpPr>
          <p:cNvPr id="4" name="TextBox 3"/>
          <p:cNvSpPr txBox="1"/>
          <p:nvPr/>
        </p:nvSpPr>
        <p:spPr>
          <a:xfrm>
            <a:off x="2095472" y="1357299"/>
            <a:ext cx="8429684" cy="646331"/>
          </a:xfrm>
          <a:prstGeom prst="rect">
            <a:avLst/>
          </a:prstGeom>
          <a:noFill/>
        </p:spPr>
        <p:txBody>
          <a:bodyPr wrap="square" rtlCol="0">
            <a:spAutoFit/>
          </a:bodyPr>
          <a:lstStyle/>
          <a:p>
            <a:r>
              <a:rPr lang="en-US" dirty="0"/>
              <a:t>Once the SSL connection is established, the browser receives the certificate from the server and matches with the certificate it has in its cache.</a:t>
            </a:r>
            <a:endParaRPr lang="en-IN" dirty="0"/>
          </a:p>
        </p:txBody>
      </p:sp>
      <p:sp>
        <p:nvSpPr>
          <p:cNvPr id="5" name="TextBox 4"/>
          <p:cNvSpPr txBox="1"/>
          <p:nvPr/>
        </p:nvSpPr>
        <p:spPr>
          <a:xfrm>
            <a:off x="2095472" y="2071679"/>
            <a:ext cx="8143932" cy="646331"/>
          </a:xfrm>
          <a:prstGeom prst="rect">
            <a:avLst/>
          </a:prstGeom>
          <a:noFill/>
        </p:spPr>
        <p:txBody>
          <a:bodyPr wrap="square" rtlCol="0">
            <a:spAutoFit/>
          </a:bodyPr>
          <a:lstStyle/>
          <a:p>
            <a:r>
              <a:rPr lang="en-US" dirty="0"/>
              <a:t>If the certificate is doubtful then the browser can approach any number of notaries and query them about the legitimacy of the certificate.</a:t>
            </a:r>
            <a:endParaRPr lang="en-IN" dirty="0"/>
          </a:p>
        </p:txBody>
      </p:sp>
      <p:sp>
        <p:nvSpPr>
          <p:cNvPr id="6" name="TextBox 5"/>
          <p:cNvSpPr txBox="1"/>
          <p:nvPr/>
        </p:nvSpPr>
        <p:spPr>
          <a:xfrm>
            <a:off x="2095472" y="2786058"/>
            <a:ext cx="8143932" cy="369332"/>
          </a:xfrm>
          <a:prstGeom prst="rect">
            <a:avLst/>
          </a:prstGeom>
          <a:noFill/>
        </p:spPr>
        <p:txBody>
          <a:bodyPr wrap="square" rtlCol="0">
            <a:spAutoFit/>
          </a:bodyPr>
          <a:lstStyle/>
          <a:p>
            <a:r>
              <a:rPr lang="en-US" dirty="0"/>
              <a:t>Based on the majority of positive replies from the notaries, the browser takes  a call.</a:t>
            </a:r>
            <a:endParaRPr lang="en-IN" dirty="0"/>
          </a:p>
        </p:txBody>
      </p:sp>
      <p:sp>
        <p:nvSpPr>
          <p:cNvPr id="7" name="Rectangle 6"/>
          <p:cNvSpPr/>
          <p:nvPr/>
        </p:nvSpPr>
        <p:spPr>
          <a:xfrm>
            <a:off x="7310446" y="3357562"/>
            <a:ext cx="714380"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8239140" y="3357562"/>
            <a:ext cx="714380"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9596462" y="3357562"/>
            <a:ext cx="714380"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9024958" y="3429000"/>
            <a:ext cx="642942" cy="369332"/>
          </a:xfrm>
          <a:prstGeom prst="rect">
            <a:avLst/>
          </a:prstGeom>
          <a:noFill/>
        </p:spPr>
        <p:txBody>
          <a:bodyPr wrap="square" rtlCol="0">
            <a:spAutoFit/>
          </a:bodyPr>
          <a:lstStyle/>
          <a:p>
            <a:r>
              <a:rPr lang="en-US" dirty="0"/>
              <a:t>……</a:t>
            </a:r>
            <a:endParaRPr lang="en-IN" dirty="0"/>
          </a:p>
        </p:txBody>
      </p:sp>
      <p:sp>
        <p:nvSpPr>
          <p:cNvPr id="12" name="TextBox 11"/>
          <p:cNvSpPr txBox="1"/>
          <p:nvPr/>
        </p:nvSpPr>
        <p:spPr>
          <a:xfrm>
            <a:off x="7381884" y="3500438"/>
            <a:ext cx="500066" cy="369332"/>
          </a:xfrm>
          <a:prstGeom prst="rect">
            <a:avLst/>
          </a:prstGeom>
          <a:noFill/>
        </p:spPr>
        <p:txBody>
          <a:bodyPr wrap="square" rtlCol="0">
            <a:spAutoFit/>
          </a:bodyPr>
          <a:lstStyle/>
          <a:p>
            <a:pPr algn="ctr"/>
            <a:r>
              <a:rPr lang="en-US" dirty="0"/>
              <a:t>N</a:t>
            </a:r>
            <a:r>
              <a:rPr lang="en-US" baseline="-25000" dirty="0"/>
              <a:t>1</a:t>
            </a:r>
            <a:endParaRPr lang="en-IN" baseline="-25000" dirty="0"/>
          </a:p>
        </p:txBody>
      </p:sp>
      <p:sp>
        <p:nvSpPr>
          <p:cNvPr id="13" name="TextBox 12"/>
          <p:cNvSpPr txBox="1"/>
          <p:nvPr/>
        </p:nvSpPr>
        <p:spPr>
          <a:xfrm>
            <a:off x="8382016" y="3488296"/>
            <a:ext cx="500066" cy="369332"/>
          </a:xfrm>
          <a:prstGeom prst="rect">
            <a:avLst/>
          </a:prstGeom>
          <a:noFill/>
        </p:spPr>
        <p:txBody>
          <a:bodyPr wrap="square" rtlCol="0">
            <a:spAutoFit/>
          </a:bodyPr>
          <a:lstStyle/>
          <a:p>
            <a:pPr algn="ctr"/>
            <a:r>
              <a:rPr lang="en-US" dirty="0"/>
              <a:t>N</a:t>
            </a:r>
            <a:r>
              <a:rPr lang="en-US" baseline="-25000" dirty="0"/>
              <a:t>2</a:t>
            </a:r>
            <a:endParaRPr lang="en-IN" baseline="-25000" dirty="0"/>
          </a:p>
        </p:txBody>
      </p:sp>
      <p:sp>
        <p:nvSpPr>
          <p:cNvPr id="14" name="TextBox 13"/>
          <p:cNvSpPr txBox="1"/>
          <p:nvPr/>
        </p:nvSpPr>
        <p:spPr>
          <a:xfrm>
            <a:off x="9739338" y="3500438"/>
            <a:ext cx="500066" cy="369332"/>
          </a:xfrm>
          <a:prstGeom prst="rect">
            <a:avLst/>
          </a:prstGeom>
          <a:noFill/>
        </p:spPr>
        <p:txBody>
          <a:bodyPr wrap="square" rtlCol="0">
            <a:spAutoFit/>
          </a:bodyPr>
          <a:lstStyle/>
          <a:p>
            <a:pPr algn="ctr"/>
            <a:r>
              <a:rPr lang="en-US" dirty="0"/>
              <a:t>N</a:t>
            </a:r>
            <a:r>
              <a:rPr lang="en-US" baseline="-25000" dirty="0"/>
              <a:t>n</a:t>
            </a:r>
            <a:endParaRPr lang="en-IN" baseline="-25000" dirty="0"/>
          </a:p>
        </p:txBody>
      </p:sp>
      <p:sp>
        <p:nvSpPr>
          <p:cNvPr id="15" name="Rectangle 14"/>
          <p:cNvSpPr/>
          <p:nvPr/>
        </p:nvSpPr>
        <p:spPr>
          <a:xfrm>
            <a:off x="8167702" y="5429264"/>
            <a:ext cx="1285884" cy="1000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2238348" y="5143512"/>
            <a:ext cx="1500198" cy="12858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2316930" y="5425876"/>
            <a:ext cx="1350178" cy="646331"/>
          </a:xfrm>
          <a:prstGeom prst="rect">
            <a:avLst/>
          </a:prstGeom>
          <a:noFill/>
        </p:spPr>
        <p:txBody>
          <a:bodyPr wrap="square" rtlCol="0">
            <a:spAutoFit/>
          </a:bodyPr>
          <a:lstStyle/>
          <a:p>
            <a:pPr algn="ctr"/>
            <a:r>
              <a:rPr lang="en-US" dirty="0"/>
              <a:t>Web</a:t>
            </a:r>
          </a:p>
          <a:p>
            <a:pPr algn="ctr"/>
            <a:r>
              <a:rPr lang="en-US" dirty="0"/>
              <a:t>Server</a:t>
            </a:r>
            <a:endParaRPr lang="en-IN" dirty="0"/>
          </a:p>
        </p:txBody>
      </p:sp>
      <p:sp>
        <p:nvSpPr>
          <p:cNvPr id="20" name="TextBox 19"/>
          <p:cNvSpPr txBox="1"/>
          <p:nvPr/>
        </p:nvSpPr>
        <p:spPr>
          <a:xfrm>
            <a:off x="8239140" y="5710568"/>
            <a:ext cx="1157296" cy="369332"/>
          </a:xfrm>
          <a:prstGeom prst="rect">
            <a:avLst/>
          </a:prstGeom>
          <a:noFill/>
        </p:spPr>
        <p:txBody>
          <a:bodyPr wrap="square" rtlCol="0">
            <a:spAutoFit/>
          </a:bodyPr>
          <a:lstStyle/>
          <a:p>
            <a:pPr algn="ctr"/>
            <a:r>
              <a:rPr lang="en-US" dirty="0"/>
              <a:t>Browser</a:t>
            </a:r>
            <a:endParaRPr lang="en-IN" dirty="0"/>
          </a:p>
        </p:txBody>
      </p:sp>
      <p:pic>
        <p:nvPicPr>
          <p:cNvPr id="21" name="Picture 20" descr="site-secure-by-godaddy-ssl-certificate.png"/>
          <p:cNvPicPr>
            <a:picLocks noChangeAspect="1"/>
          </p:cNvPicPr>
          <p:nvPr/>
        </p:nvPicPr>
        <p:blipFill>
          <a:blip r:embed="rId2" cstate="print"/>
          <a:stretch>
            <a:fillRect/>
          </a:stretch>
        </p:blipFill>
        <p:spPr>
          <a:xfrm>
            <a:off x="7167570" y="5786454"/>
            <a:ext cx="657102" cy="571206"/>
          </a:xfrm>
          <a:prstGeom prst="rect">
            <a:avLst/>
          </a:prstGeom>
        </p:spPr>
      </p:pic>
      <p:cxnSp>
        <p:nvCxnSpPr>
          <p:cNvPr id="23" name="Straight Arrow Connector 22"/>
          <p:cNvCxnSpPr/>
          <p:nvPr/>
        </p:nvCxnSpPr>
        <p:spPr>
          <a:xfrm>
            <a:off x="3881422" y="6072206"/>
            <a:ext cx="4143404"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H="1">
            <a:off x="7489041" y="4536289"/>
            <a:ext cx="1214446" cy="285752"/>
          </a:xfrm>
          <a:prstGeom prst="straightConnector1">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6200000" flipH="1">
            <a:off x="8239140" y="4643446"/>
            <a:ext cx="1214446" cy="71438"/>
          </a:xfrm>
          <a:prstGeom prst="straightConnector1">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9132115" y="4536289"/>
            <a:ext cx="1214446" cy="42862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6200000" flipV="1">
            <a:off x="7167570" y="4500570"/>
            <a:ext cx="1357322" cy="50006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flipH="1" flipV="1">
            <a:off x="8060545" y="4679165"/>
            <a:ext cx="107157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8882082" y="4500570"/>
            <a:ext cx="1143008" cy="42862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5" name="Picture 44" descr="1.PNG"/>
          <p:cNvPicPr>
            <a:picLocks noChangeAspect="1"/>
          </p:cNvPicPr>
          <p:nvPr/>
        </p:nvPicPr>
        <p:blipFill>
          <a:blip r:embed="rId3"/>
          <a:stretch>
            <a:fillRect/>
          </a:stretch>
        </p:blipFill>
        <p:spPr>
          <a:xfrm>
            <a:off x="1738282" y="928671"/>
            <a:ext cx="352474" cy="371527"/>
          </a:xfrm>
          <a:prstGeom prst="rect">
            <a:avLst/>
          </a:prstGeom>
        </p:spPr>
      </p:pic>
      <p:pic>
        <p:nvPicPr>
          <p:cNvPr id="46" name="Picture 45" descr="2.PNG"/>
          <p:cNvPicPr>
            <a:picLocks noChangeAspect="1"/>
          </p:cNvPicPr>
          <p:nvPr/>
        </p:nvPicPr>
        <p:blipFill>
          <a:blip r:embed="rId4"/>
          <a:stretch>
            <a:fillRect/>
          </a:stretch>
        </p:blipFill>
        <p:spPr>
          <a:xfrm>
            <a:off x="1738283" y="1500174"/>
            <a:ext cx="371527" cy="390580"/>
          </a:xfrm>
          <a:prstGeom prst="rect">
            <a:avLst/>
          </a:prstGeom>
        </p:spPr>
      </p:pic>
      <p:pic>
        <p:nvPicPr>
          <p:cNvPr id="47" name="Picture 46" descr="3.PNG"/>
          <p:cNvPicPr>
            <a:picLocks noChangeAspect="1"/>
          </p:cNvPicPr>
          <p:nvPr/>
        </p:nvPicPr>
        <p:blipFill>
          <a:blip r:embed="rId5"/>
          <a:stretch>
            <a:fillRect/>
          </a:stretch>
        </p:blipFill>
        <p:spPr>
          <a:xfrm>
            <a:off x="1738283" y="2143117"/>
            <a:ext cx="371527" cy="371527"/>
          </a:xfrm>
          <a:prstGeom prst="rect">
            <a:avLst/>
          </a:prstGeom>
        </p:spPr>
      </p:pic>
      <p:pic>
        <p:nvPicPr>
          <p:cNvPr id="48" name="Picture 47" descr="4.PNG"/>
          <p:cNvPicPr>
            <a:picLocks noChangeAspect="1"/>
          </p:cNvPicPr>
          <p:nvPr/>
        </p:nvPicPr>
        <p:blipFill>
          <a:blip r:embed="rId6"/>
          <a:stretch>
            <a:fillRect/>
          </a:stretch>
        </p:blipFill>
        <p:spPr>
          <a:xfrm>
            <a:off x="1738283" y="2786058"/>
            <a:ext cx="419159" cy="352474"/>
          </a:xfrm>
          <a:prstGeom prst="rect">
            <a:avLst/>
          </a:prstGeom>
        </p:spPr>
      </p:pic>
      <p:pic>
        <p:nvPicPr>
          <p:cNvPr id="49" name="Picture 48" descr="1.PNG"/>
          <p:cNvPicPr>
            <a:picLocks noChangeAspect="1"/>
          </p:cNvPicPr>
          <p:nvPr/>
        </p:nvPicPr>
        <p:blipFill>
          <a:blip r:embed="rId3"/>
          <a:stretch>
            <a:fillRect/>
          </a:stretch>
        </p:blipFill>
        <p:spPr>
          <a:xfrm>
            <a:off x="6810380" y="3500439"/>
            <a:ext cx="352474" cy="371527"/>
          </a:xfrm>
          <a:prstGeom prst="rect">
            <a:avLst/>
          </a:prstGeom>
        </p:spPr>
      </p:pic>
      <p:pic>
        <p:nvPicPr>
          <p:cNvPr id="50" name="Picture 49" descr="2.PNG"/>
          <p:cNvPicPr>
            <a:picLocks noChangeAspect="1"/>
          </p:cNvPicPr>
          <p:nvPr/>
        </p:nvPicPr>
        <p:blipFill>
          <a:blip r:embed="rId4"/>
          <a:stretch>
            <a:fillRect/>
          </a:stretch>
        </p:blipFill>
        <p:spPr>
          <a:xfrm>
            <a:off x="5453059" y="5572140"/>
            <a:ext cx="371527" cy="390580"/>
          </a:xfrm>
          <a:prstGeom prst="rect">
            <a:avLst/>
          </a:prstGeom>
        </p:spPr>
      </p:pic>
      <p:pic>
        <p:nvPicPr>
          <p:cNvPr id="51" name="Picture 50" descr="3.PNG"/>
          <p:cNvPicPr>
            <a:picLocks noChangeAspect="1"/>
          </p:cNvPicPr>
          <p:nvPr/>
        </p:nvPicPr>
        <p:blipFill>
          <a:blip r:embed="rId5"/>
          <a:stretch>
            <a:fillRect/>
          </a:stretch>
        </p:blipFill>
        <p:spPr>
          <a:xfrm>
            <a:off x="7524761" y="4286257"/>
            <a:ext cx="371527" cy="371527"/>
          </a:xfrm>
          <a:prstGeom prst="rect">
            <a:avLst/>
          </a:prstGeom>
        </p:spPr>
      </p:pic>
      <p:pic>
        <p:nvPicPr>
          <p:cNvPr id="52" name="Picture 51" descr="3.PNG"/>
          <p:cNvPicPr>
            <a:picLocks noChangeAspect="1"/>
          </p:cNvPicPr>
          <p:nvPr/>
        </p:nvPicPr>
        <p:blipFill>
          <a:blip r:embed="rId5"/>
          <a:stretch>
            <a:fillRect/>
          </a:stretch>
        </p:blipFill>
        <p:spPr>
          <a:xfrm>
            <a:off x="8382017" y="4357695"/>
            <a:ext cx="371527" cy="371527"/>
          </a:xfrm>
          <a:prstGeom prst="rect">
            <a:avLst/>
          </a:prstGeom>
        </p:spPr>
      </p:pic>
      <p:pic>
        <p:nvPicPr>
          <p:cNvPr id="53" name="Picture 52" descr="3.PNG"/>
          <p:cNvPicPr>
            <a:picLocks noChangeAspect="1"/>
          </p:cNvPicPr>
          <p:nvPr/>
        </p:nvPicPr>
        <p:blipFill>
          <a:blip r:embed="rId5"/>
          <a:stretch>
            <a:fillRect/>
          </a:stretch>
        </p:blipFill>
        <p:spPr>
          <a:xfrm>
            <a:off x="9382149" y="4286257"/>
            <a:ext cx="371527" cy="371527"/>
          </a:xfrm>
          <a:prstGeom prst="rect">
            <a:avLst/>
          </a:prstGeom>
        </p:spPr>
      </p:pic>
      <p:pic>
        <p:nvPicPr>
          <p:cNvPr id="54" name="Picture 53" descr="4.PNG"/>
          <p:cNvPicPr>
            <a:picLocks noChangeAspect="1"/>
          </p:cNvPicPr>
          <p:nvPr/>
        </p:nvPicPr>
        <p:blipFill>
          <a:blip r:embed="rId6"/>
          <a:stretch>
            <a:fillRect/>
          </a:stretch>
        </p:blipFill>
        <p:spPr>
          <a:xfrm>
            <a:off x="9453587" y="4786322"/>
            <a:ext cx="419159" cy="352474"/>
          </a:xfrm>
          <a:prstGeom prst="rect">
            <a:avLst/>
          </a:prstGeom>
        </p:spPr>
      </p:pic>
      <p:pic>
        <p:nvPicPr>
          <p:cNvPr id="55" name="Picture 54" descr="4.PNG"/>
          <p:cNvPicPr>
            <a:picLocks noChangeAspect="1"/>
          </p:cNvPicPr>
          <p:nvPr/>
        </p:nvPicPr>
        <p:blipFill>
          <a:blip r:embed="rId6"/>
          <a:stretch>
            <a:fillRect/>
          </a:stretch>
        </p:blipFill>
        <p:spPr>
          <a:xfrm>
            <a:off x="8667769" y="4786322"/>
            <a:ext cx="419159" cy="352474"/>
          </a:xfrm>
          <a:prstGeom prst="rect">
            <a:avLst/>
          </a:prstGeom>
        </p:spPr>
      </p:pic>
      <p:pic>
        <p:nvPicPr>
          <p:cNvPr id="56" name="Picture 55" descr="4.PNG"/>
          <p:cNvPicPr>
            <a:picLocks noChangeAspect="1"/>
          </p:cNvPicPr>
          <p:nvPr/>
        </p:nvPicPr>
        <p:blipFill>
          <a:blip r:embed="rId6"/>
          <a:stretch>
            <a:fillRect/>
          </a:stretch>
        </p:blipFill>
        <p:spPr>
          <a:xfrm>
            <a:off x="7953389" y="4643446"/>
            <a:ext cx="419159" cy="352474"/>
          </a:xfrm>
          <a:prstGeom prst="rect">
            <a:avLst/>
          </a:prstGeom>
        </p:spPr>
      </p:pic>
      <p:cxnSp>
        <p:nvCxnSpPr>
          <p:cNvPr id="59" name="Straight Arrow Connector 58"/>
          <p:cNvCxnSpPr/>
          <p:nvPr/>
        </p:nvCxnSpPr>
        <p:spPr>
          <a:xfrm>
            <a:off x="3809984" y="6072206"/>
            <a:ext cx="4214842" cy="1588"/>
          </a:xfrm>
          <a:prstGeom prst="straightConnector1">
            <a:avLst/>
          </a:prstGeom>
          <a:ln w="2222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2052" name="Picture 4" descr="http://www.clker.com/cliparts/e/3/9/7/1245686792938124914raemi_Check_mark.svg.hi.png"/>
          <p:cNvPicPr>
            <a:picLocks noChangeAspect="1" noChangeArrowheads="1"/>
          </p:cNvPicPr>
          <p:nvPr/>
        </p:nvPicPr>
        <p:blipFill>
          <a:blip r:embed="rId7" cstate="print"/>
          <a:srcRect/>
          <a:stretch>
            <a:fillRect/>
          </a:stretch>
        </p:blipFill>
        <p:spPr bwMode="auto">
          <a:xfrm>
            <a:off x="4310050" y="5857893"/>
            <a:ext cx="500034" cy="463365"/>
          </a:xfrm>
          <a:prstGeom prst="rect">
            <a:avLst/>
          </a:prstGeom>
          <a:noFill/>
        </p:spPr>
      </p:pic>
      <p:pic>
        <p:nvPicPr>
          <p:cNvPr id="6146" name="Picture 2" descr="http://png-4.findicons.com/files/icons/783/mozilla_pack/256/firefox.png"/>
          <p:cNvPicPr>
            <a:picLocks noChangeAspect="1" noChangeArrowheads="1"/>
          </p:cNvPicPr>
          <p:nvPr/>
        </p:nvPicPr>
        <p:blipFill>
          <a:blip r:embed="rId8"/>
          <a:srcRect/>
          <a:stretch>
            <a:fillRect/>
          </a:stretch>
        </p:blipFill>
        <p:spPr bwMode="auto">
          <a:xfrm>
            <a:off x="9167834" y="142852"/>
            <a:ext cx="1285852" cy="1285852"/>
          </a:xfrm>
          <a:prstGeom prst="rect">
            <a:avLst/>
          </a:prstGeom>
          <a:noFill/>
        </p:spPr>
      </p:pic>
    </p:spTree>
    <p:extLst>
      <p:ext uri="{BB962C8B-B14F-4D97-AF65-F5344CB8AC3E}">
        <p14:creationId xmlns:p14="http://schemas.microsoft.com/office/powerpoint/2010/main" xmlns="" val="1455148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71415"/>
            <a:ext cx="9144000" cy="584775"/>
          </a:xfrm>
          <a:prstGeom prst="rect">
            <a:avLst/>
          </a:prstGeom>
          <a:noFill/>
        </p:spPr>
        <p:txBody>
          <a:bodyPr wrap="square" rtlCol="0">
            <a:spAutoFit/>
          </a:bodyPr>
          <a:lstStyle/>
          <a:p>
            <a:pPr algn="ctr"/>
            <a:r>
              <a:rPr lang="en-US" sz="3200" b="1" u="sng" dirty="0">
                <a:solidFill>
                  <a:srgbClr val="C00000"/>
                </a:solidFill>
              </a:rPr>
              <a:t>Direct Validation Certificate</a:t>
            </a:r>
            <a:endParaRPr lang="en-IN" sz="3200" b="1" u="sng" dirty="0">
              <a:solidFill>
                <a:srgbClr val="C00000"/>
              </a:solidFill>
            </a:endParaRPr>
          </a:p>
        </p:txBody>
      </p:sp>
      <p:sp>
        <p:nvSpPr>
          <p:cNvPr id="4" name="TextBox 3"/>
          <p:cNvSpPr txBox="1"/>
          <p:nvPr/>
        </p:nvSpPr>
        <p:spPr>
          <a:xfrm>
            <a:off x="2166878" y="1568224"/>
            <a:ext cx="8501122" cy="646331"/>
          </a:xfrm>
          <a:prstGeom prst="rect">
            <a:avLst/>
          </a:prstGeom>
          <a:noFill/>
        </p:spPr>
        <p:txBody>
          <a:bodyPr wrap="square" rtlCol="0">
            <a:spAutoFit/>
          </a:bodyPr>
          <a:lstStyle/>
          <a:p>
            <a:r>
              <a:rPr lang="en-US" dirty="0"/>
              <a:t>After the browser sets up a connection with the server the browser authenticates the server using a DV Cert transaction.</a:t>
            </a:r>
          </a:p>
        </p:txBody>
      </p:sp>
      <p:sp>
        <p:nvSpPr>
          <p:cNvPr id="6" name="Rectangle 5"/>
          <p:cNvSpPr/>
          <p:nvPr/>
        </p:nvSpPr>
        <p:spPr>
          <a:xfrm>
            <a:off x="3381356" y="5002224"/>
            <a:ext cx="1428760" cy="1500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953388" y="5000636"/>
            <a:ext cx="1428760" cy="1500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Can 7"/>
          <p:cNvSpPr/>
          <p:nvPr/>
        </p:nvSpPr>
        <p:spPr>
          <a:xfrm>
            <a:off x="8239140" y="5572140"/>
            <a:ext cx="857256" cy="785818"/>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an 8"/>
          <p:cNvSpPr/>
          <p:nvPr/>
        </p:nvSpPr>
        <p:spPr>
          <a:xfrm>
            <a:off x="3667108" y="5500702"/>
            <a:ext cx="857256" cy="785818"/>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p:cNvCxnSpPr/>
          <p:nvPr/>
        </p:nvCxnSpPr>
        <p:spPr>
          <a:xfrm>
            <a:off x="4881554" y="5145100"/>
            <a:ext cx="2928958" cy="1588"/>
          </a:xfrm>
          <a:prstGeom prst="straightConnector1">
            <a:avLst/>
          </a:prstGeom>
          <a:ln w="222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881554" y="6357958"/>
            <a:ext cx="2928958" cy="1588"/>
          </a:xfrm>
          <a:prstGeom prst="straightConnector1">
            <a:avLst/>
          </a:prstGeom>
          <a:ln w="222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21" name="Picture 20" descr="1.PNG"/>
          <p:cNvPicPr>
            <a:picLocks noChangeAspect="1"/>
          </p:cNvPicPr>
          <p:nvPr/>
        </p:nvPicPr>
        <p:blipFill>
          <a:blip r:embed="rId2"/>
          <a:stretch>
            <a:fillRect/>
          </a:stretch>
        </p:blipFill>
        <p:spPr>
          <a:xfrm>
            <a:off x="5238744" y="4643447"/>
            <a:ext cx="352474" cy="371527"/>
          </a:xfrm>
          <a:prstGeom prst="rect">
            <a:avLst/>
          </a:prstGeom>
        </p:spPr>
      </p:pic>
      <p:pic>
        <p:nvPicPr>
          <p:cNvPr id="22" name="Picture 21" descr="2.PNG"/>
          <p:cNvPicPr>
            <a:picLocks noChangeAspect="1"/>
          </p:cNvPicPr>
          <p:nvPr/>
        </p:nvPicPr>
        <p:blipFill>
          <a:blip r:embed="rId3"/>
          <a:stretch>
            <a:fillRect/>
          </a:stretch>
        </p:blipFill>
        <p:spPr>
          <a:xfrm>
            <a:off x="3952861" y="5072074"/>
            <a:ext cx="371527" cy="390580"/>
          </a:xfrm>
          <a:prstGeom prst="rect">
            <a:avLst/>
          </a:prstGeom>
        </p:spPr>
      </p:pic>
      <p:pic>
        <p:nvPicPr>
          <p:cNvPr id="23" name="Picture 22" descr="3.PNG"/>
          <p:cNvPicPr>
            <a:picLocks noChangeAspect="1"/>
          </p:cNvPicPr>
          <p:nvPr/>
        </p:nvPicPr>
        <p:blipFill>
          <a:blip r:embed="rId4"/>
          <a:stretch>
            <a:fillRect/>
          </a:stretch>
        </p:blipFill>
        <p:spPr>
          <a:xfrm>
            <a:off x="1738283" y="3200350"/>
            <a:ext cx="371527" cy="371527"/>
          </a:xfrm>
          <a:prstGeom prst="rect">
            <a:avLst/>
          </a:prstGeom>
        </p:spPr>
      </p:pic>
      <p:pic>
        <p:nvPicPr>
          <p:cNvPr id="24" name="Picture 23" descr="1.PNG"/>
          <p:cNvPicPr>
            <a:picLocks noChangeAspect="1"/>
          </p:cNvPicPr>
          <p:nvPr/>
        </p:nvPicPr>
        <p:blipFill>
          <a:blip r:embed="rId2"/>
          <a:stretch>
            <a:fillRect/>
          </a:stretch>
        </p:blipFill>
        <p:spPr>
          <a:xfrm>
            <a:off x="5238744" y="5857893"/>
            <a:ext cx="352474" cy="371527"/>
          </a:xfrm>
          <a:prstGeom prst="rect">
            <a:avLst/>
          </a:prstGeom>
        </p:spPr>
      </p:pic>
      <p:pic>
        <p:nvPicPr>
          <p:cNvPr id="25" name="Picture 24" descr="1.PNG"/>
          <p:cNvPicPr>
            <a:picLocks noChangeAspect="1"/>
          </p:cNvPicPr>
          <p:nvPr/>
        </p:nvPicPr>
        <p:blipFill>
          <a:blip r:embed="rId2"/>
          <a:stretch>
            <a:fillRect/>
          </a:stretch>
        </p:blipFill>
        <p:spPr>
          <a:xfrm>
            <a:off x="1742998" y="1700152"/>
            <a:ext cx="352474" cy="371527"/>
          </a:xfrm>
          <a:prstGeom prst="rect">
            <a:avLst/>
          </a:prstGeom>
        </p:spPr>
      </p:pic>
      <p:pic>
        <p:nvPicPr>
          <p:cNvPr id="26" name="Picture 25" descr="2.PNG"/>
          <p:cNvPicPr>
            <a:picLocks noChangeAspect="1"/>
          </p:cNvPicPr>
          <p:nvPr/>
        </p:nvPicPr>
        <p:blipFill>
          <a:blip r:embed="rId3"/>
          <a:stretch>
            <a:fillRect/>
          </a:stretch>
        </p:blipFill>
        <p:spPr>
          <a:xfrm>
            <a:off x="1738283" y="2466916"/>
            <a:ext cx="371527" cy="390580"/>
          </a:xfrm>
          <a:prstGeom prst="rect">
            <a:avLst/>
          </a:prstGeom>
        </p:spPr>
      </p:pic>
      <p:sp>
        <p:nvSpPr>
          <p:cNvPr id="27" name="Multiply 26"/>
          <p:cNvSpPr/>
          <p:nvPr/>
        </p:nvSpPr>
        <p:spPr>
          <a:xfrm>
            <a:off x="6167438" y="4857760"/>
            <a:ext cx="285752" cy="42862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Multiply 27"/>
          <p:cNvSpPr/>
          <p:nvPr/>
        </p:nvSpPr>
        <p:spPr>
          <a:xfrm>
            <a:off x="6167438" y="6215082"/>
            <a:ext cx="285752" cy="42862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Picture 28" descr="3.PNG"/>
          <p:cNvPicPr>
            <a:picLocks noChangeAspect="1"/>
          </p:cNvPicPr>
          <p:nvPr/>
        </p:nvPicPr>
        <p:blipFill>
          <a:blip r:embed="rId4"/>
          <a:stretch>
            <a:fillRect/>
          </a:stretch>
        </p:blipFill>
        <p:spPr>
          <a:xfrm>
            <a:off x="7096133" y="5572141"/>
            <a:ext cx="371527" cy="371527"/>
          </a:xfrm>
          <a:prstGeom prst="rect">
            <a:avLst/>
          </a:prstGeom>
        </p:spPr>
      </p:pic>
      <p:pic>
        <p:nvPicPr>
          <p:cNvPr id="30" name="Picture 29" descr="site-secure-by-godaddy-ssl-certificate.png"/>
          <p:cNvPicPr>
            <a:picLocks noChangeAspect="1"/>
          </p:cNvPicPr>
          <p:nvPr/>
        </p:nvPicPr>
        <p:blipFill>
          <a:blip r:embed="rId5" cstate="print"/>
          <a:stretch>
            <a:fillRect/>
          </a:stretch>
        </p:blipFill>
        <p:spPr>
          <a:xfrm>
            <a:off x="6024562" y="5358124"/>
            <a:ext cx="985824" cy="856958"/>
          </a:xfrm>
          <a:prstGeom prst="rect">
            <a:avLst/>
          </a:prstGeom>
        </p:spPr>
      </p:pic>
      <p:pic>
        <p:nvPicPr>
          <p:cNvPr id="31" name="Picture 30" descr="4.PNG"/>
          <p:cNvPicPr>
            <a:picLocks noChangeAspect="1"/>
          </p:cNvPicPr>
          <p:nvPr/>
        </p:nvPicPr>
        <p:blipFill>
          <a:blip r:embed="rId6"/>
          <a:stretch>
            <a:fillRect/>
          </a:stretch>
        </p:blipFill>
        <p:spPr>
          <a:xfrm>
            <a:off x="1738283" y="3857628"/>
            <a:ext cx="419159" cy="352474"/>
          </a:xfrm>
          <a:prstGeom prst="rect">
            <a:avLst/>
          </a:prstGeom>
        </p:spPr>
      </p:pic>
      <p:pic>
        <p:nvPicPr>
          <p:cNvPr id="32" name="Picture 31" descr="4.PNG"/>
          <p:cNvPicPr>
            <a:picLocks noChangeAspect="1"/>
          </p:cNvPicPr>
          <p:nvPr/>
        </p:nvPicPr>
        <p:blipFill>
          <a:blip r:embed="rId6"/>
          <a:stretch>
            <a:fillRect/>
          </a:stretch>
        </p:blipFill>
        <p:spPr>
          <a:xfrm>
            <a:off x="6096001" y="4572008"/>
            <a:ext cx="419159" cy="352474"/>
          </a:xfrm>
          <a:prstGeom prst="rect">
            <a:avLst/>
          </a:prstGeom>
        </p:spPr>
      </p:pic>
      <p:pic>
        <p:nvPicPr>
          <p:cNvPr id="33" name="Picture 32" descr="4.PNG"/>
          <p:cNvPicPr>
            <a:picLocks noChangeAspect="1"/>
          </p:cNvPicPr>
          <p:nvPr/>
        </p:nvPicPr>
        <p:blipFill>
          <a:blip r:embed="rId6"/>
          <a:stretch>
            <a:fillRect/>
          </a:stretch>
        </p:blipFill>
        <p:spPr>
          <a:xfrm>
            <a:off x="6453191" y="6505526"/>
            <a:ext cx="419159" cy="352474"/>
          </a:xfrm>
          <a:prstGeom prst="rect">
            <a:avLst/>
          </a:prstGeom>
        </p:spPr>
      </p:pic>
      <p:sp>
        <p:nvSpPr>
          <p:cNvPr id="35" name="Rectangle 34"/>
          <p:cNvSpPr/>
          <p:nvPr/>
        </p:nvSpPr>
        <p:spPr>
          <a:xfrm>
            <a:off x="2166910" y="2354042"/>
            <a:ext cx="8501090" cy="646331"/>
          </a:xfrm>
          <a:prstGeom prst="rect">
            <a:avLst/>
          </a:prstGeom>
        </p:spPr>
        <p:txBody>
          <a:bodyPr wrap="square">
            <a:spAutoFit/>
          </a:bodyPr>
          <a:lstStyle/>
          <a:p>
            <a:r>
              <a:rPr lang="en-US" dirty="0"/>
              <a:t>Once the DV Cert transaction is successfully established, the browser receives the DCL form the server and maintains this DCL received as a temporary storage at its own end.</a:t>
            </a:r>
          </a:p>
        </p:txBody>
      </p:sp>
      <p:sp>
        <p:nvSpPr>
          <p:cNvPr id="36" name="Rectangle 35"/>
          <p:cNvSpPr/>
          <p:nvPr/>
        </p:nvSpPr>
        <p:spPr>
          <a:xfrm>
            <a:off x="2166910" y="3068422"/>
            <a:ext cx="8501090" cy="646331"/>
          </a:xfrm>
          <a:prstGeom prst="rect">
            <a:avLst/>
          </a:prstGeom>
        </p:spPr>
        <p:txBody>
          <a:bodyPr wrap="square">
            <a:spAutoFit/>
          </a:bodyPr>
          <a:lstStyle/>
          <a:p>
            <a:r>
              <a:rPr lang="en-US" dirty="0"/>
              <a:t>When the browser receives the certificate from the server, it checks the certificate received with the certificate present in the DCL.</a:t>
            </a:r>
          </a:p>
        </p:txBody>
      </p:sp>
      <p:sp>
        <p:nvSpPr>
          <p:cNvPr id="37" name="Rectangle 36"/>
          <p:cNvSpPr/>
          <p:nvPr/>
        </p:nvSpPr>
        <p:spPr>
          <a:xfrm>
            <a:off x="2166942" y="3857628"/>
            <a:ext cx="8501058" cy="369332"/>
          </a:xfrm>
          <a:prstGeom prst="rect">
            <a:avLst/>
          </a:prstGeom>
        </p:spPr>
        <p:txBody>
          <a:bodyPr wrap="square">
            <a:spAutoFit/>
          </a:bodyPr>
          <a:lstStyle/>
          <a:p>
            <a:r>
              <a:rPr lang="en-US" dirty="0"/>
              <a:t>If the certificates don’t match then the SSL connection is broken. </a:t>
            </a:r>
            <a:endParaRPr lang="en-IN" dirty="0"/>
          </a:p>
        </p:txBody>
      </p:sp>
      <p:sp>
        <p:nvSpPr>
          <p:cNvPr id="38" name="Rectangle 37"/>
          <p:cNvSpPr/>
          <p:nvPr/>
        </p:nvSpPr>
        <p:spPr>
          <a:xfrm>
            <a:off x="2166910" y="857233"/>
            <a:ext cx="8501090" cy="646331"/>
          </a:xfrm>
          <a:prstGeom prst="rect">
            <a:avLst/>
          </a:prstGeom>
        </p:spPr>
        <p:txBody>
          <a:bodyPr wrap="square">
            <a:spAutoFit/>
          </a:bodyPr>
          <a:lstStyle/>
          <a:p>
            <a:r>
              <a:rPr lang="en-US" dirty="0"/>
              <a:t>The server stores all the certificate it might use for that particular session in a data structure called the Domain Certificate List.</a:t>
            </a:r>
          </a:p>
        </p:txBody>
      </p:sp>
      <p:sp>
        <p:nvSpPr>
          <p:cNvPr id="39" name="TextBox 38"/>
          <p:cNvSpPr txBox="1"/>
          <p:nvPr/>
        </p:nvSpPr>
        <p:spPr>
          <a:xfrm>
            <a:off x="8024826" y="5072074"/>
            <a:ext cx="1285884" cy="369332"/>
          </a:xfrm>
          <a:prstGeom prst="rect">
            <a:avLst/>
          </a:prstGeom>
          <a:noFill/>
        </p:spPr>
        <p:txBody>
          <a:bodyPr wrap="square" rtlCol="0">
            <a:spAutoFit/>
          </a:bodyPr>
          <a:lstStyle/>
          <a:p>
            <a:pPr algn="ctr"/>
            <a:r>
              <a:rPr lang="en-US" dirty="0"/>
              <a:t>SERVER</a:t>
            </a:r>
            <a:endParaRPr lang="en-IN" dirty="0"/>
          </a:p>
        </p:txBody>
      </p:sp>
      <p:sp>
        <p:nvSpPr>
          <p:cNvPr id="40" name="TextBox 39"/>
          <p:cNvSpPr txBox="1"/>
          <p:nvPr/>
        </p:nvSpPr>
        <p:spPr>
          <a:xfrm>
            <a:off x="1952596" y="5572140"/>
            <a:ext cx="1285884" cy="369332"/>
          </a:xfrm>
          <a:prstGeom prst="rect">
            <a:avLst/>
          </a:prstGeom>
          <a:noFill/>
        </p:spPr>
        <p:txBody>
          <a:bodyPr wrap="square" rtlCol="0">
            <a:spAutoFit/>
          </a:bodyPr>
          <a:lstStyle/>
          <a:p>
            <a:pPr algn="ctr"/>
            <a:r>
              <a:rPr lang="en-US" dirty="0"/>
              <a:t>BROWSER</a:t>
            </a:r>
            <a:endParaRPr lang="en-IN" dirty="0"/>
          </a:p>
        </p:txBody>
      </p:sp>
      <p:sp>
        <p:nvSpPr>
          <p:cNvPr id="41" name="TextBox 40"/>
          <p:cNvSpPr txBox="1"/>
          <p:nvPr/>
        </p:nvSpPr>
        <p:spPr>
          <a:xfrm>
            <a:off x="3809984" y="5786454"/>
            <a:ext cx="571504" cy="369332"/>
          </a:xfrm>
          <a:prstGeom prst="rect">
            <a:avLst/>
          </a:prstGeom>
          <a:noFill/>
        </p:spPr>
        <p:txBody>
          <a:bodyPr wrap="square" rtlCol="0">
            <a:spAutoFit/>
          </a:bodyPr>
          <a:lstStyle/>
          <a:p>
            <a:pPr algn="ctr"/>
            <a:r>
              <a:rPr lang="en-US" dirty="0"/>
              <a:t>DCL</a:t>
            </a:r>
            <a:endParaRPr lang="en-IN" dirty="0"/>
          </a:p>
        </p:txBody>
      </p:sp>
      <p:sp>
        <p:nvSpPr>
          <p:cNvPr id="42" name="TextBox 41"/>
          <p:cNvSpPr txBox="1"/>
          <p:nvPr/>
        </p:nvSpPr>
        <p:spPr>
          <a:xfrm>
            <a:off x="8382016" y="5857892"/>
            <a:ext cx="571504" cy="369332"/>
          </a:xfrm>
          <a:prstGeom prst="rect">
            <a:avLst/>
          </a:prstGeom>
          <a:noFill/>
        </p:spPr>
        <p:txBody>
          <a:bodyPr wrap="square" rtlCol="0">
            <a:spAutoFit/>
          </a:bodyPr>
          <a:lstStyle/>
          <a:p>
            <a:pPr algn="ctr"/>
            <a:r>
              <a:rPr lang="en-US" dirty="0"/>
              <a:t>DCL</a:t>
            </a:r>
            <a:endParaRPr lang="en-IN" dirty="0"/>
          </a:p>
        </p:txBody>
      </p:sp>
    </p:spTree>
    <p:extLst>
      <p:ext uri="{BB962C8B-B14F-4D97-AF65-F5344CB8AC3E}">
        <p14:creationId xmlns:p14="http://schemas.microsoft.com/office/powerpoint/2010/main" xmlns="" val="3777440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BHISHEK\Desktop\Capture.PNG"/>
          <p:cNvPicPr>
            <a:picLocks noChangeAspect="1" noChangeArrowheads="1"/>
          </p:cNvPicPr>
          <p:nvPr/>
        </p:nvPicPr>
        <p:blipFill>
          <a:blip r:embed="rId2"/>
          <a:srcRect/>
          <a:stretch>
            <a:fillRect/>
          </a:stretch>
        </p:blipFill>
        <p:spPr bwMode="auto">
          <a:xfrm>
            <a:off x="5524497" y="2571745"/>
            <a:ext cx="981075" cy="1209675"/>
          </a:xfrm>
          <a:prstGeom prst="rect">
            <a:avLst/>
          </a:prstGeom>
          <a:noFill/>
        </p:spPr>
      </p:pic>
      <p:sp>
        <p:nvSpPr>
          <p:cNvPr id="44" name="Cloud 43"/>
          <p:cNvSpPr/>
          <p:nvPr/>
        </p:nvSpPr>
        <p:spPr>
          <a:xfrm>
            <a:off x="8024826" y="1428736"/>
            <a:ext cx="2286016" cy="1714512"/>
          </a:xfrm>
          <a:prstGeom prst="cloud">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p:cNvSpPr/>
          <p:nvPr/>
        </p:nvSpPr>
        <p:spPr>
          <a:xfrm>
            <a:off x="2166910" y="1500174"/>
            <a:ext cx="1428760" cy="11430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p:cNvSpPr txBox="1"/>
          <p:nvPr/>
        </p:nvSpPr>
        <p:spPr>
          <a:xfrm>
            <a:off x="2238348" y="1714489"/>
            <a:ext cx="1285884" cy="646331"/>
          </a:xfrm>
          <a:prstGeom prst="rect">
            <a:avLst/>
          </a:prstGeom>
          <a:noFill/>
        </p:spPr>
        <p:txBody>
          <a:bodyPr wrap="square" rtlCol="0">
            <a:spAutoFit/>
          </a:bodyPr>
          <a:lstStyle/>
          <a:p>
            <a:pPr algn="ctr"/>
            <a:r>
              <a:rPr lang="en-US" dirty="0"/>
              <a:t>Web</a:t>
            </a:r>
          </a:p>
          <a:p>
            <a:pPr algn="ctr"/>
            <a:r>
              <a:rPr lang="en-US" dirty="0"/>
              <a:t>Server</a:t>
            </a:r>
            <a:endParaRPr lang="en-IN" dirty="0"/>
          </a:p>
        </p:txBody>
      </p:sp>
      <p:sp>
        <p:nvSpPr>
          <p:cNvPr id="47" name="TextBox 46"/>
          <p:cNvSpPr txBox="1"/>
          <p:nvPr/>
        </p:nvSpPr>
        <p:spPr>
          <a:xfrm>
            <a:off x="8524892" y="2000241"/>
            <a:ext cx="1000132" cy="646331"/>
          </a:xfrm>
          <a:prstGeom prst="rect">
            <a:avLst/>
          </a:prstGeom>
          <a:noFill/>
        </p:spPr>
        <p:txBody>
          <a:bodyPr wrap="square" rtlCol="0">
            <a:spAutoFit/>
          </a:bodyPr>
          <a:lstStyle/>
          <a:p>
            <a:pPr algn="ctr"/>
            <a:r>
              <a:rPr lang="en-US" dirty="0"/>
              <a:t>DNS</a:t>
            </a:r>
          </a:p>
          <a:p>
            <a:pPr algn="ctr"/>
            <a:r>
              <a:rPr lang="en-US" dirty="0"/>
              <a:t>ZONE</a:t>
            </a:r>
            <a:endParaRPr lang="en-IN" dirty="0"/>
          </a:p>
        </p:txBody>
      </p:sp>
      <p:cxnSp>
        <p:nvCxnSpPr>
          <p:cNvPr id="49" name="Straight Arrow Connector 48"/>
          <p:cNvCxnSpPr/>
          <p:nvPr/>
        </p:nvCxnSpPr>
        <p:spPr>
          <a:xfrm flipV="1">
            <a:off x="6596066" y="2500306"/>
            <a:ext cx="1357322" cy="35719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flipV="1">
            <a:off x="6453190" y="2857496"/>
            <a:ext cx="1714512" cy="50006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10800000">
            <a:off x="3738546" y="2428868"/>
            <a:ext cx="1571636" cy="92869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3809984" y="2285992"/>
            <a:ext cx="1571636" cy="92869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Multiply 56"/>
          <p:cNvSpPr/>
          <p:nvPr/>
        </p:nvSpPr>
        <p:spPr>
          <a:xfrm>
            <a:off x="4381488" y="2571744"/>
            <a:ext cx="500066" cy="57150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59"/>
          <p:cNvSpPr/>
          <p:nvPr/>
        </p:nvSpPr>
        <p:spPr>
          <a:xfrm>
            <a:off x="2095472" y="4000504"/>
            <a:ext cx="8358246" cy="369332"/>
          </a:xfrm>
          <a:prstGeom prst="rect">
            <a:avLst/>
          </a:prstGeom>
        </p:spPr>
        <p:txBody>
          <a:bodyPr wrap="square">
            <a:spAutoFit/>
          </a:bodyPr>
          <a:lstStyle/>
          <a:p>
            <a:pPr marL="342900" indent="-342900"/>
            <a:r>
              <a:rPr lang="en-US" dirty="0"/>
              <a:t>The browser would first query the DNS about its IP address and TLSA records.</a:t>
            </a:r>
          </a:p>
        </p:txBody>
      </p:sp>
      <p:sp>
        <p:nvSpPr>
          <p:cNvPr id="61" name="Rectangle 60"/>
          <p:cNvSpPr/>
          <p:nvPr/>
        </p:nvSpPr>
        <p:spPr>
          <a:xfrm>
            <a:off x="2095472" y="4500570"/>
            <a:ext cx="7572428" cy="369332"/>
          </a:xfrm>
          <a:prstGeom prst="rect">
            <a:avLst/>
          </a:prstGeom>
        </p:spPr>
        <p:txBody>
          <a:bodyPr wrap="square">
            <a:spAutoFit/>
          </a:bodyPr>
          <a:lstStyle/>
          <a:p>
            <a:pPr marL="342900" indent="-342900"/>
            <a:r>
              <a:rPr lang="en-US" dirty="0"/>
              <a:t>The DNS sends a response to the browser with its IP address and TLSA records.</a:t>
            </a:r>
          </a:p>
        </p:txBody>
      </p:sp>
      <p:sp>
        <p:nvSpPr>
          <p:cNvPr id="63" name="TextBox 62"/>
          <p:cNvSpPr txBox="1"/>
          <p:nvPr/>
        </p:nvSpPr>
        <p:spPr>
          <a:xfrm>
            <a:off x="2095472" y="4997248"/>
            <a:ext cx="7715304" cy="646331"/>
          </a:xfrm>
          <a:prstGeom prst="rect">
            <a:avLst/>
          </a:prstGeom>
          <a:noFill/>
        </p:spPr>
        <p:txBody>
          <a:bodyPr wrap="square" rtlCol="0">
            <a:spAutoFit/>
          </a:bodyPr>
          <a:lstStyle/>
          <a:p>
            <a:r>
              <a:rPr lang="en-US" dirty="0"/>
              <a:t>Now the browser connects to the web server to see whether the certificate it received has the signature of the domain that it had already queried. </a:t>
            </a:r>
            <a:endParaRPr lang="en-IN" dirty="0"/>
          </a:p>
        </p:txBody>
      </p:sp>
      <p:sp>
        <p:nvSpPr>
          <p:cNvPr id="64" name="Rectangle 63"/>
          <p:cNvSpPr/>
          <p:nvPr/>
        </p:nvSpPr>
        <p:spPr>
          <a:xfrm>
            <a:off x="2095504" y="5711628"/>
            <a:ext cx="8358214" cy="646331"/>
          </a:xfrm>
          <a:prstGeom prst="rect">
            <a:avLst/>
          </a:prstGeom>
        </p:spPr>
        <p:txBody>
          <a:bodyPr wrap="square">
            <a:spAutoFit/>
          </a:bodyPr>
          <a:lstStyle/>
          <a:p>
            <a:r>
              <a:rPr lang="en-US" dirty="0"/>
              <a:t>If the information received from the certificate doesn’t matches the information </a:t>
            </a:r>
          </a:p>
          <a:p>
            <a:r>
              <a:rPr lang="en-US" dirty="0"/>
              <a:t>it had already received from the DNS then the connection is refused.</a:t>
            </a:r>
            <a:endParaRPr lang="en-IN" dirty="0"/>
          </a:p>
        </p:txBody>
      </p:sp>
      <p:pic>
        <p:nvPicPr>
          <p:cNvPr id="66" name="Picture 65" descr="1.PNG"/>
          <p:cNvPicPr>
            <a:picLocks noChangeAspect="1"/>
          </p:cNvPicPr>
          <p:nvPr/>
        </p:nvPicPr>
        <p:blipFill>
          <a:blip r:embed="rId3"/>
          <a:stretch>
            <a:fillRect/>
          </a:stretch>
        </p:blipFill>
        <p:spPr>
          <a:xfrm>
            <a:off x="6953256" y="2214555"/>
            <a:ext cx="352474" cy="371527"/>
          </a:xfrm>
          <a:prstGeom prst="rect">
            <a:avLst/>
          </a:prstGeom>
        </p:spPr>
      </p:pic>
      <p:pic>
        <p:nvPicPr>
          <p:cNvPr id="67" name="Picture 66" descr="2.PNG"/>
          <p:cNvPicPr>
            <a:picLocks noChangeAspect="1"/>
          </p:cNvPicPr>
          <p:nvPr/>
        </p:nvPicPr>
        <p:blipFill>
          <a:blip r:embed="rId4"/>
          <a:stretch>
            <a:fillRect/>
          </a:stretch>
        </p:blipFill>
        <p:spPr>
          <a:xfrm>
            <a:off x="7310447" y="3143248"/>
            <a:ext cx="371527" cy="390580"/>
          </a:xfrm>
          <a:prstGeom prst="rect">
            <a:avLst/>
          </a:prstGeom>
        </p:spPr>
      </p:pic>
      <p:pic>
        <p:nvPicPr>
          <p:cNvPr id="68" name="Picture 67" descr="3.PNG"/>
          <p:cNvPicPr>
            <a:picLocks noChangeAspect="1"/>
          </p:cNvPicPr>
          <p:nvPr/>
        </p:nvPicPr>
        <p:blipFill>
          <a:blip r:embed="rId5"/>
          <a:stretch>
            <a:fillRect/>
          </a:stretch>
        </p:blipFill>
        <p:spPr>
          <a:xfrm>
            <a:off x="3738547" y="2714621"/>
            <a:ext cx="371527" cy="371527"/>
          </a:xfrm>
          <a:prstGeom prst="rect">
            <a:avLst/>
          </a:prstGeom>
        </p:spPr>
      </p:pic>
      <p:pic>
        <p:nvPicPr>
          <p:cNvPr id="69" name="Picture 68" descr="4.PNG"/>
          <p:cNvPicPr>
            <a:picLocks noChangeAspect="1"/>
          </p:cNvPicPr>
          <p:nvPr/>
        </p:nvPicPr>
        <p:blipFill>
          <a:blip r:embed="rId6"/>
          <a:stretch>
            <a:fillRect/>
          </a:stretch>
        </p:blipFill>
        <p:spPr>
          <a:xfrm>
            <a:off x="4452927" y="2285992"/>
            <a:ext cx="419159" cy="352474"/>
          </a:xfrm>
          <a:prstGeom prst="rect">
            <a:avLst/>
          </a:prstGeom>
        </p:spPr>
      </p:pic>
      <p:pic>
        <p:nvPicPr>
          <p:cNvPr id="71" name="Picture 70" descr="1.PNG"/>
          <p:cNvPicPr>
            <a:picLocks noChangeAspect="1"/>
          </p:cNvPicPr>
          <p:nvPr/>
        </p:nvPicPr>
        <p:blipFill>
          <a:blip r:embed="rId3"/>
          <a:stretch>
            <a:fillRect/>
          </a:stretch>
        </p:blipFill>
        <p:spPr>
          <a:xfrm>
            <a:off x="1666844" y="4000505"/>
            <a:ext cx="352474" cy="371527"/>
          </a:xfrm>
          <a:prstGeom prst="rect">
            <a:avLst/>
          </a:prstGeom>
        </p:spPr>
      </p:pic>
      <p:pic>
        <p:nvPicPr>
          <p:cNvPr id="72" name="Picture 71" descr="2.PNG"/>
          <p:cNvPicPr>
            <a:picLocks noChangeAspect="1"/>
          </p:cNvPicPr>
          <p:nvPr/>
        </p:nvPicPr>
        <p:blipFill>
          <a:blip r:embed="rId4"/>
          <a:stretch>
            <a:fillRect/>
          </a:stretch>
        </p:blipFill>
        <p:spPr>
          <a:xfrm>
            <a:off x="1666845" y="4500570"/>
            <a:ext cx="371527" cy="390580"/>
          </a:xfrm>
          <a:prstGeom prst="rect">
            <a:avLst/>
          </a:prstGeom>
        </p:spPr>
      </p:pic>
      <p:pic>
        <p:nvPicPr>
          <p:cNvPr id="73" name="Picture 72" descr="3.PNG"/>
          <p:cNvPicPr>
            <a:picLocks noChangeAspect="1"/>
          </p:cNvPicPr>
          <p:nvPr/>
        </p:nvPicPr>
        <p:blipFill>
          <a:blip r:embed="rId5"/>
          <a:stretch>
            <a:fillRect/>
          </a:stretch>
        </p:blipFill>
        <p:spPr>
          <a:xfrm>
            <a:off x="1666845" y="5072075"/>
            <a:ext cx="371527" cy="371527"/>
          </a:xfrm>
          <a:prstGeom prst="rect">
            <a:avLst/>
          </a:prstGeom>
        </p:spPr>
      </p:pic>
      <p:pic>
        <p:nvPicPr>
          <p:cNvPr id="78" name="Picture 77" descr="4.PNG"/>
          <p:cNvPicPr>
            <a:picLocks noChangeAspect="1"/>
          </p:cNvPicPr>
          <p:nvPr/>
        </p:nvPicPr>
        <p:blipFill>
          <a:blip r:embed="rId6"/>
          <a:stretch>
            <a:fillRect/>
          </a:stretch>
        </p:blipFill>
        <p:spPr>
          <a:xfrm>
            <a:off x="1666845" y="5786454"/>
            <a:ext cx="419159" cy="352474"/>
          </a:xfrm>
          <a:prstGeom prst="rect">
            <a:avLst/>
          </a:prstGeom>
        </p:spPr>
      </p:pic>
      <p:sp>
        <p:nvSpPr>
          <p:cNvPr id="79" name="TextBox 78"/>
          <p:cNvSpPr txBox="1"/>
          <p:nvPr/>
        </p:nvSpPr>
        <p:spPr>
          <a:xfrm>
            <a:off x="1524000" y="65766"/>
            <a:ext cx="9144000" cy="1077218"/>
          </a:xfrm>
          <a:prstGeom prst="rect">
            <a:avLst/>
          </a:prstGeom>
          <a:noFill/>
        </p:spPr>
        <p:txBody>
          <a:bodyPr wrap="square" rtlCol="0">
            <a:spAutoFit/>
          </a:bodyPr>
          <a:lstStyle/>
          <a:p>
            <a:pPr algn="ctr"/>
            <a:r>
              <a:rPr lang="en-US" sz="3200" b="1" u="sng" dirty="0">
                <a:solidFill>
                  <a:srgbClr val="C00000"/>
                </a:solidFill>
              </a:rPr>
              <a:t>DNS based Authentication of Named Entities </a:t>
            </a:r>
          </a:p>
          <a:p>
            <a:pPr algn="ctr"/>
            <a:r>
              <a:rPr lang="en-US" sz="3200" b="1" u="sng" dirty="0">
                <a:solidFill>
                  <a:srgbClr val="C00000"/>
                </a:solidFill>
              </a:rPr>
              <a:t>(DANE)</a:t>
            </a:r>
            <a:endParaRPr lang="en-IN" sz="3200" b="1" u="sng" dirty="0">
              <a:solidFill>
                <a:srgbClr val="C00000"/>
              </a:solidFill>
            </a:endParaRPr>
          </a:p>
        </p:txBody>
      </p:sp>
    </p:spTree>
    <p:extLst>
      <p:ext uri="{BB962C8B-B14F-4D97-AF65-F5344CB8AC3E}">
        <p14:creationId xmlns:p14="http://schemas.microsoft.com/office/powerpoint/2010/main" xmlns="" val="1925743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24430" y="4345552"/>
            <a:ext cx="1357322" cy="571504"/>
          </a:xfrm>
          <a:prstGeom prst="rect">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81554" y="4488428"/>
            <a:ext cx="1571636" cy="369332"/>
          </a:xfrm>
          <a:prstGeom prst="rect">
            <a:avLst/>
          </a:prstGeom>
          <a:noFill/>
        </p:spPr>
        <p:txBody>
          <a:bodyPr wrap="square" rtlCol="0">
            <a:spAutoFit/>
          </a:bodyPr>
          <a:lstStyle/>
          <a:p>
            <a:pPr algn="ctr"/>
            <a:r>
              <a:rPr lang="en-US" dirty="0"/>
              <a:t>CA 1</a:t>
            </a:r>
            <a:endParaRPr lang="en-IN" dirty="0"/>
          </a:p>
        </p:txBody>
      </p:sp>
      <p:sp>
        <p:nvSpPr>
          <p:cNvPr id="8" name="Rectangle 7"/>
          <p:cNvSpPr/>
          <p:nvPr/>
        </p:nvSpPr>
        <p:spPr>
          <a:xfrm>
            <a:off x="1809720" y="3988362"/>
            <a:ext cx="1714512" cy="1357322"/>
          </a:xfrm>
          <a:prstGeom prst="rect">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809720" y="5345684"/>
            <a:ext cx="1714512" cy="357190"/>
          </a:xfrm>
          <a:prstGeom prst="rect">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881158" y="4073918"/>
            <a:ext cx="1571636" cy="1200329"/>
          </a:xfrm>
          <a:prstGeom prst="rect">
            <a:avLst/>
          </a:prstGeom>
          <a:noFill/>
        </p:spPr>
        <p:txBody>
          <a:bodyPr wrap="square" rtlCol="0">
            <a:spAutoFit/>
          </a:bodyPr>
          <a:lstStyle/>
          <a:p>
            <a:pPr algn="ctr"/>
            <a:r>
              <a:rPr lang="en-US" dirty="0"/>
              <a:t>Certificate</a:t>
            </a:r>
          </a:p>
          <a:p>
            <a:pPr algn="ctr"/>
            <a:r>
              <a:rPr lang="en-US" dirty="0"/>
              <a:t>Authority</a:t>
            </a:r>
          </a:p>
          <a:p>
            <a:pPr algn="ctr"/>
            <a:r>
              <a:rPr lang="en-US" dirty="0"/>
              <a:t>Authorization</a:t>
            </a:r>
          </a:p>
          <a:p>
            <a:pPr algn="ctr"/>
            <a:r>
              <a:rPr lang="en-US" dirty="0"/>
              <a:t>Records</a:t>
            </a:r>
            <a:endParaRPr lang="en-IN" dirty="0"/>
          </a:p>
        </p:txBody>
      </p:sp>
      <p:sp>
        <p:nvSpPr>
          <p:cNvPr id="11" name="TextBox 10"/>
          <p:cNvSpPr txBox="1"/>
          <p:nvPr/>
        </p:nvSpPr>
        <p:spPr>
          <a:xfrm>
            <a:off x="1881158" y="5345684"/>
            <a:ext cx="1571636" cy="369332"/>
          </a:xfrm>
          <a:prstGeom prst="rect">
            <a:avLst/>
          </a:prstGeom>
          <a:noFill/>
        </p:spPr>
        <p:txBody>
          <a:bodyPr wrap="square" rtlCol="0">
            <a:spAutoFit/>
          </a:bodyPr>
          <a:lstStyle/>
          <a:p>
            <a:pPr algn="ctr"/>
            <a:r>
              <a:rPr lang="en-US" dirty="0"/>
              <a:t>CA 2</a:t>
            </a:r>
            <a:endParaRPr lang="en-IN" dirty="0"/>
          </a:p>
        </p:txBody>
      </p:sp>
      <p:sp>
        <p:nvSpPr>
          <p:cNvPr id="13" name="Rectangle 12"/>
          <p:cNvSpPr/>
          <p:nvPr/>
        </p:nvSpPr>
        <p:spPr>
          <a:xfrm>
            <a:off x="1809720" y="2916792"/>
            <a:ext cx="1719228" cy="785818"/>
          </a:xfrm>
          <a:prstGeom prst="rect">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2024034" y="3131106"/>
            <a:ext cx="1143008" cy="369332"/>
          </a:xfrm>
          <a:prstGeom prst="rect">
            <a:avLst/>
          </a:prstGeom>
          <a:noFill/>
        </p:spPr>
        <p:txBody>
          <a:bodyPr wrap="square" rtlCol="0">
            <a:spAutoFit/>
          </a:bodyPr>
          <a:lstStyle/>
          <a:p>
            <a:r>
              <a:rPr lang="en-US" dirty="0"/>
              <a:t>abcd.com</a:t>
            </a:r>
            <a:endParaRPr lang="en-IN" dirty="0"/>
          </a:p>
        </p:txBody>
      </p:sp>
      <p:pic>
        <p:nvPicPr>
          <p:cNvPr id="15" name="Picture 2" descr="C:\Users\ABHISHEK\Desktop\Capture.PNG"/>
          <p:cNvPicPr>
            <a:picLocks noChangeAspect="1" noChangeArrowheads="1"/>
          </p:cNvPicPr>
          <p:nvPr/>
        </p:nvPicPr>
        <p:blipFill>
          <a:blip r:embed="rId2"/>
          <a:srcRect/>
          <a:stretch>
            <a:fillRect/>
          </a:stretch>
        </p:blipFill>
        <p:spPr bwMode="auto">
          <a:xfrm>
            <a:off x="2024034" y="793675"/>
            <a:ext cx="981075" cy="1209675"/>
          </a:xfrm>
          <a:prstGeom prst="rect">
            <a:avLst/>
          </a:prstGeom>
          <a:noFill/>
        </p:spPr>
      </p:pic>
      <p:cxnSp>
        <p:nvCxnSpPr>
          <p:cNvPr id="17" name="Straight Arrow Connector 16"/>
          <p:cNvCxnSpPr/>
          <p:nvPr/>
        </p:nvCxnSpPr>
        <p:spPr>
          <a:xfrm rot="5400000">
            <a:off x="2167307" y="2487767"/>
            <a:ext cx="714380" cy="79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809720" y="6417254"/>
            <a:ext cx="1714512" cy="357190"/>
          </a:xfrm>
          <a:prstGeom prst="rect">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1809720" y="5702874"/>
            <a:ext cx="1714512" cy="357190"/>
          </a:xfrm>
          <a:prstGeom prst="rect">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1809720" y="6060064"/>
            <a:ext cx="1714512" cy="357190"/>
          </a:xfrm>
          <a:prstGeom prst="rect">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1881158" y="5702874"/>
            <a:ext cx="1571636" cy="369332"/>
          </a:xfrm>
          <a:prstGeom prst="rect">
            <a:avLst/>
          </a:prstGeom>
          <a:noFill/>
        </p:spPr>
        <p:txBody>
          <a:bodyPr wrap="square" rtlCol="0">
            <a:spAutoFit/>
          </a:bodyPr>
          <a:lstStyle/>
          <a:p>
            <a:pPr algn="ctr"/>
            <a:r>
              <a:rPr lang="en-US" dirty="0"/>
              <a:t>CA 3</a:t>
            </a:r>
            <a:endParaRPr lang="en-IN" dirty="0"/>
          </a:p>
        </p:txBody>
      </p:sp>
      <p:sp>
        <p:nvSpPr>
          <p:cNvPr id="24" name="TextBox 23"/>
          <p:cNvSpPr txBox="1"/>
          <p:nvPr/>
        </p:nvSpPr>
        <p:spPr>
          <a:xfrm>
            <a:off x="1881158" y="6060064"/>
            <a:ext cx="1571636" cy="369332"/>
          </a:xfrm>
          <a:prstGeom prst="rect">
            <a:avLst/>
          </a:prstGeom>
          <a:noFill/>
        </p:spPr>
        <p:txBody>
          <a:bodyPr wrap="square" rtlCol="0">
            <a:spAutoFit/>
          </a:bodyPr>
          <a:lstStyle/>
          <a:p>
            <a:pPr algn="ctr"/>
            <a:r>
              <a:rPr lang="en-US" dirty="0"/>
              <a:t>CA 4</a:t>
            </a:r>
            <a:endParaRPr lang="en-IN" dirty="0"/>
          </a:p>
        </p:txBody>
      </p:sp>
      <p:sp>
        <p:nvSpPr>
          <p:cNvPr id="25" name="TextBox 24"/>
          <p:cNvSpPr txBox="1"/>
          <p:nvPr/>
        </p:nvSpPr>
        <p:spPr>
          <a:xfrm>
            <a:off x="1881158" y="6417254"/>
            <a:ext cx="1571636" cy="369332"/>
          </a:xfrm>
          <a:prstGeom prst="rect">
            <a:avLst/>
          </a:prstGeom>
          <a:noFill/>
        </p:spPr>
        <p:txBody>
          <a:bodyPr wrap="square" rtlCol="0">
            <a:spAutoFit/>
          </a:bodyPr>
          <a:lstStyle/>
          <a:p>
            <a:pPr algn="ctr"/>
            <a:r>
              <a:rPr lang="en-US" dirty="0"/>
              <a:t>CA 5</a:t>
            </a:r>
            <a:endParaRPr lang="en-IN" dirty="0"/>
          </a:p>
        </p:txBody>
      </p:sp>
      <p:cxnSp>
        <p:nvCxnSpPr>
          <p:cNvPr id="27" name="Straight Arrow Connector 26"/>
          <p:cNvCxnSpPr/>
          <p:nvPr/>
        </p:nvCxnSpPr>
        <p:spPr>
          <a:xfrm>
            <a:off x="3667108" y="4488428"/>
            <a:ext cx="1214446"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0800000">
            <a:off x="3595670" y="4845618"/>
            <a:ext cx="1285884"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059745" y="1590692"/>
            <a:ext cx="936581" cy="672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6008295" y="1590692"/>
            <a:ext cx="1476" cy="260899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598543" y="2390820"/>
            <a:ext cx="161" cy="188465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42" name="Picture 41" descr="1.PNG"/>
          <p:cNvPicPr>
            <a:picLocks noChangeAspect="1"/>
          </p:cNvPicPr>
          <p:nvPr/>
        </p:nvPicPr>
        <p:blipFill>
          <a:blip r:embed="rId3"/>
          <a:stretch>
            <a:fillRect/>
          </a:stretch>
        </p:blipFill>
        <p:spPr>
          <a:xfrm>
            <a:off x="6810380" y="1071547"/>
            <a:ext cx="352474" cy="371527"/>
          </a:xfrm>
          <a:prstGeom prst="rect">
            <a:avLst/>
          </a:prstGeom>
        </p:spPr>
      </p:pic>
      <p:pic>
        <p:nvPicPr>
          <p:cNvPr id="43" name="Picture 42" descr="2.PNG"/>
          <p:cNvPicPr>
            <a:picLocks noChangeAspect="1"/>
          </p:cNvPicPr>
          <p:nvPr/>
        </p:nvPicPr>
        <p:blipFill>
          <a:blip r:embed="rId4"/>
          <a:stretch>
            <a:fillRect/>
          </a:stretch>
        </p:blipFill>
        <p:spPr>
          <a:xfrm>
            <a:off x="5671737" y="1156545"/>
            <a:ext cx="371527" cy="390580"/>
          </a:xfrm>
          <a:prstGeom prst="rect">
            <a:avLst/>
          </a:prstGeom>
        </p:spPr>
      </p:pic>
      <p:pic>
        <p:nvPicPr>
          <p:cNvPr id="44" name="Picture 43" descr="3.PNG"/>
          <p:cNvPicPr>
            <a:picLocks noChangeAspect="1"/>
          </p:cNvPicPr>
          <p:nvPr/>
        </p:nvPicPr>
        <p:blipFill>
          <a:blip r:embed="rId5"/>
          <a:stretch>
            <a:fillRect/>
          </a:stretch>
        </p:blipFill>
        <p:spPr>
          <a:xfrm>
            <a:off x="4095737" y="4917057"/>
            <a:ext cx="371527" cy="371527"/>
          </a:xfrm>
          <a:prstGeom prst="rect">
            <a:avLst/>
          </a:prstGeom>
        </p:spPr>
      </p:pic>
      <p:pic>
        <p:nvPicPr>
          <p:cNvPr id="45" name="Picture 44" descr="4.PNG"/>
          <p:cNvPicPr>
            <a:picLocks noChangeAspect="1"/>
          </p:cNvPicPr>
          <p:nvPr/>
        </p:nvPicPr>
        <p:blipFill>
          <a:blip r:embed="rId6"/>
          <a:stretch>
            <a:fillRect/>
          </a:stretch>
        </p:blipFill>
        <p:spPr>
          <a:xfrm>
            <a:off x="4095737" y="3988362"/>
            <a:ext cx="419159" cy="352474"/>
          </a:xfrm>
          <a:prstGeom prst="rect">
            <a:avLst/>
          </a:prstGeom>
        </p:spPr>
      </p:pic>
      <p:pic>
        <p:nvPicPr>
          <p:cNvPr id="48" name="Picture 47" descr="5.PNG"/>
          <p:cNvPicPr>
            <a:picLocks noChangeAspect="1"/>
          </p:cNvPicPr>
          <p:nvPr/>
        </p:nvPicPr>
        <p:blipFill>
          <a:blip r:embed="rId7"/>
          <a:stretch>
            <a:fillRect/>
          </a:stretch>
        </p:blipFill>
        <p:spPr>
          <a:xfrm>
            <a:off x="4730083" y="2447476"/>
            <a:ext cx="390580" cy="371527"/>
          </a:xfrm>
          <a:prstGeom prst="rect">
            <a:avLst/>
          </a:prstGeom>
        </p:spPr>
      </p:pic>
      <p:sp>
        <p:nvSpPr>
          <p:cNvPr id="50" name="TextBox 49"/>
          <p:cNvSpPr txBox="1"/>
          <p:nvPr/>
        </p:nvSpPr>
        <p:spPr>
          <a:xfrm>
            <a:off x="6810348" y="1571612"/>
            <a:ext cx="3857652" cy="369332"/>
          </a:xfrm>
          <a:prstGeom prst="rect">
            <a:avLst/>
          </a:prstGeom>
          <a:noFill/>
        </p:spPr>
        <p:txBody>
          <a:bodyPr wrap="square" rtlCol="0">
            <a:spAutoFit/>
          </a:bodyPr>
          <a:lstStyle/>
          <a:p>
            <a:endParaRPr lang="en-IN" dirty="0"/>
          </a:p>
        </p:txBody>
      </p:sp>
      <p:pic>
        <p:nvPicPr>
          <p:cNvPr id="52" name="Picture 51" descr="1.PNG"/>
          <p:cNvPicPr>
            <a:picLocks noChangeAspect="1"/>
          </p:cNvPicPr>
          <p:nvPr/>
        </p:nvPicPr>
        <p:blipFill>
          <a:blip r:embed="rId3"/>
          <a:stretch>
            <a:fillRect/>
          </a:stretch>
        </p:blipFill>
        <p:spPr>
          <a:xfrm>
            <a:off x="2100188" y="2273851"/>
            <a:ext cx="352474" cy="371527"/>
          </a:xfrm>
          <a:prstGeom prst="rect">
            <a:avLst/>
          </a:prstGeom>
        </p:spPr>
      </p:pic>
      <p:sp>
        <p:nvSpPr>
          <p:cNvPr id="53" name="TextBox 52"/>
          <p:cNvSpPr txBox="1"/>
          <p:nvPr/>
        </p:nvSpPr>
        <p:spPr>
          <a:xfrm>
            <a:off x="7310446" y="948691"/>
            <a:ext cx="4119554" cy="1477328"/>
          </a:xfrm>
          <a:prstGeom prst="rect">
            <a:avLst/>
          </a:prstGeom>
          <a:noFill/>
        </p:spPr>
        <p:txBody>
          <a:bodyPr wrap="square" rtlCol="0">
            <a:spAutoFit/>
          </a:bodyPr>
          <a:lstStyle/>
          <a:p>
            <a:pPr algn="just"/>
            <a:r>
              <a:rPr lang="en-US" dirty="0">
                <a:latin typeface="Times New Roman" pitchFamily="18" charset="0"/>
                <a:cs typeface="Times New Roman" pitchFamily="18" charset="0"/>
              </a:rPr>
              <a:t>Suppose a </a:t>
            </a:r>
            <a:r>
              <a:rPr lang="en-US" dirty="0" smtClean="0">
                <a:latin typeface="Times New Roman" pitchFamily="18" charset="0"/>
                <a:cs typeface="Times New Roman" pitchFamily="18" charset="0"/>
              </a:rPr>
              <a:t>domain owner owns a domain “abcd.com” and it has created a Certificate Authority Authorization (CAA) record listing the CA’s that are eligible to provide certificate for the domain.. </a:t>
            </a:r>
            <a:endParaRPr lang="en-US" dirty="0">
              <a:latin typeface="Times New Roman" pitchFamily="18" charset="0"/>
              <a:cs typeface="Times New Roman" pitchFamily="18" charset="0"/>
            </a:endParaRPr>
          </a:p>
        </p:txBody>
      </p:sp>
      <p:pic>
        <p:nvPicPr>
          <p:cNvPr id="54" name="Picture 53" descr="2.PNG"/>
          <p:cNvPicPr>
            <a:picLocks noChangeAspect="1"/>
          </p:cNvPicPr>
          <p:nvPr/>
        </p:nvPicPr>
        <p:blipFill>
          <a:blip r:embed="rId4"/>
          <a:stretch>
            <a:fillRect/>
          </a:stretch>
        </p:blipFill>
        <p:spPr>
          <a:xfrm>
            <a:off x="6810381" y="2638593"/>
            <a:ext cx="371527" cy="390580"/>
          </a:xfrm>
          <a:prstGeom prst="rect">
            <a:avLst/>
          </a:prstGeom>
        </p:spPr>
      </p:pic>
      <p:pic>
        <p:nvPicPr>
          <p:cNvPr id="55" name="Picture 54" descr="3.PNG"/>
          <p:cNvPicPr>
            <a:picLocks noChangeAspect="1"/>
          </p:cNvPicPr>
          <p:nvPr/>
        </p:nvPicPr>
        <p:blipFill>
          <a:blip r:embed="rId5"/>
          <a:stretch>
            <a:fillRect/>
          </a:stretch>
        </p:blipFill>
        <p:spPr>
          <a:xfrm>
            <a:off x="6810381" y="3488303"/>
            <a:ext cx="371527" cy="371527"/>
          </a:xfrm>
          <a:prstGeom prst="rect">
            <a:avLst/>
          </a:prstGeom>
        </p:spPr>
      </p:pic>
      <p:pic>
        <p:nvPicPr>
          <p:cNvPr id="56" name="Picture 55" descr="4.PNG"/>
          <p:cNvPicPr>
            <a:picLocks noChangeAspect="1"/>
          </p:cNvPicPr>
          <p:nvPr/>
        </p:nvPicPr>
        <p:blipFill>
          <a:blip r:embed="rId6"/>
          <a:stretch>
            <a:fillRect/>
          </a:stretch>
        </p:blipFill>
        <p:spPr>
          <a:xfrm>
            <a:off x="6810381" y="4322104"/>
            <a:ext cx="419159" cy="352474"/>
          </a:xfrm>
          <a:prstGeom prst="rect">
            <a:avLst/>
          </a:prstGeom>
        </p:spPr>
      </p:pic>
      <p:pic>
        <p:nvPicPr>
          <p:cNvPr id="57" name="Picture 56" descr="5.PNG"/>
          <p:cNvPicPr>
            <a:picLocks noChangeAspect="1"/>
          </p:cNvPicPr>
          <p:nvPr/>
        </p:nvPicPr>
        <p:blipFill>
          <a:blip r:embed="rId7"/>
          <a:stretch>
            <a:fillRect/>
          </a:stretch>
        </p:blipFill>
        <p:spPr>
          <a:xfrm>
            <a:off x="6848428" y="5657330"/>
            <a:ext cx="390580" cy="371527"/>
          </a:xfrm>
          <a:prstGeom prst="rect">
            <a:avLst/>
          </a:prstGeom>
        </p:spPr>
      </p:pic>
      <p:sp>
        <p:nvSpPr>
          <p:cNvPr id="58" name="Rectangle 57"/>
          <p:cNvSpPr/>
          <p:nvPr/>
        </p:nvSpPr>
        <p:spPr>
          <a:xfrm>
            <a:off x="7325852" y="2511992"/>
            <a:ext cx="4119522" cy="646331"/>
          </a:xfrm>
          <a:prstGeom prst="rect">
            <a:avLst/>
          </a:prstGeom>
        </p:spPr>
        <p:txBody>
          <a:bodyPr wrap="square">
            <a:spAutoFit/>
          </a:bodyPr>
          <a:lstStyle/>
          <a:p>
            <a:pPr algn="just"/>
            <a:r>
              <a:rPr lang="en-US" dirty="0">
                <a:latin typeface="Times New Roman" pitchFamily="18" charset="0"/>
                <a:cs typeface="Times New Roman" pitchFamily="18" charset="0"/>
              </a:rPr>
              <a:t>Now lets assume that </a:t>
            </a:r>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attacker wants  a certificate </a:t>
            </a:r>
            <a:r>
              <a:rPr lang="en-US" dirty="0" smtClean="0">
                <a:latin typeface="Times New Roman" pitchFamily="18" charset="0"/>
                <a:cs typeface="Times New Roman" pitchFamily="18" charset="0"/>
              </a:rPr>
              <a:t>for the domain from CA1.</a:t>
            </a:r>
            <a:endParaRPr lang="en-US" dirty="0">
              <a:latin typeface="Times New Roman" pitchFamily="18" charset="0"/>
              <a:cs typeface="Times New Roman" pitchFamily="18" charset="0"/>
            </a:endParaRPr>
          </a:p>
        </p:txBody>
      </p:sp>
      <p:sp>
        <p:nvSpPr>
          <p:cNvPr id="59" name="Rectangle 58"/>
          <p:cNvSpPr/>
          <p:nvPr/>
        </p:nvSpPr>
        <p:spPr>
          <a:xfrm>
            <a:off x="7310446" y="3237060"/>
            <a:ext cx="4119554" cy="923330"/>
          </a:xfrm>
          <a:prstGeom prst="rect">
            <a:avLst/>
          </a:prstGeom>
        </p:spPr>
        <p:txBody>
          <a:bodyPr wrap="square">
            <a:spAutoFit/>
          </a:bodyPr>
          <a:lstStyle/>
          <a:p>
            <a:pPr algn="just"/>
            <a:r>
              <a:rPr lang="en-US" dirty="0">
                <a:latin typeface="Times New Roman" pitchFamily="18" charset="0"/>
                <a:cs typeface="Times New Roman" pitchFamily="18" charset="0"/>
              </a:rPr>
              <a:t>The CA 1 checks if it is listed in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Certificate Authority </a:t>
            </a:r>
            <a:r>
              <a:rPr lang="en-US" dirty="0" smtClean="0">
                <a:latin typeface="Times New Roman" pitchFamily="18" charset="0"/>
                <a:cs typeface="Times New Roman" pitchFamily="18" charset="0"/>
              </a:rPr>
              <a:t>Authorization </a:t>
            </a:r>
            <a:r>
              <a:rPr lang="en-US" dirty="0">
                <a:latin typeface="Times New Roman" pitchFamily="18" charset="0"/>
                <a:cs typeface="Times New Roman" pitchFamily="18" charset="0"/>
              </a:rPr>
              <a:t>(CAA) Records.</a:t>
            </a:r>
          </a:p>
        </p:txBody>
      </p:sp>
      <p:sp>
        <p:nvSpPr>
          <p:cNvPr id="60" name="Rectangle 59"/>
          <p:cNvSpPr/>
          <p:nvPr/>
        </p:nvSpPr>
        <p:spPr>
          <a:xfrm>
            <a:off x="7310446" y="4196483"/>
            <a:ext cx="4197192" cy="646331"/>
          </a:xfrm>
          <a:prstGeom prst="rect">
            <a:avLst/>
          </a:prstGeom>
        </p:spPr>
        <p:txBody>
          <a:bodyPr wrap="square">
            <a:spAutoFit/>
          </a:bodyPr>
          <a:lstStyle/>
          <a:p>
            <a:pPr algn="just"/>
            <a:r>
              <a:rPr lang="en-US" dirty="0">
                <a:latin typeface="Times New Roman" pitchFamily="18" charset="0"/>
                <a:cs typeface="Times New Roman" pitchFamily="18" charset="0"/>
              </a:rPr>
              <a:t>CA 1 is informed of its absence </a:t>
            </a:r>
            <a:r>
              <a:rPr lang="en-US" dirty="0" smtClean="0">
                <a:latin typeface="Times New Roman" pitchFamily="18" charset="0"/>
                <a:cs typeface="Times New Roman" pitchFamily="18" charset="0"/>
              </a:rPr>
              <a:t>from </a:t>
            </a:r>
            <a:r>
              <a:rPr lang="en-US" dirty="0">
                <a:latin typeface="Times New Roman" pitchFamily="18" charset="0"/>
                <a:cs typeface="Times New Roman" pitchFamily="18" charset="0"/>
              </a:rPr>
              <a:t>the list.</a:t>
            </a:r>
          </a:p>
        </p:txBody>
      </p:sp>
      <p:sp>
        <p:nvSpPr>
          <p:cNvPr id="62" name="TextBox 61"/>
          <p:cNvSpPr txBox="1"/>
          <p:nvPr/>
        </p:nvSpPr>
        <p:spPr>
          <a:xfrm>
            <a:off x="1952596" y="205664"/>
            <a:ext cx="8215370" cy="584775"/>
          </a:xfrm>
          <a:prstGeom prst="rect">
            <a:avLst/>
          </a:prstGeom>
          <a:noFill/>
        </p:spPr>
        <p:txBody>
          <a:bodyPr wrap="square" rtlCol="0">
            <a:spAutoFit/>
          </a:bodyPr>
          <a:lstStyle/>
          <a:p>
            <a:pPr algn="ctr"/>
            <a:r>
              <a:rPr lang="en-US" sz="3200" b="1" u="sng" dirty="0">
                <a:solidFill>
                  <a:srgbClr val="C00000"/>
                </a:solidFill>
              </a:rPr>
              <a:t>Certificate Authority Authorization (CAA)</a:t>
            </a:r>
            <a:endParaRPr lang="en-IN" sz="3200" b="1" u="sng" dirty="0">
              <a:solidFill>
                <a:srgbClr val="C00000"/>
              </a:solidFill>
            </a:endParaRPr>
          </a:p>
        </p:txBody>
      </p:sp>
      <p:sp>
        <p:nvSpPr>
          <p:cNvPr id="2" name="TextBox 1"/>
          <p:cNvSpPr txBox="1"/>
          <p:nvPr/>
        </p:nvSpPr>
        <p:spPr>
          <a:xfrm>
            <a:off x="7306579" y="4975020"/>
            <a:ext cx="4201064" cy="1754326"/>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CA 1 will then notify the domain owner about the request to issue a certificate, that it had received from an external user. It is then upon the domain owner to decide whether he wants to add CA 1 to the CAA records, or deny the request.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8"/>
          <a:stretch>
            <a:fillRect/>
          </a:stretch>
        </p:blipFill>
        <p:spPr>
          <a:xfrm>
            <a:off x="3934187" y="799066"/>
            <a:ext cx="1118348" cy="1214995"/>
          </a:xfrm>
          <a:prstGeom prst="rect">
            <a:avLst/>
          </a:prstGeom>
        </p:spPr>
      </p:pic>
      <p:sp>
        <p:nvSpPr>
          <p:cNvPr id="6" name="TextBox 5"/>
          <p:cNvSpPr txBox="1"/>
          <p:nvPr/>
        </p:nvSpPr>
        <p:spPr>
          <a:xfrm>
            <a:off x="3312501" y="1258408"/>
            <a:ext cx="1013260" cy="369332"/>
          </a:xfrm>
          <a:prstGeom prst="rect">
            <a:avLst/>
          </a:prstGeom>
          <a:noFill/>
        </p:spPr>
        <p:txBody>
          <a:bodyPr wrap="square" rtlCol="0">
            <a:spAutoFit/>
          </a:bodyPr>
          <a:lstStyle/>
          <a:p>
            <a:r>
              <a:rPr lang="en-US" dirty="0" smtClean="0"/>
              <a:t>Attacker</a:t>
            </a:r>
            <a:endParaRPr lang="en-US" dirty="0"/>
          </a:p>
        </p:txBody>
      </p:sp>
      <p:sp>
        <p:nvSpPr>
          <p:cNvPr id="46" name="TextBox 45"/>
          <p:cNvSpPr txBox="1"/>
          <p:nvPr/>
        </p:nvSpPr>
        <p:spPr>
          <a:xfrm>
            <a:off x="1010774" y="1156545"/>
            <a:ext cx="1013260" cy="646331"/>
          </a:xfrm>
          <a:prstGeom prst="rect">
            <a:avLst/>
          </a:prstGeom>
          <a:noFill/>
        </p:spPr>
        <p:txBody>
          <a:bodyPr wrap="square" rtlCol="0">
            <a:spAutoFit/>
          </a:bodyPr>
          <a:lstStyle/>
          <a:p>
            <a:r>
              <a:rPr lang="en-US" dirty="0" smtClean="0"/>
              <a:t>Domain</a:t>
            </a:r>
          </a:p>
          <a:p>
            <a:r>
              <a:rPr lang="en-US" dirty="0" smtClean="0"/>
              <a:t>Owner</a:t>
            </a:r>
            <a:endParaRPr lang="en-US" dirty="0"/>
          </a:p>
        </p:txBody>
      </p:sp>
      <p:cxnSp>
        <p:nvCxnSpPr>
          <p:cNvPr id="33" name="Straight Arrow Connector 32"/>
          <p:cNvCxnSpPr/>
          <p:nvPr/>
        </p:nvCxnSpPr>
        <p:spPr>
          <a:xfrm flipH="1">
            <a:off x="3063447" y="1812920"/>
            <a:ext cx="49810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550749" y="2389042"/>
            <a:ext cx="202883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561554" y="1812920"/>
            <a:ext cx="0" cy="5779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85685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TotalTime>
  <Words>1931</Words>
  <Application>Microsoft Office PowerPoint</Application>
  <PresentationFormat>Custom</PresentationFormat>
  <Paragraphs>205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Sinha</dc:creator>
  <cp:lastModifiedBy>ABHISHEK</cp:lastModifiedBy>
  <cp:revision>106</cp:revision>
  <dcterms:created xsi:type="dcterms:W3CDTF">2014-12-08T22:59:51Z</dcterms:created>
  <dcterms:modified xsi:type="dcterms:W3CDTF">2014-12-11T16:23:18Z</dcterms:modified>
</cp:coreProperties>
</file>