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rchivo Black" charset="1" panose="020B0A03020202020B04"/>
      <p:regular r:id="rId18"/>
    </p:embeddedFont>
    <p:embeddedFont>
      <p:font typeface="Garet Bold" charset="1" panose="00000000000000000000"/>
      <p:regular r:id="rId19"/>
    </p:embeddedFont>
    <p:embeddedFont>
      <p:font typeface="Garet" charset="1" panose="00000000000000000000"/>
      <p:regular r:id="rId20"/>
    </p:embeddedFont>
    <p:embeddedFont>
      <p:font typeface="Fira Code" charset="1" panose="020B080905000002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03122" y="7169909"/>
            <a:ext cx="8293249" cy="4176782"/>
          </a:xfrm>
          <a:custGeom>
            <a:avLst/>
            <a:gdLst/>
            <a:ahLst/>
            <a:cxnLst/>
            <a:rect r="r" b="b" t="t" l="l"/>
            <a:pathLst>
              <a:path h="4176782" w="8293249">
                <a:moveTo>
                  <a:pt x="0" y="0"/>
                </a:moveTo>
                <a:lnTo>
                  <a:pt x="8293250" y="0"/>
                </a:lnTo>
                <a:lnTo>
                  <a:pt x="8293250" y="4176782"/>
                </a:lnTo>
                <a:lnTo>
                  <a:pt x="0" y="4176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95318" y="2276535"/>
            <a:ext cx="5934211" cy="5733931"/>
          </a:xfrm>
          <a:custGeom>
            <a:avLst/>
            <a:gdLst/>
            <a:ahLst/>
            <a:cxnLst/>
            <a:rect r="r" b="b" t="t" l="l"/>
            <a:pathLst>
              <a:path h="5733931" w="5934211">
                <a:moveTo>
                  <a:pt x="0" y="0"/>
                </a:moveTo>
                <a:lnTo>
                  <a:pt x="5934210" y="0"/>
                </a:lnTo>
                <a:lnTo>
                  <a:pt x="5934210" y="5733930"/>
                </a:lnTo>
                <a:lnTo>
                  <a:pt x="0" y="573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70278" y="5755453"/>
            <a:ext cx="7325040" cy="1050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8"/>
              </a:lnSpc>
            </a:pPr>
            <a:r>
              <a:rPr lang="en-US" sz="2748" spc="-21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SESSION BY</a:t>
            </a:r>
          </a:p>
          <a:p>
            <a:pPr algn="l">
              <a:lnSpc>
                <a:spcPts val="2748"/>
              </a:lnSpc>
            </a:pPr>
          </a:p>
          <a:p>
            <a:pPr algn="l" marL="0" indent="0" lvl="0">
              <a:lnSpc>
                <a:spcPts val="2748"/>
              </a:lnSpc>
              <a:spcBef>
                <a:spcPct val="0"/>
              </a:spcBef>
            </a:pPr>
            <a:r>
              <a:rPr lang="en-US" sz="2748" spc="-21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ABHISHEK PATEL  AND ANIKET RAMTEKE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62200" y="4175014"/>
            <a:ext cx="10773446" cy="1228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490"/>
              </a:lnSpc>
              <a:spcBef>
                <a:spcPct val="0"/>
              </a:spcBef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NE</a:t>
            </a:r>
            <a:r>
              <a:rPr lang="en-US" sz="10885" spc="-859">
                <a:solidFill>
                  <a:srgbClr val="EA285E"/>
                </a:solidFill>
                <a:latin typeface="Archivo Black"/>
                <a:ea typeface="Archivo Black"/>
                <a:cs typeface="Archivo Black"/>
                <a:sym typeface="Archivo Black"/>
              </a:rPr>
              <a:t>S</a:t>
            </a: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 JS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4099" y="522109"/>
            <a:ext cx="16243629" cy="151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Module Registration: </a:t>
            </a:r>
            <a:r>
              <a:rPr lang="en-US" sz="5808" spc="-458">
                <a:solidFill>
                  <a:srgbClr val="EA285E"/>
                </a:solidFill>
                <a:latin typeface="Archivo Black"/>
                <a:ea typeface="Archivo Black"/>
                <a:cs typeface="Archivo Black"/>
                <a:sym typeface="Archivo Black"/>
              </a:rPr>
              <a:t>Sync </a:t>
            </a: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vs </a:t>
            </a:r>
            <a:r>
              <a:rPr lang="en-US" sz="5808" spc="-458">
                <a:solidFill>
                  <a:srgbClr val="EA285E"/>
                </a:solidFill>
                <a:latin typeface="Archivo Black"/>
                <a:ea typeface="Archivo Black"/>
                <a:cs typeface="Archivo Black"/>
                <a:sym typeface="Archivo Black"/>
              </a:rPr>
              <a:t>Async </a:t>
            </a: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(Global &amp; Feature)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94770" y="5037442"/>
            <a:ext cx="4127431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b="true" sz="236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Registration Type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21186" y="5037442"/>
            <a:ext cx="3617233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b="true" sz="236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Sync Method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14434" y="5037442"/>
            <a:ext cx="4127431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b="true" sz="236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Async Method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2281" y="6160523"/>
            <a:ext cx="4127431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Global Module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93133" y="6160523"/>
            <a:ext cx="3617233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forRoot()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73927" y="6160523"/>
            <a:ext cx="3102985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forRootAsync()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2281" y="7757096"/>
            <a:ext cx="4127431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Feature Module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39403" y="7757096"/>
            <a:ext cx="2080564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register()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14434" y="7757096"/>
            <a:ext cx="4127431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registerAsync()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76912" y="5037442"/>
            <a:ext cx="4127431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b="true" sz="236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Scope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67008" y="6160523"/>
            <a:ext cx="3102985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Application-wide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76912" y="7757096"/>
            <a:ext cx="4127431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Feature-specific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649976" y="5037442"/>
            <a:ext cx="4127431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b="true" sz="236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UseCase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49976" y="6160523"/>
            <a:ext cx="3102985" cy="122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Databases (Sequelize, TypeORM), Config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712595" y="7757096"/>
            <a:ext cx="4127431" cy="813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JWT, Mailer, Cache, Schedule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04099" y="3041364"/>
            <a:ext cx="16243629" cy="797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8"/>
              </a:lnSpc>
              <a:spcBef>
                <a:spcPct val="0"/>
              </a:spcBef>
            </a:pPr>
            <a:r>
              <a:rPr lang="en-US" sz="2356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 NestJS, modules can be registered synchronously or asynchronously using forRoot, forRootAsync, register, and registerAsync.This allows dynamic configuration with or without dependency injection.</a:t>
            </a:r>
          </a:p>
        </p:txBody>
      </p:sp>
      <p:sp>
        <p:nvSpPr>
          <p:cNvPr name="AutoShape 19" id="19"/>
          <p:cNvSpPr/>
          <p:nvPr/>
        </p:nvSpPr>
        <p:spPr>
          <a:xfrm flipH="true">
            <a:off x="6819159" y="5085067"/>
            <a:ext cx="0" cy="3614241"/>
          </a:xfrm>
          <a:prstGeom prst="line">
            <a:avLst/>
          </a:prstGeom>
          <a:ln cap="flat" w="38100">
            <a:solidFill>
              <a:srgbClr val="EA285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H="true">
            <a:off x="9829616" y="5085067"/>
            <a:ext cx="0" cy="3614241"/>
          </a:xfrm>
          <a:prstGeom prst="line">
            <a:avLst/>
          </a:prstGeom>
          <a:ln cap="flat" w="38100">
            <a:solidFill>
              <a:srgbClr val="EA285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H="true">
            <a:off x="13270690" y="5085067"/>
            <a:ext cx="0" cy="3614241"/>
          </a:xfrm>
          <a:prstGeom prst="line">
            <a:avLst/>
          </a:prstGeom>
          <a:ln cap="flat" w="38100">
            <a:solidFill>
              <a:srgbClr val="EA285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H="true">
            <a:off x="4092586" y="5085067"/>
            <a:ext cx="0" cy="3614241"/>
          </a:xfrm>
          <a:prstGeom prst="line">
            <a:avLst/>
          </a:prstGeom>
          <a:ln cap="flat" w="38100">
            <a:solidFill>
              <a:srgbClr val="EA285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702824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FACTORY METHOD: </a:t>
            </a:r>
            <a:r>
              <a:rPr lang="en-US" sz="5808" spc="-458">
                <a:solidFill>
                  <a:srgbClr val="EA285E"/>
                </a:solidFill>
                <a:latin typeface="Archivo Black"/>
                <a:ea typeface="Archivo Black"/>
                <a:cs typeface="Archivo Black"/>
                <a:sym typeface="Archivo Black"/>
              </a:rPr>
              <a:t>ASYNC</a:t>
            </a: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VS </a:t>
            </a:r>
            <a:r>
              <a:rPr lang="en-US" sz="5808" spc="-458">
                <a:solidFill>
                  <a:srgbClr val="EA285E"/>
                </a:solidFill>
                <a:latin typeface="Archivo Black"/>
                <a:ea typeface="Archivo Black"/>
                <a:cs typeface="Archivo Black"/>
                <a:sym typeface="Archivo Black"/>
              </a:rPr>
              <a:t>SYNC</a:t>
            </a: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179518"/>
            <a:ext cx="4648116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b="true" sz="236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Feature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29139" y="5179518"/>
            <a:ext cx="4648116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b="true" sz="236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Synchronous Factory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772832" y="5179518"/>
            <a:ext cx="4648116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b="true" sz="236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Asynchronous Factory</a:t>
            </a:r>
          </a:p>
        </p:txBody>
      </p:sp>
      <p:sp>
        <p:nvSpPr>
          <p:cNvPr name="AutoShape 6" id="6"/>
          <p:cNvSpPr/>
          <p:nvPr/>
        </p:nvSpPr>
        <p:spPr>
          <a:xfrm>
            <a:off x="5638716" y="5227203"/>
            <a:ext cx="19050" cy="6014567"/>
          </a:xfrm>
          <a:prstGeom prst="line">
            <a:avLst/>
          </a:prstGeom>
          <a:ln cap="flat" w="38100">
            <a:solidFill>
              <a:srgbClr val="EA285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1004251" y="5143560"/>
            <a:ext cx="18711" cy="5907687"/>
          </a:xfrm>
          <a:prstGeom prst="line">
            <a:avLst/>
          </a:prstGeom>
          <a:ln cap="flat" w="38100">
            <a:solidFill>
              <a:srgbClr val="EA285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028700" y="6074102"/>
            <a:ext cx="4648116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Usage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29139" y="6074102"/>
            <a:ext cx="4648116" cy="813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Simple values, no await or promises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772832" y="6074102"/>
            <a:ext cx="4648116" cy="813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When you need to await for setup (e.g. DB)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643312"/>
            <a:ext cx="4648116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Return Type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229139" y="7643312"/>
            <a:ext cx="4648116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Plain value or class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72832" y="7643312"/>
            <a:ext cx="4648116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Promise&lt;T&gt;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3079907"/>
            <a:ext cx="4565518" cy="400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3"/>
              </a:lnSpc>
              <a:spcBef>
                <a:spcPct val="0"/>
              </a:spcBef>
            </a:pPr>
            <a:r>
              <a:rPr lang="en-US" b="true" sz="232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Factory Methods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033795" y="3050397"/>
            <a:ext cx="12937084" cy="1223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3"/>
              </a:lnSpc>
              <a:spcBef>
                <a:spcPct val="0"/>
              </a:spcBef>
            </a:pPr>
            <a:r>
              <a:rPr lang="en-US" sz="232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 NestJS, a factory method is a way to dynamically create and configure providers or module using the useFactory pattern. It's commonly used when the instance you want to inject in the method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829356"/>
            <a:ext cx="2611028" cy="1428944"/>
          </a:xfrm>
          <a:custGeom>
            <a:avLst/>
            <a:gdLst/>
            <a:ahLst/>
            <a:cxnLst/>
            <a:rect r="r" b="b" t="t" l="l"/>
            <a:pathLst>
              <a:path h="1428944" w="2611028">
                <a:moveTo>
                  <a:pt x="0" y="0"/>
                </a:moveTo>
                <a:lnTo>
                  <a:pt x="2611028" y="0"/>
                </a:lnTo>
                <a:lnTo>
                  <a:pt x="2611028" y="1428944"/>
                </a:lnTo>
                <a:lnTo>
                  <a:pt x="0" y="14289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35064" y="730917"/>
            <a:ext cx="8825166" cy="8825166"/>
          </a:xfrm>
          <a:custGeom>
            <a:avLst/>
            <a:gdLst/>
            <a:ahLst/>
            <a:cxnLst/>
            <a:rect r="r" b="b" t="t" l="l"/>
            <a:pathLst>
              <a:path h="8825166" w="8825166">
                <a:moveTo>
                  <a:pt x="0" y="0"/>
                </a:moveTo>
                <a:lnTo>
                  <a:pt x="8825166" y="0"/>
                </a:lnTo>
                <a:lnTo>
                  <a:pt x="8825166" y="8825166"/>
                </a:lnTo>
                <a:lnTo>
                  <a:pt x="0" y="8825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751550"/>
            <a:ext cx="5660824" cy="66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30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6644017" y="1271588"/>
          <a:ext cx="9410877" cy="7391400"/>
        </p:xfrm>
        <a:graphic>
          <a:graphicData uri="http://schemas.openxmlformats.org/drawingml/2006/table">
            <a:tbl>
              <a:tblPr/>
              <a:tblGrid>
                <a:gridCol w="783722"/>
                <a:gridCol w="8627155"/>
              </a:tblGrid>
              <a:tr h="8212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NEST JS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2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NEST JS VS EXPRESS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2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NEST JS COMMANDS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2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NEST JS API FLOW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2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DECORATORS | PIPES | GUARDS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2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MIDDLEWARE | DTO | CONFIG SERVICE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2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EXCEPTION FILTERS | LOGGERS | INTERCEPTORS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2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Module Registration: Sync vs Async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2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FACTORY METHOD ASYNC VS SYNC IN PROVIDERS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138619" y="1366838"/>
            <a:ext cx="5401838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EA285E"/>
                </a:solidFill>
                <a:latin typeface="Archivo Black"/>
                <a:ea typeface="Archivo Black"/>
                <a:cs typeface="Archivo Black"/>
                <a:sym typeface="Archivo Black"/>
              </a:rPr>
              <a:t>Overview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462561" y="5551230"/>
            <a:ext cx="5685936" cy="3111757"/>
          </a:xfrm>
          <a:custGeom>
            <a:avLst/>
            <a:gdLst/>
            <a:ahLst/>
            <a:cxnLst/>
            <a:rect r="r" b="b" t="t" l="l"/>
            <a:pathLst>
              <a:path h="3111757" w="5685936">
                <a:moveTo>
                  <a:pt x="0" y="0"/>
                </a:moveTo>
                <a:lnTo>
                  <a:pt x="5685936" y="0"/>
                </a:lnTo>
                <a:lnTo>
                  <a:pt x="5685936" y="3111757"/>
                </a:lnTo>
                <a:lnTo>
                  <a:pt x="0" y="3111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7203393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EA285E"/>
                </a:solidFill>
                <a:latin typeface="Archivo Black"/>
                <a:ea typeface="Archivo Black"/>
                <a:cs typeface="Archivo Black"/>
                <a:sym typeface="Archivo Black"/>
              </a:rPr>
              <a:t>NEST JS </a:t>
            </a: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689315"/>
            <a:ext cx="16228479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Comes with Nest CLI for fast scaffolding and development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733640"/>
            <a:ext cx="1622847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NestJS is a powerful </a:t>
            </a:r>
            <a:r>
              <a:rPr lang="en-US" sz="24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Node.js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framework built with </a:t>
            </a:r>
            <a:r>
              <a:rPr lang="en-US" sz="24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TypeScript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0821" y="5560978"/>
            <a:ext cx="1622847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Based on a modular architecture aligned with SOLID principles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0821" y="4605303"/>
            <a:ext cx="1622847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Uses Dependency Injection for loose coupling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0821" y="6516653"/>
            <a:ext cx="1622847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Designed for building maintainable, scalable, and testable backends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1094319" y="-4946746"/>
            <a:ext cx="4726553" cy="7448723"/>
          </a:xfrm>
          <a:custGeom>
            <a:avLst/>
            <a:gdLst/>
            <a:ahLst/>
            <a:cxnLst/>
            <a:rect r="r" b="b" t="t" l="l"/>
            <a:pathLst>
              <a:path h="7448723" w="4726553">
                <a:moveTo>
                  <a:pt x="0" y="0"/>
                </a:moveTo>
                <a:lnTo>
                  <a:pt x="4726554" y="0"/>
                </a:lnTo>
                <a:lnTo>
                  <a:pt x="4726554" y="7448723"/>
                </a:lnTo>
                <a:lnTo>
                  <a:pt x="0" y="7448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23950"/>
            <a:ext cx="8115300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EA285E"/>
                </a:solidFill>
                <a:latin typeface="Archivo Black"/>
                <a:ea typeface="Archivo Black"/>
                <a:cs typeface="Archivo Black"/>
                <a:sym typeface="Archivo Black"/>
              </a:rPr>
              <a:t>NEST JS</a:t>
            </a: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VS EXPRESS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43683"/>
            <a:ext cx="4648116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b="true" sz="236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Feature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29139" y="2843683"/>
            <a:ext cx="4648116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b="true" sz="236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Nest Js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772832" y="2843683"/>
            <a:ext cx="4648116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b="true" sz="236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Express</a:t>
            </a:r>
          </a:p>
        </p:txBody>
      </p:sp>
      <p:sp>
        <p:nvSpPr>
          <p:cNvPr name="AutoShape 7" id="7"/>
          <p:cNvSpPr/>
          <p:nvPr/>
        </p:nvSpPr>
        <p:spPr>
          <a:xfrm>
            <a:off x="5657766" y="3330180"/>
            <a:ext cx="19050" cy="6014567"/>
          </a:xfrm>
          <a:prstGeom prst="line">
            <a:avLst/>
          </a:prstGeom>
          <a:ln cap="flat" w="38100">
            <a:solidFill>
              <a:srgbClr val="EA285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1191283" y="3330120"/>
            <a:ext cx="19050" cy="6014567"/>
          </a:xfrm>
          <a:prstGeom prst="line">
            <a:avLst/>
          </a:prstGeom>
          <a:ln cap="flat" w="38100">
            <a:solidFill>
              <a:srgbClr val="EA285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028700" y="3738267"/>
            <a:ext cx="4648116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Framework Type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29139" y="3738267"/>
            <a:ext cx="4648116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Full-featured framework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772832" y="3738267"/>
            <a:ext cx="4648116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Minimalist web framework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634218"/>
            <a:ext cx="4648116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Modular Architecture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229139" y="4634218"/>
            <a:ext cx="4648116" cy="813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Built-in module system </a:t>
            </a:r>
          </a:p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(like Angular)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772832" y="4634218"/>
            <a:ext cx="4648116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Manual code organization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7244594"/>
            <a:ext cx="4648116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CLI Tooling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29139" y="7244594"/>
            <a:ext cx="4648116" cy="813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Powerful CLI for scaffolding, testing, building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772832" y="7244594"/>
            <a:ext cx="4648116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Limited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5943283"/>
            <a:ext cx="4648116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Dependency Injection (DI)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229139" y="5943283"/>
            <a:ext cx="4648116" cy="813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Out of the box, using Reflect Metadata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772832" y="5943283"/>
            <a:ext cx="4648116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Not built-in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8545905"/>
            <a:ext cx="4648116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Use Case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229139" y="8545905"/>
            <a:ext cx="4648116" cy="122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Enterprise apps, microservices, GraphQL, etc.</a:t>
            </a:r>
          </a:p>
          <a:p>
            <a:pPr algn="l">
              <a:lnSpc>
                <a:spcPts val="3311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1772832" y="8545905"/>
            <a:ext cx="4648116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Lightweight apps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211977" y="7269377"/>
            <a:ext cx="6862482" cy="2682607"/>
          </a:xfrm>
          <a:custGeom>
            <a:avLst/>
            <a:gdLst/>
            <a:ahLst/>
            <a:cxnLst/>
            <a:rect r="r" b="b" t="t" l="l"/>
            <a:pathLst>
              <a:path h="2682607" w="6862482">
                <a:moveTo>
                  <a:pt x="0" y="0"/>
                </a:moveTo>
                <a:lnTo>
                  <a:pt x="6862482" y="0"/>
                </a:lnTo>
                <a:lnTo>
                  <a:pt x="6862482" y="2682607"/>
                </a:lnTo>
                <a:lnTo>
                  <a:pt x="0" y="2682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341549"/>
            <a:ext cx="5243610" cy="755989"/>
            <a:chOff x="0" y="0"/>
            <a:chExt cx="1381033" cy="19910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1033" cy="199108"/>
            </a:xfrm>
            <a:custGeom>
              <a:avLst/>
              <a:gdLst/>
              <a:ahLst/>
              <a:cxnLst/>
              <a:rect r="r" b="b" t="t" l="l"/>
              <a:pathLst>
                <a:path h="199108" w="1381033">
                  <a:moveTo>
                    <a:pt x="0" y="0"/>
                  </a:moveTo>
                  <a:lnTo>
                    <a:pt x="1381033" y="0"/>
                  </a:lnTo>
                  <a:lnTo>
                    <a:pt x="1381033" y="199108"/>
                  </a:lnTo>
                  <a:lnTo>
                    <a:pt x="0" y="199108"/>
                  </a:lnTo>
                  <a:close/>
                </a:path>
              </a:pathLst>
            </a:custGeom>
            <a:solidFill>
              <a:srgbClr val="FFBFD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81033" cy="246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123950"/>
            <a:ext cx="10154867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EA285E"/>
                </a:solidFill>
                <a:latin typeface="Archivo Black"/>
                <a:ea typeface="Archivo Black"/>
                <a:cs typeface="Archivo Black"/>
                <a:sym typeface="Archivo Black"/>
              </a:rPr>
              <a:t>NEST JS</a:t>
            </a: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COMMANDS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640845"/>
            <a:ext cx="3422650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Nest Cli Installation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6531" y="3501938"/>
            <a:ext cx="3452440" cy="38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1"/>
              </a:lnSpc>
              <a:spcBef>
                <a:spcPct val="0"/>
              </a:spcBef>
            </a:pPr>
            <a:r>
              <a:rPr lang="en-US" sz="2265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npm i</a:t>
            </a:r>
            <a:r>
              <a:rPr lang="en-US" sz="2265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-g @nestjs/cli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32093" y="2640845"/>
            <a:ext cx="4706125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Nest Cli Basic Commands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81819" y="3492413"/>
            <a:ext cx="4403734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b="true" sz="236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Schematic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159111" y="3492413"/>
            <a:ext cx="4403734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b="true" sz="236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Command</a:t>
            </a:r>
          </a:p>
        </p:txBody>
      </p:sp>
      <p:sp>
        <p:nvSpPr>
          <p:cNvPr name="AutoShape 12" id="12"/>
          <p:cNvSpPr/>
          <p:nvPr/>
        </p:nvSpPr>
        <p:spPr>
          <a:xfrm>
            <a:off x="12617779" y="3978909"/>
            <a:ext cx="18048" cy="6014567"/>
          </a:xfrm>
          <a:prstGeom prst="line">
            <a:avLst/>
          </a:prstGeom>
          <a:ln cap="flat" w="38100">
            <a:solidFill>
              <a:srgbClr val="EA285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8232093" y="4386996"/>
            <a:ext cx="4403734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module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159111" y="4386996"/>
            <a:ext cx="4403734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nest g module users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32093" y="5095875"/>
            <a:ext cx="4403734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controller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159111" y="5095875"/>
            <a:ext cx="4403734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nest g controller users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8700" y="5668719"/>
            <a:ext cx="5243610" cy="755989"/>
            <a:chOff x="0" y="0"/>
            <a:chExt cx="1381033" cy="19910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81033" cy="199108"/>
            </a:xfrm>
            <a:custGeom>
              <a:avLst/>
              <a:gdLst/>
              <a:ahLst/>
              <a:cxnLst/>
              <a:rect r="r" b="b" t="t" l="l"/>
              <a:pathLst>
                <a:path h="199108" w="1381033">
                  <a:moveTo>
                    <a:pt x="0" y="0"/>
                  </a:moveTo>
                  <a:lnTo>
                    <a:pt x="1381033" y="0"/>
                  </a:lnTo>
                  <a:lnTo>
                    <a:pt x="1381033" y="199108"/>
                  </a:lnTo>
                  <a:lnTo>
                    <a:pt x="0" y="199108"/>
                  </a:lnTo>
                  <a:close/>
                </a:path>
              </a:pathLst>
            </a:custGeom>
            <a:solidFill>
              <a:srgbClr val="FFBFD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381033" cy="246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4968015"/>
            <a:ext cx="4993318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Create Nest Js Project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6531" y="5829108"/>
            <a:ext cx="3970362" cy="38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1"/>
              </a:lnSpc>
              <a:spcBef>
                <a:spcPct val="0"/>
              </a:spcBef>
            </a:pPr>
            <a:r>
              <a:rPr lang="en-US" sz="2265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nest new</a:t>
            </a:r>
            <a:r>
              <a:rPr lang="en-US" sz="2265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&lt;project-name&gt;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232093" y="5982301"/>
            <a:ext cx="4403734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service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159111" y="5982301"/>
            <a:ext cx="4403734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nest g service users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32093" y="6868727"/>
            <a:ext cx="4403734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provider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159111" y="6868727"/>
            <a:ext cx="4403734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nest g provider logger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232093" y="7755152"/>
            <a:ext cx="4403734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guard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159111" y="7755152"/>
            <a:ext cx="4403734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nest g guard auth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232093" y="8603478"/>
            <a:ext cx="4403734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pipe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159111" y="8603478"/>
            <a:ext cx="4403734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nest g pipe validation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191344" y="9308929"/>
            <a:ext cx="4403734" cy="40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resource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159111" y="9308929"/>
            <a:ext cx="4403734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nest g resource user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4264" y="0"/>
            <a:ext cx="18398427" cy="10188129"/>
          </a:xfrm>
          <a:custGeom>
            <a:avLst/>
            <a:gdLst/>
            <a:ahLst/>
            <a:cxnLst/>
            <a:rect r="r" b="b" t="t" l="l"/>
            <a:pathLst>
              <a:path h="10188129" w="18398427">
                <a:moveTo>
                  <a:pt x="0" y="0"/>
                </a:moveTo>
                <a:lnTo>
                  <a:pt x="18398428" y="0"/>
                </a:lnTo>
                <a:lnTo>
                  <a:pt x="18398428" y="10188129"/>
                </a:lnTo>
                <a:lnTo>
                  <a:pt x="0" y="101881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729364" y="8743950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0F4F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3916222" y="8032010"/>
            <a:ext cx="3561516" cy="151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EA285E"/>
                </a:solidFill>
                <a:latin typeface="Archivo Black"/>
                <a:ea typeface="Archivo Black"/>
                <a:cs typeface="Archivo Black"/>
                <a:sym typeface="Archivo Black"/>
              </a:rPr>
              <a:t>NEST JS</a:t>
            </a: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API FLOW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62887"/>
            <a:ext cx="14109244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MIDDLWARE </a:t>
            </a:r>
            <a:r>
              <a:rPr lang="en-US" sz="5808" spc="-458">
                <a:solidFill>
                  <a:srgbClr val="EA285E"/>
                </a:solidFill>
                <a:latin typeface="Archivo Black"/>
                <a:ea typeface="Archivo Black"/>
                <a:cs typeface="Archivo Black"/>
                <a:sym typeface="Archivo Black"/>
              </a:rPr>
              <a:t>|</a:t>
            </a: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DECORATORS </a:t>
            </a:r>
            <a:r>
              <a:rPr lang="en-US" sz="5808" spc="-458">
                <a:solidFill>
                  <a:srgbClr val="EA285E"/>
                </a:solidFill>
                <a:latin typeface="Archivo Black"/>
                <a:ea typeface="Archivo Black"/>
                <a:cs typeface="Archivo Black"/>
                <a:sym typeface="Archivo Black"/>
              </a:rPr>
              <a:t>|</a:t>
            </a: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GUARDS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896778" y="2613791"/>
            <a:ext cx="3138499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b="true" sz="236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Guards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032639" y="3379836"/>
            <a:ext cx="5226661" cy="3340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 NestJS, a Guard is a class that determines whether a request can proceed to a route handler. </a:t>
            </a:r>
          </a:p>
          <a:p>
            <a:pPr algn="l">
              <a:lnSpc>
                <a:spcPts val="3311"/>
              </a:lnSpc>
            </a:pPr>
          </a:p>
          <a:p>
            <a:pPr algn="l">
              <a:lnSpc>
                <a:spcPts val="3311"/>
              </a:lnSpc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It acts like a middleware with access control logic, often used for authentication or authorization.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50150" y="2613791"/>
            <a:ext cx="2165328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b="true" sz="236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Decorators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50150" y="3379836"/>
            <a:ext cx="4387701" cy="329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Decorators are special functions that add extra behavior to classes, methods, or variables.</a:t>
            </a:r>
          </a:p>
          <a:p>
            <a:pPr algn="l">
              <a:lnSpc>
                <a:spcPts val="3311"/>
              </a:lnSpc>
            </a:pPr>
          </a:p>
          <a:p>
            <a:pPr algn="l">
              <a:lnSpc>
                <a:spcPts val="3311"/>
              </a:lnSpc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They start with @ and are used a lot in NestJS</a:t>
            </a:r>
          </a:p>
          <a:p>
            <a:pPr algn="l">
              <a:lnSpc>
                <a:spcPts val="3311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202303" y="7852097"/>
            <a:ext cx="7085697" cy="2434903"/>
          </a:xfrm>
          <a:custGeom>
            <a:avLst/>
            <a:gdLst/>
            <a:ahLst/>
            <a:cxnLst/>
            <a:rect r="r" b="b" t="t" l="l"/>
            <a:pathLst>
              <a:path h="2434903" w="7085697">
                <a:moveTo>
                  <a:pt x="0" y="0"/>
                </a:moveTo>
                <a:lnTo>
                  <a:pt x="7085697" y="0"/>
                </a:lnTo>
                <a:lnTo>
                  <a:pt x="7085697" y="2434903"/>
                </a:lnTo>
                <a:lnTo>
                  <a:pt x="0" y="24349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706596"/>
            <a:ext cx="3138499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b="true" sz="236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Middleware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379836"/>
            <a:ext cx="4499387" cy="2921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 NestJS, Middleware is a function (or class) that gets executed before the route handler. It's often used for tasks that apply to every request.</a:t>
            </a:r>
          </a:p>
          <a:p>
            <a:pPr algn="l">
              <a:lnSpc>
                <a:spcPts val="3311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-3288859">
            <a:off x="2995937" y="10898247"/>
            <a:ext cx="5116128" cy="4539401"/>
          </a:xfrm>
          <a:custGeom>
            <a:avLst/>
            <a:gdLst/>
            <a:ahLst/>
            <a:cxnLst/>
            <a:rect r="r" b="b" t="t" l="l"/>
            <a:pathLst>
              <a:path h="4539401" w="5116128">
                <a:moveTo>
                  <a:pt x="0" y="0"/>
                </a:moveTo>
                <a:lnTo>
                  <a:pt x="5116128" y="0"/>
                </a:lnTo>
                <a:lnTo>
                  <a:pt x="5116128" y="4539401"/>
                </a:lnTo>
                <a:lnTo>
                  <a:pt x="0" y="45394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4070059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PIPES </a:t>
            </a:r>
            <a:r>
              <a:rPr lang="en-US" sz="5808" spc="-458">
                <a:solidFill>
                  <a:srgbClr val="EA285E"/>
                </a:solidFill>
                <a:latin typeface="Archivo Black"/>
                <a:ea typeface="Archivo Black"/>
                <a:cs typeface="Archivo Black"/>
                <a:sym typeface="Archivo Black"/>
              </a:rPr>
              <a:t>|</a:t>
            </a: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DTO </a:t>
            </a:r>
            <a:r>
              <a:rPr lang="en-US" sz="5808" spc="-458">
                <a:solidFill>
                  <a:srgbClr val="EA285E"/>
                </a:solidFill>
                <a:latin typeface="Archivo Black"/>
                <a:ea typeface="Archivo Black"/>
                <a:cs typeface="Archivo Black"/>
                <a:sym typeface="Archivo Black"/>
              </a:rPr>
              <a:t>|</a:t>
            </a: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CONFIG SERVICE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50150" y="2640845"/>
            <a:ext cx="2165328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b="true" sz="236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50150" y="3305662"/>
            <a:ext cx="4387701" cy="411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 NestJS, a DTO </a:t>
            </a:r>
          </a:p>
          <a:p>
            <a:pPr algn="l">
              <a:lnSpc>
                <a:spcPts val="3311"/>
              </a:lnSpc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(Data Transfer Object) is a TypeScript class used to define the shape and structure of data sent over the network  especially for incoming requests and sometimes for outgoing responses.</a:t>
            </a:r>
          </a:p>
          <a:p>
            <a:pPr algn="l">
              <a:lnSpc>
                <a:spcPts val="3311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355122" y="2640845"/>
            <a:ext cx="3402198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b="true" sz="236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Config Service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55122" y="3305662"/>
            <a:ext cx="4758762" cy="375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 NestJS, the ConfigService is part of the </a:t>
            </a:r>
            <a:r>
              <a:rPr lang="en-US" sz="2365">
                <a:solidFill>
                  <a:srgbClr val="EA285E"/>
                </a:solidFill>
                <a:latin typeface="Garet"/>
                <a:ea typeface="Garet"/>
                <a:cs typeface="Garet"/>
                <a:sym typeface="Garet"/>
              </a:rPr>
              <a:t>@nestjs/config</a:t>
            </a: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package and is used to manage application environment variables and configuration values in a clean, type-safe, and scalable way.</a:t>
            </a:r>
          </a:p>
          <a:p>
            <a:pPr algn="l">
              <a:lnSpc>
                <a:spcPts val="3311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727936"/>
            <a:ext cx="2165328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b="true" sz="236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Pipes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392754"/>
            <a:ext cx="4758762" cy="411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 NestJS, Pipes are used for transforming and validating incoming data before it reaches the route handler.</a:t>
            </a:r>
          </a:p>
          <a:p>
            <a:pPr algn="l">
              <a:lnSpc>
                <a:spcPts val="3311"/>
              </a:lnSpc>
            </a:pPr>
          </a:p>
          <a:p>
            <a:pPr algn="l">
              <a:lnSpc>
                <a:spcPts val="3311"/>
              </a:lnSpc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They allow you to ensure the incoming data is clean, expected, and in the correct format.</a:t>
            </a:r>
          </a:p>
          <a:p>
            <a:pPr algn="l">
              <a:lnSpc>
                <a:spcPts val="331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702824" cy="151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INTERCEPTORS </a:t>
            </a:r>
            <a:r>
              <a:rPr lang="en-US" sz="5808" spc="-458">
                <a:solidFill>
                  <a:srgbClr val="EA285E"/>
                </a:solidFill>
                <a:latin typeface="Archivo Black"/>
                <a:ea typeface="Archivo Black"/>
                <a:cs typeface="Archivo Black"/>
                <a:sym typeface="Archivo Black"/>
              </a:rPr>
              <a:t>|</a:t>
            </a: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LOGGER </a:t>
            </a:r>
            <a:r>
              <a:rPr lang="en-US" sz="5808" spc="-458">
                <a:solidFill>
                  <a:srgbClr val="EA285E"/>
                </a:solidFill>
                <a:latin typeface="Archivo Black"/>
                <a:ea typeface="Archivo Black"/>
                <a:cs typeface="Archivo Black"/>
                <a:sym typeface="Archivo Black"/>
              </a:rPr>
              <a:t>|</a:t>
            </a: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EXCEPTION FILTERS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50150" y="3717170"/>
            <a:ext cx="2165328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b="true" sz="236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Logger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50150" y="4381987"/>
            <a:ext cx="4387701" cy="246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 NestJS, a Logger is a built-in utility to handle logging in a structured, centralized, and configurable way</a:t>
            </a:r>
          </a:p>
          <a:p>
            <a:pPr algn="l">
              <a:lnSpc>
                <a:spcPts val="3311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745761"/>
            <a:ext cx="3402198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b="true" sz="236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Interceptors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410578"/>
            <a:ext cx="4758762" cy="2083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 NestJS, Interceptor</a:t>
            </a: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</a:t>
            </a: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are powerful tools that allow you to intercept and modify incoming requests or outgoing responses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64938" y="7908030"/>
            <a:ext cx="5381511" cy="2700540"/>
          </a:xfrm>
          <a:custGeom>
            <a:avLst/>
            <a:gdLst/>
            <a:ahLst/>
            <a:cxnLst/>
            <a:rect r="r" b="b" t="t" l="l"/>
            <a:pathLst>
              <a:path h="2700540" w="5381511">
                <a:moveTo>
                  <a:pt x="0" y="0"/>
                </a:moveTo>
                <a:lnTo>
                  <a:pt x="5381510" y="0"/>
                </a:lnTo>
                <a:lnTo>
                  <a:pt x="5381510" y="2700540"/>
                </a:lnTo>
                <a:lnTo>
                  <a:pt x="0" y="27005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889157" y="3717170"/>
            <a:ext cx="3138499" cy="40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  <a:spcBef>
                <a:spcPct val="0"/>
              </a:spcBef>
            </a:pPr>
            <a:r>
              <a:rPr lang="en-US" b="true" sz="236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Exception Filters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89157" y="4381987"/>
            <a:ext cx="4499387" cy="2083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</a:pPr>
            <a:r>
              <a:rPr lang="en-US" sz="236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 NestJS, Exception Filters are a powerful way to handle errors and exceptions in a centralized, reusable, and consistent manner.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DAGslLE2wxk</dc:identifier>
  <dcterms:modified xsi:type="dcterms:W3CDTF">2011-08-01T06:04:30Z</dcterms:modified>
  <cp:revision>1</cp:revision>
  <dc:title>NEST JS</dc:title>
</cp:coreProperties>
</file>