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8" r:id="rId4"/>
    <p:sldId id="267" r:id="rId5"/>
    <p:sldId id="279" r:id="rId6"/>
    <p:sldId id="280" r:id="rId7"/>
    <p:sldId id="283" r:id="rId8"/>
    <p:sldId id="281" r:id="rId9"/>
    <p:sldId id="282" r:id="rId10"/>
    <p:sldId id="284" r:id="rId11"/>
    <p:sldId id="285" r:id="rId12"/>
    <p:sldId id="286" r:id="rId13"/>
    <p:sldId id="27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EBB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501" autoAdjust="0"/>
  </p:normalViewPr>
  <p:slideViewPr>
    <p:cSldViewPr>
      <p:cViewPr>
        <p:scale>
          <a:sx n="100" d="100"/>
          <a:sy n="100" d="100"/>
        </p:scale>
        <p:origin x="-1860" y="-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7FABE-DF11-4B6D-82C3-19FCAEC2287D}" type="datetimeFigureOut">
              <a:rPr lang="en-CA" smtClean="0"/>
              <a:t>19/10/2018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4D4E7-8D6F-4EDE-95C4-9E1FC7C12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182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9975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Much shorter and more pleasant</a:t>
            </a:r>
            <a:r>
              <a:rPr lang="en-CA" baseline="0" dirty="0" smtClean="0"/>
              <a:t> to work with</a:t>
            </a:r>
          </a:p>
          <a:p>
            <a:endParaRPr lang="en-CA" baseline="0" dirty="0" smtClean="0"/>
          </a:p>
          <a:p>
            <a:r>
              <a:rPr lang="en-CA" baseline="0" dirty="0" smtClean="0"/>
              <a:t>Even the counter is normally replaced with the letter “</a:t>
            </a:r>
            <a:r>
              <a:rPr lang="en-CA" baseline="0" dirty="0" err="1" smtClean="0"/>
              <a:t>i</a:t>
            </a:r>
            <a:r>
              <a:rPr lang="en-CA" baseline="0" dirty="0" smtClean="0"/>
              <a:t>” = index </a:t>
            </a:r>
            <a:r>
              <a:rPr lang="en-CA" baseline="0" smtClean="0"/>
              <a:t>/ iterator?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511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Much shorter and more pleasant</a:t>
            </a:r>
            <a:r>
              <a:rPr lang="en-CA" baseline="0" dirty="0" smtClean="0"/>
              <a:t> to work with</a:t>
            </a:r>
          </a:p>
          <a:p>
            <a:endParaRPr lang="en-CA" baseline="0" dirty="0" smtClean="0"/>
          </a:p>
          <a:p>
            <a:r>
              <a:rPr lang="en-CA" baseline="0" dirty="0" smtClean="0"/>
              <a:t>Even the counter is normally replaced with the letter “</a:t>
            </a:r>
            <a:r>
              <a:rPr lang="en-CA" baseline="0" dirty="0" err="1" smtClean="0"/>
              <a:t>i</a:t>
            </a:r>
            <a:r>
              <a:rPr lang="en-CA" baseline="0" dirty="0" smtClean="0"/>
              <a:t>” = index </a:t>
            </a:r>
            <a:r>
              <a:rPr lang="en-CA" baseline="0" smtClean="0"/>
              <a:t>/ iterator?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511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Control structure guides programmer</a:t>
            </a:r>
            <a:r>
              <a:rPr lang="en-CA" baseline="0" dirty="0" smtClean="0"/>
              <a:t> to predict the outcome of </a:t>
            </a:r>
            <a:r>
              <a:rPr lang="en-CA" baseline="0" smtClean="0"/>
              <a:t>a program</a:t>
            </a:r>
          </a:p>
          <a:p>
            <a:endParaRPr lang="en-CA" baseline="0" dirty="0" smtClean="0"/>
          </a:p>
          <a:p>
            <a:r>
              <a:rPr lang="en-CA" baseline="0" dirty="0" smtClean="0"/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1115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 statements</a:t>
            </a:r>
            <a:r>
              <a:rPr lang="en-CA" baseline="0" dirty="0" smtClean="0"/>
              <a:t> within the curly brace is called the body of the loop</a:t>
            </a:r>
          </a:p>
          <a:p>
            <a:r>
              <a:rPr lang="en-CA" baseline="0" dirty="0" smtClean="0"/>
              <a:t>The body is processed</a:t>
            </a:r>
          </a:p>
          <a:p>
            <a:r>
              <a:rPr lang="en-CA" baseline="0" dirty="0" smtClean="0"/>
              <a:t>If the assertion is true the control goes to the body of the loop else control moves out of the do-while statement</a:t>
            </a:r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Both statements will produce the same output</a:t>
            </a:r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Notice the initial condition has changed</a:t>
            </a:r>
          </a:p>
          <a:p>
            <a:r>
              <a:rPr lang="en-CA" baseline="0" dirty="0" smtClean="0"/>
              <a:t>And now </a:t>
            </a:r>
            <a:r>
              <a:rPr lang="en-CA" dirty="0" smtClean="0"/>
              <a:t>both statements will produce different</a:t>
            </a:r>
            <a:r>
              <a:rPr lang="en-CA" baseline="0" dirty="0" smtClean="0"/>
              <a:t> </a:t>
            </a:r>
            <a:r>
              <a:rPr lang="en-CA" dirty="0" smtClean="0"/>
              <a:t>output</a:t>
            </a:r>
            <a:endParaRPr lang="en-CA" baseline="0" dirty="0" smtClean="0"/>
          </a:p>
          <a:p>
            <a:endParaRPr lang="en-CA" dirty="0" smtClean="0"/>
          </a:p>
          <a:p>
            <a:r>
              <a:rPr lang="en-CA" dirty="0" smtClean="0"/>
              <a:t>do-while is a post-test</a:t>
            </a:r>
            <a:r>
              <a:rPr lang="en-CA" baseline="0" dirty="0" smtClean="0"/>
              <a:t> loop</a:t>
            </a:r>
          </a:p>
          <a:p>
            <a:r>
              <a:rPr lang="en-CA" baseline="0" dirty="0" smtClean="0"/>
              <a:t>while is a pre-test loop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All looping structure have these three parts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511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Much shorter and more pleasant</a:t>
            </a:r>
            <a:r>
              <a:rPr lang="en-CA" baseline="0" dirty="0" smtClean="0"/>
              <a:t> to work with</a:t>
            </a:r>
          </a:p>
          <a:p>
            <a:endParaRPr lang="en-CA" baseline="0" dirty="0" smtClean="0"/>
          </a:p>
          <a:p>
            <a:r>
              <a:rPr lang="en-CA" baseline="0" dirty="0" smtClean="0"/>
              <a:t>Even the counter is normally replaced with the letter “</a:t>
            </a:r>
            <a:r>
              <a:rPr lang="en-CA" baseline="0" dirty="0" err="1" smtClean="0"/>
              <a:t>i</a:t>
            </a:r>
            <a:r>
              <a:rPr lang="en-CA" baseline="0" dirty="0" smtClean="0"/>
              <a:t>” = index </a:t>
            </a:r>
            <a:r>
              <a:rPr lang="en-CA" baseline="0" smtClean="0"/>
              <a:t>/ iterator?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511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51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19/10/2018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933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19/10/2018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17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19/10/2018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29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19/10/2018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573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19/10/2018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27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19/10/2018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093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19/10/2018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513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19/10/2018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905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19/10/2018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835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19/10/2018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548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19/10/2018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046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D7BA-5E1C-4275-9A59-7845A1B6C63A}" type="datetimeFigureOut">
              <a:rPr lang="en-CA" smtClean="0"/>
              <a:t>19/10/2018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84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Programming I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Loops</a:t>
            </a:r>
          </a:p>
          <a:p>
            <a:r>
              <a:rPr lang="en-CA" dirty="0" smtClean="0"/>
              <a:t>Narendra Pershad</a:t>
            </a:r>
          </a:p>
        </p:txBody>
      </p:sp>
    </p:spTree>
    <p:extLst>
      <p:ext uri="{BB962C8B-B14F-4D97-AF65-F5344CB8AC3E}">
        <p14:creationId xmlns:p14="http://schemas.microsoft.com/office/powerpoint/2010/main" val="328836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For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All the three parts on the header are optional</a:t>
            </a:r>
          </a:p>
          <a:p>
            <a:pPr marL="0" indent="0">
              <a:buNone/>
            </a:pPr>
            <a:endParaRPr lang="en-CA" sz="24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 counter = 0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;              </a:t>
            </a:r>
            <a:r>
              <a:rPr lang="en-CA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//initializer</a:t>
            </a:r>
            <a:endParaRPr lang="en-CA" sz="2400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(; ;)</a:t>
            </a:r>
          </a:p>
          <a:p>
            <a:pPr marL="0" indent="0">
              <a:buNone/>
            </a:pP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400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</a:t>
            </a:r>
            <a:r>
              <a:rPr lang="en-CA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CA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counter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++;</a:t>
            </a:r>
            <a:r>
              <a:rPr lang="en-CA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            //updater</a:t>
            </a:r>
            <a:endParaRPr lang="en-CA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(counter &gt; 5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CA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       //checker</a:t>
            </a:r>
            <a:endParaRPr lang="en-CA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CA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CA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CA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CA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77347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 little bit about scoping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counter = 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0, sum = 0;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counter &lt; 5; counter++)</a:t>
            </a:r>
          </a:p>
          <a:p>
            <a:pPr marL="0" indent="0">
              <a:buNone/>
            </a:pP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400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</a:t>
            </a:r>
            <a:r>
              <a:rPr lang="en-CA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 sum += counter</a:t>
            </a:r>
          </a:p>
          <a:p>
            <a:pPr marL="0" indent="0">
              <a:buNone/>
            </a:pP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4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400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($</a:t>
            </a:r>
            <a:r>
              <a:rPr lang="en-CA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"{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sum</a:t>
            </a:r>
            <a:r>
              <a:rPr lang="en-CA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}"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  </a:t>
            </a:r>
            <a:endParaRPr lang="en-CA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400" dirty="0" smtClean="0">
                <a:cs typeface="Consolas" pitchFamily="49" charset="0"/>
              </a:rPr>
              <a:t>What happens if we move sum outside of the loop?</a:t>
            </a:r>
          </a:p>
          <a:p>
            <a:pPr marL="0" indent="0">
              <a:buNone/>
            </a:pPr>
            <a:r>
              <a:rPr lang="en-CA" sz="2400" dirty="0" smtClean="0">
                <a:cs typeface="Consolas" pitchFamily="49" charset="0"/>
              </a:rPr>
              <a:t>How to fix? See the succeeding slide for solution</a:t>
            </a:r>
            <a:endParaRPr lang="en-CA" sz="2400" dirty="0" smtClean="0">
              <a:cs typeface="Consolas" pitchFamily="49" charset="0"/>
            </a:endParaRP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838703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 little bit about scoping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 sum 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0;</a:t>
            </a:r>
          </a:p>
          <a:p>
            <a:pPr marL="0" indent="0">
              <a:buNone/>
            </a:pPr>
            <a:r>
              <a:rPr lang="en-CA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counter =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0;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counter &lt; 5; counter++)</a:t>
            </a:r>
          </a:p>
          <a:p>
            <a:pPr marL="0" indent="0">
              <a:buNone/>
            </a:pP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400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</a:t>
            </a:r>
            <a:r>
              <a:rPr lang="en-CA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 sum += counter</a:t>
            </a:r>
          </a:p>
          <a:p>
            <a:pPr marL="0" indent="0">
              <a:buNone/>
            </a:pP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CA" sz="24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4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($</a:t>
            </a:r>
            <a:r>
              <a:rPr lang="en-CA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"{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sum</a:t>
            </a:r>
            <a:r>
              <a:rPr lang="en-CA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}"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);  </a:t>
            </a:r>
            <a:endParaRPr lang="en-CA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Sum 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is available inside as well as outside of loop</a:t>
            </a:r>
          </a:p>
          <a:p>
            <a:endParaRPr lang="en-CA" sz="2800" dirty="0" smtClean="0"/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455872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the best loop?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 the loops are inter-changeable</a:t>
            </a:r>
          </a:p>
          <a:p>
            <a:r>
              <a:rPr lang="en-US" dirty="0" smtClean="0"/>
              <a:t>Sometimes it is more convenient to use one form over the </a:t>
            </a:r>
            <a:r>
              <a:rPr lang="en-US" dirty="0" smtClean="0"/>
              <a:t>other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do-while</a:t>
            </a:r>
            <a:r>
              <a:rPr lang="en-US" dirty="0" smtClean="0"/>
              <a:t> always process the body once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/>
              <a:t> very compact form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 smtClean="0"/>
              <a:t> good when working with indeterminate loops</a:t>
            </a:r>
            <a:endParaRPr lang="en-US" dirty="0" smtClean="0"/>
          </a:p>
          <a:p>
            <a:r>
              <a:rPr lang="en-US" dirty="0" smtClean="0"/>
              <a:t>The best loop is the one that you are most comfortable with!!</a:t>
            </a:r>
          </a:p>
          <a:p>
            <a:endParaRPr lang="en-US" dirty="0"/>
          </a:p>
          <a:p>
            <a:r>
              <a:rPr lang="en-US" dirty="0" smtClean="0"/>
              <a:t>You must be familiar with all looping constructs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2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Control Structures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Sequence</a:t>
            </a:r>
          </a:p>
          <a:p>
            <a:r>
              <a:rPr lang="en-CA" dirty="0" smtClean="0"/>
              <a:t>Conditional</a:t>
            </a:r>
          </a:p>
          <a:p>
            <a:r>
              <a:rPr lang="en-CA" dirty="0" smtClean="0"/>
              <a:t>Looping</a:t>
            </a:r>
          </a:p>
          <a:p>
            <a:r>
              <a:rPr lang="en-CA" dirty="0" smtClean="0"/>
              <a:t>Method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837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do-while and while statements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363274"/>
              </p:ext>
            </p:extLst>
          </p:nvPr>
        </p:nvGraphicFramePr>
        <p:xfrm>
          <a:off x="395536" y="1628800"/>
          <a:ext cx="8136904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4568"/>
                <a:gridCol w="3972336"/>
              </a:tblGrid>
              <a:tr h="223224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«initializer»;</a:t>
                      </a:r>
                      <a:endParaRPr lang="en-CA" dirty="0" smtClean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do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code statements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code statements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«updater»;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r>
                        <a:rPr lang="en-CA" dirty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while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(«</a:t>
                      </a:r>
                      <a:r>
                        <a:rPr lang="en-CA" dirty="0" err="1" smtClean="0">
                          <a:latin typeface="Consolas" pitchFamily="49" charset="0"/>
                          <a:cs typeface="Consolas" pitchFamily="49" charset="0"/>
                        </a:rPr>
                        <a:t>boolean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expression»);</a:t>
                      </a:r>
                    </a:p>
                    <a:p>
                      <a:pPr marL="0" indent="0">
                        <a:buNone/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«initializer»);</a:t>
                      </a:r>
                      <a:endParaRPr lang="en-CA" dirty="0" smtClean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while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(«</a:t>
                      </a:r>
                      <a:r>
                        <a:rPr lang="en-CA" dirty="0" err="1" smtClean="0">
                          <a:latin typeface="Consolas" pitchFamily="49" charset="0"/>
                          <a:cs typeface="Consolas" pitchFamily="49" charset="0"/>
                        </a:rPr>
                        <a:t>boolean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expression»)</a:t>
                      </a:r>
                      <a:endParaRPr lang="en-CA" dirty="0" smtClean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code statements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code statements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«updater»;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41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Different kinds of Loops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Do-while (post-test loop)</a:t>
            </a:r>
          </a:p>
          <a:p>
            <a:r>
              <a:rPr lang="en-CA" dirty="0" smtClean="0"/>
              <a:t>While (pre-test loop)</a:t>
            </a:r>
          </a:p>
          <a:p>
            <a:r>
              <a:rPr lang="en-CA" dirty="0" smtClean="0"/>
              <a:t>For (pre-test loop)</a:t>
            </a:r>
          </a:p>
          <a:p>
            <a:r>
              <a:rPr lang="en-CA" dirty="0" err="1" smtClean="0"/>
              <a:t>Foreach</a:t>
            </a:r>
            <a:r>
              <a:rPr lang="en-CA" dirty="0" smtClean="0"/>
              <a:t> (iterator for collections)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885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do-while and while statements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906188"/>
              </p:ext>
            </p:extLst>
          </p:nvPr>
        </p:nvGraphicFramePr>
        <p:xfrm>
          <a:off x="395536" y="1628800"/>
          <a:ext cx="8136904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4568"/>
                <a:gridCol w="3972336"/>
              </a:tblGrid>
              <a:tr h="223224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dirty="0" err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counter = 0;</a:t>
                      </a:r>
                    </a:p>
                    <a:p>
                      <a:pPr marL="0" indent="0">
                        <a:buNone/>
                      </a:pPr>
                      <a:endParaRPr lang="en-CA" dirty="0" smtClean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do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CA" dirty="0" err="1" smtClean="0">
                          <a:solidFill>
                            <a:srgbClr val="00B0F0"/>
                          </a:solidFill>
                          <a:latin typeface="Consolas" pitchFamily="49" charset="0"/>
                          <a:cs typeface="Consolas" pitchFamily="49" charset="0"/>
                        </a:rPr>
                        <a:t>Console</a:t>
                      </a:r>
                      <a:r>
                        <a:rPr lang="en-CA" dirty="0" err="1" smtClean="0">
                          <a:latin typeface="Consolas" pitchFamily="49" charset="0"/>
                          <a:cs typeface="Consolas" pitchFamily="49" charset="0"/>
                        </a:rPr>
                        <a:t>.WriteLine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CA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"Hello"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counter++;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r>
                        <a:rPr lang="en-CA" dirty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while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(counter &lt; 5);</a:t>
                      </a:r>
                    </a:p>
                    <a:p>
                      <a:pPr marL="0" indent="0">
                        <a:buNone/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dirty="0" err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counter = 0;</a:t>
                      </a:r>
                    </a:p>
                    <a:p>
                      <a:pPr marL="0" indent="0">
                        <a:buNone/>
                      </a:pPr>
                      <a:endParaRPr lang="en-CA" dirty="0" smtClean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while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(counter &lt; 5)</a:t>
                      </a:r>
                      <a:endParaRPr lang="en-CA" dirty="0" smtClean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CA" dirty="0" err="1" smtClean="0">
                          <a:solidFill>
                            <a:srgbClr val="00B0F0"/>
                          </a:solidFill>
                          <a:latin typeface="Consolas" pitchFamily="49" charset="0"/>
                          <a:cs typeface="Consolas" pitchFamily="49" charset="0"/>
                        </a:rPr>
                        <a:t>Console</a:t>
                      </a:r>
                      <a:r>
                        <a:rPr lang="en-CA" dirty="0" err="1" smtClean="0">
                          <a:latin typeface="Consolas" pitchFamily="49" charset="0"/>
                          <a:cs typeface="Consolas" pitchFamily="49" charset="0"/>
                        </a:rPr>
                        <a:t>.WriteLine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CA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"Hello"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counter++;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5536" y="4365104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The output for the above loops are identical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161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do-while and while statements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902024"/>
              </p:ext>
            </p:extLst>
          </p:nvPr>
        </p:nvGraphicFramePr>
        <p:xfrm>
          <a:off x="395536" y="1628800"/>
          <a:ext cx="8136904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4568"/>
                <a:gridCol w="3972336"/>
              </a:tblGrid>
              <a:tr h="223224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dirty="0" err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counter = 6;</a:t>
                      </a:r>
                    </a:p>
                    <a:p>
                      <a:pPr marL="0" indent="0">
                        <a:buNone/>
                      </a:pPr>
                      <a:endParaRPr lang="en-CA" dirty="0" smtClean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do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CA" dirty="0" err="1" smtClean="0">
                          <a:solidFill>
                            <a:srgbClr val="00B0F0"/>
                          </a:solidFill>
                          <a:latin typeface="Consolas" pitchFamily="49" charset="0"/>
                          <a:cs typeface="Consolas" pitchFamily="49" charset="0"/>
                        </a:rPr>
                        <a:t>Console</a:t>
                      </a:r>
                      <a:r>
                        <a:rPr lang="en-CA" dirty="0" err="1" smtClean="0">
                          <a:latin typeface="Consolas" pitchFamily="49" charset="0"/>
                          <a:cs typeface="Consolas" pitchFamily="49" charset="0"/>
                        </a:rPr>
                        <a:t>.WriteLine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CA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"Hello"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counter++;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r>
                        <a:rPr lang="en-CA" dirty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while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(counter &lt; 5);</a:t>
                      </a:r>
                    </a:p>
                    <a:p>
                      <a:pPr marL="0" indent="0">
                        <a:buNone/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dirty="0" err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counter = 6;</a:t>
                      </a:r>
                    </a:p>
                    <a:p>
                      <a:pPr marL="0" indent="0">
                        <a:buNone/>
                      </a:pPr>
                      <a:endParaRPr lang="en-CA" dirty="0" smtClean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while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(counter &lt; 5)</a:t>
                      </a:r>
                      <a:endParaRPr lang="en-CA" dirty="0" smtClean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CA" dirty="0" err="1" smtClean="0">
                          <a:solidFill>
                            <a:srgbClr val="00B0F0"/>
                          </a:solidFill>
                          <a:latin typeface="Consolas" pitchFamily="49" charset="0"/>
                          <a:cs typeface="Consolas" pitchFamily="49" charset="0"/>
                        </a:rPr>
                        <a:t>Console</a:t>
                      </a:r>
                      <a:r>
                        <a:rPr lang="en-CA" dirty="0" err="1" smtClean="0">
                          <a:latin typeface="Consolas" pitchFamily="49" charset="0"/>
                          <a:cs typeface="Consolas" pitchFamily="49" charset="0"/>
                        </a:rPr>
                        <a:t>.WriteLine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CA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"Hello"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counter++;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4365104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The output for the above loops are </a:t>
            </a:r>
            <a:r>
              <a:rPr lang="en-CA" dirty="0" smtClean="0">
                <a:solidFill>
                  <a:srgbClr val="FF0000"/>
                </a:solidFill>
              </a:rPr>
              <a:t>NOT</a:t>
            </a:r>
            <a:r>
              <a:rPr lang="en-CA" dirty="0" smtClean="0"/>
              <a:t> identical.</a:t>
            </a:r>
          </a:p>
          <a:p>
            <a:r>
              <a:rPr lang="en-CA" dirty="0" smtClean="0"/>
              <a:t>In the do-while loop the body in processed before reaching the assertion.</a:t>
            </a:r>
          </a:p>
          <a:p>
            <a:r>
              <a:rPr lang="en-CA" dirty="0" smtClean="0"/>
              <a:t>In the while loop the assertion is checked before the body is processed.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908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171323"/>
              </p:ext>
            </p:extLst>
          </p:nvPr>
        </p:nvGraphicFramePr>
        <p:xfrm>
          <a:off x="395536" y="1628800"/>
          <a:ext cx="8136904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4568"/>
                <a:gridCol w="3972336"/>
              </a:tblGrid>
              <a:tr h="223224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dirty="0" err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counter = 6;</a:t>
                      </a:r>
                    </a:p>
                    <a:p>
                      <a:pPr marL="0" indent="0">
                        <a:buNone/>
                      </a:pPr>
                      <a:endParaRPr lang="en-CA" dirty="0" smtClean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do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CA" dirty="0" err="1" smtClean="0">
                          <a:solidFill>
                            <a:srgbClr val="00B0F0"/>
                          </a:solidFill>
                          <a:latin typeface="Consolas" pitchFamily="49" charset="0"/>
                          <a:cs typeface="Consolas" pitchFamily="49" charset="0"/>
                        </a:rPr>
                        <a:t>Console</a:t>
                      </a:r>
                      <a:r>
                        <a:rPr lang="en-CA" dirty="0" err="1" smtClean="0">
                          <a:latin typeface="Consolas" pitchFamily="49" charset="0"/>
                          <a:cs typeface="Consolas" pitchFamily="49" charset="0"/>
                        </a:rPr>
                        <a:t>.WriteLine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CA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"Hello"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counter++;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r>
                        <a:rPr lang="en-CA" dirty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while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(counter &lt; 5);</a:t>
                      </a:r>
                    </a:p>
                    <a:p>
                      <a:pPr marL="0" indent="0">
                        <a:buNone/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dirty="0" err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counter = 6;</a:t>
                      </a:r>
                    </a:p>
                    <a:p>
                      <a:pPr marL="0" indent="0">
                        <a:buNone/>
                      </a:pPr>
                      <a:endParaRPr lang="en-CA" dirty="0" smtClean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while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(counter &lt; 5)</a:t>
                      </a:r>
                      <a:endParaRPr lang="en-CA" dirty="0" smtClean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CA" dirty="0" err="1" smtClean="0">
                          <a:solidFill>
                            <a:srgbClr val="00B0F0"/>
                          </a:solidFill>
                          <a:latin typeface="Consolas" pitchFamily="49" charset="0"/>
                          <a:cs typeface="Consolas" pitchFamily="49" charset="0"/>
                        </a:rPr>
                        <a:t>Console</a:t>
                      </a:r>
                      <a:r>
                        <a:rPr lang="en-CA" dirty="0" err="1" smtClean="0">
                          <a:latin typeface="Consolas" pitchFamily="49" charset="0"/>
                          <a:cs typeface="Consolas" pitchFamily="49" charset="0"/>
                        </a:rPr>
                        <a:t>.WriteLine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CA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"Hello"</a:t>
                      </a: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  counter++;</a:t>
                      </a:r>
                    </a:p>
                    <a:p>
                      <a:pPr marL="0" indent="0">
                        <a:buNone/>
                      </a:pPr>
                      <a:r>
                        <a:rPr lang="en-CA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stCxn id="3" idx="1"/>
          </p:cNvCxnSpPr>
          <p:nvPr/>
        </p:nvCxnSpPr>
        <p:spPr>
          <a:xfrm flipH="1">
            <a:off x="2051720" y="1412776"/>
            <a:ext cx="697142" cy="288032"/>
          </a:xfrm>
          <a:prstGeom prst="straightConnector1">
            <a:avLst/>
          </a:prstGeom>
          <a:ln w="38100">
            <a:solidFill>
              <a:srgbClr val="4A7EBB">
                <a:alpha val="56863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3"/>
          </p:cNvCxnSpPr>
          <p:nvPr/>
        </p:nvCxnSpPr>
        <p:spPr>
          <a:xfrm>
            <a:off x="4477054" y="1412776"/>
            <a:ext cx="815026" cy="220216"/>
          </a:xfrm>
          <a:prstGeom prst="straightConnector1">
            <a:avLst/>
          </a:prstGeom>
          <a:ln w="38100">
            <a:solidFill>
              <a:srgbClr val="4A7EBB">
                <a:alpha val="56863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1740750" y="3555014"/>
            <a:ext cx="1008112" cy="1062118"/>
          </a:xfrm>
          <a:prstGeom prst="straightConnector1">
            <a:avLst/>
          </a:prstGeom>
          <a:ln w="38100">
            <a:solidFill>
              <a:srgbClr val="4A7EBB">
                <a:alpha val="56863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3"/>
          </p:cNvCxnSpPr>
          <p:nvPr/>
        </p:nvCxnSpPr>
        <p:spPr>
          <a:xfrm flipV="1">
            <a:off x="4477054" y="2492896"/>
            <a:ext cx="526994" cy="2124236"/>
          </a:xfrm>
          <a:prstGeom prst="straightConnector1">
            <a:avLst/>
          </a:prstGeom>
          <a:ln w="38100">
            <a:solidFill>
              <a:srgbClr val="4A7EBB">
                <a:alpha val="56863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1763688" y="2276872"/>
            <a:ext cx="985174" cy="864096"/>
          </a:xfrm>
          <a:prstGeom prst="straightConnector1">
            <a:avLst/>
          </a:prstGeom>
          <a:ln w="38100">
            <a:solidFill>
              <a:srgbClr val="4A7EBB">
                <a:alpha val="56863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3"/>
          </p:cNvCxnSpPr>
          <p:nvPr/>
        </p:nvCxnSpPr>
        <p:spPr>
          <a:xfrm>
            <a:off x="4477054" y="2276872"/>
            <a:ext cx="887034" cy="864096"/>
          </a:xfrm>
          <a:prstGeom prst="straightConnector1">
            <a:avLst/>
          </a:prstGeom>
          <a:ln w="38100">
            <a:solidFill>
              <a:srgbClr val="4A7EBB">
                <a:alpha val="56863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8" idx="1"/>
          </p:cNvCxnSpPr>
          <p:nvPr/>
        </p:nvCxnSpPr>
        <p:spPr>
          <a:xfrm flipH="1" flipV="1">
            <a:off x="1043608" y="2996952"/>
            <a:ext cx="1554578" cy="3132348"/>
          </a:xfrm>
          <a:prstGeom prst="straightConnector1">
            <a:avLst/>
          </a:prstGeom>
          <a:ln w="38100">
            <a:solidFill>
              <a:srgbClr val="4A7EBB">
                <a:alpha val="56863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3"/>
          </p:cNvCxnSpPr>
          <p:nvPr/>
        </p:nvCxnSpPr>
        <p:spPr>
          <a:xfrm flipV="1">
            <a:off x="4627730" y="2996952"/>
            <a:ext cx="2176518" cy="3132348"/>
          </a:xfrm>
          <a:prstGeom prst="straightConnector1">
            <a:avLst/>
          </a:prstGeom>
          <a:ln w="38100">
            <a:solidFill>
              <a:srgbClr val="4A7EBB">
                <a:alpha val="56863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Common semantics </a:t>
            </a:r>
            <a:r>
              <a:rPr lang="en-CA" dirty="0" smtClean="0"/>
              <a:t>in all loops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2748862" y="1196752"/>
            <a:ext cx="172819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Initializer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2748862" y="4401108"/>
            <a:ext cx="172819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Checker</a:t>
            </a:r>
            <a:endParaRPr lang="en-CA" dirty="0"/>
          </a:p>
        </p:txBody>
      </p:sp>
      <p:sp>
        <p:nvSpPr>
          <p:cNvPr id="15" name="Rectangle 14"/>
          <p:cNvSpPr/>
          <p:nvPr/>
        </p:nvSpPr>
        <p:spPr>
          <a:xfrm>
            <a:off x="2748862" y="2060848"/>
            <a:ext cx="172819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Updater</a:t>
            </a:r>
            <a:endParaRPr lang="en-CA" dirty="0"/>
          </a:p>
        </p:txBody>
      </p:sp>
      <p:sp>
        <p:nvSpPr>
          <p:cNvPr id="18" name="Rectangle 17"/>
          <p:cNvSpPr/>
          <p:nvPr/>
        </p:nvSpPr>
        <p:spPr>
          <a:xfrm>
            <a:off x="2598186" y="5805264"/>
            <a:ext cx="202954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Code statements</a:t>
            </a:r>
          </a:p>
          <a:p>
            <a:pPr algn="ctr"/>
            <a:r>
              <a:rPr lang="en-CA" dirty="0" smtClean="0"/>
              <a:t>(Body)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77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For syntax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CA" sz="2800" dirty="0" smtClean="0">
                <a:latin typeface="Consolas" pitchFamily="49" charset="0"/>
                <a:cs typeface="Consolas" pitchFamily="49" charset="0"/>
              </a:rPr>
              <a:t>(«</a:t>
            </a:r>
            <a:r>
              <a:rPr lang="en-CA" sz="2800" dirty="0" err="1" smtClean="0">
                <a:latin typeface="Consolas" pitchFamily="49" charset="0"/>
                <a:cs typeface="Consolas" pitchFamily="49" charset="0"/>
              </a:rPr>
              <a:t>initializer»;«checker»;«updater</a:t>
            </a:r>
            <a:r>
              <a:rPr lang="en-CA" sz="2800" dirty="0" smtClean="0">
                <a:latin typeface="Consolas" pitchFamily="49" charset="0"/>
                <a:cs typeface="Consolas" pitchFamily="49" charset="0"/>
              </a:rPr>
              <a:t>»)</a:t>
            </a:r>
          </a:p>
          <a:p>
            <a:pPr marL="0" indent="0">
              <a:buNone/>
            </a:pPr>
            <a:r>
              <a:rPr lang="en-CA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800" dirty="0" smtClean="0">
                <a:latin typeface="Consolas" pitchFamily="49" charset="0"/>
                <a:cs typeface="Consolas" pitchFamily="49" charset="0"/>
              </a:rPr>
              <a:t> code </a:t>
            </a:r>
            <a:r>
              <a:rPr lang="en-CA" sz="2800" dirty="0">
                <a:latin typeface="Consolas" pitchFamily="49" charset="0"/>
                <a:cs typeface="Consolas" pitchFamily="49" charset="0"/>
              </a:rPr>
              <a:t>statements</a:t>
            </a:r>
          </a:p>
          <a:p>
            <a:pPr marL="0" indent="0">
              <a:buNone/>
            </a:pPr>
            <a:r>
              <a:rPr lang="en-CA" sz="2800" dirty="0">
                <a:latin typeface="Consolas" pitchFamily="49" charset="0"/>
                <a:cs typeface="Consolas" pitchFamily="49" charset="0"/>
              </a:rPr>
              <a:t>  code statements</a:t>
            </a:r>
            <a:endParaRPr lang="en-CA" sz="2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088390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For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 counter = 0; counter &lt; 5; counter++)</a:t>
            </a:r>
          </a:p>
          <a:p>
            <a:pPr marL="0" indent="0">
              <a:buNone/>
            </a:pP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400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"Hello"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400" dirty="0" smtClean="0">
                <a:cs typeface="Consolas" pitchFamily="49" charset="0"/>
              </a:rPr>
              <a:t>The succeeding slide demonstrates that the three parts of the for header are all optional!</a:t>
            </a:r>
            <a:endParaRPr lang="en-CA" sz="2400" dirty="0" smtClean="0">
              <a:cs typeface="Consolas" pitchFamily="49" charset="0"/>
            </a:endParaRP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271216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705</Words>
  <Application>Microsoft Office PowerPoint</Application>
  <PresentationFormat>On-screen Show (4:3)</PresentationFormat>
  <Paragraphs>170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Programming I</vt:lpstr>
      <vt:lpstr>Control Structures</vt:lpstr>
      <vt:lpstr>do-while and while statements</vt:lpstr>
      <vt:lpstr>Different kinds of Loops</vt:lpstr>
      <vt:lpstr>do-while and while statements</vt:lpstr>
      <vt:lpstr>do-while and while statements</vt:lpstr>
      <vt:lpstr>Common semantics in all loops</vt:lpstr>
      <vt:lpstr>For syntax</vt:lpstr>
      <vt:lpstr>For example</vt:lpstr>
      <vt:lpstr>A For example</vt:lpstr>
      <vt:lpstr>A little bit about scoping</vt:lpstr>
      <vt:lpstr>A little bit about scoping</vt:lpstr>
      <vt:lpstr>Which is the best loop?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Narendra Pershad</cp:lastModifiedBy>
  <cp:revision>71</cp:revision>
  <dcterms:created xsi:type="dcterms:W3CDTF">2013-02-12T13:42:02Z</dcterms:created>
  <dcterms:modified xsi:type="dcterms:W3CDTF">2018-10-19T13:22:10Z</dcterms:modified>
</cp:coreProperties>
</file>