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F14DA1B-3D8B-4BBE-BA45-8766DFCFC73D}" type="datetimeFigureOut">
              <a:rPr lang="en-US" smtClean="0"/>
              <a:t>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A17A24D6-85CB-46D2-BA4F-FEBCB51698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14DA1B-3D8B-4BBE-BA45-8766DFCFC73D}" type="datetimeFigureOut">
              <a:rPr lang="en-US" smtClean="0"/>
              <a:t>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7A24D6-85CB-46D2-BA4F-FEBCB51698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14DA1B-3D8B-4BBE-BA45-8766DFCFC73D}" type="datetimeFigureOut">
              <a:rPr lang="en-US" smtClean="0"/>
              <a:t>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7A24D6-85CB-46D2-BA4F-FEBCB51698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F14DA1B-3D8B-4BBE-BA45-8766DFCFC73D}" type="datetimeFigureOut">
              <a:rPr lang="en-US" smtClean="0"/>
              <a:t>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7A24D6-85CB-46D2-BA4F-FEBCB51698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F14DA1B-3D8B-4BBE-BA45-8766DFCFC73D}" type="datetimeFigureOut">
              <a:rPr lang="en-US" smtClean="0"/>
              <a:t>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7A24D6-85CB-46D2-BA4F-FEBCB51698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F14DA1B-3D8B-4BBE-BA45-8766DFCFC73D}" type="datetimeFigureOut">
              <a:rPr lang="en-US" smtClean="0"/>
              <a:t>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7A24D6-85CB-46D2-BA4F-FEBCB51698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F14DA1B-3D8B-4BBE-BA45-8766DFCFC73D}" type="datetimeFigureOut">
              <a:rPr lang="en-US" smtClean="0"/>
              <a:t>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17A24D6-85CB-46D2-BA4F-FEBCB51698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F14DA1B-3D8B-4BBE-BA45-8766DFCFC73D}" type="datetimeFigureOut">
              <a:rPr lang="en-US" smtClean="0"/>
              <a:t>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17A24D6-85CB-46D2-BA4F-FEBCB51698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F14DA1B-3D8B-4BBE-BA45-8766DFCFC73D}" type="datetimeFigureOut">
              <a:rPr lang="en-US" smtClean="0"/>
              <a:t>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17A24D6-85CB-46D2-BA4F-FEBCB51698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F14DA1B-3D8B-4BBE-BA45-8766DFCFC73D}" type="datetimeFigureOut">
              <a:rPr lang="en-US" smtClean="0"/>
              <a:t>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7A24D6-85CB-46D2-BA4F-FEBCB51698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F14DA1B-3D8B-4BBE-BA45-8766DFCFC73D}" type="datetimeFigureOut">
              <a:rPr lang="en-US" smtClean="0"/>
              <a:t>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7A24D6-85CB-46D2-BA4F-FEBCB5169802}"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F14DA1B-3D8B-4BBE-BA45-8766DFCFC73D}" type="datetimeFigureOut">
              <a:rPr lang="en-US" smtClean="0"/>
              <a:t>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17A24D6-85CB-46D2-BA4F-FEBCB51698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7772400" cy="2667000"/>
          </a:xfrm>
        </p:spPr>
        <p:txBody>
          <a:bodyPr>
            <a:normAutofit/>
          </a:bodyPr>
          <a:lstStyle/>
          <a:p>
            <a:pPr algn="ctr"/>
            <a:r>
              <a:rPr lang="en-US" dirty="0" smtClean="0"/>
              <a:t>Presentation Of Awareness Of Phishing Attack</a:t>
            </a:r>
            <a:endParaRPr lang="en-US" dirty="0"/>
          </a:p>
        </p:txBody>
      </p:sp>
    </p:spTree>
    <p:extLst>
      <p:ext uri="{BB962C8B-B14F-4D97-AF65-F5344CB8AC3E}">
        <p14:creationId xmlns:p14="http://schemas.microsoft.com/office/powerpoint/2010/main" val="179087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413248"/>
          </a:xfrm>
        </p:spPr>
        <p:txBody>
          <a:bodyPr>
            <a:normAutofit/>
          </a:bodyPr>
          <a:lstStyle/>
          <a:p>
            <a:pPr marL="0" indent="0">
              <a:buNone/>
            </a:pPr>
            <a:r>
              <a:rPr lang="en-US" b="1" dirty="0">
                <a:solidFill>
                  <a:srgbClr val="FF0000"/>
                </a:solidFill>
              </a:rPr>
              <a:t>CAUSES OF PHISHING </a:t>
            </a:r>
            <a:endParaRPr lang="en-US" b="1" dirty="0" smtClean="0">
              <a:solidFill>
                <a:srgbClr val="FF0000"/>
              </a:solidFill>
            </a:endParaRPr>
          </a:p>
          <a:p>
            <a:r>
              <a:rPr lang="en-US" dirty="0" smtClean="0"/>
              <a:t> </a:t>
            </a:r>
            <a:r>
              <a:rPr lang="en-US" sz="2600" dirty="0"/>
              <a:t>Misleading e-mails No check of source address </a:t>
            </a:r>
            <a:endParaRPr lang="en-US" sz="2600" dirty="0" smtClean="0"/>
          </a:p>
          <a:p>
            <a:r>
              <a:rPr lang="en-US" sz="2600" dirty="0" smtClean="0"/>
              <a:t>Vulnerability </a:t>
            </a:r>
            <a:r>
              <a:rPr lang="en-US" sz="2600" dirty="0"/>
              <a:t>in browsers No strong authentication at websites of banks and financial institutions Limited use of digital signatures </a:t>
            </a:r>
            <a:endParaRPr lang="en-US" sz="2600" dirty="0" smtClean="0"/>
          </a:p>
          <a:p>
            <a:r>
              <a:rPr lang="en-US" sz="2600" dirty="0" smtClean="0"/>
              <a:t>Non-availability </a:t>
            </a:r>
            <a:r>
              <a:rPr lang="en-US" sz="2600" dirty="0"/>
              <a:t>of secure desktop tools Lack of user awareness </a:t>
            </a:r>
            <a:endParaRPr lang="en-US" sz="2600" dirty="0" smtClean="0"/>
          </a:p>
          <a:p>
            <a:r>
              <a:rPr lang="en-US" sz="2600" dirty="0" smtClean="0"/>
              <a:t>Vulnerability </a:t>
            </a:r>
            <a:r>
              <a:rPr lang="en-US" sz="2600" dirty="0"/>
              <a:t>in applications</a:t>
            </a:r>
            <a:endParaRPr lang="en-US" sz="2600" dirty="0"/>
          </a:p>
        </p:txBody>
      </p:sp>
    </p:spTree>
    <p:extLst>
      <p:ext uri="{BB962C8B-B14F-4D97-AF65-F5344CB8AC3E}">
        <p14:creationId xmlns:p14="http://schemas.microsoft.com/office/powerpoint/2010/main" val="1400593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lstStyle/>
          <a:p>
            <a:pPr marL="0" indent="0">
              <a:buNone/>
            </a:pPr>
            <a:r>
              <a:rPr lang="en-US" b="1" dirty="0">
                <a:solidFill>
                  <a:srgbClr val="FF0000"/>
                </a:solidFill>
              </a:rPr>
              <a:t>EFFECTS OF PHISHING </a:t>
            </a:r>
            <a:endParaRPr lang="en-US" b="1" dirty="0" smtClean="0">
              <a:solidFill>
                <a:srgbClr val="FF0000"/>
              </a:solidFill>
            </a:endParaRPr>
          </a:p>
          <a:p>
            <a:pPr marL="514350" indent="-514350">
              <a:buFont typeface="+mj-lt"/>
              <a:buAutoNum type="arabicPeriod"/>
            </a:pPr>
            <a:r>
              <a:rPr lang="en-US" sz="2400" dirty="0" smtClean="0"/>
              <a:t>Internet </a:t>
            </a:r>
            <a:r>
              <a:rPr lang="en-US" sz="2400" dirty="0"/>
              <a:t>fraud </a:t>
            </a:r>
            <a:r>
              <a:rPr lang="en-US" sz="2400" dirty="0" smtClean="0"/>
              <a:t> </a:t>
            </a:r>
          </a:p>
          <a:p>
            <a:pPr marL="514350" indent="-514350">
              <a:buFont typeface="+mj-lt"/>
              <a:buAutoNum type="arabicPeriod"/>
            </a:pPr>
            <a:r>
              <a:rPr lang="en-US" sz="2400" dirty="0" smtClean="0"/>
              <a:t>Identity </a:t>
            </a:r>
            <a:r>
              <a:rPr lang="en-US" sz="2400" dirty="0"/>
              <a:t>theft </a:t>
            </a:r>
            <a:endParaRPr lang="en-US" sz="2400" dirty="0" smtClean="0"/>
          </a:p>
          <a:p>
            <a:pPr marL="514350" indent="-514350">
              <a:buFont typeface="+mj-lt"/>
              <a:buAutoNum type="arabicPeriod"/>
            </a:pPr>
            <a:r>
              <a:rPr lang="en-US" sz="2400" dirty="0" smtClean="0"/>
              <a:t>Financial </a:t>
            </a:r>
            <a:r>
              <a:rPr lang="en-US" sz="2400" dirty="0"/>
              <a:t>loss to the original institutions Difficulties in Law Enforcement Investigations </a:t>
            </a:r>
            <a:endParaRPr lang="en-US" sz="2400" dirty="0" smtClean="0"/>
          </a:p>
          <a:p>
            <a:pPr marL="514350" indent="-514350">
              <a:buFont typeface="+mj-lt"/>
              <a:buAutoNum type="arabicPeriod"/>
            </a:pPr>
            <a:r>
              <a:rPr lang="en-US" sz="2400" dirty="0" smtClean="0"/>
              <a:t>Erosion </a:t>
            </a:r>
            <a:r>
              <a:rPr lang="en-US" sz="2400" dirty="0"/>
              <a:t>of Public Trust in the Internet.</a:t>
            </a:r>
            <a:endParaRPr lang="en-US" sz="2400" dirty="0"/>
          </a:p>
        </p:txBody>
      </p:sp>
    </p:spTree>
    <p:extLst>
      <p:ext uri="{BB962C8B-B14F-4D97-AF65-F5344CB8AC3E}">
        <p14:creationId xmlns:p14="http://schemas.microsoft.com/office/powerpoint/2010/main" val="348118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a:bodyPr>
          <a:lstStyle/>
          <a:p>
            <a:pPr marL="0" indent="0">
              <a:buNone/>
            </a:pPr>
            <a:r>
              <a:rPr lang="en-US" b="1" dirty="0"/>
              <a:t>CONCLUSION</a:t>
            </a:r>
          </a:p>
          <a:p>
            <a:endParaRPr lang="en-US" dirty="0" smtClean="0"/>
          </a:p>
          <a:p>
            <a:r>
              <a:rPr lang="en-US" sz="2400" dirty="0" smtClean="0"/>
              <a:t>No </a:t>
            </a:r>
            <a:r>
              <a:rPr lang="en-US" sz="2400" dirty="0"/>
              <a:t>single technology will completely stop phishing</a:t>
            </a:r>
            <a:r>
              <a:rPr lang="en-US" sz="2400" dirty="0" smtClean="0"/>
              <a:t>.</a:t>
            </a:r>
            <a:endParaRPr lang="en-US" sz="2400" dirty="0"/>
          </a:p>
          <a:p>
            <a:r>
              <a:rPr lang="en-US" sz="2400" dirty="0" smtClean="0"/>
              <a:t>However</a:t>
            </a:r>
            <a:r>
              <a:rPr lang="en-US" sz="2400" dirty="0"/>
              <a:t>, a combination of good organization and practice, proper application of current technologies, and improvements in security technology has the potential to drastically reduce the prevalence of phishing and the losses suffered from it.</a:t>
            </a:r>
          </a:p>
        </p:txBody>
      </p:sp>
    </p:spTree>
    <p:extLst>
      <p:ext uri="{BB962C8B-B14F-4D97-AF65-F5344CB8AC3E}">
        <p14:creationId xmlns:p14="http://schemas.microsoft.com/office/powerpoint/2010/main" val="420999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fontScale="92500" lnSpcReduction="20000"/>
          </a:bodyPr>
          <a:lstStyle/>
          <a:p>
            <a:pPr marL="0" indent="0">
              <a:buNone/>
            </a:pPr>
            <a:r>
              <a:rPr lang="en-US" sz="3000" b="1" dirty="0" smtClean="0"/>
              <a:t>CONTENTS</a:t>
            </a:r>
          </a:p>
          <a:p>
            <a:endParaRPr lang="en-US" dirty="0" smtClean="0"/>
          </a:p>
          <a:p>
            <a:r>
              <a:rPr lang="en-US" dirty="0" smtClean="0"/>
              <a:t>Introduction</a:t>
            </a:r>
          </a:p>
          <a:p>
            <a:r>
              <a:rPr lang="en-US" dirty="0" smtClean="0"/>
              <a:t>What </a:t>
            </a:r>
            <a:r>
              <a:rPr lang="en-US" dirty="0"/>
              <a:t>is </a:t>
            </a:r>
            <a:r>
              <a:rPr lang="en-US" dirty="0" smtClean="0"/>
              <a:t>Phishing</a:t>
            </a:r>
          </a:p>
          <a:p>
            <a:r>
              <a:rPr lang="en-US" dirty="0" smtClean="0"/>
              <a:t>How </a:t>
            </a:r>
            <a:r>
              <a:rPr lang="en-US" dirty="0"/>
              <a:t>does phishing work</a:t>
            </a:r>
            <a:r>
              <a:rPr lang="en-US" dirty="0" smtClean="0"/>
              <a:t>?</a:t>
            </a:r>
          </a:p>
          <a:p>
            <a:r>
              <a:rPr lang="en-US" dirty="0" smtClean="0"/>
              <a:t>What </a:t>
            </a:r>
            <a:r>
              <a:rPr lang="en-US" dirty="0"/>
              <a:t>the are dangers of phishing attacks</a:t>
            </a:r>
            <a:r>
              <a:rPr lang="en-US" dirty="0" smtClean="0"/>
              <a:t>?</a:t>
            </a:r>
          </a:p>
          <a:p>
            <a:r>
              <a:rPr lang="en-US" dirty="0" smtClean="0"/>
              <a:t>Phishing Examples</a:t>
            </a:r>
          </a:p>
          <a:p>
            <a:r>
              <a:rPr lang="en-US" dirty="0" smtClean="0"/>
              <a:t>The </a:t>
            </a:r>
            <a:r>
              <a:rPr lang="en-US" dirty="0"/>
              <a:t>different flavor of Phishing </a:t>
            </a:r>
            <a:r>
              <a:rPr lang="en-US" dirty="0" smtClean="0"/>
              <a:t>attack</a:t>
            </a:r>
          </a:p>
          <a:p>
            <a:r>
              <a:rPr lang="en-US" dirty="0" smtClean="0"/>
              <a:t>Types </a:t>
            </a:r>
            <a:r>
              <a:rPr lang="en-US" dirty="0"/>
              <a:t>of </a:t>
            </a:r>
            <a:r>
              <a:rPr lang="en-US" dirty="0" smtClean="0"/>
              <a:t>Phishing</a:t>
            </a:r>
          </a:p>
          <a:p>
            <a:r>
              <a:rPr lang="en-US" dirty="0" smtClean="0"/>
              <a:t>How </a:t>
            </a:r>
            <a:r>
              <a:rPr lang="en-US" dirty="0"/>
              <a:t>do I protect against phishing attacks</a:t>
            </a:r>
            <a:r>
              <a:rPr lang="en-US" dirty="0" smtClean="0"/>
              <a:t>?</a:t>
            </a:r>
          </a:p>
          <a:p>
            <a:r>
              <a:rPr lang="en-US" dirty="0" smtClean="0"/>
              <a:t>Causes </a:t>
            </a:r>
            <a:r>
              <a:rPr lang="en-US" dirty="0"/>
              <a:t>of </a:t>
            </a:r>
            <a:r>
              <a:rPr lang="en-US" dirty="0" smtClean="0"/>
              <a:t>Phishing</a:t>
            </a:r>
          </a:p>
          <a:p>
            <a:r>
              <a:rPr lang="en-US" dirty="0" smtClean="0"/>
              <a:t>Effects </a:t>
            </a:r>
            <a:r>
              <a:rPr lang="en-US" dirty="0"/>
              <a:t>of </a:t>
            </a:r>
            <a:r>
              <a:rPr lang="en-US" dirty="0" smtClean="0"/>
              <a:t>Phishing</a:t>
            </a:r>
          </a:p>
          <a:p>
            <a:r>
              <a:rPr lang="en-US" dirty="0" smtClean="0"/>
              <a:t>Conclusion</a:t>
            </a:r>
          </a:p>
          <a:p>
            <a:r>
              <a:rPr lang="en-US" dirty="0" smtClean="0"/>
              <a:t>Reference</a:t>
            </a:r>
            <a:endParaRPr lang="en-US" dirty="0"/>
          </a:p>
        </p:txBody>
      </p:sp>
    </p:spTree>
    <p:extLst>
      <p:ext uri="{BB962C8B-B14F-4D97-AF65-F5344CB8AC3E}">
        <p14:creationId xmlns:p14="http://schemas.microsoft.com/office/powerpoint/2010/main" val="196549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413248"/>
          </a:xfrm>
        </p:spPr>
        <p:txBody>
          <a:bodyPr>
            <a:normAutofit fontScale="92500"/>
          </a:bodyPr>
          <a:lstStyle/>
          <a:p>
            <a:pPr marL="0" indent="0">
              <a:buNone/>
            </a:pPr>
            <a:r>
              <a:rPr lang="en-US" sz="3000" b="1" dirty="0" smtClean="0"/>
              <a:t>INTRODUCTION</a:t>
            </a:r>
          </a:p>
          <a:p>
            <a:pPr marL="0" indent="0">
              <a:buNone/>
            </a:pPr>
            <a:r>
              <a:rPr lang="en-US" sz="2600" dirty="0" smtClean="0"/>
              <a:t>Phishing </a:t>
            </a:r>
            <a:r>
              <a:rPr lang="en-US" sz="2600" dirty="0"/>
              <a:t>is the most powerful and popular attack </a:t>
            </a:r>
            <a:r>
              <a:rPr lang="en-US" sz="2600" dirty="0" err="1"/>
              <a:t>forhacking</a:t>
            </a:r>
            <a:r>
              <a:rPr lang="en-US" sz="2600" dirty="0"/>
              <a:t> into emails and web accounts</a:t>
            </a:r>
            <a:r>
              <a:rPr lang="en-US" sz="2600" dirty="0" smtClean="0"/>
              <a:t>.</a:t>
            </a:r>
          </a:p>
          <a:p>
            <a:pPr marL="0" indent="0">
              <a:buNone/>
            </a:pPr>
            <a:endParaRPr lang="en-US" sz="2600" dirty="0" smtClean="0"/>
          </a:p>
          <a:p>
            <a:pPr marL="0" indent="0">
              <a:buNone/>
            </a:pPr>
            <a:r>
              <a:rPr lang="en-US" sz="2600" dirty="0" smtClean="0"/>
              <a:t>Cyber </a:t>
            </a:r>
            <a:r>
              <a:rPr lang="en-US" sz="2600" dirty="0"/>
              <a:t>criminals use this attack to hack into </a:t>
            </a:r>
            <a:r>
              <a:rPr lang="en-US" sz="2600" dirty="0" err="1"/>
              <a:t>bankaccounts</a:t>
            </a:r>
            <a:r>
              <a:rPr lang="en-US" sz="2600" dirty="0"/>
              <a:t>, Facebook accounts and email account </a:t>
            </a:r>
            <a:r>
              <a:rPr lang="en-US" sz="2600" dirty="0" err="1"/>
              <a:t>ofinnocent</a:t>
            </a:r>
            <a:r>
              <a:rPr lang="en-US" sz="2600" dirty="0"/>
              <a:t> people</a:t>
            </a:r>
            <a:r>
              <a:rPr lang="en-US" sz="2600" dirty="0" smtClean="0"/>
              <a:t>.</a:t>
            </a:r>
          </a:p>
          <a:p>
            <a:pPr marL="0" indent="0">
              <a:buNone/>
            </a:pPr>
            <a:endParaRPr lang="en-US" sz="2600" dirty="0" smtClean="0"/>
          </a:p>
          <a:p>
            <a:pPr marL="0" indent="0">
              <a:buNone/>
            </a:pPr>
            <a:r>
              <a:rPr lang="en-US" sz="2600" dirty="0" smtClean="0"/>
              <a:t>Every </a:t>
            </a:r>
            <a:r>
              <a:rPr lang="en-US" sz="2600" dirty="0"/>
              <a:t>year, most of the biggest cyber crime </a:t>
            </a:r>
            <a:r>
              <a:rPr lang="en-US" sz="2600" dirty="0" err="1"/>
              <a:t>caseinvolve</a:t>
            </a:r>
            <a:r>
              <a:rPr lang="en-US" sz="2600" dirty="0"/>
              <a:t> this attack</a:t>
            </a:r>
            <a:r>
              <a:rPr lang="en-US" sz="2600" dirty="0" smtClean="0"/>
              <a:t>.</a:t>
            </a:r>
          </a:p>
          <a:p>
            <a:pPr marL="0" indent="0">
              <a:buNone/>
            </a:pPr>
            <a:endParaRPr lang="en-US" sz="2600" dirty="0"/>
          </a:p>
          <a:p>
            <a:pPr marL="0" indent="0">
              <a:buNone/>
            </a:pPr>
            <a:r>
              <a:rPr lang="en-US" sz="2600" dirty="0" smtClean="0"/>
              <a:t>So </a:t>
            </a:r>
            <a:r>
              <a:rPr lang="en-US" sz="2600" dirty="0"/>
              <a:t>we must know what is Phishing and how </a:t>
            </a:r>
            <a:r>
              <a:rPr lang="en-US" sz="2600" dirty="0" err="1"/>
              <a:t>toprotect</a:t>
            </a:r>
            <a:r>
              <a:rPr lang="en-US" sz="2600" dirty="0"/>
              <a:t> your accounts from phishing attack.</a:t>
            </a:r>
          </a:p>
        </p:txBody>
      </p:sp>
    </p:spTree>
    <p:extLst>
      <p:ext uri="{BB962C8B-B14F-4D97-AF65-F5344CB8AC3E}">
        <p14:creationId xmlns:p14="http://schemas.microsoft.com/office/powerpoint/2010/main" val="10331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WHAT IS PHISHING? </a:t>
            </a:r>
            <a:endParaRPr lang="en-US" b="1" dirty="0"/>
          </a:p>
          <a:p>
            <a:endParaRPr lang="en-US" dirty="0" smtClean="0"/>
          </a:p>
          <a:p>
            <a:pPr marL="0" indent="0">
              <a:buNone/>
            </a:pPr>
            <a:r>
              <a:rPr lang="en-US" sz="2400" dirty="0" smtClean="0"/>
              <a:t>Phishing </a:t>
            </a:r>
            <a:r>
              <a:rPr lang="en-US" sz="2400" dirty="0"/>
              <a:t>is the act of fooling a computer user into submitting personal information by creating a counterfeit it website that looks like a real (and trusted)site. </a:t>
            </a:r>
            <a:endParaRPr lang="en-US" sz="2400" dirty="0" smtClean="0"/>
          </a:p>
          <a:p>
            <a:pPr marL="0" indent="0">
              <a:buNone/>
            </a:pPr>
            <a:endParaRPr lang="en-US" sz="2400" dirty="0"/>
          </a:p>
          <a:p>
            <a:pPr marL="0" indent="0">
              <a:buNone/>
            </a:pPr>
            <a:r>
              <a:rPr lang="en-US" sz="2400" dirty="0" smtClean="0"/>
              <a:t>It </a:t>
            </a:r>
            <a:r>
              <a:rPr lang="en-US" sz="2400" dirty="0"/>
              <a:t>is a hacker technique of "fishing" for passwords and other secret financial info.</a:t>
            </a:r>
            <a:endParaRPr lang="en-US" sz="2400" dirty="0"/>
          </a:p>
        </p:txBody>
      </p:sp>
    </p:spTree>
    <p:extLst>
      <p:ext uri="{BB962C8B-B14F-4D97-AF65-F5344CB8AC3E}">
        <p14:creationId xmlns:p14="http://schemas.microsoft.com/office/powerpoint/2010/main" val="865523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530225"/>
            <a:ext cx="8153400" cy="5413375"/>
          </a:xfrm>
        </p:spPr>
      </p:pic>
    </p:spTree>
    <p:extLst>
      <p:ext uri="{BB962C8B-B14F-4D97-AF65-F5344CB8AC3E}">
        <p14:creationId xmlns:p14="http://schemas.microsoft.com/office/powerpoint/2010/main" val="320102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530225"/>
            <a:ext cx="8229600" cy="5337175"/>
          </a:xfrm>
        </p:spPr>
      </p:pic>
    </p:spTree>
    <p:extLst>
      <p:ext uri="{BB962C8B-B14F-4D97-AF65-F5344CB8AC3E}">
        <p14:creationId xmlns:p14="http://schemas.microsoft.com/office/powerpoint/2010/main" val="362537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TYPES OF PHISHING: </a:t>
            </a:r>
            <a:endParaRPr lang="en-US" b="1" dirty="0" smtClean="0"/>
          </a:p>
          <a:p>
            <a:pPr marL="0" indent="0">
              <a:buNone/>
            </a:pPr>
            <a:endParaRPr lang="en-US" dirty="0" smtClean="0"/>
          </a:p>
          <a:p>
            <a:pPr marL="0" indent="0">
              <a:buNone/>
            </a:pPr>
            <a:r>
              <a:rPr lang="en-US" sz="2400" dirty="0" smtClean="0"/>
              <a:t>1</a:t>
            </a:r>
            <a:r>
              <a:rPr lang="en-US" sz="2400" dirty="0"/>
              <a:t>) Deceptive phishing </a:t>
            </a:r>
            <a:endParaRPr lang="en-US" sz="2400" dirty="0" smtClean="0"/>
          </a:p>
          <a:p>
            <a:pPr marL="0" indent="0">
              <a:buNone/>
            </a:pPr>
            <a:r>
              <a:rPr lang="en-US" sz="2400" dirty="0" smtClean="0"/>
              <a:t>2</a:t>
            </a:r>
            <a:r>
              <a:rPr lang="en-US" sz="2400" dirty="0"/>
              <a:t>) Spear phishing </a:t>
            </a:r>
            <a:endParaRPr lang="en-US" sz="2400" dirty="0" smtClean="0"/>
          </a:p>
          <a:p>
            <a:pPr marL="0" indent="0">
              <a:buNone/>
            </a:pPr>
            <a:r>
              <a:rPr lang="en-US" sz="2400" dirty="0" smtClean="0"/>
              <a:t>3</a:t>
            </a:r>
            <a:r>
              <a:rPr lang="en-US" sz="2400" dirty="0"/>
              <a:t>) Whaling </a:t>
            </a:r>
            <a:endParaRPr lang="en-US" sz="2400" dirty="0" smtClean="0"/>
          </a:p>
          <a:p>
            <a:pPr marL="0" indent="0">
              <a:buNone/>
            </a:pPr>
            <a:r>
              <a:rPr lang="en-US" sz="2400" dirty="0" smtClean="0"/>
              <a:t>4) </a:t>
            </a:r>
            <a:r>
              <a:rPr lang="en-US" sz="2400" dirty="0"/>
              <a:t>Pharming</a:t>
            </a:r>
            <a:endParaRPr lang="en-US" sz="2400" dirty="0"/>
          </a:p>
        </p:txBody>
      </p:sp>
    </p:spTree>
    <p:extLst>
      <p:ext uri="{BB962C8B-B14F-4D97-AF65-F5344CB8AC3E}">
        <p14:creationId xmlns:p14="http://schemas.microsoft.com/office/powerpoint/2010/main" val="90353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a:bodyPr>
          <a:lstStyle/>
          <a:p>
            <a:pPr marL="0" indent="0">
              <a:buNone/>
            </a:pPr>
            <a:r>
              <a:rPr lang="en-US" sz="3000" b="1" dirty="0"/>
              <a:t>WHAT THE ARE DANGERS OF PHISHING ATTACKS?</a:t>
            </a:r>
          </a:p>
          <a:p>
            <a:endParaRPr lang="en-US" dirty="0" smtClean="0"/>
          </a:p>
          <a:p>
            <a:r>
              <a:rPr lang="en-US" sz="2600" dirty="0" smtClean="0"/>
              <a:t>Sometimes </a:t>
            </a:r>
            <a:r>
              <a:rPr lang="en-US" sz="2600" dirty="0"/>
              <a:t>attackers are satisfied with getting a victim's credit card information or other personal data for financial gain</a:t>
            </a:r>
            <a:r>
              <a:rPr lang="en-US" sz="2600" dirty="0" smtClean="0"/>
              <a:t>.</a:t>
            </a:r>
          </a:p>
          <a:p>
            <a:endParaRPr lang="en-US" sz="2600" dirty="0"/>
          </a:p>
          <a:p>
            <a:r>
              <a:rPr lang="en-US" sz="2600" dirty="0" smtClean="0"/>
              <a:t>Other </a:t>
            </a:r>
            <a:r>
              <a:rPr lang="en-US" sz="2600" dirty="0"/>
              <a:t>times, phishing emails are sent to obtain employee login information or other details for use in an advanced attack against a specific company.</a:t>
            </a:r>
          </a:p>
        </p:txBody>
      </p:sp>
    </p:spTree>
    <p:extLst>
      <p:ext uri="{BB962C8B-B14F-4D97-AF65-F5344CB8AC3E}">
        <p14:creationId xmlns:p14="http://schemas.microsoft.com/office/powerpoint/2010/main" val="121147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fontScale="62500" lnSpcReduction="20000"/>
          </a:bodyPr>
          <a:lstStyle/>
          <a:p>
            <a:pPr marL="0" indent="0">
              <a:buNone/>
            </a:pPr>
            <a:r>
              <a:rPr lang="en-US" sz="4000" b="1" dirty="0"/>
              <a:t>HOW DO I PROTECT AGAINST PHISHING ATTACKS? </a:t>
            </a:r>
            <a:endParaRPr lang="en-US" sz="4000" b="1" dirty="0" smtClean="0"/>
          </a:p>
          <a:p>
            <a:endParaRPr lang="en-US" sz="4000" dirty="0" smtClean="0"/>
          </a:p>
          <a:p>
            <a:pPr marL="0" indent="0">
              <a:buNone/>
            </a:pPr>
            <a:r>
              <a:rPr lang="en-US" sz="3400" b="1" dirty="0" smtClean="0">
                <a:solidFill>
                  <a:srgbClr val="FF0000"/>
                </a:solidFill>
              </a:rPr>
              <a:t>User </a:t>
            </a:r>
            <a:r>
              <a:rPr lang="en-US" sz="3400" b="1" dirty="0">
                <a:solidFill>
                  <a:srgbClr val="FF0000"/>
                </a:solidFill>
              </a:rPr>
              <a:t>education </a:t>
            </a:r>
            <a:r>
              <a:rPr lang="en-US" sz="3400" b="1" dirty="0" smtClean="0">
                <a:solidFill>
                  <a:srgbClr val="FF0000"/>
                </a:solidFill>
              </a:rPr>
              <a:t> </a:t>
            </a:r>
          </a:p>
          <a:p>
            <a:endParaRPr lang="en-US" sz="3400" dirty="0" smtClean="0"/>
          </a:p>
          <a:p>
            <a:r>
              <a:rPr lang="en-US" sz="3400" dirty="0" smtClean="0"/>
              <a:t>One </a:t>
            </a:r>
            <a:r>
              <a:rPr lang="en-US" sz="3400" dirty="0"/>
              <a:t>way to protect your organization from phishing is user education. </a:t>
            </a:r>
            <a:r>
              <a:rPr lang="en-US" sz="3400" dirty="0" smtClean="0"/>
              <a:t> </a:t>
            </a:r>
          </a:p>
          <a:p>
            <a:endParaRPr lang="en-US" sz="3400" dirty="0" smtClean="0"/>
          </a:p>
          <a:p>
            <a:r>
              <a:rPr lang="en-US" sz="3400" dirty="0" smtClean="0"/>
              <a:t>Education </a:t>
            </a:r>
            <a:r>
              <a:rPr lang="en-US" sz="3400" dirty="0"/>
              <a:t>should involve all employees. </a:t>
            </a:r>
            <a:endParaRPr lang="en-US" sz="3400" dirty="0" smtClean="0"/>
          </a:p>
          <a:p>
            <a:endParaRPr lang="en-US" sz="3400" dirty="0" smtClean="0"/>
          </a:p>
          <a:p>
            <a:endParaRPr lang="en-US" sz="3400" dirty="0" smtClean="0"/>
          </a:p>
          <a:p>
            <a:r>
              <a:rPr lang="en-US" sz="3400" dirty="0" smtClean="0"/>
              <a:t>High-level </a:t>
            </a:r>
            <a:r>
              <a:rPr lang="en-US" sz="3400" dirty="0"/>
              <a:t>executives are often a target Teach them how to recognize a phishing email and what to do when they receive one. </a:t>
            </a:r>
            <a:endParaRPr lang="en-US" sz="3400" dirty="0" smtClean="0"/>
          </a:p>
          <a:p>
            <a:endParaRPr lang="en-US" sz="3400" dirty="0"/>
          </a:p>
          <a:p>
            <a:r>
              <a:rPr lang="en-US" sz="3400" dirty="0" smtClean="0"/>
              <a:t>Simulation </a:t>
            </a:r>
            <a:r>
              <a:rPr lang="en-US" sz="3400" dirty="0"/>
              <a:t>exercises are also key for assessing how your employees react to a staged phishing attack.</a:t>
            </a:r>
            <a:endParaRPr lang="en-US" sz="3400" dirty="0"/>
          </a:p>
        </p:txBody>
      </p:sp>
    </p:spTree>
    <p:extLst>
      <p:ext uri="{BB962C8B-B14F-4D97-AF65-F5344CB8AC3E}">
        <p14:creationId xmlns:p14="http://schemas.microsoft.com/office/powerpoint/2010/main" val="4290628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29</TotalTime>
  <Words>416</Words>
  <Application>Microsoft Office PowerPoint</Application>
  <PresentationFormat>On-screen Show (4:3)</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Presentation Of Awareness Of Phishing Attack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Awareness Of Phishing Attack</dc:title>
  <dc:creator>ASUS</dc:creator>
  <cp:lastModifiedBy>ASUS</cp:lastModifiedBy>
  <cp:revision>3</cp:revision>
  <dcterms:created xsi:type="dcterms:W3CDTF">2024-02-09T10:55:49Z</dcterms:created>
  <dcterms:modified xsi:type="dcterms:W3CDTF">2024-02-09T11:25:23Z</dcterms:modified>
</cp:coreProperties>
</file>