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AB4E-ACCB-471D-ADC5-51D71505AE7E}" type="doc">
      <dgm:prSet loTypeId="urn:microsoft.com/office/officeart/2005/8/layout/defaul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7A7CFE2C-F908-4D20-BD3B-C3AB7441733D}">
      <dgm:prSet/>
      <dgm:spPr/>
      <dgm:t>
        <a:bodyPr/>
        <a:lstStyle/>
        <a:p>
          <a:r>
            <a:rPr lang="en-IN"/>
            <a:t>Overall Revenue  is 57M</a:t>
          </a:r>
          <a:endParaRPr lang="en-US"/>
        </a:p>
      </dgm:t>
    </dgm:pt>
    <dgm:pt modelId="{B32F3008-0FAE-42C7-BD7B-E095E622B213}" type="parTrans" cxnId="{BC19798B-5560-4F88-9515-81902FA3B48D}">
      <dgm:prSet/>
      <dgm:spPr/>
      <dgm:t>
        <a:bodyPr/>
        <a:lstStyle/>
        <a:p>
          <a:endParaRPr lang="en-US"/>
        </a:p>
      </dgm:t>
    </dgm:pt>
    <dgm:pt modelId="{07D79740-186C-4DC1-8D18-05B36C078BBE}" type="sibTrans" cxnId="{BC19798B-5560-4F88-9515-81902FA3B48D}">
      <dgm:prSet/>
      <dgm:spPr/>
      <dgm:t>
        <a:bodyPr/>
        <a:lstStyle/>
        <a:p>
          <a:endParaRPr lang="en-US"/>
        </a:p>
      </dgm:t>
    </dgm:pt>
    <dgm:pt modelId="{DE2A89AA-D0F7-428E-B9D9-BD8E1D5A6E48}">
      <dgm:prSet/>
      <dgm:spPr/>
      <dgm:t>
        <a:bodyPr/>
        <a:lstStyle/>
        <a:p>
          <a:r>
            <a:rPr lang="en-IN"/>
            <a:t>Total interest is 8M</a:t>
          </a:r>
          <a:endParaRPr lang="en-US"/>
        </a:p>
      </dgm:t>
    </dgm:pt>
    <dgm:pt modelId="{E41A34B1-FEBC-4356-A739-1F12A6A64654}" type="parTrans" cxnId="{712B1A20-CCFF-4CAA-83C8-2078936A74EA}">
      <dgm:prSet/>
      <dgm:spPr/>
      <dgm:t>
        <a:bodyPr/>
        <a:lstStyle/>
        <a:p>
          <a:endParaRPr lang="en-US"/>
        </a:p>
      </dgm:t>
    </dgm:pt>
    <dgm:pt modelId="{BB02040B-8C14-4B6D-9BD3-D34F627D03DC}" type="sibTrans" cxnId="{712B1A20-CCFF-4CAA-83C8-2078936A74EA}">
      <dgm:prSet/>
      <dgm:spPr/>
      <dgm:t>
        <a:bodyPr/>
        <a:lstStyle/>
        <a:p>
          <a:endParaRPr lang="en-US"/>
        </a:p>
      </dgm:t>
    </dgm:pt>
    <dgm:pt modelId="{A41460CE-CA13-4795-B6F8-DE6463663EEE}">
      <dgm:prSet/>
      <dgm:spPr/>
      <dgm:t>
        <a:bodyPr/>
        <a:lstStyle/>
        <a:p>
          <a:r>
            <a:rPr lang="en-IN"/>
            <a:t>Total transaction amount is 46M</a:t>
          </a:r>
          <a:endParaRPr lang="en-US"/>
        </a:p>
      </dgm:t>
    </dgm:pt>
    <dgm:pt modelId="{C8ADE1FF-8719-4580-85B0-D54227E5F023}" type="parTrans" cxnId="{AFD6CF18-CE9B-4CCB-BE55-809F7C623A4A}">
      <dgm:prSet/>
      <dgm:spPr/>
      <dgm:t>
        <a:bodyPr/>
        <a:lstStyle/>
        <a:p>
          <a:endParaRPr lang="en-US"/>
        </a:p>
      </dgm:t>
    </dgm:pt>
    <dgm:pt modelId="{FC72C593-C351-4C46-BE80-3AE6C9F67890}" type="sibTrans" cxnId="{AFD6CF18-CE9B-4CCB-BE55-809F7C623A4A}">
      <dgm:prSet/>
      <dgm:spPr/>
      <dgm:t>
        <a:bodyPr/>
        <a:lstStyle/>
        <a:p>
          <a:endParaRPr lang="en-US"/>
        </a:p>
      </dgm:t>
    </dgm:pt>
    <dgm:pt modelId="{70A78FD1-FA16-48FA-9CC8-D252D60A8209}">
      <dgm:prSet/>
      <dgm:spPr/>
      <dgm:t>
        <a:bodyPr/>
        <a:lstStyle/>
        <a:p>
          <a:r>
            <a:rPr lang="en-IN"/>
            <a:t>Male customers are contributing more in revenue </a:t>
          </a:r>
          <a:endParaRPr lang="en-US"/>
        </a:p>
      </dgm:t>
    </dgm:pt>
    <dgm:pt modelId="{E6C688CA-3F03-4976-9A05-0295D8C9AA36}" type="parTrans" cxnId="{563A1742-7233-44F0-B00C-562B6CAAB42A}">
      <dgm:prSet/>
      <dgm:spPr/>
      <dgm:t>
        <a:bodyPr/>
        <a:lstStyle/>
        <a:p>
          <a:endParaRPr lang="en-US"/>
        </a:p>
      </dgm:t>
    </dgm:pt>
    <dgm:pt modelId="{1AC47B84-C97E-4DE3-BE76-FB6F8EE799CB}" type="sibTrans" cxnId="{563A1742-7233-44F0-B00C-562B6CAAB42A}">
      <dgm:prSet/>
      <dgm:spPr/>
      <dgm:t>
        <a:bodyPr/>
        <a:lstStyle/>
        <a:p>
          <a:endParaRPr lang="en-US"/>
        </a:p>
      </dgm:t>
    </dgm:pt>
    <dgm:pt modelId="{9018842E-31B5-4010-BFC4-3A7CCE66EE2B}">
      <dgm:prSet/>
      <dgm:spPr/>
      <dgm:t>
        <a:bodyPr/>
        <a:lstStyle/>
        <a:p>
          <a:r>
            <a:rPr lang="en-IN"/>
            <a:t>Blue and Silver cards are contributing 93% of total transactions</a:t>
          </a:r>
          <a:endParaRPr lang="en-US"/>
        </a:p>
      </dgm:t>
    </dgm:pt>
    <dgm:pt modelId="{BBA5AADF-D0A8-4795-A849-90CA3069DE0E}" type="parTrans" cxnId="{EF54282C-C976-48EC-AFEF-E8BAAAE3CE7E}">
      <dgm:prSet/>
      <dgm:spPr/>
      <dgm:t>
        <a:bodyPr/>
        <a:lstStyle/>
        <a:p>
          <a:endParaRPr lang="en-US"/>
        </a:p>
      </dgm:t>
    </dgm:pt>
    <dgm:pt modelId="{70A72BB6-1922-4CF3-AFA4-661A2207204D}" type="sibTrans" cxnId="{EF54282C-C976-48EC-AFEF-E8BAAAE3CE7E}">
      <dgm:prSet/>
      <dgm:spPr/>
      <dgm:t>
        <a:bodyPr/>
        <a:lstStyle/>
        <a:p>
          <a:endParaRPr lang="en-US"/>
        </a:p>
      </dgm:t>
    </dgm:pt>
    <dgm:pt modelId="{580D6275-D0C1-4C4F-851A-95FE4D676D32}">
      <dgm:prSet/>
      <dgm:spPr/>
      <dgm:t>
        <a:bodyPr/>
        <a:lstStyle/>
        <a:p>
          <a:r>
            <a:rPr lang="en-IN"/>
            <a:t>TX, NY, CA is contributing 68%</a:t>
          </a:r>
          <a:endParaRPr lang="en-US"/>
        </a:p>
      </dgm:t>
    </dgm:pt>
    <dgm:pt modelId="{6B2CCF27-9791-41B7-85F5-14205AF55A37}" type="parTrans" cxnId="{95AF5513-3B63-4F31-9DFB-1714C1AF9287}">
      <dgm:prSet/>
      <dgm:spPr/>
      <dgm:t>
        <a:bodyPr/>
        <a:lstStyle/>
        <a:p>
          <a:endParaRPr lang="en-US"/>
        </a:p>
      </dgm:t>
    </dgm:pt>
    <dgm:pt modelId="{77FA8EDA-06D2-4F5E-84AB-73675A323412}" type="sibTrans" cxnId="{95AF5513-3B63-4F31-9DFB-1714C1AF9287}">
      <dgm:prSet/>
      <dgm:spPr/>
      <dgm:t>
        <a:bodyPr/>
        <a:lstStyle/>
        <a:p>
          <a:endParaRPr lang="en-US"/>
        </a:p>
      </dgm:t>
    </dgm:pt>
    <dgm:pt modelId="{97856D2B-625E-49D0-AE5A-6C3422271C8B}">
      <dgm:prSet/>
      <dgm:spPr/>
      <dgm:t>
        <a:bodyPr/>
        <a:lstStyle/>
        <a:p>
          <a:r>
            <a:rPr lang="en-IN"/>
            <a:t>Overall activation rate is 57.5%</a:t>
          </a:r>
          <a:endParaRPr lang="en-US"/>
        </a:p>
      </dgm:t>
    </dgm:pt>
    <dgm:pt modelId="{A0EA3A51-642D-4E9C-BE2B-78C2A491C68B}" type="parTrans" cxnId="{7E91889F-06C7-4106-A871-4E621F12BA63}">
      <dgm:prSet/>
      <dgm:spPr/>
      <dgm:t>
        <a:bodyPr/>
        <a:lstStyle/>
        <a:p>
          <a:endParaRPr lang="en-US"/>
        </a:p>
      </dgm:t>
    </dgm:pt>
    <dgm:pt modelId="{ED6A9C2E-10EB-47AA-80B1-29757A51199B}" type="sibTrans" cxnId="{7E91889F-06C7-4106-A871-4E621F12BA63}">
      <dgm:prSet/>
      <dgm:spPr/>
      <dgm:t>
        <a:bodyPr/>
        <a:lstStyle/>
        <a:p>
          <a:endParaRPr lang="en-US"/>
        </a:p>
      </dgm:t>
    </dgm:pt>
    <dgm:pt modelId="{493F8A79-25F4-40A2-A96C-605BA8017858}">
      <dgm:prSet/>
      <dgm:spPr/>
      <dgm:t>
        <a:bodyPr/>
        <a:lstStyle/>
        <a:p>
          <a:r>
            <a:rPr lang="en-IN" dirty="0"/>
            <a:t>Overall delinquent rate is 6.6%</a:t>
          </a:r>
          <a:br>
            <a:rPr lang="en-IN" dirty="0"/>
          </a:br>
          <a:endParaRPr lang="en-US" dirty="0"/>
        </a:p>
      </dgm:t>
    </dgm:pt>
    <dgm:pt modelId="{81172C7F-9E7B-4472-B5E0-4EEFEAF509D7}" type="parTrans" cxnId="{BF16595D-9A15-4907-9FFD-15C237BD5154}">
      <dgm:prSet/>
      <dgm:spPr/>
      <dgm:t>
        <a:bodyPr/>
        <a:lstStyle/>
        <a:p>
          <a:endParaRPr lang="en-US"/>
        </a:p>
      </dgm:t>
    </dgm:pt>
    <dgm:pt modelId="{E3B2F3EB-729A-4EC0-AE62-74EDC12DB29E}" type="sibTrans" cxnId="{BF16595D-9A15-4907-9FFD-15C237BD5154}">
      <dgm:prSet/>
      <dgm:spPr/>
      <dgm:t>
        <a:bodyPr/>
        <a:lstStyle/>
        <a:p>
          <a:endParaRPr lang="en-US"/>
        </a:p>
      </dgm:t>
    </dgm:pt>
    <dgm:pt modelId="{22CD22BB-A460-477C-9A22-AB9CA262C6F0}">
      <dgm:prSet/>
      <dgm:spPr/>
      <dgm:t>
        <a:bodyPr/>
        <a:lstStyle/>
        <a:p>
          <a:r>
            <a:rPr lang="en-IN"/>
            <a:t>Average card utilization ratio is 27.45%</a:t>
          </a:r>
          <a:endParaRPr lang="en-US"/>
        </a:p>
      </dgm:t>
    </dgm:pt>
    <dgm:pt modelId="{935D566D-0A1A-4E02-8C58-E7FB2F603DD4}" type="parTrans" cxnId="{FDEF88E9-4E5B-488D-ACBC-B881DC726CFC}">
      <dgm:prSet/>
      <dgm:spPr/>
      <dgm:t>
        <a:bodyPr/>
        <a:lstStyle/>
        <a:p>
          <a:endParaRPr lang="en-US"/>
        </a:p>
      </dgm:t>
    </dgm:pt>
    <dgm:pt modelId="{F9C23009-EB7A-4C6E-92A2-D7EF00DBDC92}" type="sibTrans" cxnId="{FDEF88E9-4E5B-488D-ACBC-B881DC726CFC}">
      <dgm:prSet/>
      <dgm:spPr/>
      <dgm:t>
        <a:bodyPr/>
        <a:lstStyle/>
        <a:p>
          <a:endParaRPr lang="en-US"/>
        </a:p>
      </dgm:t>
    </dgm:pt>
    <dgm:pt modelId="{3A074734-B492-4E92-BC41-7BBF549C9326}">
      <dgm:prSet/>
      <dgm:spPr/>
      <dgm:t>
        <a:bodyPr/>
        <a:lstStyle/>
        <a:p>
          <a:r>
            <a:rPr lang="en-IN" dirty="0"/>
            <a:t>Self employed customers contributes to 1.66% of the  delinquent accounts which is highest.</a:t>
          </a:r>
          <a:endParaRPr lang="en-US" dirty="0"/>
        </a:p>
      </dgm:t>
    </dgm:pt>
    <dgm:pt modelId="{ADA40936-F5D2-4141-80FC-E28A6F5D1C3B}" type="parTrans" cxnId="{B8E5B60B-7E8B-4C6A-85D7-55ED72168EBD}">
      <dgm:prSet/>
      <dgm:spPr/>
      <dgm:t>
        <a:bodyPr/>
        <a:lstStyle/>
        <a:p>
          <a:endParaRPr lang="en-IN"/>
        </a:p>
      </dgm:t>
    </dgm:pt>
    <dgm:pt modelId="{E680FE81-9603-404B-9141-FCA9E31B15EC}" type="sibTrans" cxnId="{B8E5B60B-7E8B-4C6A-85D7-55ED72168EBD}">
      <dgm:prSet/>
      <dgm:spPr/>
      <dgm:t>
        <a:bodyPr/>
        <a:lstStyle/>
        <a:p>
          <a:endParaRPr lang="en-IN"/>
        </a:p>
      </dgm:t>
    </dgm:pt>
    <dgm:pt modelId="{EBBF5703-B4AB-4511-B1CE-85587D25B5D7}">
      <dgm:prSet/>
      <dgm:spPr/>
      <dgm:t>
        <a:bodyPr/>
        <a:lstStyle/>
        <a:p>
          <a:r>
            <a:rPr lang="en-IN" dirty="0"/>
            <a:t>Customers without  car contributes 60.7% of the total revenue.</a:t>
          </a:r>
          <a:br>
            <a:rPr lang="en-IN" dirty="0"/>
          </a:br>
          <a:br>
            <a:rPr lang="en-IN" dirty="0"/>
          </a:br>
          <a:br>
            <a:rPr lang="en-IN" dirty="0"/>
          </a:br>
          <a:endParaRPr lang="en-US" dirty="0"/>
        </a:p>
      </dgm:t>
    </dgm:pt>
    <dgm:pt modelId="{3FF83836-B8B8-4DF9-A89D-D5163AFEABA6}" type="parTrans" cxnId="{E93AC907-4D77-4370-A044-638545E7D667}">
      <dgm:prSet/>
      <dgm:spPr/>
      <dgm:t>
        <a:bodyPr/>
        <a:lstStyle/>
        <a:p>
          <a:endParaRPr lang="en-IN"/>
        </a:p>
      </dgm:t>
    </dgm:pt>
    <dgm:pt modelId="{241B4707-9A6F-4F72-B7BE-A0E7EAEDDED5}" type="sibTrans" cxnId="{E93AC907-4D77-4370-A044-638545E7D667}">
      <dgm:prSet/>
      <dgm:spPr/>
      <dgm:t>
        <a:bodyPr/>
        <a:lstStyle/>
        <a:p>
          <a:endParaRPr lang="en-IN"/>
        </a:p>
      </dgm:t>
    </dgm:pt>
    <dgm:pt modelId="{887FB0EB-D739-43CF-BE6A-B5AA84920B84}" type="pres">
      <dgm:prSet presAssocID="{8731AB4E-ACCB-471D-ADC5-51D71505AE7E}" presName="diagram" presStyleCnt="0">
        <dgm:presLayoutVars>
          <dgm:dir/>
          <dgm:resizeHandles val="exact"/>
        </dgm:presLayoutVars>
      </dgm:prSet>
      <dgm:spPr/>
    </dgm:pt>
    <dgm:pt modelId="{1E90C045-B2E3-4ACC-9736-56B6DBE54E2D}" type="pres">
      <dgm:prSet presAssocID="{7A7CFE2C-F908-4D20-BD3B-C3AB7441733D}" presName="node" presStyleLbl="node1" presStyleIdx="0" presStyleCnt="11">
        <dgm:presLayoutVars>
          <dgm:bulletEnabled val="1"/>
        </dgm:presLayoutVars>
      </dgm:prSet>
      <dgm:spPr/>
    </dgm:pt>
    <dgm:pt modelId="{3BA7417A-5F33-4001-9ABE-BC18990185F2}" type="pres">
      <dgm:prSet presAssocID="{07D79740-186C-4DC1-8D18-05B36C078BBE}" presName="sibTrans" presStyleCnt="0"/>
      <dgm:spPr/>
    </dgm:pt>
    <dgm:pt modelId="{78CBCBB3-7C45-4823-8632-B8BD774C57A3}" type="pres">
      <dgm:prSet presAssocID="{DE2A89AA-D0F7-428E-B9D9-BD8E1D5A6E48}" presName="node" presStyleLbl="node1" presStyleIdx="1" presStyleCnt="11">
        <dgm:presLayoutVars>
          <dgm:bulletEnabled val="1"/>
        </dgm:presLayoutVars>
      </dgm:prSet>
      <dgm:spPr/>
    </dgm:pt>
    <dgm:pt modelId="{02C1C523-BEE9-4A0F-822D-369CAB7F99E8}" type="pres">
      <dgm:prSet presAssocID="{BB02040B-8C14-4B6D-9BD3-D34F627D03DC}" presName="sibTrans" presStyleCnt="0"/>
      <dgm:spPr/>
    </dgm:pt>
    <dgm:pt modelId="{344FA45F-37C2-41CC-9355-B7744C8A5C55}" type="pres">
      <dgm:prSet presAssocID="{A41460CE-CA13-4795-B6F8-DE6463663EEE}" presName="node" presStyleLbl="node1" presStyleIdx="2" presStyleCnt="11">
        <dgm:presLayoutVars>
          <dgm:bulletEnabled val="1"/>
        </dgm:presLayoutVars>
      </dgm:prSet>
      <dgm:spPr/>
    </dgm:pt>
    <dgm:pt modelId="{DF421CA5-5001-4AAA-ADF3-E9785D26A999}" type="pres">
      <dgm:prSet presAssocID="{FC72C593-C351-4C46-BE80-3AE6C9F67890}" presName="sibTrans" presStyleCnt="0"/>
      <dgm:spPr/>
    </dgm:pt>
    <dgm:pt modelId="{7ADB820B-7CEA-4DCF-88D2-39C434C8D43D}" type="pres">
      <dgm:prSet presAssocID="{70A78FD1-FA16-48FA-9CC8-D252D60A8209}" presName="node" presStyleLbl="node1" presStyleIdx="3" presStyleCnt="11">
        <dgm:presLayoutVars>
          <dgm:bulletEnabled val="1"/>
        </dgm:presLayoutVars>
      </dgm:prSet>
      <dgm:spPr/>
    </dgm:pt>
    <dgm:pt modelId="{EB8AF466-1AA6-4A25-96ED-22248CC04B69}" type="pres">
      <dgm:prSet presAssocID="{1AC47B84-C97E-4DE3-BE76-FB6F8EE799CB}" presName="sibTrans" presStyleCnt="0"/>
      <dgm:spPr/>
    </dgm:pt>
    <dgm:pt modelId="{D7C0F145-34F0-4A9F-85F2-ED0B9265C302}" type="pres">
      <dgm:prSet presAssocID="{9018842E-31B5-4010-BFC4-3A7CCE66EE2B}" presName="node" presStyleLbl="node1" presStyleIdx="4" presStyleCnt="11">
        <dgm:presLayoutVars>
          <dgm:bulletEnabled val="1"/>
        </dgm:presLayoutVars>
      </dgm:prSet>
      <dgm:spPr/>
    </dgm:pt>
    <dgm:pt modelId="{5A3347D5-8595-40B1-8780-E2CCDEAE33F8}" type="pres">
      <dgm:prSet presAssocID="{70A72BB6-1922-4CF3-AFA4-661A2207204D}" presName="sibTrans" presStyleCnt="0"/>
      <dgm:spPr/>
    </dgm:pt>
    <dgm:pt modelId="{4E0CD6C3-F6DF-4A23-AFE3-B1B0E81F5DE6}" type="pres">
      <dgm:prSet presAssocID="{580D6275-D0C1-4C4F-851A-95FE4D676D32}" presName="node" presStyleLbl="node1" presStyleIdx="5" presStyleCnt="11">
        <dgm:presLayoutVars>
          <dgm:bulletEnabled val="1"/>
        </dgm:presLayoutVars>
      </dgm:prSet>
      <dgm:spPr/>
    </dgm:pt>
    <dgm:pt modelId="{EB825EAA-C7AE-4AB0-91D5-2EFD0E6ED753}" type="pres">
      <dgm:prSet presAssocID="{77FA8EDA-06D2-4F5E-84AB-73675A323412}" presName="sibTrans" presStyleCnt="0"/>
      <dgm:spPr/>
    </dgm:pt>
    <dgm:pt modelId="{19D53877-565F-461F-B65E-B9AE8929A77B}" type="pres">
      <dgm:prSet presAssocID="{97856D2B-625E-49D0-AE5A-6C3422271C8B}" presName="node" presStyleLbl="node1" presStyleIdx="6" presStyleCnt="11">
        <dgm:presLayoutVars>
          <dgm:bulletEnabled val="1"/>
        </dgm:presLayoutVars>
      </dgm:prSet>
      <dgm:spPr/>
    </dgm:pt>
    <dgm:pt modelId="{188E3995-327D-47C9-A4D5-BB63D49BD27D}" type="pres">
      <dgm:prSet presAssocID="{ED6A9C2E-10EB-47AA-80B1-29757A51199B}" presName="sibTrans" presStyleCnt="0"/>
      <dgm:spPr/>
    </dgm:pt>
    <dgm:pt modelId="{C2C71261-C93D-4E14-9F7C-14D21072FD51}" type="pres">
      <dgm:prSet presAssocID="{493F8A79-25F4-40A2-A96C-605BA8017858}" presName="node" presStyleLbl="node1" presStyleIdx="7" presStyleCnt="11">
        <dgm:presLayoutVars>
          <dgm:bulletEnabled val="1"/>
        </dgm:presLayoutVars>
      </dgm:prSet>
      <dgm:spPr/>
    </dgm:pt>
    <dgm:pt modelId="{16C02433-0963-4A5A-82A5-369DF2DAD440}" type="pres">
      <dgm:prSet presAssocID="{E3B2F3EB-729A-4EC0-AE62-74EDC12DB29E}" presName="sibTrans" presStyleCnt="0"/>
      <dgm:spPr/>
    </dgm:pt>
    <dgm:pt modelId="{339FB1B9-4C2A-4F9D-A9DE-C43DB13FCB60}" type="pres">
      <dgm:prSet presAssocID="{3A074734-B492-4E92-BC41-7BBF549C9326}" presName="node" presStyleLbl="node1" presStyleIdx="8" presStyleCnt="11">
        <dgm:presLayoutVars>
          <dgm:bulletEnabled val="1"/>
        </dgm:presLayoutVars>
      </dgm:prSet>
      <dgm:spPr/>
    </dgm:pt>
    <dgm:pt modelId="{CF6B6603-8D27-42EA-812D-BB6B3A3DD7A8}" type="pres">
      <dgm:prSet presAssocID="{E680FE81-9603-404B-9141-FCA9E31B15EC}" presName="sibTrans" presStyleCnt="0"/>
      <dgm:spPr/>
    </dgm:pt>
    <dgm:pt modelId="{71FD7FE9-0A3F-4226-B50C-BDC24786E228}" type="pres">
      <dgm:prSet presAssocID="{EBBF5703-B4AB-4511-B1CE-85587D25B5D7}" presName="node" presStyleLbl="node1" presStyleIdx="9" presStyleCnt="11">
        <dgm:presLayoutVars>
          <dgm:bulletEnabled val="1"/>
        </dgm:presLayoutVars>
      </dgm:prSet>
      <dgm:spPr/>
    </dgm:pt>
    <dgm:pt modelId="{8661DE96-EE6C-4DD1-A2ED-93AC3FBB0E21}" type="pres">
      <dgm:prSet presAssocID="{241B4707-9A6F-4F72-B7BE-A0E7EAEDDED5}" presName="sibTrans" presStyleCnt="0"/>
      <dgm:spPr/>
    </dgm:pt>
    <dgm:pt modelId="{5383BEAB-B151-47DB-B112-93C09AAE2560}" type="pres">
      <dgm:prSet presAssocID="{22CD22BB-A460-477C-9A22-AB9CA262C6F0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93AC907-4D77-4370-A044-638545E7D667}" srcId="{8731AB4E-ACCB-471D-ADC5-51D71505AE7E}" destId="{EBBF5703-B4AB-4511-B1CE-85587D25B5D7}" srcOrd="9" destOrd="0" parTransId="{3FF83836-B8B8-4DF9-A89D-D5163AFEABA6}" sibTransId="{241B4707-9A6F-4F72-B7BE-A0E7EAEDDED5}"/>
    <dgm:cxn modelId="{B8E5B60B-7E8B-4C6A-85D7-55ED72168EBD}" srcId="{8731AB4E-ACCB-471D-ADC5-51D71505AE7E}" destId="{3A074734-B492-4E92-BC41-7BBF549C9326}" srcOrd="8" destOrd="0" parTransId="{ADA40936-F5D2-4141-80FC-E28A6F5D1C3B}" sibTransId="{E680FE81-9603-404B-9141-FCA9E31B15EC}"/>
    <dgm:cxn modelId="{86992912-BD96-4F01-BA69-D3C4345670A9}" type="presOf" srcId="{A41460CE-CA13-4795-B6F8-DE6463663EEE}" destId="{344FA45F-37C2-41CC-9355-B7744C8A5C55}" srcOrd="0" destOrd="0" presId="urn:microsoft.com/office/officeart/2005/8/layout/default"/>
    <dgm:cxn modelId="{95AF5513-3B63-4F31-9DFB-1714C1AF9287}" srcId="{8731AB4E-ACCB-471D-ADC5-51D71505AE7E}" destId="{580D6275-D0C1-4C4F-851A-95FE4D676D32}" srcOrd="5" destOrd="0" parTransId="{6B2CCF27-9791-41B7-85F5-14205AF55A37}" sibTransId="{77FA8EDA-06D2-4F5E-84AB-73675A323412}"/>
    <dgm:cxn modelId="{AFD6CF18-CE9B-4CCB-BE55-809F7C623A4A}" srcId="{8731AB4E-ACCB-471D-ADC5-51D71505AE7E}" destId="{A41460CE-CA13-4795-B6F8-DE6463663EEE}" srcOrd="2" destOrd="0" parTransId="{C8ADE1FF-8719-4580-85B0-D54227E5F023}" sibTransId="{FC72C593-C351-4C46-BE80-3AE6C9F67890}"/>
    <dgm:cxn modelId="{957C6919-CA0E-4A70-A584-141F9C132E66}" type="presOf" srcId="{9018842E-31B5-4010-BFC4-3A7CCE66EE2B}" destId="{D7C0F145-34F0-4A9F-85F2-ED0B9265C302}" srcOrd="0" destOrd="0" presId="urn:microsoft.com/office/officeart/2005/8/layout/default"/>
    <dgm:cxn modelId="{712B1A20-CCFF-4CAA-83C8-2078936A74EA}" srcId="{8731AB4E-ACCB-471D-ADC5-51D71505AE7E}" destId="{DE2A89AA-D0F7-428E-B9D9-BD8E1D5A6E48}" srcOrd="1" destOrd="0" parTransId="{E41A34B1-FEBC-4356-A739-1F12A6A64654}" sibTransId="{BB02040B-8C14-4B6D-9BD3-D34F627D03DC}"/>
    <dgm:cxn modelId="{A2123627-3051-4CA0-BD4F-ADE8CD876420}" type="presOf" srcId="{8731AB4E-ACCB-471D-ADC5-51D71505AE7E}" destId="{887FB0EB-D739-43CF-BE6A-B5AA84920B84}" srcOrd="0" destOrd="0" presId="urn:microsoft.com/office/officeart/2005/8/layout/default"/>
    <dgm:cxn modelId="{EF54282C-C976-48EC-AFEF-E8BAAAE3CE7E}" srcId="{8731AB4E-ACCB-471D-ADC5-51D71505AE7E}" destId="{9018842E-31B5-4010-BFC4-3A7CCE66EE2B}" srcOrd="4" destOrd="0" parTransId="{BBA5AADF-D0A8-4795-A849-90CA3069DE0E}" sibTransId="{70A72BB6-1922-4CF3-AFA4-661A2207204D}"/>
    <dgm:cxn modelId="{BF16595D-9A15-4907-9FFD-15C237BD5154}" srcId="{8731AB4E-ACCB-471D-ADC5-51D71505AE7E}" destId="{493F8A79-25F4-40A2-A96C-605BA8017858}" srcOrd="7" destOrd="0" parTransId="{81172C7F-9E7B-4472-B5E0-4EEFEAF509D7}" sibTransId="{E3B2F3EB-729A-4EC0-AE62-74EDC12DB29E}"/>
    <dgm:cxn modelId="{5CD3C75E-D62F-4C99-9CE6-649384665112}" type="presOf" srcId="{493F8A79-25F4-40A2-A96C-605BA8017858}" destId="{C2C71261-C93D-4E14-9F7C-14D21072FD51}" srcOrd="0" destOrd="0" presId="urn:microsoft.com/office/officeart/2005/8/layout/default"/>
    <dgm:cxn modelId="{563A1742-7233-44F0-B00C-562B6CAAB42A}" srcId="{8731AB4E-ACCB-471D-ADC5-51D71505AE7E}" destId="{70A78FD1-FA16-48FA-9CC8-D252D60A8209}" srcOrd="3" destOrd="0" parTransId="{E6C688CA-3F03-4976-9A05-0295D8C9AA36}" sibTransId="{1AC47B84-C97E-4DE3-BE76-FB6F8EE799CB}"/>
    <dgm:cxn modelId="{039E186F-5CFD-48FE-9261-282B4E99B835}" type="presOf" srcId="{3A074734-B492-4E92-BC41-7BBF549C9326}" destId="{339FB1B9-4C2A-4F9D-A9DE-C43DB13FCB60}" srcOrd="0" destOrd="0" presId="urn:microsoft.com/office/officeart/2005/8/layout/default"/>
    <dgm:cxn modelId="{6FA69771-6028-4BD6-9ADC-25B1BB7C710D}" type="presOf" srcId="{EBBF5703-B4AB-4511-B1CE-85587D25B5D7}" destId="{71FD7FE9-0A3F-4226-B50C-BDC24786E228}" srcOrd="0" destOrd="0" presId="urn:microsoft.com/office/officeart/2005/8/layout/default"/>
    <dgm:cxn modelId="{717A3481-66EE-4A6C-A28B-B862459C9229}" type="presOf" srcId="{7A7CFE2C-F908-4D20-BD3B-C3AB7441733D}" destId="{1E90C045-B2E3-4ACC-9736-56B6DBE54E2D}" srcOrd="0" destOrd="0" presId="urn:microsoft.com/office/officeart/2005/8/layout/default"/>
    <dgm:cxn modelId="{BC19798B-5560-4F88-9515-81902FA3B48D}" srcId="{8731AB4E-ACCB-471D-ADC5-51D71505AE7E}" destId="{7A7CFE2C-F908-4D20-BD3B-C3AB7441733D}" srcOrd="0" destOrd="0" parTransId="{B32F3008-0FAE-42C7-BD7B-E095E622B213}" sibTransId="{07D79740-186C-4DC1-8D18-05B36C078BBE}"/>
    <dgm:cxn modelId="{C929A49A-2A0E-4AEA-9E40-D59F426CD6D3}" type="presOf" srcId="{22CD22BB-A460-477C-9A22-AB9CA262C6F0}" destId="{5383BEAB-B151-47DB-B112-93C09AAE2560}" srcOrd="0" destOrd="0" presId="urn:microsoft.com/office/officeart/2005/8/layout/default"/>
    <dgm:cxn modelId="{7E91889F-06C7-4106-A871-4E621F12BA63}" srcId="{8731AB4E-ACCB-471D-ADC5-51D71505AE7E}" destId="{97856D2B-625E-49D0-AE5A-6C3422271C8B}" srcOrd="6" destOrd="0" parTransId="{A0EA3A51-642D-4E9C-BE2B-78C2A491C68B}" sibTransId="{ED6A9C2E-10EB-47AA-80B1-29757A51199B}"/>
    <dgm:cxn modelId="{122E03C8-1C1E-4D95-B4C4-9AA50CF95596}" type="presOf" srcId="{580D6275-D0C1-4C4F-851A-95FE4D676D32}" destId="{4E0CD6C3-F6DF-4A23-AFE3-B1B0E81F5DE6}" srcOrd="0" destOrd="0" presId="urn:microsoft.com/office/officeart/2005/8/layout/default"/>
    <dgm:cxn modelId="{7F4249CE-C809-4749-9DE0-7A8DD76F9FF2}" type="presOf" srcId="{70A78FD1-FA16-48FA-9CC8-D252D60A8209}" destId="{7ADB820B-7CEA-4DCF-88D2-39C434C8D43D}" srcOrd="0" destOrd="0" presId="urn:microsoft.com/office/officeart/2005/8/layout/default"/>
    <dgm:cxn modelId="{3B97A8D6-5064-474D-A088-29531A0B1D22}" type="presOf" srcId="{97856D2B-625E-49D0-AE5A-6C3422271C8B}" destId="{19D53877-565F-461F-B65E-B9AE8929A77B}" srcOrd="0" destOrd="0" presId="urn:microsoft.com/office/officeart/2005/8/layout/default"/>
    <dgm:cxn modelId="{FDEF88E9-4E5B-488D-ACBC-B881DC726CFC}" srcId="{8731AB4E-ACCB-471D-ADC5-51D71505AE7E}" destId="{22CD22BB-A460-477C-9A22-AB9CA262C6F0}" srcOrd="10" destOrd="0" parTransId="{935D566D-0A1A-4E02-8C58-E7FB2F603DD4}" sibTransId="{F9C23009-EB7A-4C6E-92A2-D7EF00DBDC92}"/>
    <dgm:cxn modelId="{95B437F2-0E30-4BF9-8C07-ACE348420679}" type="presOf" srcId="{DE2A89AA-D0F7-428E-B9D9-BD8E1D5A6E48}" destId="{78CBCBB3-7C45-4823-8632-B8BD774C57A3}" srcOrd="0" destOrd="0" presId="urn:microsoft.com/office/officeart/2005/8/layout/default"/>
    <dgm:cxn modelId="{FD36E64D-B0D7-4719-9ED1-80545E45EB91}" type="presParOf" srcId="{887FB0EB-D739-43CF-BE6A-B5AA84920B84}" destId="{1E90C045-B2E3-4ACC-9736-56B6DBE54E2D}" srcOrd="0" destOrd="0" presId="urn:microsoft.com/office/officeart/2005/8/layout/default"/>
    <dgm:cxn modelId="{4DD0AD58-4C98-470C-A41F-D507266348B7}" type="presParOf" srcId="{887FB0EB-D739-43CF-BE6A-B5AA84920B84}" destId="{3BA7417A-5F33-4001-9ABE-BC18990185F2}" srcOrd="1" destOrd="0" presId="urn:microsoft.com/office/officeart/2005/8/layout/default"/>
    <dgm:cxn modelId="{D3BF16DB-7C13-453A-8138-23F1DD3F1523}" type="presParOf" srcId="{887FB0EB-D739-43CF-BE6A-B5AA84920B84}" destId="{78CBCBB3-7C45-4823-8632-B8BD774C57A3}" srcOrd="2" destOrd="0" presId="urn:microsoft.com/office/officeart/2005/8/layout/default"/>
    <dgm:cxn modelId="{76C55EE8-2E93-48F2-ADB9-6964ACEAC03E}" type="presParOf" srcId="{887FB0EB-D739-43CF-BE6A-B5AA84920B84}" destId="{02C1C523-BEE9-4A0F-822D-369CAB7F99E8}" srcOrd="3" destOrd="0" presId="urn:microsoft.com/office/officeart/2005/8/layout/default"/>
    <dgm:cxn modelId="{A7F95CFE-2E3A-4AEA-9A62-C976FA0D6972}" type="presParOf" srcId="{887FB0EB-D739-43CF-BE6A-B5AA84920B84}" destId="{344FA45F-37C2-41CC-9355-B7744C8A5C55}" srcOrd="4" destOrd="0" presId="urn:microsoft.com/office/officeart/2005/8/layout/default"/>
    <dgm:cxn modelId="{F889B400-B313-440A-9C4A-9CC4D724E209}" type="presParOf" srcId="{887FB0EB-D739-43CF-BE6A-B5AA84920B84}" destId="{DF421CA5-5001-4AAA-ADF3-E9785D26A999}" srcOrd="5" destOrd="0" presId="urn:microsoft.com/office/officeart/2005/8/layout/default"/>
    <dgm:cxn modelId="{532E1B77-3194-445B-8442-FEF8D4A59D5F}" type="presParOf" srcId="{887FB0EB-D739-43CF-BE6A-B5AA84920B84}" destId="{7ADB820B-7CEA-4DCF-88D2-39C434C8D43D}" srcOrd="6" destOrd="0" presId="urn:microsoft.com/office/officeart/2005/8/layout/default"/>
    <dgm:cxn modelId="{4A882E89-194D-4800-ACBC-2A2947C87C04}" type="presParOf" srcId="{887FB0EB-D739-43CF-BE6A-B5AA84920B84}" destId="{EB8AF466-1AA6-4A25-96ED-22248CC04B69}" srcOrd="7" destOrd="0" presId="urn:microsoft.com/office/officeart/2005/8/layout/default"/>
    <dgm:cxn modelId="{36D24765-5E57-422E-8F92-6608D6FB80B5}" type="presParOf" srcId="{887FB0EB-D739-43CF-BE6A-B5AA84920B84}" destId="{D7C0F145-34F0-4A9F-85F2-ED0B9265C302}" srcOrd="8" destOrd="0" presId="urn:microsoft.com/office/officeart/2005/8/layout/default"/>
    <dgm:cxn modelId="{E342C1C5-3CB0-46AA-BE1E-503680B1DD0B}" type="presParOf" srcId="{887FB0EB-D739-43CF-BE6A-B5AA84920B84}" destId="{5A3347D5-8595-40B1-8780-E2CCDEAE33F8}" srcOrd="9" destOrd="0" presId="urn:microsoft.com/office/officeart/2005/8/layout/default"/>
    <dgm:cxn modelId="{6962CDD1-499A-42E4-ABBF-E36F1985CC37}" type="presParOf" srcId="{887FB0EB-D739-43CF-BE6A-B5AA84920B84}" destId="{4E0CD6C3-F6DF-4A23-AFE3-B1B0E81F5DE6}" srcOrd="10" destOrd="0" presId="urn:microsoft.com/office/officeart/2005/8/layout/default"/>
    <dgm:cxn modelId="{B30E8985-72A4-4788-AFB3-CC06C67E0938}" type="presParOf" srcId="{887FB0EB-D739-43CF-BE6A-B5AA84920B84}" destId="{EB825EAA-C7AE-4AB0-91D5-2EFD0E6ED753}" srcOrd="11" destOrd="0" presId="urn:microsoft.com/office/officeart/2005/8/layout/default"/>
    <dgm:cxn modelId="{AEE5457A-CC1B-4D02-9DDD-FF24FF48F36A}" type="presParOf" srcId="{887FB0EB-D739-43CF-BE6A-B5AA84920B84}" destId="{19D53877-565F-461F-B65E-B9AE8929A77B}" srcOrd="12" destOrd="0" presId="urn:microsoft.com/office/officeart/2005/8/layout/default"/>
    <dgm:cxn modelId="{DEC1D72C-2E33-4C9D-80F1-DE579CE42C97}" type="presParOf" srcId="{887FB0EB-D739-43CF-BE6A-B5AA84920B84}" destId="{188E3995-327D-47C9-A4D5-BB63D49BD27D}" srcOrd="13" destOrd="0" presId="urn:microsoft.com/office/officeart/2005/8/layout/default"/>
    <dgm:cxn modelId="{7E03BFA5-FC77-48A7-BDC7-D817356CF6F0}" type="presParOf" srcId="{887FB0EB-D739-43CF-BE6A-B5AA84920B84}" destId="{C2C71261-C93D-4E14-9F7C-14D21072FD51}" srcOrd="14" destOrd="0" presId="urn:microsoft.com/office/officeart/2005/8/layout/default"/>
    <dgm:cxn modelId="{003F4887-C1AA-4F3B-BCEF-7DDFB9D03DFE}" type="presParOf" srcId="{887FB0EB-D739-43CF-BE6A-B5AA84920B84}" destId="{16C02433-0963-4A5A-82A5-369DF2DAD440}" srcOrd="15" destOrd="0" presId="urn:microsoft.com/office/officeart/2005/8/layout/default"/>
    <dgm:cxn modelId="{DB7945B5-9D6B-48E3-8BE7-1E693BAA9548}" type="presParOf" srcId="{887FB0EB-D739-43CF-BE6A-B5AA84920B84}" destId="{339FB1B9-4C2A-4F9D-A9DE-C43DB13FCB60}" srcOrd="16" destOrd="0" presId="urn:microsoft.com/office/officeart/2005/8/layout/default"/>
    <dgm:cxn modelId="{996075BA-B8E9-4538-8FEE-2283BEAA1B3B}" type="presParOf" srcId="{887FB0EB-D739-43CF-BE6A-B5AA84920B84}" destId="{CF6B6603-8D27-42EA-812D-BB6B3A3DD7A8}" srcOrd="17" destOrd="0" presId="urn:microsoft.com/office/officeart/2005/8/layout/default"/>
    <dgm:cxn modelId="{71B4F184-5584-4281-8DCF-398B20541EF1}" type="presParOf" srcId="{887FB0EB-D739-43CF-BE6A-B5AA84920B84}" destId="{71FD7FE9-0A3F-4226-B50C-BDC24786E228}" srcOrd="18" destOrd="0" presId="urn:microsoft.com/office/officeart/2005/8/layout/default"/>
    <dgm:cxn modelId="{C7CFD140-154B-4D0F-9972-9C0388FDB0B7}" type="presParOf" srcId="{887FB0EB-D739-43CF-BE6A-B5AA84920B84}" destId="{8661DE96-EE6C-4DD1-A2ED-93AC3FBB0E21}" srcOrd="19" destOrd="0" presId="urn:microsoft.com/office/officeart/2005/8/layout/default"/>
    <dgm:cxn modelId="{214FC936-03AF-4655-B600-0A57658D3718}" type="presParOf" srcId="{887FB0EB-D739-43CF-BE6A-B5AA84920B84}" destId="{5383BEAB-B151-47DB-B112-93C09AAE2560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0C045-B2E3-4ACC-9736-56B6DBE54E2D}">
      <dsp:nvSpPr>
        <dsp:cNvPr id="0" name=""/>
        <dsp:cNvSpPr/>
      </dsp:nvSpPr>
      <dsp:spPr>
        <a:xfrm>
          <a:off x="149368" y="1014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Overall Revenue  is 57M</a:t>
          </a:r>
          <a:endParaRPr lang="en-US" sz="1300" kern="1200"/>
        </a:p>
      </dsp:txBody>
      <dsp:txXfrm>
        <a:off x="149368" y="1014"/>
        <a:ext cx="1966902" cy="1180141"/>
      </dsp:txXfrm>
    </dsp:sp>
    <dsp:sp modelId="{78CBCBB3-7C45-4823-8632-B8BD774C57A3}">
      <dsp:nvSpPr>
        <dsp:cNvPr id="0" name=""/>
        <dsp:cNvSpPr/>
      </dsp:nvSpPr>
      <dsp:spPr>
        <a:xfrm>
          <a:off x="2312960" y="1014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Total interest is 8M</a:t>
          </a:r>
          <a:endParaRPr lang="en-US" sz="1300" kern="1200"/>
        </a:p>
      </dsp:txBody>
      <dsp:txXfrm>
        <a:off x="2312960" y="1014"/>
        <a:ext cx="1966902" cy="1180141"/>
      </dsp:txXfrm>
    </dsp:sp>
    <dsp:sp modelId="{344FA45F-37C2-41CC-9355-B7744C8A5C55}">
      <dsp:nvSpPr>
        <dsp:cNvPr id="0" name=""/>
        <dsp:cNvSpPr/>
      </dsp:nvSpPr>
      <dsp:spPr>
        <a:xfrm>
          <a:off x="4476553" y="1014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Total transaction amount is 46M</a:t>
          </a:r>
          <a:endParaRPr lang="en-US" sz="1300" kern="1200"/>
        </a:p>
      </dsp:txBody>
      <dsp:txXfrm>
        <a:off x="4476553" y="1014"/>
        <a:ext cx="1966902" cy="1180141"/>
      </dsp:txXfrm>
    </dsp:sp>
    <dsp:sp modelId="{7ADB820B-7CEA-4DCF-88D2-39C434C8D43D}">
      <dsp:nvSpPr>
        <dsp:cNvPr id="0" name=""/>
        <dsp:cNvSpPr/>
      </dsp:nvSpPr>
      <dsp:spPr>
        <a:xfrm>
          <a:off x="149368" y="1377845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Male customers are contributing more in revenue </a:t>
          </a:r>
          <a:endParaRPr lang="en-US" sz="1300" kern="1200"/>
        </a:p>
      </dsp:txBody>
      <dsp:txXfrm>
        <a:off x="149368" y="1377845"/>
        <a:ext cx="1966902" cy="1180141"/>
      </dsp:txXfrm>
    </dsp:sp>
    <dsp:sp modelId="{D7C0F145-34F0-4A9F-85F2-ED0B9265C302}">
      <dsp:nvSpPr>
        <dsp:cNvPr id="0" name=""/>
        <dsp:cNvSpPr/>
      </dsp:nvSpPr>
      <dsp:spPr>
        <a:xfrm>
          <a:off x="2312960" y="1377845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Blue and Silver cards are contributing 93% of total transactions</a:t>
          </a:r>
          <a:endParaRPr lang="en-US" sz="1300" kern="1200"/>
        </a:p>
      </dsp:txBody>
      <dsp:txXfrm>
        <a:off x="2312960" y="1377845"/>
        <a:ext cx="1966902" cy="1180141"/>
      </dsp:txXfrm>
    </dsp:sp>
    <dsp:sp modelId="{4E0CD6C3-F6DF-4A23-AFE3-B1B0E81F5DE6}">
      <dsp:nvSpPr>
        <dsp:cNvPr id="0" name=""/>
        <dsp:cNvSpPr/>
      </dsp:nvSpPr>
      <dsp:spPr>
        <a:xfrm>
          <a:off x="4476553" y="1377845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TX, NY, CA is contributing 68%</a:t>
          </a:r>
          <a:endParaRPr lang="en-US" sz="1300" kern="1200"/>
        </a:p>
      </dsp:txBody>
      <dsp:txXfrm>
        <a:off x="4476553" y="1377845"/>
        <a:ext cx="1966902" cy="1180141"/>
      </dsp:txXfrm>
    </dsp:sp>
    <dsp:sp modelId="{19D53877-565F-461F-B65E-B9AE8929A77B}">
      <dsp:nvSpPr>
        <dsp:cNvPr id="0" name=""/>
        <dsp:cNvSpPr/>
      </dsp:nvSpPr>
      <dsp:spPr>
        <a:xfrm>
          <a:off x="149368" y="2754677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Overall activation rate is 57.5%</a:t>
          </a:r>
          <a:endParaRPr lang="en-US" sz="1300" kern="1200"/>
        </a:p>
      </dsp:txBody>
      <dsp:txXfrm>
        <a:off x="149368" y="2754677"/>
        <a:ext cx="1966902" cy="1180141"/>
      </dsp:txXfrm>
    </dsp:sp>
    <dsp:sp modelId="{C2C71261-C93D-4E14-9F7C-14D21072FD51}">
      <dsp:nvSpPr>
        <dsp:cNvPr id="0" name=""/>
        <dsp:cNvSpPr/>
      </dsp:nvSpPr>
      <dsp:spPr>
        <a:xfrm>
          <a:off x="2312960" y="2754677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Overall delinquent rate is 6.6%</a:t>
          </a:r>
          <a:br>
            <a:rPr lang="en-IN" sz="1300" kern="1200" dirty="0"/>
          </a:br>
          <a:endParaRPr lang="en-US" sz="1300" kern="1200" dirty="0"/>
        </a:p>
      </dsp:txBody>
      <dsp:txXfrm>
        <a:off x="2312960" y="2754677"/>
        <a:ext cx="1966902" cy="1180141"/>
      </dsp:txXfrm>
    </dsp:sp>
    <dsp:sp modelId="{339FB1B9-4C2A-4F9D-A9DE-C43DB13FCB60}">
      <dsp:nvSpPr>
        <dsp:cNvPr id="0" name=""/>
        <dsp:cNvSpPr/>
      </dsp:nvSpPr>
      <dsp:spPr>
        <a:xfrm>
          <a:off x="4476553" y="2754677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Self employed customers contributes to 1.66% of the  delinquent accounts which is highest.</a:t>
          </a:r>
          <a:endParaRPr lang="en-US" sz="1300" kern="1200" dirty="0"/>
        </a:p>
      </dsp:txBody>
      <dsp:txXfrm>
        <a:off x="4476553" y="2754677"/>
        <a:ext cx="1966902" cy="1180141"/>
      </dsp:txXfrm>
    </dsp:sp>
    <dsp:sp modelId="{71FD7FE9-0A3F-4226-B50C-BDC24786E228}">
      <dsp:nvSpPr>
        <dsp:cNvPr id="0" name=""/>
        <dsp:cNvSpPr/>
      </dsp:nvSpPr>
      <dsp:spPr>
        <a:xfrm>
          <a:off x="1231164" y="4131508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Customers without  car contributes 60.7% of the total revenue.</a:t>
          </a:r>
          <a:br>
            <a:rPr lang="en-IN" sz="1300" kern="1200" dirty="0"/>
          </a:br>
          <a:br>
            <a:rPr lang="en-IN" sz="1300" kern="1200" dirty="0"/>
          </a:br>
          <a:br>
            <a:rPr lang="en-IN" sz="1300" kern="1200" dirty="0"/>
          </a:br>
          <a:endParaRPr lang="en-US" sz="1300" kern="1200" dirty="0"/>
        </a:p>
      </dsp:txBody>
      <dsp:txXfrm>
        <a:off x="1231164" y="4131508"/>
        <a:ext cx="1966902" cy="1180141"/>
      </dsp:txXfrm>
    </dsp:sp>
    <dsp:sp modelId="{5383BEAB-B151-47DB-B112-93C09AAE2560}">
      <dsp:nvSpPr>
        <dsp:cNvPr id="0" name=""/>
        <dsp:cNvSpPr/>
      </dsp:nvSpPr>
      <dsp:spPr>
        <a:xfrm>
          <a:off x="3394757" y="4131508"/>
          <a:ext cx="1966902" cy="11801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Average card utilization ratio is 27.45%</a:t>
          </a:r>
          <a:endParaRPr lang="en-US" sz="1300" kern="1200"/>
        </a:p>
      </dsp:txBody>
      <dsp:txXfrm>
        <a:off x="3394757" y="4131508"/>
        <a:ext cx="1966902" cy="1180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2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7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0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7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9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82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BDC17A69-CA19-290B-6B7E-6B83C2E0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8" b="730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A0760-2AFA-4E12-2021-2032C7B1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100" dirty="0"/>
              <a:t>CREDIT CARD WEEKLY TRANSACTION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AB1A-27C7-167B-BB23-30297C4E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IN" sz="2400" dirty="0"/>
              <a:t>Abhishek Singh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72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3AC883F-69DD-D349-B469-8CDE2139F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BB853-59B7-5BB0-77B0-B92DEC85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2121408"/>
          </a:xfrm>
        </p:spPr>
        <p:txBody>
          <a:bodyPr>
            <a:normAutofit/>
          </a:bodyPr>
          <a:lstStyle/>
          <a:p>
            <a:r>
              <a:rPr lang="en-IN" sz="4000"/>
              <a:t>Overall YTD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749EA-BE79-9EB1-B769-385489D43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03336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5913DE-5FC3-6E84-57B7-19B2096A5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76630" y="612648"/>
            <a:ext cx="659282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84C453-868A-8ED7-9F73-1FD7CB189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949047"/>
              </p:ext>
            </p:extLst>
          </p:nvPr>
        </p:nvGraphicFramePr>
        <p:xfrm>
          <a:off x="5074920" y="1033272"/>
          <a:ext cx="6592824" cy="5312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98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78F32A-3A96-8EBB-3616-9547DD7E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3FA7-7325-EBB3-EA08-D56FD51E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9360" cy="3767328"/>
          </a:xfrm>
        </p:spPr>
        <p:txBody>
          <a:bodyPr>
            <a:normAutofit/>
          </a:bodyPr>
          <a:lstStyle/>
          <a:p>
            <a:r>
              <a:rPr lang="en-IN" dirty="0"/>
              <a:t>To develop a comprehensive credit card weekly  dashboard that provides real time insights into key performance metrices and trends, enabling stakeholders to monitor and </a:t>
            </a:r>
            <a:r>
              <a:rPr lang="en-IN" dirty="0" err="1"/>
              <a:t>analyze</a:t>
            </a:r>
            <a:r>
              <a:rPr lang="en-IN" dirty="0"/>
              <a:t> credit card operations effectively</a:t>
            </a:r>
          </a:p>
        </p:txBody>
      </p:sp>
    </p:spTree>
    <p:extLst>
      <p:ext uri="{BB962C8B-B14F-4D97-AF65-F5344CB8AC3E}">
        <p14:creationId xmlns:p14="http://schemas.microsoft.com/office/powerpoint/2010/main" val="85001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64AD6-D74E-BFD9-8154-4071A378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8"/>
            <a:ext cx="11153213" cy="3421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800"/>
              <a:t>Importing data to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12A10-BC2A-5C78-89F6-B3521DBF3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4230357"/>
            <a:ext cx="8092731" cy="11943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 Prepare csv file</a:t>
            </a:r>
            <a:b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Create tables using SQL</a:t>
            </a:r>
            <a:b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Import  csv file into SQL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7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9DE3A-AA62-FE5B-E97F-E60F2F41FD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D98D3-CCFB-ABBC-6B63-445B9769D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100" dirty="0"/>
              <a:t>Creating table in database(Customer  data)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CREATE TABLE </a:t>
            </a:r>
            <a:r>
              <a:rPr lang="en-IN" dirty="0" err="1"/>
              <a:t>cust_detail</a:t>
            </a:r>
            <a:r>
              <a:rPr lang="en-IN" dirty="0"/>
              <a:t> (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Client_Num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Customer_Age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Gender VARCHAR(5),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Dependent_Count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Education_Level</a:t>
            </a:r>
            <a:r>
              <a:rPr lang="en-IN" dirty="0"/>
              <a:t> VARCHAR(50),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Marital_Status</a:t>
            </a:r>
            <a:r>
              <a:rPr lang="en-IN" dirty="0"/>
              <a:t> VARCHAR(20),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State_cd</a:t>
            </a:r>
            <a:r>
              <a:rPr lang="en-IN" dirty="0"/>
              <a:t> VARCHAR(50),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Zipcode</a:t>
            </a:r>
            <a:r>
              <a:rPr lang="en-IN" dirty="0"/>
              <a:t> VARCHAR(20),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Car_Owner</a:t>
            </a:r>
            <a:r>
              <a:rPr lang="en-IN" dirty="0"/>
              <a:t> VARCHAR(5),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House_Owner</a:t>
            </a:r>
            <a:r>
              <a:rPr lang="en-IN" dirty="0"/>
              <a:t> VARCHAR(5),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Personal_Loan</a:t>
            </a:r>
            <a:r>
              <a:rPr lang="en-IN" dirty="0"/>
              <a:t> VARCHAR(5),</a:t>
            </a:r>
            <a:br>
              <a:rPr lang="en-IN" dirty="0"/>
            </a:br>
            <a:r>
              <a:rPr lang="en-IN" dirty="0"/>
              <a:t>  Contact VARCHAR(50),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Customer_Job</a:t>
            </a:r>
            <a:r>
              <a:rPr lang="en-IN" dirty="0"/>
              <a:t> VARCHAR(50), </a:t>
            </a:r>
            <a:br>
              <a:rPr lang="en-IN" dirty="0"/>
            </a:br>
            <a:r>
              <a:rPr lang="en-IN" dirty="0"/>
              <a:t>  Income INT,   </a:t>
            </a:r>
            <a:br>
              <a:rPr lang="en-IN" dirty="0"/>
            </a:br>
            <a:r>
              <a:rPr lang="en-IN" dirty="0"/>
              <a:t>  </a:t>
            </a:r>
            <a:r>
              <a:rPr lang="en-IN" dirty="0" err="1"/>
              <a:t>Cust_Satisfaction_Score</a:t>
            </a:r>
            <a:r>
              <a:rPr lang="en-IN" dirty="0"/>
              <a:t> INT</a:t>
            </a:r>
            <a:br>
              <a:rPr lang="en-IN" dirty="0"/>
            </a:br>
            <a:r>
              <a:rPr lang="en-IN" dirty="0"/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34C97-398D-D5C0-3E07-C5BAE8E60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863" y="2578100"/>
            <a:ext cx="5165725" cy="376713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Creating table in database(Credit card data)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CREATE TABLE </a:t>
            </a:r>
            <a:r>
              <a:rPr lang="en-IN" dirty="0" err="1"/>
              <a:t>cc_detail</a:t>
            </a:r>
            <a:r>
              <a:rPr lang="en-IN" dirty="0"/>
              <a:t> (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Client_Num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Card_Category</a:t>
            </a:r>
            <a:r>
              <a:rPr lang="en-IN" dirty="0"/>
              <a:t> VARCHAR(20),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Annual_Fees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Activation_30_Days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Customer_Acq_Cost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Week_Start_Date</a:t>
            </a:r>
            <a:r>
              <a:rPr lang="en-IN" dirty="0"/>
              <a:t> DATE,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Week_Num</a:t>
            </a:r>
            <a:r>
              <a:rPr lang="en-IN" dirty="0"/>
              <a:t> VARCHAR(20),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Qtr</a:t>
            </a:r>
            <a:r>
              <a:rPr lang="en-IN" dirty="0"/>
              <a:t> VARCHAR(10),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current_year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Credit_Limit</a:t>
            </a:r>
            <a:r>
              <a:rPr lang="en-IN" dirty="0"/>
              <a:t> DECIMAL(10,2),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Total_Revolving_Bal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Total_Trans_Amt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Total_Trans_Ct</a:t>
            </a:r>
            <a:r>
              <a:rPr lang="en-IN" dirty="0"/>
              <a:t> INT,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Avg_Utilization_Ratio</a:t>
            </a:r>
            <a:r>
              <a:rPr lang="en-IN" dirty="0"/>
              <a:t> DECIMAL(10,3),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Use_Chip</a:t>
            </a:r>
            <a:r>
              <a:rPr lang="en-IN" dirty="0"/>
              <a:t> VARCHAR(10),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Exp_Type</a:t>
            </a:r>
            <a:r>
              <a:rPr lang="en-IN" dirty="0"/>
              <a:t> VARCHAR(50),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Interest_Earned</a:t>
            </a:r>
            <a:r>
              <a:rPr lang="en-IN" dirty="0"/>
              <a:t> DECIMAL(10,3),</a:t>
            </a:r>
            <a:br>
              <a:rPr lang="en-IN" dirty="0"/>
            </a:br>
            <a:r>
              <a:rPr lang="en-IN" dirty="0"/>
              <a:t>    </a:t>
            </a:r>
            <a:r>
              <a:rPr lang="en-IN" dirty="0" err="1"/>
              <a:t>Delinquent_Acc</a:t>
            </a:r>
            <a:r>
              <a:rPr lang="en-IN" dirty="0"/>
              <a:t> VARCHAR(5)</a:t>
            </a:r>
            <a:br>
              <a:rPr lang="en-IN" dirty="0"/>
            </a:b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1585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1806-F651-AD03-4EDB-502D2027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3522B-A239-7ED5-8156-E46FEA2FE2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Copying customer  data from CSV file to database</a:t>
            </a:r>
            <a:br>
              <a:rPr lang="en-IN" dirty="0"/>
            </a:br>
            <a:br>
              <a:rPr lang="en-IN" dirty="0"/>
            </a:br>
            <a:r>
              <a:rPr lang="en-US" dirty="0"/>
              <a:t>COPY </a:t>
            </a:r>
            <a:r>
              <a:rPr lang="en-US" dirty="0" err="1"/>
              <a:t>cc_detail</a:t>
            </a:r>
            <a:br>
              <a:rPr lang="en-US" dirty="0"/>
            </a:br>
            <a:r>
              <a:rPr lang="en-US" dirty="0"/>
              <a:t>FROM 'D:\Credit card transaction analysis\credit_card.csv’</a:t>
            </a:r>
            <a:br>
              <a:rPr lang="en-US" dirty="0"/>
            </a:br>
            <a:r>
              <a:rPr lang="en-US" dirty="0"/>
              <a:t>DELIMITER ',’</a:t>
            </a:r>
            <a:br>
              <a:rPr lang="en-US" dirty="0"/>
            </a:br>
            <a:r>
              <a:rPr lang="en-US" dirty="0"/>
              <a:t>CSV HEADER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49431-A15B-AFA7-2797-CD8A5BC0B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Copying credit card data from CSV file  to database</a:t>
            </a:r>
            <a:br>
              <a:rPr lang="en-IN" dirty="0"/>
            </a:br>
            <a:br>
              <a:rPr lang="en-IN" dirty="0"/>
            </a:br>
            <a:r>
              <a:rPr lang="en-US" dirty="0"/>
              <a:t>COPY </a:t>
            </a:r>
            <a:r>
              <a:rPr lang="en-US" dirty="0" err="1"/>
              <a:t>cc_detail</a:t>
            </a:r>
            <a:br>
              <a:rPr lang="en-US" dirty="0"/>
            </a:br>
            <a:r>
              <a:rPr lang="en-US" dirty="0"/>
              <a:t>FROM 'D:\Credit card transaction analysis\credit_card.csv’</a:t>
            </a:r>
            <a:br>
              <a:rPr lang="en-US" dirty="0"/>
            </a:br>
            <a:r>
              <a:rPr lang="en-US" dirty="0"/>
              <a:t>DELIMITER ',’</a:t>
            </a:r>
            <a:br>
              <a:rPr lang="en-US" dirty="0"/>
            </a:br>
            <a:r>
              <a:rPr lang="en-US" dirty="0"/>
              <a:t>CSV HEADER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00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5500-E811-CA3C-235E-039AE962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257C-05B0-7AB6-3CC6-19C61122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Defining Age Group  for better Visualization</a:t>
            </a:r>
            <a:br>
              <a:rPr lang="en-IN" dirty="0"/>
            </a:br>
            <a:br>
              <a:rPr lang="en-IN" dirty="0"/>
            </a:br>
            <a:r>
              <a:rPr lang="en-US" dirty="0"/>
              <a:t>Age Group = SWITCH(</a:t>
            </a:r>
          </a:p>
          <a:p>
            <a:pPr marL="0" indent="0">
              <a:buNone/>
            </a:pPr>
            <a:r>
              <a:rPr lang="en-US" dirty="0"/>
              <a:t>   TRUE(),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]&lt;30, "20-30",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]&gt;=30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]&lt;40, "30-40",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]&gt;=40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]&lt;50, "40-50",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]&gt;=50 &amp;&amp;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]&lt;60, "50-60",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</a:t>
            </a:r>
            <a:r>
              <a:rPr lang="en-US" dirty="0" err="1"/>
              <a:t>customer_age</a:t>
            </a:r>
            <a:r>
              <a:rPr lang="en-US" dirty="0"/>
              <a:t>]&gt;=60, "60+",</a:t>
            </a:r>
          </a:p>
          <a:p>
            <a:pPr marL="0" indent="0">
              <a:buNone/>
            </a:pPr>
            <a:r>
              <a:rPr lang="en-US" dirty="0"/>
              <a:t>    "unknown"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97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1D0E-CB67-0985-DE31-5F993C64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6B14E-3F3B-A871-1549-0347F6149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Defining Income group for better Visualization</a:t>
            </a:r>
            <a:br>
              <a:rPr lang="en-IN" dirty="0"/>
            </a:br>
            <a:br>
              <a:rPr lang="en-IN" dirty="0"/>
            </a:br>
            <a:r>
              <a:rPr lang="en-US" dirty="0"/>
              <a:t>Income Group = SWITCH(</a:t>
            </a:r>
          </a:p>
          <a:p>
            <a:pPr marL="0" indent="0">
              <a:buNone/>
            </a:pPr>
            <a:r>
              <a:rPr lang="en-US" dirty="0"/>
              <a:t>  TRUE(),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 &lt; 35000, "Low",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'[income]&gt;=35000 &amp;&amp; 'public </a:t>
            </a:r>
            <a:r>
              <a:rPr lang="en-US" dirty="0" err="1"/>
              <a:t>cust_detail</a:t>
            </a:r>
            <a:r>
              <a:rPr lang="en-US" dirty="0"/>
              <a:t>'[income]&lt; 70000, "Mid",</a:t>
            </a:r>
          </a:p>
          <a:p>
            <a:pPr marL="0" indent="0">
              <a:buNone/>
            </a:pPr>
            <a:r>
              <a:rPr lang="en-US" dirty="0"/>
              <a:t>    'public </a:t>
            </a:r>
            <a:r>
              <a:rPr lang="en-US" dirty="0" err="1"/>
              <a:t>cust_detail</a:t>
            </a:r>
            <a:r>
              <a:rPr lang="en-US" dirty="0"/>
              <a:t>'[income]&gt;=70000, "High",</a:t>
            </a:r>
          </a:p>
          <a:p>
            <a:pPr marL="0" indent="0">
              <a:buNone/>
            </a:pPr>
            <a:r>
              <a:rPr lang="en-US" dirty="0"/>
              <a:t>    "unknown"</a:t>
            </a:r>
          </a:p>
          <a:p>
            <a:pPr marL="0" indent="0">
              <a:buNone/>
            </a:pP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14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EDF26-AFF7-4405-3EFC-91EE30E826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1208" y="978408"/>
            <a:ext cx="63093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DAX in Power BI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CB8837B-132C-6768-4538-C3241EBA3F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21207" y="1716188"/>
            <a:ext cx="4562070" cy="498941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dirty="0"/>
              <a:t>Calculating Current week revenue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 err="1"/>
              <a:t>Current_week_revenue</a:t>
            </a:r>
            <a:r>
              <a:rPr lang="en-US" sz="1100" dirty="0"/>
              <a:t> = CALCULATE(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         SUM('public </a:t>
            </a:r>
            <a:r>
              <a:rPr lang="en-US" sz="1100" dirty="0" err="1"/>
              <a:t>cc_detail</a:t>
            </a:r>
            <a:r>
              <a:rPr lang="en-US" sz="1100" dirty="0"/>
              <a:t>'[Revenue]),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          FILTER(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            ALL('public </a:t>
            </a:r>
            <a:r>
              <a:rPr lang="en-US" sz="1100" dirty="0" err="1"/>
              <a:t>cc_detail</a:t>
            </a:r>
            <a:r>
              <a:rPr lang="en-US" sz="1100" dirty="0"/>
              <a:t>'),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          'public </a:t>
            </a:r>
            <a:r>
              <a:rPr lang="en-US" sz="1100" dirty="0" err="1"/>
              <a:t>cc_detail</a:t>
            </a:r>
            <a:r>
              <a:rPr lang="en-US" sz="1100" dirty="0"/>
              <a:t>'[Week_num2]=MAX('public             </a:t>
            </a:r>
            <a:r>
              <a:rPr lang="en-US" sz="1100" dirty="0" err="1"/>
              <a:t>cc_detail</a:t>
            </a:r>
            <a:r>
              <a:rPr lang="en-US" sz="1100" dirty="0"/>
              <a:t>'[Week_num2])))</a:t>
            </a:r>
            <a:br>
              <a:rPr lang="en-US" sz="1100" dirty="0"/>
            </a:br>
            <a:endParaRPr lang="en-US" sz="1100" dirty="0"/>
          </a:p>
          <a:p>
            <a:r>
              <a:rPr lang="en-US" sz="1100" dirty="0"/>
              <a:t>Calculating Previous week revenue</a:t>
            </a:r>
            <a:br>
              <a:rPr lang="en-US" sz="1100" dirty="0"/>
            </a:br>
            <a:br>
              <a:rPr lang="en-US" sz="1100" dirty="0"/>
            </a:br>
            <a:r>
              <a:rPr lang="en-IN" sz="1100" dirty="0" err="1"/>
              <a:t>Previous_week_revenue</a:t>
            </a:r>
            <a:r>
              <a:rPr lang="en-IN" sz="1100" dirty="0"/>
              <a:t> = CALCULATE(</a:t>
            </a:r>
          </a:p>
          <a:p>
            <a:pPr marL="0" indent="0">
              <a:buNone/>
            </a:pPr>
            <a:r>
              <a:rPr lang="en-IN" sz="1100" dirty="0"/>
              <a:t>         SUM('public </a:t>
            </a:r>
            <a:r>
              <a:rPr lang="en-IN" sz="1100" dirty="0" err="1"/>
              <a:t>cc_detail</a:t>
            </a:r>
            <a:r>
              <a:rPr lang="en-IN" sz="1100" dirty="0"/>
              <a:t>'[Revenue]),</a:t>
            </a:r>
          </a:p>
          <a:p>
            <a:pPr marL="0" indent="0">
              <a:buNone/>
            </a:pPr>
            <a:r>
              <a:rPr lang="en-IN" sz="1100" dirty="0"/>
              <a:t>            FILTER(</a:t>
            </a:r>
          </a:p>
          <a:p>
            <a:pPr marL="0" indent="0">
              <a:buNone/>
            </a:pPr>
            <a:r>
              <a:rPr lang="en-IN" sz="1100" dirty="0"/>
              <a:t>              ALL('public </a:t>
            </a:r>
            <a:r>
              <a:rPr lang="en-IN" sz="1100" dirty="0" err="1"/>
              <a:t>cc_detail</a:t>
            </a:r>
            <a:r>
              <a:rPr lang="en-IN" sz="1100" dirty="0"/>
              <a:t>'),</a:t>
            </a:r>
          </a:p>
          <a:p>
            <a:pPr marL="0" indent="0">
              <a:buNone/>
            </a:pPr>
            <a:r>
              <a:rPr lang="en-IN" sz="1100" dirty="0"/>
              <a:t>                'public </a:t>
            </a:r>
            <a:r>
              <a:rPr lang="en-IN" sz="1100" dirty="0" err="1"/>
              <a:t>cc_detail</a:t>
            </a:r>
            <a:r>
              <a:rPr lang="en-IN" sz="1100" dirty="0"/>
              <a:t>'[Week_num2]=MAX('public </a:t>
            </a:r>
            <a:r>
              <a:rPr lang="en-IN" sz="1100" dirty="0" err="1"/>
              <a:t>cc_detail</a:t>
            </a:r>
            <a:r>
              <a:rPr lang="en-IN" sz="1100" dirty="0"/>
              <a:t>'[Week_num2])-1))</a:t>
            </a:r>
          </a:p>
          <a:p>
            <a:pPr marL="0" indent="0">
              <a:buNone/>
            </a:pPr>
            <a:br>
              <a:rPr lang="en-IN" sz="1100" dirty="0"/>
            </a:br>
            <a:endParaRPr lang="en-IN" sz="1100" dirty="0"/>
          </a:p>
          <a:p>
            <a:pPr marL="0" indent="0">
              <a:lnSpc>
                <a:spcPct val="100000"/>
              </a:lnSpc>
              <a:buNone/>
            </a:pPr>
            <a:br>
              <a:rPr lang="en-US" sz="1100" dirty="0"/>
            </a:b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49508-60CC-CC17-A337-87272F5168CF}"/>
              </a:ext>
            </a:extLst>
          </p:cNvPr>
          <p:cNvSpPr/>
          <p:nvPr/>
        </p:nvSpPr>
        <p:spPr>
          <a:xfrm>
            <a:off x="5643813" y="1165459"/>
            <a:ext cx="5053781" cy="4835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wow_revenue</a:t>
            </a:r>
            <a:r>
              <a:rPr lang="en-US" dirty="0"/>
              <a:t> = DIVIDE(([</a:t>
            </a:r>
            <a:r>
              <a:rPr lang="en-US" dirty="0" err="1"/>
              <a:t>Current_week_revenue</a:t>
            </a:r>
            <a:r>
              <a:rPr lang="en-US" dirty="0"/>
              <a:t>]-[</a:t>
            </a:r>
            <a:r>
              <a:rPr lang="en-US" dirty="0" err="1"/>
              <a:t>Previous_week_revenue</a:t>
            </a:r>
            <a:r>
              <a:rPr lang="en-US" dirty="0"/>
              <a:t>]),</a:t>
            </a:r>
            <a:br>
              <a:rPr lang="en-US" dirty="0"/>
            </a:br>
            <a:r>
              <a:rPr lang="en-US" dirty="0"/>
              <a:t>[</a:t>
            </a:r>
            <a:r>
              <a:rPr lang="en-US" dirty="0" err="1"/>
              <a:t>Previous_week_revenue</a:t>
            </a:r>
            <a:r>
              <a:rPr lang="en-US" dirty="0"/>
              <a:t>]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59214-AA58-39EF-8BF9-28887225F790}"/>
              </a:ext>
            </a:extLst>
          </p:cNvPr>
          <p:cNvSpPr txBox="1"/>
          <p:nvPr/>
        </p:nvSpPr>
        <p:spPr>
          <a:xfrm>
            <a:off x="5845374" y="1706356"/>
            <a:ext cx="4650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FFFF00"/>
                </a:highlight>
              </a:rPr>
              <a:t>Week on week revenue change</a:t>
            </a:r>
          </a:p>
        </p:txBody>
      </p:sp>
    </p:spTree>
    <p:extLst>
      <p:ext uri="{BB962C8B-B14F-4D97-AF65-F5344CB8AC3E}">
        <p14:creationId xmlns:p14="http://schemas.microsoft.com/office/powerpoint/2010/main" val="414027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F4FE-CF61-4AA3-A516-792325B5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4AD8-57E6-DAB1-726B-E492E5095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843684"/>
            <a:ext cx="11155680" cy="25050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Revenue increased by 28.8%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Average  Transaction Value increased in last week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D3A91-3F11-A8AB-C9DF-1301AF160A2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341563"/>
            <a:ext cx="6341806" cy="391805"/>
          </a:xfrm>
        </p:spPr>
        <p:txBody>
          <a:bodyPr>
            <a:normAutofit/>
          </a:bodyPr>
          <a:lstStyle/>
          <a:p>
            <a:r>
              <a:rPr lang="en-IN" dirty="0"/>
              <a:t>Week on week revenue change(after adding last week data)</a:t>
            </a:r>
          </a:p>
        </p:txBody>
      </p:sp>
    </p:spTree>
    <p:extLst>
      <p:ext uri="{BB962C8B-B14F-4D97-AF65-F5344CB8AC3E}">
        <p14:creationId xmlns:p14="http://schemas.microsoft.com/office/powerpoint/2010/main" val="5213457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925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Bierstadt</vt:lpstr>
      <vt:lpstr>Neue Haas Grotesk Text Pro</vt:lpstr>
      <vt:lpstr>Wingdings</vt:lpstr>
      <vt:lpstr>GestaltVTI</vt:lpstr>
      <vt:lpstr>CREDIT CARD WEEKLY TRANSACTION REPORT</vt:lpstr>
      <vt:lpstr>PROJECT OBJECTIVE</vt:lpstr>
      <vt:lpstr>Importing data to database</vt:lpstr>
      <vt:lpstr>SQL</vt:lpstr>
      <vt:lpstr>SQL</vt:lpstr>
      <vt:lpstr>DAX in Power BI</vt:lpstr>
      <vt:lpstr>DAX in Power BI</vt:lpstr>
      <vt:lpstr>DAX in Power BI</vt:lpstr>
      <vt:lpstr>Project Insights</vt:lpstr>
      <vt:lpstr>Overall YTD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e78025</dc:creator>
  <cp:lastModifiedBy>e78025</cp:lastModifiedBy>
  <cp:revision>4</cp:revision>
  <dcterms:created xsi:type="dcterms:W3CDTF">2025-08-31T13:15:28Z</dcterms:created>
  <dcterms:modified xsi:type="dcterms:W3CDTF">2025-09-03T07:35:13Z</dcterms:modified>
</cp:coreProperties>
</file>