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4"/>
  </p:notesMasterIdLst>
  <p:handoutMasterIdLst>
    <p:handoutMasterId r:id="rId35"/>
  </p:handoutMasterIdLst>
  <p:sldIdLst>
    <p:sldId id="331" r:id="rId2"/>
    <p:sldId id="332" r:id="rId3"/>
    <p:sldId id="333" r:id="rId4"/>
    <p:sldId id="334" r:id="rId5"/>
    <p:sldId id="406" r:id="rId6"/>
    <p:sldId id="336" r:id="rId7"/>
    <p:sldId id="401" r:id="rId8"/>
    <p:sldId id="402" r:id="rId9"/>
    <p:sldId id="337" r:id="rId10"/>
    <p:sldId id="338" r:id="rId11"/>
    <p:sldId id="407" r:id="rId12"/>
    <p:sldId id="408" r:id="rId13"/>
    <p:sldId id="341" r:id="rId14"/>
    <p:sldId id="403" r:id="rId15"/>
    <p:sldId id="343" r:id="rId16"/>
    <p:sldId id="410" r:id="rId17"/>
    <p:sldId id="345" r:id="rId18"/>
    <p:sldId id="346" r:id="rId19"/>
    <p:sldId id="409" r:id="rId20"/>
    <p:sldId id="347" r:id="rId21"/>
    <p:sldId id="350" r:id="rId22"/>
    <p:sldId id="351" r:id="rId23"/>
    <p:sldId id="352" r:id="rId24"/>
    <p:sldId id="353" r:id="rId25"/>
    <p:sldId id="411" r:id="rId26"/>
    <p:sldId id="349" r:id="rId27"/>
    <p:sldId id="413" r:id="rId28"/>
    <p:sldId id="415" r:id="rId29"/>
    <p:sldId id="400" r:id="rId30"/>
    <p:sldId id="356" r:id="rId31"/>
    <p:sldId id="404" r:id="rId32"/>
    <p:sldId id="397" r:id="rId33"/>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varScale="1">
        <p:scale>
          <a:sx n="75" d="100"/>
          <a:sy n="75" d="100"/>
        </p:scale>
        <p:origin x="883" y="4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167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2696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318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9ACFED5-FEE9-4052-81A1-4F4ACC8A4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FB4DEBF9-633C-48A9-B2B4-116F70BEBD6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50F3D6F-9310-4C8C-BB98-4172C6D5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2772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1613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598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20880" y="6613525"/>
            <a:ext cx="518092"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5a: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93142"/>
            <a:ext cx="7513637" cy="576262"/>
          </a:xfrm>
        </p:spPr>
        <p:txBody>
          <a:bodyPr/>
          <a:lstStyle/>
          <a:p>
            <a:pPr eaLnBrk="1" hangingPunct="1"/>
            <a:r>
              <a:rPr lang="en-US" altLang="en-US" sz="2400" dirty="0"/>
              <a:t>Optimization Criteria for Scheduling Algorithms</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extLst>
      <p:ext uri="{BB962C8B-B14F-4D97-AF65-F5344CB8AC3E}">
        <p14:creationId xmlns:p14="http://schemas.microsoft.com/office/powerpoint/2010/main" val="24474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26555"/>
            <a:ext cx="7997825" cy="457200"/>
          </a:xfrm>
        </p:spPr>
        <p:txBody>
          <a:bodyPr/>
          <a:lstStyle/>
          <a:p>
            <a:pPr eaLnBrk="1" hangingPunct="1"/>
            <a:r>
              <a:rPr lang="en-US" altLang="en-US" sz="26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tabLst>
                <a:tab pos="3028950" algn="ctr"/>
                <a:tab pos="4633913" algn="ctr"/>
              </a:tabLst>
            </a:pPr>
            <a:r>
              <a:rPr lang="en-US" altLang="en-US" dirty="0"/>
              <a:t>Example with 3 processes </a:t>
            </a:r>
            <a:r>
              <a:rPr lang="en-US" altLang="en-US" sz="1600" dirty="0"/>
              <a:t>	</a:t>
            </a:r>
          </a:p>
          <a:p>
            <a:pPr marL="0" indent="0">
              <a:lnSpc>
                <a:spcPct val="90000"/>
              </a:lnSpc>
              <a:buNone/>
              <a:tabLst>
                <a:tab pos="3028950" algn="ctr"/>
                <a:tab pos="4633913" algn="ctr"/>
              </a:tabLst>
            </a:pPr>
            <a:r>
              <a:rPr lang="en-US" altLang="en-US" sz="1600" dirty="0"/>
              <a:t>                            </a:t>
            </a: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24</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3</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3</a:t>
            </a:r>
            <a:r>
              <a:rPr lang="en-US" altLang="en-US" i="1" baseline="-25000" dirty="0"/>
              <a:t> </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Suppose that the processes arrive in the order: </a:t>
            </a:r>
            <a:r>
              <a:rPr lang="en-US" altLang="en-US" i="1" dirty="0"/>
              <a:t>P</a:t>
            </a:r>
            <a:r>
              <a:rPr lang="en-US" altLang="en-US" i="1" baseline="-25000" dirty="0"/>
              <a:t>1</a:t>
            </a:r>
            <a:r>
              <a:rPr lang="en-US" altLang="en-US" dirty="0"/>
              <a:t> , </a:t>
            </a:r>
            <a:r>
              <a:rPr lang="en-US" altLang="en-US" i="1" dirty="0"/>
              <a:t>P</a:t>
            </a:r>
            <a:r>
              <a:rPr lang="en-US" altLang="en-US" i="1" baseline="-25000" dirty="0"/>
              <a:t>2</a:t>
            </a:r>
            <a:r>
              <a:rPr lang="en-US" altLang="en-US" dirty="0"/>
              <a:t> , </a:t>
            </a:r>
            <a:r>
              <a:rPr lang="en-US" altLang="en-US" i="1" dirty="0"/>
              <a:t>P</a:t>
            </a:r>
            <a:r>
              <a:rPr lang="en-US" altLang="en-US" i="1" baseline="-25000" dirty="0"/>
              <a:t>3  </a:t>
            </a:r>
            <a:br>
              <a:rPr lang="en-US" altLang="en-US" i="1" baseline="-25000" dirty="0"/>
            </a:br>
            <a:r>
              <a:rPr lang="en-US" altLang="en-US" dirty="0"/>
              <a:t>The Gantt Chart for the above schedule is:</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a:lnSpc>
                <a:spcPct val="90000"/>
              </a:lnSpc>
              <a:tabLst>
                <a:tab pos="3028950" algn="ctr"/>
                <a:tab pos="4633913" algn="ctr"/>
              </a:tabLst>
            </a:pPr>
            <a:r>
              <a:rPr lang="en-US" altLang="en-US" dirty="0"/>
              <a:t>Waiting time for </a:t>
            </a:r>
            <a:r>
              <a:rPr lang="en-US" altLang="en-US" i="1" dirty="0"/>
              <a:t>P</a:t>
            </a:r>
            <a:r>
              <a:rPr lang="en-US" altLang="en-US" i="1" baseline="-25000" dirty="0"/>
              <a:t>1</a:t>
            </a:r>
            <a:r>
              <a:rPr lang="en-US" altLang="en-US" dirty="0"/>
              <a:t>  = 0; </a:t>
            </a:r>
            <a:r>
              <a:rPr lang="en-US" altLang="en-US" i="1" dirty="0"/>
              <a:t>P</a:t>
            </a:r>
            <a:r>
              <a:rPr lang="en-US" altLang="en-US" i="1" baseline="-25000" dirty="0"/>
              <a:t>2</a:t>
            </a:r>
            <a:r>
              <a:rPr lang="en-US" altLang="en-US" dirty="0"/>
              <a:t>  = 24; </a:t>
            </a:r>
            <a:r>
              <a:rPr lang="en-US" altLang="en-US" i="1" dirty="0"/>
              <a:t>P</a:t>
            </a:r>
            <a:r>
              <a:rPr lang="en-US" altLang="en-US" i="1" baseline="-25000" dirty="0"/>
              <a:t>3 </a:t>
            </a:r>
            <a:r>
              <a:rPr lang="en-US" altLang="en-US" dirty="0"/>
              <a:t>= 27</a:t>
            </a:r>
          </a:p>
          <a:p>
            <a:pPr>
              <a:lnSpc>
                <a:spcPct val="90000"/>
              </a:lnSpc>
              <a:tabLst>
                <a:tab pos="3028950" algn="ctr"/>
                <a:tab pos="4633913" algn="ctr"/>
              </a:tabLst>
            </a:pPr>
            <a:r>
              <a:rPr lang="en-US" altLang="en-US" dirty="0"/>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759" y="3919386"/>
            <a:ext cx="6490653" cy="7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94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1018109" y="94798"/>
            <a:ext cx="8249492" cy="611187"/>
          </a:xfrm>
        </p:spPr>
        <p:txBody>
          <a:bodyPr/>
          <a:lstStyle/>
          <a:p>
            <a:pPr eaLnBrk="1" hangingPunct="1"/>
            <a:r>
              <a:rPr lang="en-US" altLang="en-US" sz="2800"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a16="http://schemas.microsoft.com/office/drawing/2014/main" id="{15715238-6D8E-4D53-8F63-29A2962FEB3C}"/>
              </a:ext>
            </a:extLst>
          </p:cNvPr>
          <p:cNvGraphicFramePr>
            <a:graphicFrameLocks noChangeAspect="1"/>
          </p:cNvGraphicFramePr>
          <p:nvPr>
            <p:extLst>
              <p:ext uri="{D42A27DB-BD31-4B8C-83A1-F6EECF244321}">
                <p14:modId xmlns:p14="http://schemas.microsoft.com/office/powerpoint/2010/main" val="3272976180"/>
              </p:ext>
            </p:extLst>
          </p:nvPr>
        </p:nvGraphicFramePr>
        <p:xfrm>
          <a:off x="2045653" y="2722563"/>
          <a:ext cx="4427537" cy="1254125"/>
        </p:xfrm>
        <a:graphic>
          <a:graphicData uri="http://schemas.openxmlformats.org/presentationml/2006/ole">
            <mc:AlternateContent xmlns:mc="http://schemas.openxmlformats.org/markup-compatibility/2006">
              <mc:Choice xmlns:v="urn:schemas-microsoft-com:vml" Requires="v">
                <p:oleObj name="Equation" r:id="rId3" imgW="6400800" imgH="1778000" progId="Equation.3">
                  <p:embed/>
                </p:oleObj>
              </mc:Choice>
              <mc:Fallback>
                <p:oleObj name="Equation" r:id="rId3" imgW="6400800" imgH="1778000" progId="Equation.3">
                  <p:embed/>
                  <p:pic>
                    <p:nvPicPr>
                      <p:cNvPr id="31747" name="Object 2">
                        <a:extLst>
                          <a:ext uri="{FF2B5EF4-FFF2-40B4-BE49-F238E27FC236}">
                            <a16:creationId xmlns:a16="http://schemas.microsoft.com/office/drawing/2014/main" id="{15715238-6D8E-4D53-8F63-29A2962FE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653" y="2722563"/>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94025" y="3976688"/>
            <a:ext cx="2451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69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ABB015E-7AD3-4A84-AE93-94E9C1B95CA6}"/>
              </a:ext>
            </a:extLst>
          </p:cNvPr>
          <p:cNvSpPr>
            <a:spLocks noGrp="1" noChangeArrowheads="1"/>
          </p:cNvSpPr>
          <p:nvPr>
            <p:ph type="title"/>
          </p:nvPr>
        </p:nvSpPr>
        <p:spPr>
          <a:xfrm>
            <a:off x="1003989" y="40388"/>
            <a:ext cx="8223250" cy="677863"/>
          </a:xfrm>
        </p:spPr>
        <p:txBody>
          <a:bodyPr/>
          <a:lstStyle/>
          <a:p>
            <a:pPr eaLnBrk="1" hangingPunct="1"/>
            <a:r>
              <a:rPr lang="en-US" altLang="en-US" sz="2600" dirty="0"/>
              <a:t>Prediction of the Length of the Next CPU Burst</a:t>
            </a:r>
          </a:p>
        </p:txBody>
      </p:sp>
      <p:pic>
        <p:nvPicPr>
          <p:cNvPr id="33794" name="Picture 2">
            <a:extLst>
              <a:ext uri="{FF2B5EF4-FFF2-40B4-BE49-F238E27FC236}">
                <a16:creationId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9F41D91-5CCD-4C10-BD4B-8757760950E9}"/>
              </a:ext>
            </a:extLst>
          </p:cNvPr>
          <p:cNvSpPr>
            <a:spLocks noGrp="1" noChangeArrowheads="1"/>
          </p:cNvSpPr>
          <p:nvPr>
            <p:ph type="title"/>
          </p:nvPr>
        </p:nvSpPr>
        <p:spPr>
          <a:xfrm>
            <a:off x="1297380" y="188966"/>
            <a:ext cx="7451725" cy="576262"/>
          </a:xfrm>
        </p:spPr>
        <p:txBody>
          <a:bodyPr/>
          <a:lstStyle/>
          <a:p>
            <a:pPr eaLnBrk="1" hangingPunct="1"/>
            <a:r>
              <a:rPr lang="en-US" altLang="en-US" dirty="0"/>
              <a:t>Examples of Exponential Averaging</a:t>
            </a:r>
          </a:p>
        </p:txBody>
      </p:sp>
      <p:sp>
        <p:nvSpPr>
          <p:cNvPr id="35842" name="Rectangle 3">
            <a:extLst>
              <a:ext uri="{FF2B5EF4-FFF2-40B4-BE49-F238E27FC236}">
                <a16:creationId xmlns:a16="http://schemas.microsoft.com/office/drawing/2014/main" id="{D651A984-67C5-468C-8F88-230FFA867BD5}"/>
              </a:ext>
            </a:extLst>
          </p:cNvPr>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p>
          <a:p>
            <a:pPr lvl="1">
              <a:lnSpc>
                <a:spcPct val="90000"/>
              </a:lnSpc>
            </a:pPr>
            <a:r>
              <a:rPr lang="en-US" altLang="en-US" dirty="0">
                <a:sym typeface="Symbol" panose="05050102010706020507" pitchFamily="18" charset="2"/>
              </a:rPr>
              <a:t>Recent history does not count</a:t>
            </a:r>
          </a:p>
          <a:p>
            <a:pPr>
              <a:lnSpc>
                <a:spcPct val="90000"/>
              </a:lnSpc>
            </a:pPr>
            <a:r>
              <a:rPr lang="en-US" altLang="en-US" dirty="0">
                <a:sym typeface="Symbol" panose="05050102010706020507" pitchFamily="18" charset="2"/>
              </a:rPr>
              <a:t> =1</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p>
          <a:p>
            <a:pPr>
              <a:lnSpc>
                <a:spcPct val="90000"/>
              </a:lnSpc>
            </a:pPr>
            <a:r>
              <a:rPr lang="en-US" altLang="en-US" dirty="0">
                <a:sym typeface="Symbol" panose="05050102010706020507" pitchFamily="18" charset="2"/>
              </a:rPr>
              <a:t>If we expand the formula, we get:</a:t>
            </a: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successive term has less weight than its predecessor</a:t>
            </a: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a:t>
            </a:r>
            <a:r>
              <a:rPr lang="en-US" altLang="en-US" b="1" dirty="0"/>
              <a:t> </a:t>
            </a:r>
            <a:r>
              <a:rPr lang="en-US" altLang="en-US" b="1" dirty="0">
                <a:solidFill>
                  <a:srgbClr val="006699"/>
                </a:solidFill>
                <a:latin typeface="+mj-lt"/>
              </a:rPr>
              <a:t>quantum</a:t>
            </a:r>
            <a:r>
              <a:rPr lang="en-US" altLang="en-US" b="1" dirty="0"/>
              <a:t>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14832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152208"/>
            <a:ext cx="7357706" cy="4608512"/>
          </a:xfrm>
        </p:spPr>
        <p:txBody>
          <a:bodyPr/>
          <a:lstStyle/>
          <a:p>
            <a:r>
              <a:rPr lang="en-US" altLang="en-US" dirty="0"/>
              <a:t>A priority number (integer) is associated with each process</a:t>
            </a:r>
            <a:endParaRPr lang="en-US" altLang="en-US" sz="800" dirty="0"/>
          </a:p>
          <a:p>
            <a:r>
              <a:rPr lang="en-US" altLang="en-US" dirty="0"/>
              <a:t>The CPU is allocated to the process with the highest priority (usually, smallest integer </a:t>
            </a:r>
            <a:r>
              <a:rPr lang="en-US" altLang="en-US" dirty="0">
                <a:sym typeface="Symbol" panose="05050102010706020507" pitchFamily="18" charset="2"/>
              </a:rPr>
              <a:t> highest priority)</a:t>
            </a:r>
          </a:p>
          <a:p>
            <a:r>
              <a:rPr lang="en-US" altLang="en-US" dirty="0">
                <a:sym typeface="Symbol" panose="05050102010706020507" pitchFamily="18" charset="2"/>
              </a:rPr>
              <a:t>Two schemes:</a:t>
            </a:r>
          </a:p>
          <a:p>
            <a:pPr lvl="1"/>
            <a:r>
              <a:rPr lang="en-US" altLang="en-US" dirty="0"/>
              <a:t>Preemptive</a:t>
            </a:r>
          </a:p>
          <a:p>
            <a:pPr lvl="1"/>
            <a:r>
              <a:rPr lang="en-US" altLang="en-US" dirty="0"/>
              <a:t>Nonpreemptive</a:t>
            </a:r>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r>
              <a:rPr lang="en-US" altLang="en-US" dirty="0">
                <a:sym typeface="Symbol" panose="05050102010706020507" pitchFamily="18" charset="2"/>
              </a:rPr>
              <a:t>Note: </a:t>
            </a:r>
            <a:r>
              <a:rPr lang="en-US" altLang="en-US" dirty="0"/>
              <a:t>SJF is priority scheduling where priority is the inverse of predicted next CPU burst time</a:t>
            </a:r>
            <a:endParaRPr lang="en-US" altLang="en-US" sz="800" dirty="0"/>
          </a:p>
          <a:p>
            <a:endParaRPr lang="en-US" altLang="en-US" dirty="0">
              <a:sym typeface="Symbol" panose="05050102010706020507" pitchFamily="18" charset="2"/>
            </a:endParaRPr>
          </a:p>
          <a:p>
            <a:pPr>
              <a:buFont typeface="Monotype Sorts" pitchFamily="-84" charset="2"/>
              <a:buNone/>
            </a:pPr>
            <a:endParaRPr lang="en-US" altLang="en-US" b="1" dirty="0">
              <a:solidFill>
                <a:srgbClr val="3366FF"/>
              </a:solidFill>
              <a:sym typeface="Symbol" panose="05050102010706020507" pitchFamily="18" charset="2"/>
            </a:endParaRPr>
          </a:p>
        </p:txBody>
      </p:sp>
    </p:spTree>
    <p:extLst>
      <p:ext uri="{BB962C8B-B14F-4D97-AF65-F5344CB8AC3E}">
        <p14:creationId xmlns:p14="http://schemas.microsoft.com/office/powerpoint/2010/main" val="82409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8"/>
            <a:ext cx="8337550"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13802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9"/>
            <a:ext cx="7397517" cy="5098731"/>
          </a:xfrm>
        </p:spPr>
        <p:txBody>
          <a:bodyPr/>
          <a:lstStyle/>
          <a:p>
            <a:r>
              <a:rPr lang="en-US" altLang="en-US" dirty="0"/>
              <a:t>The ready queue consists of multiple queues</a:t>
            </a:r>
          </a:p>
          <a:p>
            <a:r>
              <a:rPr lang="en-US" altLang="en-US" dirty="0"/>
              <a:t>Example:  </a:t>
            </a:r>
          </a:p>
          <a:p>
            <a:pPr lvl="1"/>
            <a:r>
              <a:rPr lang="en-US" altLang="en-US" dirty="0"/>
              <a:t>Priority scheduling, where each priority has its separate queue.</a:t>
            </a:r>
          </a:p>
          <a:p>
            <a:pPr lvl="1"/>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2639" y="2772384"/>
            <a:ext cx="2547211" cy="281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53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5230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Histogram of CPU-burst Times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913800" y="1228802"/>
            <a:ext cx="7575863" cy="4400395"/>
          </a:xfrm>
        </p:spPr>
        <p:txBody>
          <a:bodyPr/>
          <a:lstStyle/>
          <a:p>
            <a:r>
              <a:rPr kumimoji="0" lang="en-US" altLang="en-US" dirty="0">
                <a:latin typeface="Verdana" panose="020B0604030504040204" pitchFamily="34" charset="0"/>
              </a:rPr>
              <a:t>Large number of short bursts</a:t>
            </a:r>
          </a:p>
          <a:p>
            <a:r>
              <a:rPr kumimoji="0" lang="en-US" altLang="en-US" dirty="0">
                <a:latin typeface="Verdana" panose="020B0604030504040204" pitchFamily="34" charset="0"/>
              </a:rPr>
              <a:t>Small number of longer bursts</a:t>
            </a:r>
          </a:p>
          <a:p>
            <a:r>
              <a:rPr kumimoji="0" lang="en-US" altLang="en-US" dirty="0">
                <a:latin typeface="Verdana" panose="020B0604030504040204" pitchFamily="34" charset="0"/>
              </a:rPr>
              <a:t>Histogram</a:t>
            </a:r>
          </a:p>
          <a:p>
            <a:endParaRPr lang="en-US" altLang="en-US" dirty="0"/>
          </a:p>
        </p:txBody>
      </p:sp>
      <p:pic>
        <p:nvPicPr>
          <p:cNvPr id="4" name="Picture 1">
            <a:extLst>
              <a:ext uri="{FF2B5EF4-FFF2-40B4-BE49-F238E27FC236}">
                <a16:creationId xmlns:a16="http://schemas.microsoft.com/office/drawing/2014/main" id="{A394F423-2896-4208-9469-E219A349B2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244919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19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9"/>
            <a:ext cx="7147559" cy="4743132"/>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a:t>
            </a:r>
            <a:r>
              <a:rPr lang="en-US" b="1" dirty="0">
                <a:solidFill>
                  <a:srgbClr val="3366FF"/>
                </a:solidFill>
                <a:ea typeface="ＭＳ Ｐゴシック" charset="0"/>
                <a:cs typeface="ＭＳ Ｐゴシック" charset="0"/>
              </a:rPr>
              <a:t> </a:t>
            </a:r>
            <a:r>
              <a:rPr lang="en-US" b="1" dirty="0">
                <a:solidFill>
                  <a:srgbClr val="006699"/>
                </a:solidFill>
                <a:latin typeface="+mj-lt"/>
              </a:rPr>
              <a:t>scheduler</a:t>
            </a:r>
            <a:r>
              <a:rPr lang="en-US" b="1" dirty="0">
                <a:solidFill>
                  <a:srgbClr val="3366FF"/>
                </a:solidFill>
                <a:ea typeface="ＭＳ Ｐゴシック" charset="0"/>
                <a:cs typeface="ＭＳ Ｐゴシック" charset="0"/>
              </a:rPr>
              <a:t>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The ready 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lvl="1">
              <a:defRPr/>
            </a:pPr>
            <a:r>
              <a:rPr lang="en-US" dirty="0">
                <a:ea typeface="ＭＳ Ｐゴシック" charset="0"/>
              </a:rPr>
              <a:t>What is the potential problem?</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4" y="1193435"/>
            <a:ext cx="6566095" cy="4607925"/>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lvl="1">
              <a:defRPr/>
            </a:pPr>
            <a:r>
              <a:rPr lang="en-US" dirty="0">
                <a:ea typeface="ＭＳ Ｐゴシック" charset="0"/>
              </a:rPr>
              <a:t>We saw this in the bounded buffer example</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a:t>
            </a:r>
            <a:r>
              <a:rPr lang="en-US" altLang="en-US" b="1" dirty="0">
                <a:solidFill>
                  <a:srgbClr val="3366FF"/>
                </a:solidFill>
              </a:rPr>
              <a:t> </a:t>
            </a:r>
            <a:r>
              <a:rPr lang="en-US" altLang="en-US" b="1" dirty="0">
                <a:solidFill>
                  <a:srgbClr val="006699"/>
                </a:solidFill>
                <a:latin typeface="+mj-lt"/>
              </a:rPr>
              <a:t>latency</a:t>
            </a:r>
            <a:r>
              <a:rPr lang="en-US" altLang="en-US" b="1" dirty="0">
                <a:solidFill>
                  <a:srgbClr val="3366FF"/>
                </a:solidFill>
              </a:rPr>
              <a:t>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3" y="1109784"/>
            <a:ext cx="5555923" cy="373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B50CD0484DFD40A2257EED221056A9" ma:contentTypeVersion="2" ma:contentTypeDescription="Create a new document." ma:contentTypeScope="" ma:versionID="63f47ec7b977c9bd1f8dbd0249796a4f">
  <xsd:schema xmlns:xsd="http://www.w3.org/2001/XMLSchema" xmlns:xs="http://www.w3.org/2001/XMLSchema" xmlns:p="http://schemas.microsoft.com/office/2006/metadata/properties" xmlns:ns2="5dae416b-83ce-413b-b283-04564ec084a3" targetNamespace="http://schemas.microsoft.com/office/2006/metadata/properties" ma:root="true" ma:fieldsID="588b32a6fe46141156dfee8a4ca366ed" ns2:_="">
    <xsd:import namespace="5dae416b-83ce-413b-b283-04564ec084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ae416b-83ce-413b-b283-04564ec084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BD8113-9E17-4FC1-AEEE-605BD4A7343E}"/>
</file>

<file path=customXml/itemProps2.xml><?xml version="1.0" encoding="utf-8"?>
<ds:datastoreItem xmlns:ds="http://schemas.openxmlformats.org/officeDocument/2006/customXml" ds:itemID="{34C163C5-7DD6-42C1-847D-FEBBED3E90C5}"/>
</file>

<file path=customXml/itemProps3.xml><?xml version="1.0" encoding="utf-8"?>
<ds:datastoreItem xmlns:ds="http://schemas.openxmlformats.org/officeDocument/2006/customXml" ds:itemID="{8E209A8E-4BEA-4CEA-8017-7E29C1B22C92}"/>
</file>

<file path=docProps/app.xml><?xml version="1.0" encoding="utf-8"?>
<Properties xmlns="http://schemas.openxmlformats.org/officeDocument/2006/extended-properties" xmlns:vt="http://schemas.openxmlformats.org/officeDocument/2006/docPropsVTypes">
  <Template>OS8</Template>
  <TotalTime>17172</TotalTime>
  <Words>1837</Words>
  <Application>Microsoft Office PowerPoint</Application>
  <PresentationFormat>On-screen Show (4:3)</PresentationFormat>
  <Paragraphs>253</Paragraphs>
  <Slides>32</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Helvetica</vt:lpstr>
      <vt:lpstr>Lucida Grande</vt:lpstr>
      <vt:lpstr>Monotype Sorts</vt:lpstr>
      <vt:lpstr>Times New Roman</vt:lpstr>
      <vt:lpstr>Verdana</vt:lpstr>
      <vt:lpstr>Webdings</vt:lpstr>
      <vt:lpstr>Wingdings</vt:lpstr>
      <vt:lpstr>os-8</vt:lpstr>
      <vt:lpstr>Equation</vt:lpstr>
      <vt:lpstr>Chapter 5a: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Optimization Criteria for Scheduling Algorithms</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End of Chapter 5a</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264</cp:revision>
  <cp:lastPrinted>2013-09-10T17:57:57Z</cp:lastPrinted>
  <dcterms:created xsi:type="dcterms:W3CDTF">2011-01-13T23:43:38Z</dcterms:created>
  <dcterms:modified xsi:type="dcterms:W3CDTF">2021-03-03T15:03:42Z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0x010100DBB50CD0484DFD40A2257EED221056A9</vt:lpwstr>
  </property>
</Properties>
</file>