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5031E-537C-47FC-B20C-BFE79E76199D}" v="223" dt="2021-10-18T20:39:31.272"/>
    <p1510:client id="{0A71DEF2-CD03-A064-1768-767A86702C93}" v="10" dt="2021-11-24T19:40:08.562"/>
    <p1510:client id="{190F08E5-74CB-5866-7C77-449734696093}" v="69" dt="2021-10-18T22:52:07.574"/>
    <p1510:client id="{3EE536AE-1566-4B68-9595-0D8E2514A438}" v="11" dt="2021-10-19T03:40:08.481"/>
    <p1510:client id="{6C665D4E-05AC-3F18-44F5-1DB09DC10914}" v="2" dt="2021-10-26T03:12:18.350"/>
    <p1510:client id="{958FDE9E-912B-20BB-3C7F-A6BAC135C878}" v="2" dt="2021-10-26T03:13:01.415"/>
    <p1510:client id="{C779A49C-D935-42BF-9485-0F89026E5913}" v="47" dt="2021-11-24T19:38:44.094"/>
    <p1510:client id="{D950C4C0-0B64-0A14-45D6-12F348E6A8E2}" v="11" dt="2021-10-18T21:04:59.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11/24/2021</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8857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11/24/2021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598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11/24/2021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3524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11/24/2021</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7485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11/24/2021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7509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11/24/2021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0290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11/24/2021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4617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11/24/2021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6044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11/24/2021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2581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11/24/2021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8255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11/24/2021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9106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11/24/2021</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55870573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bwe653gTKq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bwe653gTKqk?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530352" y="885557"/>
            <a:ext cx="4114800" cy="2215152"/>
          </a:xfrm>
        </p:spPr>
        <p:txBody>
          <a:bodyPr>
            <a:normAutofit/>
          </a:bodyPr>
          <a:lstStyle/>
          <a:p>
            <a:r>
              <a:rPr lang="en-GB"/>
              <a:t>Selenium Testing</a:t>
            </a:r>
            <a:endParaRPr lang="en-US"/>
          </a:p>
        </p:txBody>
      </p:sp>
      <p:sp>
        <p:nvSpPr>
          <p:cNvPr id="3" name="Subtitle 2"/>
          <p:cNvSpPr>
            <a:spLocks noGrp="1"/>
          </p:cNvSpPr>
          <p:nvPr>
            <p:ph type="subTitle" idx="1"/>
          </p:nvPr>
        </p:nvSpPr>
        <p:spPr>
          <a:xfrm>
            <a:off x="530352" y="3509963"/>
            <a:ext cx="4114800" cy="2215152"/>
          </a:xfrm>
        </p:spPr>
        <p:txBody>
          <a:bodyPr vert="horz" lIns="91440" tIns="45720" rIns="91440" bIns="45720" rtlCol="0" anchor="t">
            <a:normAutofit/>
          </a:bodyPr>
          <a:lstStyle/>
          <a:p>
            <a:r>
              <a:rPr lang="en-GB"/>
              <a:t>Abhishek Srivastava</a:t>
            </a:r>
          </a:p>
          <a:p>
            <a:r>
              <a:rPr lang="en-GB"/>
              <a:t>V. Surya Kumar</a:t>
            </a:r>
          </a:p>
          <a:p>
            <a:r>
              <a:rPr lang="en-GB"/>
              <a:t>Vishesh </a:t>
            </a:r>
            <a:r>
              <a:rPr lang="en-GB" err="1">
                <a:ea typeface="+mn-lt"/>
                <a:cs typeface="+mn-lt"/>
              </a:rPr>
              <a:t>Bhadauria</a:t>
            </a:r>
          </a:p>
          <a:p>
            <a:endParaRPr lang="en-GB"/>
          </a:p>
        </p:txBody>
      </p:sp>
      <p:sp>
        <p:nvSpPr>
          <p:cNvPr id="1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99569D1-0BB8-4D3E-B919-D039DC3B75FF}"/>
              </a:ext>
            </a:extLst>
          </p:cNvPr>
          <p:cNvPicPr>
            <a:picLocks noChangeAspect="1"/>
          </p:cNvPicPr>
          <p:nvPr/>
        </p:nvPicPr>
        <p:blipFill rotWithShape="1">
          <a:blip r:embed="rId2"/>
          <a:srcRect l="13421" r="19899" b="-9"/>
          <a:stretch/>
        </p:blipFill>
        <p:spPr>
          <a:xfrm>
            <a:off x="5334000" y="10"/>
            <a:ext cx="6858000" cy="6855654"/>
          </a:xfrm>
          <a:prstGeom prst="rect">
            <a:avLst/>
          </a:prstGeom>
        </p:spPr>
      </p:pic>
      <p:sp>
        <p:nvSpPr>
          <p:cNvPr id="13"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BA01-81B9-45A4-8EA6-977B733C6509}"/>
              </a:ext>
            </a:extLst>
          </p:cNvPr>
          <p:cNvSpPr>
            <a:spLocks noGrp="1"/>
          </p:cNvSpPr>
          <p:nvPr>
            <p:ph type="title"/>
          </p:nvPr>
        </p:nvSpPr>
        <p:spPr/>
        <p:txBody>
          <a:bodyPr/>
          <a:lstStyle/>
          <a:p>
            <a:r>
              <a:rPr lang="en-GB" b="1" i="0"/>
              <a:t>Introduction</a:t>
            </a:r>
            <a:endParaRPr lang="en-US"/>
          </a:p>
          <a:p>
            <a:endParaRPr lang="en-GB"/>
          </a:p>
        </p:txBody>
      </p:sp>
      <p:sp>
        <p:nvSpPr>
          <p:cNvPr id="3" name="Content Placeholder 2">
            <a:extLst>
              <a:ext uri="{FF2B5EF4-FFF2-40B4-BE49-F238E27FC236}">
                <a16:creationId xmlns:a16="http://schemas.microsoft.com/office/drawing/2014/main" id="{94BB7C22-8002-454C-B3A8-733DE23DFA3A}"/>
              </a:ext>
            </a:extLst>
          </p:cNvPr>
          <p:cNvSpPr>
            <a:spLocks noGrp="1"/>
          </p:cNvSpPr>
          <p:nvPr>
            <p:ph idx="1"/>
          </p:nvPr>
        </p:nvSpPr>
        <p:spPr/>
        <p:txBody>
          <a:bodyPr vert="horz" lIns="91440" tIns="45720" rIns="91440" bIns="45720" rtlCol="0" anchor="t">
            <a:normAutofit/>
          </a:bodyPr>
          <a:lstStyle/>
          <a:p>
            <a:pPr algn="just"/>
            <a:r>
              <a:rPr lang="en-GB" b="1">
                <a:ea typeface="+mn-lt"/>
                <a:cs typeface="+mn-lt"/>
              </a:rPr>
              <a:t>Selenium</a:t>
            </a:r>
            <a:r>
              <a:rPr lang="en-GB">
                <a:ea typeface="+mn-lt"/>
                <a:cs typeface="+mn-lt"/>
              </a:rPr>
              <a:t> is a free (open-source) automated testing framework used to validate web applications across different browsers and platforms. You can use multiple programming languages like Java, C#, Python etc to create Selenium Test Scripts. Testing done using the Selenium testing tool is usually referred to as Selenium Testing.</a:t>
            </a:r>
            <a:endParaRPr lang="en-US"/>
          </a:p>
        </p:txBody>
      </p:sp>
    </p:spTree>
    <p:extLst>
      <p:ext uri="{BB962C8B-B14F-4D97-AF65-F5344CB8AC3E}">
        <p14:creationId xmlns:p14="http://schemas.microsoft.com/office/powerpoint/2010/main" val="260356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2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1584A2AE-ACE1-48AC-8278-19E57C72052B}"/>
              </a:ext>
            </a:extLst>
          </p:cNvPr>
          <p:cNvPicPr>
            <a:picLocks noGrp="1" noChangeAspect="1"/>
          </p:cNvPicPr>
          <p:nvPr>
            <p:ph idx="1"/>
          </p:nvPr>
        </p:nvPicPr>
        <p:blipFill rotWithShape="1">
          <a:blip r:embed="rId2"/>
          <a:srcRect t="610" r="-89" b="76"/>
          <a:stretch/>
        </p:blipFill>
        <p:spPr>
          <a:xfrm>
            <a:off x="20" y="-896179"/>
            <a:ext cx="12195987" cy="8077790"/>
          </a:xfrm>
          <a:prstGeom prst="rect">
            <a:avLst/>
          </a:prstGeom>
        </p:spPr>
      </p:pic>
      <p:sp>
        <p:nvSpPr>
          <p:cNvPr id="24" name="Freeform: Shape 23">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3"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9" name="Freeform: Shape 2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Freeform: Shape 3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231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23FA-2F15-4046-9CD7-DC0AC5567C0B}"/>
              </a:ext>
            </a:extLst>
          </p:cNvPr>
          <p:cNvSpPr>
            <a:spLocks noGrp="1"/>
          </p:cNvSpPr>
          <p:nvPr>
            <p:ph type="title"/>
          </p:nvPr>
        </p:nvSpPr>
        <p:spPr/>
        <p:txBody>
          <a:bodyPr>
            <a:normAutofit/>
          </a:bodyPr>
          <a:lstStyle/>
          <a:p>
            <a:r>
              <a:rPr lang="en-GB" b="1" i="0"/>
              <a:t>Brief Introduction WebDriver</a:t>
            </a:r>
            <a:br>
              <a:rPr lang="en-US"/>
            </a:br>
            <a:endParaRPr lang="en-US"/>
          </a:p>
        </p:txBody>
      </p:sp>
      <p:sp>
        <p:nvSpPr>
          <p:cNvPr id="3" name="Content Placeholder 2">
            <a:extLst>
              <a:ext uri="{FF2B5EF4-FFF2-40B4-BE49-F238E27FC236}">
                <a16:creationId xmlns:a16="http://schemas.microsoft.com/office/drawing/2014/main" id="{09211B2C-5FE9-4A5C-AE4A-15563F9CF6E6}"/>
              </a:ext>
            </a:extLst>
          </p:cNvPr>
          <p:cNvSpPr>
            <a:spLocks noGrp="1"/>
          </p:cNvSpPr>
          <p:nvPr>
            <p:ph idx="1"/>
          </p:nvPr>
        </p:nvSpPr>
        <p:spPr>
          <a:xfrm>
            <a:off x="525717" y="2306225"/>
            <a:ext cx="6871406" cy="4440441"/>
          </a:xfrm>
        </p:spPr>
        <p:txBody>
          <a:bodyPr vert="horz" lIns="91440" tIns="45720" rIns="91440" bIns="45720" rtlCol="0" anchor="t">
            <a:normAutofit/>
          </a:bodyPr>
          <a:lstStyle/>
          <a:p>
            <a:pPr algn="just"/>
            <a:r>
              <a:rPr lang="en-GB">
                <a:ea typeface="+mn-lt"/>
                <a:cs typeface="+mn-lt"/>
              </a:rPr>
              <a:t>The WebDriver proves itself to be </a:t>
            </a:r>
            <a:r>
              <a:rPr lang="en-GB" b="1">
                <a:ea typeface="+mn-lt"/>
                <a:cs typeface="+mn-lt"/>
              </a:rPr>
              <a:t>better than both Selenium IDE and Selenium RC</a:t>
            </a:r>
            <a:r>
              <a:rPr lang="en-GB">
                <a:ea typeface="+mn-lt"/>
                <a:cs typeface="+mn-lt"/>
              </a:rPr>
              <a:t> in many aspects. It implements a more modern and stable approach in automating the browser’s actions. WebDriver, unlike Selenium RC, does not rely on JavaScript for Selenium Automation Testing. </a:t>
            </a:r>
            <a:r>
              <a:rPr lang="en-GB" b="1">
                <a:ea typeface="+mn-lt"/>
                <a:cs typeface="+mn-lt"/>
              </a:rPr>
              <a:t>It controls the browser by directly communicating with it.</a:t>
            </a:r>
            <a:endParaRPr lang="en-US"/>
          </a:p>
          <a:p>
            <a:br>
              <a:rPr lang="en-US"/>
            </a:br>
            <a:endParaRPr lang="en-US"/>
          </a:p>
        </p:txBody>
      </p:sp>
      <p:sp>
        <p:nvSpPr>
          <p:cNvPr id="4" name="TextBox 3">
            <a:extLst>
              <a:ext uri="{FF2B5EF4-FFF2-40B4-BE49-F238E27FC236}">
                <a16:creationId xmlns:a16="http://schemas.microsoft.com/office/drawing/2014/main" id="{D1EF81F8-0608-4FCB-A9B3-5D8CEF3BF904}"/>
              </a:ext>
            </a:extLst>
          </p:cNvPr>
          <p:cNvSpPr txBox="1"/>
          <p:nvPr/>
        </p:nvSpPr>
        <p:spPr>
          <a:xfrm>
            <a:off x="7815532" y="2740325"/>
            <a:ext cx="47272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supported languages are the same as those in Selenium RC.</a:t>
            </a:r>
            <a:endParaRPr lang="en-US"/>
          </a:p>
          <a:p>
            <a:pPr marL="285750" indent="-285750">
              <a:buFont typeface="Arial"/>
              <a:buChar char="•"/>
            </a:pPr>
            <a:r>
              <a:rPr lang="en-GB">
                <a:ea typeface="+mn-lt"/>
                <a:cs typeface="+mn-lt"/>
              </a:rPr>
              <a:t>Java</a:t>
            </a:r>
            <a:endParaRPr lang="en-GB"/>
          </a:p>
          <a:p>
            <a:pPr marL="285750" indent="-285750">
              <a:buFont typeface="Arial"/>
              <a:buChar char="•"/>
            </a:pPr>
            <a:r>
              <a:rPr lang="en-GB">
                <a:ea typeface="+mn-lt"/>
                <a:cs typeface="+mn-lt"/>
              </a:rPr>
              <a:t>C#</a:t>
            </a:r>
            <a:endParaRPr lang="en-GB"/>
          </a:p>
          <a:p>
            <a:pPr marL="285750" indent="-285750">
              <a:buFont typeface="Arial"/>
              <a:buChar char="•"/>
            </a:pPr>
            <a:r>
              <a:rPr lang="en-GB">
                <a:ea typeface="+mn-lt"/>
                <a:cs typeface="+mn-lt"/>
              </a:rPr>
              <a:t>PHP</a:t>
            </a:r>
            <a:endParaRPr lang="en-GB"/>
          </a:p>
          <a:p>
            <a:pPr marL="285750" indent="-285750">
              <a:buFont typeface="Arial"/>
              <a:buChar char="•"/>
            </a:pPr>
            <a:r>
              <a:rPr lang="en-GB">
                <a:ea typeface="+mn-lt"/>
                <a:cs typeface="+mn-lt"/>
              </a:rPr>
              <a:t>Python</a:t>
            </a:r>
            <a:endParaRPr lang="en-GB"/>
          </a:p>
          <a:p>
            <a:pPr marL="285750" indent="-285750">
              <a:buFont typeface="Arial"/>
              <a:buChar char="•"/>
            </a:pPr>
            <a:r>
              <a:rPr lang="en-GB">
                <a:ea typeface="+mn-lt"/>
                <a:cs typeface="+mn-lt"/>
              </a:rPr>
              <a:t>Perl</a:t>
            </a:r>
            <a:endParaRPr lang="en-GB"/>
          </a:p>
          <a:p>
            <a:pPr marL="285750" indent="-285750">
              <a:buFont typeface="Arial"/>
              <a:buChar char="•"/>
            </a:pPr>
            <a:r>
              <a:rPr lang="en-GB">
                <a:ea typeface="+mn-lt"/>
                <a:cs typeface="+mn-lt"/>
              </a:rPr>
              <a:t>Ruby</a:t>
            </a:r>
            <a:endParaRPr lang="en-GB"/>
          </a:p>
          <a:p>
            <a:pPr algn="l"/>
            <a:endParaRPr lang="en-GB"/>
          </a:p>
        </p:txBody>
      </p:sp>
    </p:spTree>
    <p:extLst>
      <p:ext uri="{BB962C8B-B14F-4D97-AF65-F5344CB8AC3E}">
        <p14:creationId xmlns:p14="http://schemas.microsoft.com/office/powerpoint/2010/main" val="392065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8A7A2400-3890-45F9-BCCA-0DF99E817C31}"/>
              </a:ext>
            </a:extLst>
          </p:cNvPr>
          <p:cNvSpPr>
            <a:spLocks noGrp="1"/>
          </p:cNvSpPr>
          <p:nvPr>
            <p:ph type="title"/>
          </p:nvPr>
        </p:nvSpPr>
        <p:spPr>
          <a:xfrm>
            <a:off x="525717" y="787068"/>
            <a:ext cx="4663649" cy="1455091"/>
          </a:xfrm>
        </p:spPr>
        <p:txBody>
          <a:bodyPr vert="horz" lIns="91440" tIns="45720" rIns="91440" bIns="45720" rtlCol="0">
            <a:normAutofit/>
          </a:bodyPr>
          <a:lstStyle/>
          <a:p>
            <a:pPr>
              <a:lnSpc>
                <a:spcPct val="90000"/>
              </a:lnSpc>
            </a:pPr>
            <a:r>
              <a:rPr lang="en-GB" sz="2300" b="1" i="0"/>
              <a:t>What is Selenium Framework?</a:t>
            </a:r>
            <a:endParaRPr lang="en-US" sz="2300"/>
          </a:p>
          <a:p>
            <a:pPr>
              <a:lnSpc>
                <a:spcPct val="90000"/>
              </a:lnSpc>
            </a:pPr>
            <a:br>
              <a:rPr lang="en-US" sz="2300"/>
            </a:br>
            <a:endParaRPr lang="en-US" sz="2300"/>
          </a:p>
        </p:txBody>
      </p:sp>
      <p:sp>
        <p:nvSpPr>
          <p:cNvPr id="37" name="Freeform: Shape 3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6" name="Content Placeholder 5">
            <a:extLst>
              <a:ext uri="{FF2B5EF4-FFF2-40B4-BE49-F238E27FC236}">
                <a16:creationId xmlns:a16="http://schemas.microsoft.com/office/drawing/2014/main" id="{819B6EA3-4F44-4A42-AF93-4E25E28248EA}"/>
              </a:ext>
            </a:extLst>
          </p:cNvPr>
          <p:cNvSpPr>
            <a:spLocks noGrp="1"/>
          </p:cNvSpPr>
          <p:nvPr>
            <p:ph idx="1"/>
          </p:nvPr>
        </p:nvSpPr>
        <p:spPr>
          <a:xfrm>
            <a:off x="525717" y="2796427"/>
            <a:ext cx="4663649" cy="3274503"/>
          </a:xfrm>
        </p:spPr>
        <p:txBody>
          <a:bodyPr vert="horz" lIns="91440" tIns="45720" rIns="91440" bIns="45720" rtlCol="0" anchor="t">
            <a:normAutofit/>
          </a:bodyPr>
          <a:lstStyle/>
          <a:p>
            <a:pPr algn="just">
              <a:lnSpc>
                <a:spcPct val="100000"/>
              </a:lnSpc>
            </a:pPr>
            <a:r>
              <a:rPr lang="en-GB" sz="1700">
                <a:ea typeface="+mn-lt"/>
                <a:cs typeface="+mn-lt"/>
              </a:rPr>
              <a:t>The </a:t>
            </a:r>
            <a:r>
              <a:rPr lang="en-GB" sz="1700" b="1">
                <a:ea typeface="+mn-lt"/>
                <a:cs typeface="+mn-lt"/>
              </a:rPr>
              <a:t>Selenium Framework</a:t>
            </a:r>
            <a:r>
              <a:rPr lang="en-GB" sz="1700">
                <a:ea typeface="+mn-lt"/>
                <a:cs typeface="+mn-lt"/>
              </a:rPr>
              <a:t> is a code structure that makes code maintenance easy and efficient. Without frameworks, users may place the “code” and “data” at the same location which is neither reusable nor readable. Frameworks produce beneficial outcomes like increased code reusability, higher portability, reduced cost of script maintenance, better code readability, etc.</a:t>
            </a:r>
            <a:endParaRPr lang="en-US" sz="1700"/>
          </a:p>
          <a:p>
            <a:pPr>
              <a:lnSpc>
                <a:spcPct val="100000"/>
              </a:lnSpc>
            </a:pPr>
            <a:br>
              <a:rPr lang="en-US" sz="1700"/>
            </a:br>
            <a:endParaRPr lang="en-US" sz="1700"/>
          </a:p>
        </p:txBody>
      </p:sp>
      <p:pic>
        <p:nvPicPr>
          <p:cNvPr id="7" name="Picture 7" descr="Diagram&#10;&#10;Description automatically generated">
            <a:extLst>
              <a:ext uri="{FF2B5EF4-FFF2-40B4-BE49-F238E27FC236}">
                <a16:creationId xmlns:a16="http://schemas.microsoft.com/office/drawing/2014/main" id="{48FDAAAA-D892-4863-88AD-DF8AAF8278D1}"/>
              </a:ext>
            </a:extLst>
          </p:cNvPr>
          <p:cNvPicPr>
            <a:picLocks noChangeAspect="1"/>
          </p:cNvPicPr>
          <p:nvPr/>
        </p:nvPicPr>
        <p:blipFill>
          <a:blip r:embed="rId2"/>
          <a:stretch>
            <a:fillRect/>
          </a:stretch>
        </p:blipFill>
        <p:spPr>
          <a:xfrm>
            <a:off x="5953780" y="1954317"/>
            <a:ext cx="5660211" cy="2858407"/>
          </a:xfrm>
          <a:prstGeom prst="rect">
            <a:avLst/>
          </a:prstGeom>
        </p:spPr>
      </p:pic>
      <p:sp>
        <p:nvSpPr>
          <p:cNvPr id="47" name="Freeform: Shape 46">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0" name="Freeform: Shape 49">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55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BAA-6AF3-4B5B-AEF8-7D09AA987443}"/>
              </a:ext>
            </a:extLst>
          </p:cNvPr>
          <p:cNvSpPr>
            <a:spLocks noGrp="1"/>
          </p:cNvSpPr>
          <p:nvPr>
            <p:ph type="title"/>
          </p:nvPr>
        </p:nvSpPr>
        <p:spPr/>
        <p:txBody>
          <a:bodyPr/>
          <a:lstStyle/>
          <a:p>
            <a:pPr algn="just"/>
            <a:r>
              <a:rPr lang="en-GB" i="0"/>
              <a:t>Selenium Limitations</a:t>
            </a:r>
            <a:endParaRPr lang="en-US"/>
          </a:p>
          <a:p>
            <a:endParaRPr lang="en-GB"/>
          </a:p>
        </p:txBody>
      </p:sp>
      <p:sp>
        <p:nvSpPr>
          <p:cNvPr id="3" name="Content Placeholder 2">
            <a:extLst>
              <a:ext uri="{FF2B5EF4-FFF2-40B4-BE49-F238E27FC236}">
                <a16:creationId xmlns:a16="http://schemas.microsoft.com/office/drawing/2014/main" id="{7CF0338F-545F-4452-BFDA-343EC7B038F8}"/>
              </a:ext>
            </a:extLst>
          </p:cNvPr>
          <p:cNvSpPr>
            <a:spLocks noGrp="1"/>
          </p:cNvSpPr>
          <p:nvPr>
            <p:ph idx="1"/>
          </p:nvPr>
        </p:nvSpPr>
        <p:spPr/>
        <p:txBody>
          <a:bodyPr vert="horz" lIns="91440" tIns="45720" rIns="91440" bIns="45720" rtlCol="0" anchor="t">
            <a:normAutofit/>
          </a:bodyPr>
          <a:lstStyle/>
          <a:p>
            <a:pPr marL="285750" indent="-285750" algn="just">
              <a:buFont typeface="Arial"/>
              <a:buChar char="•"/>
            </a:pPr>
            <a:r>
              <a:rPr lang="en-GB">
                <a:ea typeface="+mn-lt"/>
                <a:cs typeface="+mn-lt"/>
              </a:rPr>
              <a:t>Selenium does not support automation testing for desktop applications.</a:t>
            </a:r>
            <a:endParaRPr lang="en-US"/>
          </a:p>
          <a:p>
            <a:pPr marL="285750" indent="-285750" algn="just">
              <a:buFont typeface="Arial"/>
              <a:buChar char="•"/>
            </a:pPr>
            <a:r>
              <a:rPr lang="en-GB">
                <a:ea typeface="+mn-lt"/>
                <a:cs typeface="+mn-lt"/>
              </a:rPr>
              <a:t>Selenium requires high skill sets in order to automate tests more effectively.</a:t>
            </a:r>
            <a:endParaRPr lang="en-GB"/>
          </a:p>
          <a:p>
            <a:pPr marL="285750" indent="-285750" algn="just">
              <a:buFont typeface="Arial"/>
              <a:buChar char="•"/>
            </a:pPr>
            <a:r>
              <a:rPr lang="en-GB">
                <a:ea typeface="+mn-lt"/>
                <a:cs typeface="+mn-lt"/>
              </a:rPr>
              <a:t>Since Selenium is open source software, you have to rely on community forums to get your technical issues resolved.</a:t>
            </a:r>
            <a:endParaRPr lang="en-GB"/>
          </a:p>
          <a:p>
            <a:pPr marL="285750" indent="-285750" algn="just">
              <a:buFont typeface="Arial"/>
              <a:buChar char="•"/>
            </a:pPr>
            <a:r>
              <a:rPr lang="en-GB">
                <a:ea typeface="+mn-lt"/>
                <a:cs typeface="+mn-lt"/>
              </a:rPr>
              <a:t>We can't perform automation tests on web services like SOAP or REST using Selenium.</a:t>
            </a:r>
            <a:endParaRPr lang="en-GB"/>
          </a:p>
          <a:p>
            <a:pPr marL="285750" indent="-285750" algn="just">
              <a:buFont typeface="Arial"/>
              <a:buChar char="•"/>
            </a:pPr>
            <a:r>
              <a:rPr lang="en-GB">
                <a:ea typeface="+mn-lt"/>
                <a:cs typeface="+mn-lt"/>
              </a:rPr>
              <a:t>We should know at least one of the supported programming languages to create tests scripts in Selenium WebDriver.</a:t>
            </a:r>
            <a:endParaRPr lang="en-GB"/>
          </a:p>
          <a:p>
            <a:endParaRPr lang="en-GB"/>
          </a:p>
        </p:txBody>
      </p:sp>
    </p:spTree>
    <p:extLst>
      <p:ext uri="{BB962C8B-B14F-4D97-AF65-F5344CB8AC3E}">
        <p14:creationId xmlns:p14="http://schemas.microsoft.com/office/powerpoint/2010/main" val="160745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reeform: Shape 3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EC6CF0-C90E-404B-BA46-7F4495DB24B9}"/>
              </a:ext>
            </a:extLst>
          </p:cNvPr>
          <p:cNvSpPr>
            <a:spLocks noGrp="1"/>
          </p:cNvSpPr>
          <p:nvPr>
            <p:ph type="title"/>
          </p:nvPr>
        </p:nvSpPr>
        <p:spPr>
          <a:xfrm>
            <a:off x="525717" y="787068"/>
            <a:ext cx="7602283" cy="1455091"/>
          </a:xfrm>
        </p:spPr>
        <p:txBody>
          <a:bodyPr>
            <a:normAutofit/>
          </a:bodyPr>
          <a:lstStyle/>
          <a:p>
            <a:r>
              <a:rPr lang="en-US"/>
              <a:t>Implementation</a:t>
            </a:r>
          </a:p>
        </p:txBody>
      </p:sp>
      <p:grpSp>
        <p:nvGrpSpPr>
          <p:cNvPr id="39"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C40F234-45D7-4FFC-909B-EE09D5B9650B}"/>
              </a:ext>
            </a:extLst>
          </p:cNvPr>
          <p:cNvSpPr>
            <a:spLocks noGrp="1"/>
          </p:cNvSpPr>
          <p:nvPr>
            <p:ph idx="1"/>
          </p:nvPr>
        </p:nvSpPr>
        <p:spPr>
          <a:xfrm>
            <a:off x="525717" y="2796427"/>
            <a:ext cx="8023551" cy="3274503"/>
          </a:xfrm>
        </p:spPr>
        <p:txBody>
          <a:bodyPr vert="horz" lIns="91440" tIns="45720" rIns="91440" bIns="45720" rtlCol="0" anchor="t">
            <a:normAutofit/>
          </a:bodyPr>
          <a:lstStyle/>
          <a:p>
            <a:r>
              <a:rPr lang="en-US">
                <a:ea typeface="+mn-lt"/>
                <a:cs typeface="+mn-lt"/>
              </a:rPr>
              <a:t>Python Script using selenium to test an Website (here: Instagram).</a:t>
            </a:r>
            <a:br>
              <a:rPr lang="en-US">
                <a:ea typeface="+mn-lt"/>
                <a:cs typeface="+mn-lt"/>
              </a:rPr>
            </a:br>
            <a:endParaRPr lang="en-US" sz="1050">
              <a:ea typeface="+mn-lt"/>
              <a:cs typeface="+mn-lt"/>
            </a:endParaRPr>
          </a:p>
          <a:p>
            <a:pPr marL="342900" indent="-342900">
              <a:buChar char="•"/>
            </a:pPr>
            <a:r>
              <a:rPr lang="en-US">
                <a:ea typeface="+mn-lt"/>
                <a:cs typeface="+mn-lt"/>
              </a:rPr>
              <a:t>To test the login credentials i.e. Username and Password. </a:t>
            </a:r>
          </a:p>
          <a:p>
            <a:pPr marL="342900" indent="-342900">
              <a:buChar char="•"/>
            </a:pPr>
            <a:r>
              <a:rPr lang="en-US">
                <a:ea typeface="+mn-lt"/>
                <a:cs typeface="+mn-lt"/>
              </a:rPr>
              <a:t>To scrap the following of the user to make sure it matches with the list in the database.</a:t>
            </a:r>
            <a:br>
              <a:rPr lang="en-US">
                <a:ea typeface="+mn-lt"/>
                <a:cs typeface="+mn-lt"/>
              </a:rPr>
            </a:br>
            <a:endParaRPr lang="en-US">
              <a:ea typeface="+mn-lt"/>
              <a:cs typeface="+mn-lt"/>
            </a:endParaRPr>
          </a:p>
          <a:p>
            <a:r>
              <a:rPr lang="en-US">
                <a:ea typeface="+mn-lt"/>
                <a:cs typeface="+mn-lt"/>
                <a:hlinkClick r:id="rId2"/>
              </a:rPr>
              <a:t>Live Demonstration</a:t>
            </a:r>
            <a:endParaRPr lang="en-US">
              <a:ea typeface="+mn-lt"/>
              <a:cs typeface="+mn-lt"/>
            </a:endParaRPr>
          </a:p>
          <a:p>
            <a:endParaRPr lang="en-US"/>
          </a:p>
        </p:txBody>
      </p:sp>
      <p:sp>
        <p:nvSpPr>
          <p:cNvPr id="47" name="Freeform: Shape 46">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0" name="Freeform: Shape 49">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623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8228-E76F-4431-85B2-B351EB7F061D}"/>
              </a:ext>
            </a:extLst>
          </p:cNvPr>
          <p:cNvSpPr>
            <a:spLocks noGrp="1"/>
          </p:cNvSpPr>
          <p:nvPr>
            <p:ph type="title"/>
          </p:nvPr>
        </p:nvSpPr>
        <p:spPr/>
        <p:txBody>
          <a:bodyPr/>
          <a:lstStyle/>
          <a:p>
            <a:endParaRPr lang="en-US"/>
          </a:p>
        </p:txBody>
      </p:sp>
      <p:pic>
        <p:nvPicPr>
          <p:cNvPr id="4" name="Picture 4">
            <a:hlinkClick r:id="" action="ppaction://media"/>
            <a:extLst>
              <a:ext uri="{FF2B5EF4-FFF2-40B4-BE49-F238E27FC236}">
                <a16:creationId xmlns:a16="http://schemas.microsoft.com/office/drawing/2014/main" id="{C23F748A-5F96-4CBD-A1D7-537359ED5C21}"/>
              </a:ext>
            </a:extLst>
          </p:cNvPr>
          <p:cNvPicPr>
            <a:picLocks noGrp="1" noRot="1" noChangeAspect="1"/>
          </p:cNvPicPr>
          <p:nvPr>
            <p:ph idx="1"/>
            <a:videoFile r:link="rId1"/>
          </p:nvPr>
        </p:nvPicPr>
        <p:blipFill>
          <a:blip r:embed="rId3"/>
          <a:stretch>
            <a:fillRect/>
          </a:stretch>
        </p:blipFill>
        <p:spPr>
          <a:xfrm>
            <a:off x="13358" y="4898"/>
            <a:ext cx="12191999" cy="6861097"/>
          </a:xfrm>
        </p:spPr>
      </p:pic>
    </p:spTree>
    <p:extLst>
      <p:ext uri="{BB962C8B-B14F-4D97-AF65-F5344CB8AC3E}">
        <p14:creationId xmlns:p14="http://schemas.microsoft.com/office/powerpoint/2010/main" val="4269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3" name="Rectangle 10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EC6CF0-C90E-404B-BA46-7F4495DB24B9}"/>
              </a:ext>
            </a:extLst>
          </p:cNvPr>
          <p:cNvSpPr>
            <a:spLocks noGrp="1"/>
          </p:cNvSpPr>
          <p:nvPr>
            <p:ph type="title"/>
          </p:nvPr>
        </p:nvSpPr>
        <p:spPr>
          <a:xfrm>
            <a:off x="517871" y="976160"/>
            <a:ext cx="4767930" cy="1848734"/>
          </a:xfrm>
        </p:spPr>
        <p:txBody>
          <a:bodyPr vert="horz" lIns="91440" tIns="45720" rIns="91440" bIns="45720" rtlCol="0" anchor="b">
            <a:noAutofit/>
          </a:bodyPr>
          <a:lstStyle/>
          <a:p>
            <a:r>
              <a:rPr lang="en-US" sz="5400" dirty="0"/>
              <a:t>Thank </a:t>
            </a:r>
            <a:br>
              <a:rPr lang="en-US" sz="5400" dirty="0"/>
            </a:br>
            <a:r>
              <a:rPr lang="en-US" sz="5400" dirty="0"/>
              <a:t>You</a:t>
            </a:r>
          </a:p>
        </p:txBody>
      </p:sp>
      <p:sp>
        <p:nvSpPr>
          <p:cNvPr id="133" name="Freeform: Shape 111">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4"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15"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6"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7"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8"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5"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6"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9" name="Subtitle 2">
            <a:extLst>
              <a:ext uri="{FF2B5EF4-FFF2-40B4-BE49-F238E27FC236}">
                <a16:creationId xmlns:a16="http://schemas.microsoft.com/office/drawing/2014/main" id="{31E901FD-D1FD-44E4-B063-59551B2465E0}"/>
              </a:ext>
            </a:extLst>
          </p:cNvPr>
          <p:cNvSpPr txBox="1">
            <a:spLocks/>
          </p:cNvSpPr>
          <p:nvPr/>
        </p:nvSpPr>
        <p:spPr>
          <a:xfrm>
            <a:off x="517871" y="3299404"/>
            <a:ext cx="4767930" cy="2745750"/>
          </a:xfrm>
          <a:prstGeom prst="rect">
            <a:avLst/>
          </a:prstGeom>
        </p:spPr>
        <p:txBody>
          <a:bodyPr vert="horz" lIns="91440" tIns="45720" rIns="91440" bIns="45720" rtlCol="0">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Aft>
                <a:spcPts val="600"/>
              </a:spcAft>
              <a:buFont typeface="Arial" panose="020B0604020202020204" pitchFamily="34" charset="0"/>
            </a:pPr>
            <a:r>
              <a:rPr lang="en-US" sz="2000"/>
              <a:t>Team Details:</a:t>
            </a:r>
          </a:p>
          <a:p>
            <a:pPr>
              <a:lnSpc>
                <a:spcPct val="110000"/>
              </a:lnSpc>
              <a:spcAft>
                <a:spcPts val="600"/>
              </a:spcAft>
              <a:buFont typeface="Arial" panose="020B0604020202020204" pitchFamily="34" charset="0"/>
            </a:pPr>
            <a:r>
              <a:rPr lang="en-US" sz="2000"/>
              <a:t>- Abhishek Srivastava</a:t>
            </a:r>
          </a:p>
          <a:p>
            <a:pPr>
              <a:lnSpc>
                <a:spcPct val="110000"/>
              </a:lnSpc>
              <a:spcAft>
                <a:spcPts val="600"/>
              </a:spcAft>
              <a:buFont typeface="Arial" panose="020B0604020202020204" pitchFamily="34" charset="0"/>
            </a:pPr>
            <a:r>
              <a:rPr lang="en-US" sz="2000"/>
              <a:t>- V. Surya Kumar</a:t>
            </a:r>
          </a:p>
          <a:p>
            <a:pPr>
              <a:lnSpc>
                <a:spcPct val="110000"/>
              </a:lnSpc>
              <a:spcAft>
                <a:spcPts val="600"/>
              </a:spcAft>
              <a:buFont typeface="Arial" panose="020B0604020202020204" pitchFamily="34" charset="0"/>
            </a:pPr>
            <a:r>
              <a:rPr lang="en-US" sz="2000"/>
              <a:t>- Vishesh Bhadauria</a:t>
            </a:r>
          </a:p>
          <a:p>
            <a:pPr>
              <a:lnSpc>
                <a:spcPct val="110000"/>
              </a:lnSpc>
              <a:spcAft>
                <a:spcPts val="600"/>
              </a:spcAft>
              <a:buFont typeface="Arial" panose="020B0604020202020204" pitchFamily="34" charset="0"/>
            </a:pPr>
            <a:endParaRPr lang="en-US" sz="2000"/>
          </a:p>
        </p:txBody>
      </p:sp>
      <p:pic>
        <p:nvPicPr>
          <p:cNvPr id="60" name="Graphic 59" descr="Smiling Face with No Fill">
            <a:extLst>
              <a:ext uri="{FF2B5EF4-FFF2-40B4-BE49-F238E27FC236}">
                <a16:creationId xmlns:a16="http://schemas.microsoft.com/office/drawing/2014/main" id="{05132623-AE28-420C-AE17-08E57B82AF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8830" y="1695606"/>
            <a:ext cx="3460773" cy="3460773"/>
          </a:xfrm>
          <a:prstGeom prst="rect">
            <a:avLst/>
          </a:prstGeom>
        </p:spPr>
      </p:pic>
      <p:sp>
        <p:nvSpPr>
          <p:cNvPr id="137" name="Freeform: Shape 121">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8" name="Group 12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125" name="Freeform: Shape 12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6" name="Freeform: Shape 125">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7" name="Freeform: Shape 126">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2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0"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676250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caVTI">
  <a:themeElements>
    <a:clrScheme name="AnalogousFromLightSeedRightStep">
      <a:dk1>
        <a:srgbClr val="000000"/>
      </a:dk1>
      <a:lt1>
        <a:srgbClr val="FFFFFF"/>
      </a:lt1>
      <a:dk2>
        <a:srgbClr val="21373A"/>
      </a:dk2>
      <a:lt2>
        <a:srgbClr val="E2E4E8"/>
      </a:lt2>
      <a:accent1>
        <a:srgbClr val="ABA082"/>
      </a:accent1>
      <a:accent2>
        <a:srgbClr val="9EA671"/>
      </a:accent2>
      <a:accent3>
        <a:srgbClr val="91A87F"/>
      </a:accent3>
      <a:accent4>
        <a:srgbClr val="77AD76"/>
      </a:accent4>
      <a:accent5>
        <a:srgbClr val="81AB92"/>
      </a:accent5>
      <a:accent6>
        <a:srgbClr val="74AA9F"/>
      </a:accent6>
      <a:hlink>
        <a:srgbClr val="697CAE"/>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RocaVTI</vt:lpstr>
      <vt:lpstr>Selenium Testing</vt:lpstr>
      <vt:lpstr>Introduction </vt:lpstr>
      <vt:lpstr>PowerPoint Presentation</vt:lpstr>
      <vt:lpstr>Brief Introduction WebDriver </vt:lpstr>
      <vt:lpstr>What is Selenium Framework?  </vt:lpstr>
      <vt:lpstr>Selenium Limitations </vt:lpstr>
      <vt:lpstr>Implementation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2021-10-18T19:29:56Z</dcterms:created>
  <dcterms:modified xsi:type="dcterms:W3CDTF">2021-11-24T19:41:55Z</dcterms:modified>
</cp:coreProperties>
</file>