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331" r:id="rId2"/>
    <p:sldId id="320" r:id="rId3"/>
    <p:sldId id="321" r:id="rId4"/>
    <p:sldId id="322" r:id="rId5"/>
    <p:sldId id="323" r:id="rId6"/>
    <p:sldId id="324" r:id="rId7"/>
    <p:sldId id="325" r:id="rId8"/>
    <p:sldId id="326" r:id="rId9"/>
    <p:sldId id="327" r:id="rId10"/>
    <p:sldId id="328" r:id="rId11"/>
    <p:sldId id="329" r:id="rId12"/>
    <p:sldId id="330" r:id="rId13"/>
    <p:sldId id="33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CC66"/>
    <a:srgbClr val="CC0000"/>
    <a:srgbClr val="FF00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506" y="-14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5"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56"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57"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58"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0"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extLst>
      <p:ext uri="{BB962C8B-B14F-4D97-AF65-F5344CB8AC3E}">
        <p14:creationId xmlns:p14="http://schemas.microsoft.com/office/powerpoint/2010/main" xmlns="" val="318113774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097153"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1048581" name="Date Placeholder 3"/>
          <p:cNvSpPr>
            <a:spLocks noGrp="1"/>
          </p:cNvSpPr>
          <p:nvPr>
            <p:ph type="dt" sz="half" idx="10"/>
          </p:nvPr>
        </p:nvSpPr>
        <p:spPr/>
        <p:txBody>
          <a:bodyPr/>
          <a:lstStyle/>
          <a:p>
            <a:fld id="{96A90289-B5EC-4ACB-9F19-4B183B296BFD}" type="datetimeFigureOut">
              <a:rPr lang="en-US" smtClean="0"/>
              <a:pPr/>
              <a:t>10/19/2019</a:t>
            </a:fld>
            <a:endParaRPr lang="en-US"/>
          </a:p>
        </p:txBody>
      </p:sp>
      <p:sp>
        <p:nvSpPr>
          <p:cNvPr id="1048582" name="Footer Placeholder 4"/>
          <p:cNvSpPr>
            <a:spLocks noGrp="1"/>
          </p:cNvSpPr>
          <p:nvPr>
            <p:ph type="ftr" sz="quarter" idx="11"/>
          </p:nvPr>
        </p:nvSpPr>
        <p:spPr/>
        <p:txBody>
          <a:bodyPr/>
          <a:lstStyle/>
          <a:p>
            <a:endParaRPr lang="en-US"/>
          </a:p>
        </p:txBody>
      </p:sp>
      <p:sp>
        <p:nvSpPr>
          <p:cNvPr id="1048583" name="Slide Number Placeholder 5"/>
          <p:cNvSpPr>
            <a:spLocks noGrp="1"/>
          </p:cNvSpPr>
          <p:nvPr>
            <p:ph type="sldNum" sz="quarter" idx="12"/>
          </p:nvPr>
        </p:nvSpPr>
        <p:spPr/>
        <p:txBody>
          <a:bodyPr/>
          <a:lstStyle/>
          <a:p>
            <a:fld id="{D4968AC7-C3AD-440D-8033-47F2E5CEE80F}" type="slidenum">
              <a:rPr lang="en-US" smtClean="0"/>
              <a:pPr/>
              <a:t>‹#›</a:t>
            </a:fld>
            <a:endParaRPr lang="en-US"/>
          </a:p>
        </p:txBody>
      </p:sp>
      <p:sp>
        <p:nvSpPr>
          <p:cNvPr id="1048584"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585" name="Title 1"/>
          <p:cNvSpPr>
            <a:spLocks noGrp="1"/>
          </p:cNvSpPr>
          <p:nvPr>
            <p:ph type="ctrTitle"/>
          </p:nvPr>
        </p:nvSpPr>
        <p:spPr>
          <a:xfrm>
            <a:off x="685800" y="2007888"/>
            <a:ext cx="7772400" cy="1470025"/>
          </a:xfrm>
        </p:spPr>
        <p:txBody>
          <a:bodyPr/>
          <a:lstStyle>
            <a:lvl1pPr algn="ctr">
              <a:defRPr sz="32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4" name="Title 1"/>
          <p:cNvSpPr>
            <a:spLocks noGrp="1"/>
          </p:cNvSpPr>
          <p:nvPr>
            <p:ph type="title"/>
          </p:nvPr>
        </p:nvSpPr>
        <p:spPr/>
        <p:txBody>
          <a:bodyPr/>
          <a:lstStyle/>
          <a:p>
            <a:r>
              <a:rPr lang="en-US"/>
              <a:t>Click to edit Master title style</a:t>
            </a:r>
            <a:endParaRPr lang="en-US" dirty="0"/>
          </a:p>
        </p:txBody>
      </p:sp>
      <p:sp>
        <p:nvSpPr>
          <p:cNvPr id="1048645"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Date Placeholder 3"/>
          <p:cNvSpPr>
            <a:spLocks noGrp="1"/>
          </p:cNvSpPr>
          <p:nvPr>
            <p:ph type="dt" sz="half" idx="10"/>
          </p:nvPr>
        </p:nvSpPr>
        <p:spPr/>
        <p:txBody>
          <a:bodyPr/>
          <a:lstStyle/>
          <a:p>
            <a:fld id="{96A90289-B5EC-4ACB-9F19-4B183B296BFD}" type="datetimeFigureOut">
              <a:rPr lang="en-US" smtClean="0"/>
              <a:pPr/>
              <a:t>10/19/2019</a:t>
            </a:fld>
            <a:endParaRPr lang="en-US"/>
          </a:p>
        </p:txBody>
      </p:sp>
      <p:sp>
        <p:nvSpPr>
          <p:cNvPr id="1048647" name="Footer Placeholder 4"/>
          <p:cNvSpPr>
            <a:spLocks noGrp="1"/>
          </p:cNvSpPr>
          <p:nvPr>
            <p:ph type="ftr" sz="quarter" idx="11"/>
          </p:nvPr>
        </p:nvSpPr>
        <p:spPr/>
        <p:txBody>
          <a:bodyPr/>
          <a:lstStyle/>
          <a:p>
            <a:endParaRPr lang="en-US"/>
          </a:p>
        </p:txBody>
      </p:sp>
      <p:sp>
        <p:nvSpPr>
          <p:cNvPr id="1048648" name="Slide Number Placeholder 5"/>
          <p:cNvSpPr>
            <a:spLocks noGrp="1"/>
          </p:cNvSpPr>
          <p:nvPr>
            <p:ph type="sldNum" sz="quarter" idx="12"/>
          </p:nvPr>
        </p:nvSpPr>
        <p:spPr/>
        <p:txBody>
          <a:bodyPr/>
          <a:lstStyle/>
          <a:p>
            <a:fld id="{D4968AC7-C3AD-440D-8033-47F2E5CEE80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8"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1048629"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0" name="Date Placeholder 3"/>
          <p:cNvSpPr>
            <a:spLocks noGrp="1"/>
          </p:cNvSpPr>
          <p:nvPr>
            <p:ph type="dt" sz="half" idx="10"/>
          </p:nvPr>
        </p:nvSpPr>
        <p:spPr/>
        <p:txBody>
          <a:bodyPr/>
          <a:lstStyle/>
          <a:p>
            <a:fld id="{96A90289-B5EC-4ACB-9F19-4B183B296BFD}" type="datetimeFigureOut">
              <a:rPr lang="en-US" smtClean="0"/>
              <a:pPr/>
              <a:t>10/19/2019</a:t>
            </a:fld>
            <a:endParaRPr lang="en-US"/>
          </a:p>
        </p:txBody>
      </p:sp>
      <p:sp>
        <p:nvSpPr>
          <p:cNvPr id="1048631" name="Footer Placeholder 4"/>
          <p:cNvSpPr>
            <a:spLocks noGrp="1"/>
          </p:cNvSpPr>
          <p:nvPr>
            <p:ph type="ftr" sz="quarter" idx="11"/>
          </p:nvPr>
        </p:nvSpPr>
        <p:spPr/>
        <p:txBody>
          <a:bodyPr/>
          <a:lstStyle/>
          <a:p>
            <a:endParaRPr lang="en-US"/>
          </a:p>
        </p:txBody>
      </p:sp>
      <p:sp>
        <p:nvSpPr>
          <p:cNvPr id="1048632" name="Slide Number Placeholder 5"/>
          <p:cNvSpPr>
            <a:spLocks noGrp="1"/>
          </p:cNvSpPr>
          <p:nvPr>
            <p:ph type="sldNum" sz="quarter" idx="12"/>
          </p:nvPr>
        </p:nvSpPr>
        <p:spPr/>
        <p:txBody>
          <a:bodyPr/>
          <a:lstStyle/>
          <a:p>
            <a:fld id="{D4968AC7-C3AD-440D-8033-47F2E5CEE80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15"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1048616" name="Date Placeholder 3"/>
          <p:cNvSpPr>
            <a:spLocks noGrp="1"/>
          </p:cNvSpPr>
          <p:nvPr>
            <p:ph type="dt" sz="half" idx="10"/>
          </p:nvPr>
        </p:nvSpPr>
        <p:spPr/>
        <p:txBody>
          <a:bodyPr/>
          <a:lstStyle/>
          <a:p>
            <a:fld id="{96A90289-B5EC-4ACB-9F19-4B183B296BFD}" type="datetimeFigureOut">
              <a:rPr lang="en-US" smtClean="0"/>
              <a:pPr/>
              <a:t>10/19/2019</a:t>
            </a:fld>
            <a:endParaRPr lang="en-US"/>
          </a:p>
        </p:txBody>
      </p:sp>
      <p:sp>
        <p:nvSpPr>
          <p:cNvPr id="1048617" name="Footer Placeholder 4"/>
          <p:cNvSpPr>
            <a:spLocks noGrp="1"/>
          </p:cNvSpPr>
          <p:nvPr>
            <p:ph type="ftr" sz="quarter" idx="11"/>
          </p:nvPr>
        </p:nvSpPr>
        <p:spPr/>
        <p:txBody>
          <a:bodyPr/>
          <a:lstStyle/>
          <a:p>
            <a:endParaRPr lang="en-US"/>
          </a:p>
        </p:txBody>
      </p:sp>
      <p:sp>
        <p:nvSpPr>
          <p:cNvPr id="1048618" name="Slide Number Placeholder 5"/>
          <p:cNvSpPr>
            <a:spLocks noGrp="1"/>
          </p:cNvSpPr>
          <p:nvPr>
            <p:ph type="sldNum" sz="quarter" idx="12"/>
          </p:nvPr>
        </p:nvSpPr>
        <p:spPr/>
        <p:txBody>
          <a:bodyPr/>
          <a:lstStyle/>
          <a:p>
            <a:fld id="{D4968AC7-C3AD-440D-8033-47F2E5CEE80F}" type="slidenum">
              <a:rPr lang="en-US" smtClean="0"/>
              <a:pPr/>
              <a:t>‹#›</a:t>
            </a:fld>
            <a:endParaRPr lang="en-US"/>
          </a:p>
        </p:txBody>
      </p:sp>
      <p:sp>
        <p:nvSpPr>
          <p:cNvPr id="1048619" name="Content Placeholder 7"/>
          <p:cNvSpPr>
            <a:spLocks noGrp="1"/>
          </p:cNvSpPr>
          <p:nvPr>
            <p:ph sz="quarter" idx="13"/>
          </p:nvPr>
        </p:nvSpPr>
        <p:spPr>
          <a:xfrm>
            <a:off x="609600" y="1600200"/>
            <a:ext cx="792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048639" name="Title 1"/>
          <p:cNvSpPr>
            <a:spLocks noGrp="1"/>
          </p:cNvSpPr>
          <p:nvPr>
            <p:ph type="title"/>
          </p:nvPr>
        </p:nvSpPr>
        <p:spPr>
          <a:xfrm>
            <a:off x="609600" y="4962525"/>
            <a:ext cx="7885113" cy="1362075"/>
          </a:xfrm>
        </p:spPr>
        <p:txBody>
          <a:bodyPr anchor="t"/>
          <a:lstStyle>
            <a:lvl1pPr algn="l">
              <a:defRPr sz="3200" b="0" i="0" cap="all" baseline="0"/>
            </a:lvl1pPr>
          </a:lstStyle>
          <a:p>
            <a:r>
              <a:rPr lang="en-US"/>
              <a:t>Click to edit Master title style</a:t>
            </a:r>
            <a:endParaRPr lang="en-US" dirty="0"/>
          </a:p>
        </p:txBody>
      </p:sp>
      <p:sp>
        <p:nvSpPr>
          <p:cNvPr id="1048640"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1" name="Date Placeholder 3"/>
          <p:cNvSpPr>
            <a:spLocks noGrp="1"/>
          </p:cNvSpPr>
          <p:nvPr>
            <p:ph type="dt" sz="half" idx="10"/>
          </p:nvPr>
        </p:nvSpPr>
        <p:spPr/>
        <p:txBody>
          <a:bodyPr/>
          <a:lstStyle/>
          <a:p>
            <a:fld id="{96A90289-B5EC-4ACB-9F19-4B183B296BFD}" type="datetimeFigureOut">
              <a:rPr lang="en-US" smtClean="0"/>
              <a:pPr/>
              <a:t>10/19/2019</a:t>
            </a:fld>
            <a:endParaRPr lang="en-US"/>
          </a:p>
        </p:txBody>
      </p:sp>
      <p:sp>
        <p:nvSpPr>
          <p:cNvPr id="1048642" name="Footer Placeholder 4"/>
          <p:cNvSpPr>
            <a:spLocks noGrp="1"/>
          </p:cNvSpPr>
          <p:nvPr>
            <p:ph type="ftr" sz="quarter" idx="11"/>
          </p:nvPr>
        </p:nvSpPr>
        <p:spPr/>
        <p:txBody>
          <a:bodyPr/>
          <a:lstStyle/>
          <a:p>
            <a:endParaRPr lang="en-US"/>
          </a:p>
        </p:txBody>
      </p:sp>
      <p:sp>
        <p:nvSpPr>
          <p:cNvPr id="1048643" name="Slide Number Placeholder 5"/>
          <p:cNvSpPr>
            <a:spLocks noGrp="1"/>
          </p:cNvSpPr>
          <p:nvPr>
            <p:ph type="sldNum" sz="quarter" idx="12"/>
          </p:nvPr>
        </p:nvSpPr>
        <p:spPr/>
        <p:txBody>
          <a:bodyPr/>
          <a:lstStyle/>
          <a:p>
            <a:fld id="{D4968AC7-C3AD-440D-8033-47F2E5CEE80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09" name="Content Placeholder 10"/>
          <p:cNvSpPr>
            <a:spLocks noGrp="1"/>
          </p:cNvSpPr>
          <p:nvPr>
            <p:ph sz="quarter" idx="13"/>
          </p:nvPr>
        </p:nvSpPr>
        <p:spPr>
          <a:xfrm>
            <a:off x="609600" y="1600200"/>
            <a:ext cx="3733800" cy="4114800"/>
          </a:xfrm>
        </p:spPr>
        <p:txBody>
          <a:bodyPr/>
          <a:lstStyle>
            <a:lvl6pPr>
              <a:buClr>
                <a:schemeClr val="tx2"/>
              </a:buClr>
              <a:buFont typeface="Arial" pitchFamily="34" charset="0"/>
              <a:buChar char="•"/>
            </a:lvl6pPr>
            <a:lvl7pPr>
              <a:buClr>
                <a:schemeClr val="tx2"/>
              </a:buClr>
              <a:buFont typeface="Arial" pitchFamily="34" charset="0"/>
              <a:buChar char="•"/>
            </a:lvl7pPr>
            <a:lvl8pPr>
              <a:buClr>
                <a:schemeClr val="tx2"/>
              </a:buClr>
              <a:buFont typeface="Arial" pitchFamily="34" charset="0"/>
              <a:buChar char="•"/>
            </a:lvl8pPr>
            <a:lvl9pPr>
              <a:buClr>
                <a:schemeClr val="tx2"/>
              </a:buClr>
              <a:buFont typeface="Arial" pitchFamily="34" charset="0"/>
              <a:buChar cha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10" name="Content Placeholder 12"/>
          <p:cNvSpPr>
            <a:spLocks noGrp="1"/>
          </p:cNvSpPr>
          <p:nvPr>
            <p:ph sz="quarter" idx="14"/>
          </p:nvPr>
        </p:nvSpPr>
        <p:spPr>
          <a:xfrm>
            <a:off x="4800600" y="1600200"/>
            <a:ext cx="3733800" cy="4114800"/>
          </a:xfrm>
        </p:spPr>
        <p:txBody>
          <a:bodyPr/>
          <a:lstStyle>
            <a:lvl6pPr>
              <a:buClr>
                <a:schemeClr val="tx2"/>
              </a:buClr>
            </a:lvl6pPr>
            <a:lvl7pPr>
              <a:buClr>
                <a:schemeClr val="tx2"/>
              </a:buClr>
            </a:lvl7pPr>
            <a:lvl8pPr>
              <a:buClr>
                <a:schemeClr val="tx2"/>
              </a:buClr>
            </a:lvl8pPr>
            <a:lvl9pPr>
              <a:buClr>
                <a:schemeClr val="tx2"/>
              </a:buCl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11"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1048612" name="Date Placeholder 4"/>
          <p:cNvSpPr>
            <a:spLocks noGrp="1"/>
          </p:cNvSpPr>
          <p:nvPr>
            <p:ph type="dt" sz="half" idx="10"/>
          </p:nvPr>
        </p:nvSpPr>
        <p:spPr/>
        <p:txBody>
          <a:bodyPr/>
          <a:lstStyle/>
          <a:p>
            <a:fld id="{96A90289-B5EC-4ACB-9F19-4B183B296BFD}" type="datetimeFigureOut">
              <a:rPr lang="en-US" smtClean="0"/>
              <a:pPr/>
              <a:t>10/19/2019</a:t>
            </a:fld>
            <a:endParaRPr lang="en-US"/>
          </a:p>
        </p:txBody>
      </p:sp>
      <p:sp>
        <p:nvSpPr>
          <p:cNvPr id="1048613" name="Footer Placeholder 5"/>
          <p:cNvSpPr>
            <a:spLocks noGrp="1"/>
          </p:cNvSpPr>
          <p:nvPr>
            <p:ph type="ftr" sz="quarter" idx="11"/>
          </p:nvPr>
        </p:nvSpPr>
        <p:spPr/>
        <p:txBody>
          <a:bodyPr/>
          <a:lstStyle/>
          <a:p>
            <a:endParaRPr lang="en-US"/>
          </a:p>
        </p:txBody>
      </p:sp>
      <p:sp>
        <p:nvSpPr>
          <p:cNvPr id="1048614" name="Slide Number Placeholder 6"/>
          <p:cNvSpPr>
            <a:spLocks noGrp="1"/>
          </p:cNvSpPr>
          <p:nvPr>
            <p:ph type="sldNum" sz="quarter" idx="12"/>
          </p:nvPr>
        </p:nvSpPr>
        <p:spPr/>
        <p:txBody>
          <a:bodyPr/>
          <a:lstStyle/>
          <a:p>
            <a:fld id="{D4968AC7-C3AD-440D-8033-47F2E5CEE80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20" name="Content Placeholder 12"/>
          <p:cNvSpPr>
            <a:spLocks noGrp="1"/>
          </p:cNvSpPr>
          <p:nvPr>
            <p:ph sz="quarter" idx="14"/>
          </p:nvPr>
        </p:nvSpPr>
        <p:spPr>
          <a:xfrm>
            <a:off x="4800600" y="2209800"/>
            <a:ext cx="3733800" cy="3505200"/>
          </a:xfrm>
        </p:spPr>
        <p:txBody>
          <a:bodyPr/>
          <a:lstStyle>
            <a:lvl6pPr>
              <a:buClr>
                <a:schemeClr val="tx2"/>
              </a:buClr>
            </a:lvl6pPr>
            <a:lvl7pPr>
              <a:buClr>
                <a:schemeClr val="tx2"/>
              </a:buClr>
            </a:lvl7pPr>
            <a:lvl8pPr>
              <a:buClr>
                <a:schemeClr val="tx2"/>
              </a:buClr>
            </a:lvl8pPr>
            <a:lvl9pPr>
              <a:buClr>
                <a:schemeClr val="tx2"/>
              </a:buCl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21" name="Content Placeholder 10"/>
          <p:cNvSpPr>
            <a:spLocks noGrp="1"/>
          </p:cNvSpPr>
          <p:nvPr>
            <p:ph sz="quarter" idx="13"/>
          </p:nvPr>
        </p:nvSpPr>
        <p:spPr>
          <a:xfrm>
            <a:off x="609600" y="2209800"/>
            <a:ext cx="3733800" cy="3505200"/>
          </a:xfrm>
        </p:spPr>
        <p:txBody>
          <a:bodyPr/>
          <a:lstStyle>
            <a:lvl6pPr>
              <a:buClr>
                <a:schemeClr val="tx2"/>
              </a:buClr>
            </a:lvl6pPr>
            <a:lvl7pPr>
              <a:buClr>
                <a:schemeClr val="tx2"/>
              </a:buClr>
            </a:lvl7pPr>
            <a:lvl8pPr>
              <a:buClr>
                <a:schemeClr val="tx2"/>
              </a:buClr>
            </a:lvl8pPr>
            <a:lvl9pPr>
              <a:buClr>
                <a:schemeClr val="tx2"/>
              </a:buCl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2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104862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24"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25" name="Date Placeholder 6"/>
          <p:cNvSpPr>
            <a:spLocks noGrp="1"/>
          </p:cNvSpPr>
          <p:nvPr>
            <p:ph type="dt" sz="half" idx="10"/>
          </p:nvPr>
        </p:nvSpPr>
        <p:spPr/>
        <p:txBody>
          <a:bodyPr/>
          <a:lstStyle/>
          <a:p>
            <a:fld id="{96A90289-B5EC-4ACB-9F19-4B183B296BFD}" type="datetimeFigureOut">
              <a:rPr lang="en-US" smtClean="0"/>
              <a:pPr/>
              <a:t>10/19/2019</a:t>
            </a:fld>
            <a:endParaRPr lang="en-US"/>
          </a:p>
        </p:txBody>
      </p:sp>
      <p:sp>
        <p:nvSpPr>
          <p:cNvPr id="1048626" name="Footer Placeholder 7"/>
          <p:cNvSpPr>
            <a:spLocks noGrp="1"/>
          </p:cNvSpPr>
          <p:nvPr>
            <p:ph type="ftr" sz="quarter" idx="11"/>
          </p:nvPr>
        </p:nvSpPr>
        <p:spPr/>
        <p:txBody>
          <a:bodyPr/>
          <a:lstStyle/>
          <a:p>
            <a:endParaRPr lang="en-US"/>
          </a:p>
        </p:txBody>
      </p:sp>
      <p:sp>
        <p:nvSpPr>
          <p:cNvPr id="1048627" name="Slide Number Placeholder 8"/>
          <p:cNvSpPr>
            <a:spLocks noGrp="1"/>
          </p:cNvSpPr>
          <p:nvPr>
            <p:ph type="sldNum" sz="quarter" idx="12"/>
          </p:nvPr>
        </p:nvSpPr>
        <p:spPr/>
        <p:txBody>
          <a:bodyPr/>
          <a:lstStyle/>
          <a:p>
            <a:fld id="{D4968AC7-C3AD-440D-8033-47F2E5CEE80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89"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1048590" name="Date Placeholder 2"/>
          <p:cNvSpPr>
            <a:spLocks noGrp="1"/>
          </p:cNvSpPr>
          <p:nvPr>
            <p:ph type="dt" sz="half" idx="10"/>
          </p:nvPr>
        </p:nvSpPr>
        <p:spPr/>
        <p:txBody>
          <a:bodyPr/>
          <a:lstStyle/>
          <a:p>
            <a:fld id="{96A90289-B5EC-4ACB-9F19-4B183B296BFD}" type="datetimeFigureOut">
              <a:rPr lang="en-US" smtClean="0"/>
              <a:pPr/>
              <a:t>10/19/2019</a:t>
            </a:fld>
            <a:endParaRPr lang="en-US"/>
          </a:p>
        </p:txBody>
      </p:sp>
      <p:sp>
        <p:nvSpPr>
          <p:cNvPr id="1048591" name="Footer Placeholder 3"/>
          <p:cNvSpPr>
            <a:spLocks noGrp="1"/>
          </p:cNvSpPr>
          <p:nvPr>
            <p:ph type="ftr" sz="quarter" idx="11"/>
          </p:nvPr>
        </p:nvSpPr>
        <p:spPr/>
        <p:txBody>
          <a:bodyPr/>
          <a:lstStyle/>
          <a:p>
            <a:endParaRPr lang="en-US"/>
          </a:p>
        </p:txBody>
      </p:sp>
      <p:sp>
        <p:nvSpPr>
          <p:cNvPr id="1048592" name="Slide Number Placeholder 4"/>
          <p:cNvSpPr>
            <a:spLocks noGrp="1"/>
          </p:cNvSpPr>
          <p:nvPr>
            <p:ph type="sldNum" sz="quarter" idx="12"/>
          </p:nvPr>
        </p:nvSpPr>
        <p:spPr/>
        <p:txBody>
          <a:bodyPr/>
          <a:lstStyle/>
          <a:p>
            <a:fld id="{D4968AC7-C3AD-440D-8033-47F2E5CEE80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97" name="Date Placeholder 1"/>
          <p:cNvSpPr>
            <a:spLocks noGrp="1"/>
          </p:cNvSpPr>
          <p:nvPr>
            <p:ph type="dt" sz="half" idx="10"/>
          </p:nvPr>
        </p:nvSpPr>
        <p:spPr/>
        <p:txBody>
          <a:bodyPr/>
          <a:lstStyle/>
          <a:p>
            <a:fld id="{96A90289-B5EC-4ACB-9F19-4B183B296BFD}" type="datetimeFigureOut">
              <a:rPr lang="en-US" smtClean="0"/>
              <a:pPr/>
              <a:t>10/19/2019</a:t>
            </a:fld>
            <a:endParaRPr lang="en-US"/>
          </a:p>
        </p:txBody>
      </p:sp>
      <p:sp>
        <p:nvSpPr>
          <p:cNvPr id="1048598" name="Footer Placeholder 2"/>
          <p:cNvSpPr>
            <a:spLocks noGrp="1"/>
          </p:cNvSpPr>
          <p:nvPr>
            <p:ph type="ftr" sz="quarter" idx="11"/>
          </p:nvPr>
        </p:nvSpPr>
        <p:spPr/>
        <p:txBody>
          <a:bodyPr/>
          <a:lstStyle/>
          <a:p>
            <a:endParaRPr lang="en-US"/>
          </a:p>
        </p:txBody>
      </p:sp>
      <p:sp>
        <p:nvSpPr>
          <p:cNvPr id="1048599" name="Slide Number Placeholder 3"/>
          <p:cNvSpPr>
            <a:spLocks noGrp="1"/>
          </p:cNvSpPr>
          <p:nvPr>
            <p:ph type="sldNum" sz="quarter" idx="12"/>
          </p:nvPr>
        </p:nvSpPr>
        <p:spPr/>
        <p:txBody>
          <a:bodyPr/>
          <a:lstStyle/>
          <a:p>
            <a:fld id="{D4968AC7-C3AD-440D-8033-47F2E5CEE80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49" name="Content Placeholder 8"/>
          <p:cNvSpPr>
            <a:spLocks noGrp="1"/>
          </p:cNvSpPr>
          <p:nvPr>
            <p:ph sz="quarter" idx="13"/>
          </p:nvPr>
        </p:nvSpPr>
        <p:spPr>
          <a:xfrm>
            <a:off x="3962400" y="1447800"/>
            <a:ext cx="46482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0"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1048651"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52" name="Date Placeholder 4"/>
          <p:cNvSpPr>
            <a:spLocks noGrp="1"/>
          </p:cNvSpPr>
          <p:nvPr>
            <p:ph type="dt" sz="half" idx="10"/>
          </p:nvPr>
        </p:nvSpPr>
        <p:spPr/>
        <p:txBody>
          <a:bodyPr/>
          <a:lstStyle/>
          <a:p>
            <a:fld id="{96A90289-B5EC-4ACB-9F19-4B183B296BFD}" type="datetimeFigureOut">
              <a:rPr lang="en-US" smtClean="0"/>
              <a:pPr/>
              <a:t>10/19/2019</a:t>
            </a:fld>
            <a:endParaRPr lang="en-US"/>
          </a:p>
        </p:txBody>
      </p:sp>
      <p:sp>
        <p:nvSpPr>
          <p:cNvPr id="1048653" name="Footer Placeholder 5"/>
          <p:cNvSpPr>
            <a:spLocks noGrp="1"/>
          </p:cNvSpPr>
          <p:nvPr>
            <p:ph type="ftr" sz="quarter" idx="11"/>
          </p:nvPr>
        </p:nvSpPr>
        <p:spPr/>
        <p:txBody>
          <a:bodyPr/>
          <a:lstStyle/>
          <a:p>
            <a:endParaRPr lang="en-US"/>
          </a:p>
        </p:txBody>
      </p:sp>
      <p:sp>
        <p:nvSpPr>
          <p:cNvPr id="1048654" name="Slide Number Placeholder 6"/>
          <p:cNvSpPr>
            <a:spLocks noGrp="1"/>
          </p:cNvSpPr>
          <p:nvPr>
            <p:ph type="sldNum" sz="quarter" idx="12"/>
          </p:nvPr>
        </p:nvSpPr>
        <p:spPr/>
        <p:txBody>
          <a:bodyPr/>
          <a:lstStyle/>
          <a:p>
            <a:fld id="{D4968AC7-C3AD-440D-8033-47F2E5CEE80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2097158"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1048633"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1048634"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35"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6" name="Date Placeholder 4"/>
          <p:cNvSpPr>
            <a:spLocks noGrp="1"/>
          </p:cNvSpPr>
          <p:nvPr>
            <p:ph type="dt" sz="half" idx="10"/>
          </p:nvPr>
        </p:nvSpPr>
        <p:spPr/>
        <p:txBody>
          <a:bodyPr/>
          <a:lstStyle/>
          <a:p>
            <a:fld id="{96A90289-B5EC-4ACB-9F19-4B183B296BFD}" type="datetimeFigureOut">
              <a:rPr lang="en-US" smtClean="0"/>
              <a:pPr/>
              <a:t>10/19/2019</a:t>
            </a:fld>
            <a:endParaRPr lang="en-US"/>
          </a:p>
        </p:txBody>
      </p:sp>
      <p:sp>
        <p:nvSpPr>
          <p:cNvPr id="1048637" name="Footer Placeholder 5"/>
          <p:cNvSpPr>
            <a:spLocks noGrp="1"/>
          </p:cNvSpPr>
          <p:nvPr>
            <p:ph type="ftr" sz="quarter" idx="11"/>
          </p:nvPr>
        </p:nvSpPr>
        <p:spPr/>
        <p:txBody>
          <a:bodyPr/>
          <a:lstStyle/>
          <a:p>
            <a:endParaRPr lang="en-US"/>
          </a:p>
        </p:txBody>
      </p:sp>
      <p:sp>
        <p:nvSpPr>
          <p:cNvPr id="1048638" name="Slide Number Placeholder 6"/>
          <p:cNvSpPr>
            <a:spLocks noGrp="1"/>
          </p:cNvSpPr>
          <p:nvPr>
            <p:ph type="sldNum" sz="quarter" idx="12"/>
          </p:nvPr>
        </p:nvSpPr>
        <p:spPr/>
        <p:txBody>
          <a:bodyPr/>
          <a:lstStyle/>
          <a:p>
            <a:fld id="{D4968AC7-C3AD-440D-8033-47F2E5CEE80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2097152"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1048576"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1048577"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96A90289-B5EC-4ACB-9F19-4B183B296BFD}" type="datetimeFigureOut">
              <a:rPr lang="en-US" smtClean="0"/>
              <a:pPr/>
              <a:t>10/19/2019</a:t>
            </a:fld>
            <a:endParaRPr lang="en-US"/>
          </a:p>
        </p:txBody>
      </p:sp>
      <p:sp>
        <p:nvSpPr>
          <p:cNvPr id="1048579"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1048580"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D4968AC7-C3AD-440D-8033-47F2E5CEE80F}"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14400"/>
            <a:ext cx="7924800" cy="1143000"/>
          </a:xfrm>
        </p:spPr>
        <p:txBody>
          <a:bodyPr/>
          <a:lstStyle/>
          <a:p>
            <a:pPr algn="ctr"/>
            <a:r>
              <a:rPr lang="en-US" sz="4400" b="1" dirty="0" smtClean="0">
                <a:solidFill>
                  <a:srgbClr val="FFC000"/>
                </a:solidFill>
              </a:rPr>
              <a:t>Electrical Circuits and Systems</a:t>
            </a:r>
            <a:r>
              <a:rPr lang="en-US" b="1" dirty="0" smtClean="0"/>
              <a:t/>
            </a:r>
            <a:br>
              <a:rPr lang="en-US" b="1" dirty="0" smtClean="0"/>
            </a:br>
            <a:endParaRPr lang="en-US" dirty="0"/>
          </a:p>
        </p:txBody>
      </p:sp>
      <p:sp>
        <p:nvSpPr>
          <p:cNvPr id="3" name="TextBox 2"/>
          <p:cNvSpPr txBox="1"/>
          <p:nvPr/>
        </p:nvSpPr>
        <p:spPr>
          <a:xfrm>
            <a:off x="0" y="1828800"/>
            <a:ext cx="8880523" cy="707886"/>
          </a:xfrm>
          <a:prstGeom prst="rect">
            <a:avLst/>
          </a:prstGeom>
        </p:spPr>
        <p:txBody>
          <a:bodyPr wrap="square" rtlCol="0">
            <a:spAutoFit/>
          </a:bodyPr>
          <a:lstStyle/>
          <a:p>
            <a:pPr algn="ctr"/>
            <a:r>
              <a:rPr lang="en-US" sz="4000" b="1" i="1" dirty="0" smtClean="0"/>
              <a:t>Group activity</a:t>
            </a:r>
            <a:endParaRPr lang="en-US" sz="4000" b="1" i="1" dirty="0"/>
          </a:p>
        </p:txBody>
      </p:sp>
      <p:sp>
        <p:nvSpPr>
          <p:cNvPr id="4" name="TextBox 3"/>
          <p:cNvSpPr txBox="1"/>
          <p:nvPr/>
        </p:nvSpPr>
        <p:spPr>
          <a:xfrm>
            <a:off x="0" y="3200400"/>
            <a:ext cx="8610600" cy="3970318"/>
          </a:xfrm>
          <a:prstGeom prst="rect">
            <a:avLst/>
          </a:prstGeom>
        </p:spPr>
        <p:txBody>
          <a:bodyPr wrap="square" rtlCol="0">
            <a:spAutoFit/>
          </a:bodyPr>
          <a:lstStyle/>
          <a:p>
            <a:pPr lvl="1"/>
            <a:r>
              <a:rPr lang="en-IN" sz="3200" dirty="0" smtClean="0">
                <a:solidFill>
                  <a:srgbClr val="FFFFFF"/>
                </a:solidFill>
              </a:rPr>
              <a:t>Abhishek Srivastava :		19BCE10071	</a:t>
            </a:r>
          </a:p>
          <a:p>
            <a:pPr lvl="1"/>
            <a:r>
              <a:rPr lang="en-IN" sz="3200" dirty="0" smtClean="0">
                <a:solidFill>
                  <a:srgbClr val="FFFFFF"/>
                </a:solidFill>
              </a:rPr>
              <a:t>Aabir Dutta :				19BCE10062</a:t>
            </a:r>
          </a:p>
          <a:p>
            <a:pPr lvl="1"/>
            <a:r>
              <a:rPr lang="en-IN" sz="3200" dirty="0" smtClean="0">
                <a:solidFill>
                  <a:srgbClr val="FFFFFF"/>
                </a:solidFill>
              </a:rPr>
              <a:t>Jahnvi Khandelwal :			19BCE10055</a:t>
            </a:r>
          </a:p>
          <a:p>
            <a:pPr lvl="1"/>
            <a:r>
              <a:rPr lang="en-IN" sz="3200" dirty="0" smtClean="0">
                <a:solidFill>
                  <a:srgbClr val="FFFFFF"/>
                </a:solidFill>
              </a:rPr>
              <a:t>Vanieka Sharma :			19BCE10310</a:t>
            </a:r>
          </a:p>
          <a:p>
            <a:pPr lvl="1"/>
            <a:r>
              <a:rPr lang="en-IN" sz="3200" dirty="0" smtClean="0">
                <a:solidFill>
                  <a:srgbClr val="FFFFFF"/>
                </a:solidFill>
              </a:rPr>
              <a:t>Aayushi Singh :			19BCE10151</a:t>
            </a:r>
          </a:p>
          <a:p>
            <a:pPr lvl="1"/>
            <a:r>
              <a:rPr lang="en-IN" sz="3200" dirty="0" smtClean="0">
                <a:solidFill>
                  <a:srgbClr val="FFFFFF"/>
                </a:solidFill>
              </a:rPr>
              <a:t>Suman Goyal :				19BCE10386</a:t>
            </a:r>
          </a:p>
          <a:p>
            <a:pPr lvl="1"/>
            <a:r>
              <a:rPr lang="en-IN" sz="3200" dirty="0" smtClean="0">
                <a:solidFill>
                  <a:srgbClr val="FFFFFF"/>
                </a:solidFill>
              </a:rPr>
              <a:t>Bhavika Chaturvedi :			19BCE10320</a:t>
            </a:r>
          </a:p>
          <a:p>
            <a:pPr lvl="1"/>
            <a:endParaRPr lang="en-IN" sz="2800" dirty="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 xmlns:a16="http://schemas.microsoft.com/office/drawing/2014/main" id="{BE04BDCE-D3D4-41E0-A12F-7E1C1E505927}"/>
              </a:ext>
            </a:extLst>
          </p:cNvPr>
          <p:cNvSpPr>
            <a:spLocks noGrp="1"/>
          </p:cNvSpPr>
          <p:nvPr>
            <p:ph type="subTitle" idx="1"/>
          </p:nvPr>
        </p:nvSpPr>
        <p:spPr>
          <a:xfrm>
            <a:off x="228600" y="685800"/>
            <a:ext cx="6248400" cy="5410200"/>
          </a:xfrm>
        </p:spPr>
        <p:txBody>
          <a:bodyPr>
            <a:normAutofit/>
          </a:bodyPr>
          <a:lstStyle/>
          <a:p>
            <a:pPr algn="l"/>
            <a:r>
              <a:rPr lang="en-US" sz="2000" dirty="0"/>
              <a:t>The auto-transformer works on the principle of self-induction i.e. induce the. An autotransformer has a single winding with two end terminals, and one or more terminals at intermediate tap points. It is a transformer in which the primary and secondary coils have part of their turns in common electromagnetic force in the circuit due to variation in current. </a:t>
            </a:r>
          </a:p>
          <a:p>
            <a:pPr algn="l"/>
            <a:r>
              <a:rPr lang="en-US" sz="2000" dirty="0">
                <a:solidFill>
                  <a:schemeClr val="tx1"/>
                </a:solidFill>
              </a:rPr>
              <a:t>3</a:t>
            </a:r>
            <a:r>
              <a:rPr lang="en-US" sz="2000" dirty="0"/>
              <a:t>.TOROIDAL INDUCTORS</a:t>
            </a:r>
          </a:p>
          <a:p>
            <a:pPr algn="l"/>
            <a:r>
              <a:rPr lang="en-US" sz="2000" dirty="0"/>
              <a:t>A toroid is a coil of insulated or enameled wire wound on a donut-shaped form made of powdered iron. A toroid is used as an inductor in electronic circuits, especially at low frequencies where comparatively large inductances are necessary. In a toroid, all the magnetic flux is contained in the core material.</a:t>
            </a:r>
            <a:endParaRPr lang="en-IN" sz="2000" dirty="0"/>
          </a:p>
        </p:txBody>
      </p:sp>
      <p:sp>
        <p:nvSpPr>
          <p:cNvPr id="4" name="Title 3">
            <a:extLst>
              <a:ext uri="{FF2B5EF4-FFF2-40B4-BE49-F238E27FC236}">
                <a16:creationId xmlns="" xmlns:a16="http://schemas.microsoft.com/office/drawing/2014/main" id="{0850279A-7249-4AA7-AEFD-3DE755DA0861}"/>
              </a:ext>
            </a:extLst>
          </p:cNvPr>
          <p:cNvSpPr>
            <a:spLocks noGrp="1"/>
          </p:cNvSpPr>
          <p:nvPr>
            <p:ph type="ctrTitle"/>
          </p:nvPr>
        </p:nvSpPr>
        <p:spPr>
          <a:xfrm>
            <a:off x="152400" y="304800"/>
            <a:ext cx="7696200" cy="762000"/>
          </a:xfrm>
        </p:spPr>
        <p:txBody>
          <a:bodyPr/>
          <a:lstStyle/>
          <a:p>
            <a:pPr algn="l"/>
            <a:r>
              <a:rPr lang="en-IN" dirty="0"/>
              <a:t>2</a:t>
            </a:r>
            <a:r>
              <a:rPr lang="en-IN" sz="2400" dirty="0">
                <a:solidFill>
                  <a:srgbClr val="FFCC66"/>
                </a:solidFill>
              </a:rPr>
              <a:t>.Auto transformers</a:t>
            </a:r>
            <a:r>
              <a:rPr lang="en-IN" dirty="0"/>
              <a:t/>
            </a:r>
            <a:br>
              <a:rPr lang="en-IN" dirty="0"/>
            </a:br>
            <a:endParaRPr lang="en-IN" dirty="0"/>
          </a:p>
        </p:txBody>
      </p:sp>
      <p:pic>
        <p:nvPicPr>
          <p:cNvPr id="6" name="Picture 5">
            <a:extLst>
              <a:ext uri="{FF2B5EF4-FFF2-40B4-BE49-F238E27FC236}">
                <a16:creationId xmlns="" xmlns:a16="http://schemas.microsoft.com/office/drawing/2014/main" id="{2CD258F4-F6F0-4625-9BF8-66ADF3104160}"/>
              </a:ext>
            </a:extLst>
          </p:cNvPr>
          <p:cNvPicPr>
            <a:picLocks noChangeAspect="1"/>
          </p:cNvPicPr>
          <p:nvPr/>
        </p:nvPicPr>
        <p:blipFill>
          <a:blip r:embed="rId2" cstate="print"/>
          <a:stretch>
            <a:fillRect/>
          </a:stretch>
        </p:blipFill>
        <p:spPr>
          <a:xfrm>
            <a:off x="6553200" y="1009650"/>
            <a:ext cx="2124075" cy="2152650"/>
          </a:xfrm>
          <a:prstGeom prst="rect">
            <a:avLst/>
          </a:prstGeom>
        </p:spPr>
      </p:pic>
      <p:pic>
        <p:nvPicPr>
          <p:cNvPr id="7" name="Picture 6">
            <a:extLst>
              <a:ext uri="{FF2B5EF4-FFF2-40B4-BE49-F238E27FC236}">
                <a16:creationId xmlns="" xmlns:a16="http://schemas.microsoft.com/office/drawing/2014/main" id="{B0070286-F6DB-4644-ABED-A7CA3B3EF0E7}"/>
              </a:ext>
            </a:extLst>
          </p:cNvPr>
          <p:cNvPicPr>
            <a:picLocks noChangeAspect="1"/>
          </p:cNvPicPr>
          <p:nvPr/>
        </p:nvPicPr>
        <p:blipFill>
          <a:blip r:embed="rId3" cstate="print"/>
          <a:stretch>
            <a:fillRect/>
          </a:stretch>
        </p:blipFill>
        <p:spPr>
          <a:xfrm>
            <a:off x="6462405" y="3565423"/>
            <a:ext cx="2533650" cy="1809750"/>
          </a:xfrm>
          <a:prstGeom prst="rect">
            <a:avLst/>
          </a:prstGeom>
        </p:spPr>
      </p:pic>
    </p:spTree>
    <p:extLst>
      <p:ext uri="{BB962C8B-B14F-4D97-AF65-F5344CB8AC3E}">
        <p14:creationId xmlns:p14="http://schemas.microsoft.com/office/powerpoint/2010/main" xmlns="" val="1509864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639762"/>
          </a:xfrm>
        </p:spPr>
        <p:txBody>
          <a:bodyPr anchor="t"/>
          <a:lstStyle/>
          <a:p>
            <a:r>
              <a:rPr lang="en-US" dirty="0" smtClean="0"/>
              <a:t>Application Of Mutual Induction</a:t>
            </a:r>
            <a:endParaRPr lang="en-US" dirty="0"/>
          </a:p>
        </p:txBody>
      </p:sp>
      <p:sp>
        <p:nvSpPr>
          <p:cNvPr id="3" name="Content Placeholder 2"/>
          <p:cNvSpPr>
            <a:spLocks noGrp="1"/>
          </p:cNvSpPr>
          <p:nvPr>
            <p:ph sz="quarter" idx="13"/>
          </p:nvPr>
        </p:nvSpPr>
        <p:spPr>
          <a:xfrm>
            <a:off x="228600" y="990600"/>
            <a:ext cx="8750300" cy="5791200"/>
          </a:xfrm>
        </p:spPr>
        <p:txBody>
          <a:bodyPr/>
          <a:lstStyle/>
          <a:p>
            <a:pPr marL="0" indent="0">
              <a:buNone/>
            </a:pPr>
            <a:r>
              <a:rPr lang="en-US" sz="2800" dirty="0" smtClean="0">
                <a:solidFill>
                  <a:schemeClr val="tx2">
                    <a:lumMod val="60000"/>
                    <a:lumOff val="40000"/>
                  </a:schemeClr>
                </a:solidFill>
              </a:rPr>
              <a:t>1. </a:t>
            </a:r>
            <a:r>
              <a:rPr lang="en-US" sz="2800" dirty="0">
                <a:solidFill>
                  <a:schemeClr val="tx2">
                    <a:lumMod val="60000"/>
                    <a:lumOff val="40000"/>
                  </a:schemeClr>
                </a:solidFill>
              </a:rPr>
              <a:t>Transformers and power supplies</a:t>
            </a:r>
          </a:p>
          <a:p>
            <a:pPr marL="0" indent="0">
              <a:buNone/>
            </a:pPr>
            <a:r>
              <a:rPr lang="en-US" sz="2800" dirty="0" smtClean="0">
                <a:solidFill>
                  <a:schemeClr val="tx2">
                    <a:lumMod val="60000"/>
                    <a:lumOff val="40000"/>
                  </a:schemeClr>
                </a:solidFill>
              </a:rPr>
              <a:t>     </a:t>
            </a:r>
          </a:p>
          <a:p>
            <a:pPr marL="0" indent="0">
              <a:buNone/>
            </a:pPr>
            <a:endParaRPr lang="en-US" sz="2800" dirty="0">
              <a:solidFill>
                <a:schemeClr val="tx2">
                  <a:lumMod val="60000"/>
                  <a:lumOff val="40000"/>
                </a:schemeClr>
              </a:solidFill>
            </a:endParaRPr>
          </a:p>
          <a:p>
            <a:endParaRPr lang="en-US" sz="1800" dirty="0" smtClean="0">
              <a:solidFill>
                <a:schemeClr val="tx2">
                  <a:lumMod val="60000"/>
                  <a:lumOff val="40000"/>
                </a:schemeClr>
              </a:solidFill>
            </a:endParaRPr>
          </a:p>
          <a:p>
            <a:r>
              <a:rPr lang="en-US" sz="2000" dirty="0" smtClean="0">
                <a:solidFill>
                  <a:schemeClr val="tx2">
                    <a:lumMod val="60000"/>
                    <a:lumOff val="40000"/>
                  </a:schemeClr>
                </a:solidFill>
              </a:rPr>
              <a:t>A </a:t>
            </a:r>
            <a:r>
              <a:rPr lang="en-US" sz="2000" b="1" dirty="0">
                <a:solidFill>
                  <a:schemeClr val="tx2">
                    <a:lumMod val="60000"/>
                    <a:lumOff val="40000"/>
                  </a:schemeClr>
                </a:solidFill>
              </a:rPr>
              <a:t>transformer</a:t>
            </a:r>
            <a:r>
              <a:rPr lang="en-US" sz="2000" dirty="0">
                <a:solidFill>
                  <a:schemeClr val="tx2">
                    <a:lumMod val="60000"/>
                    <a:lumOff val="40000"/>
                  </a:schemeClr>
                </a:solidFill>
              </a:rPr>
              <a:t> is a pair of coils linked by mutual inductance.</a:t>
            </a:r>
          </a:p>
          <a:p>
            <a:r>
              <a:rPr lang="en-US" sz="2000" dirty="0">
                <a:solidFill>
                  <a:schemeClr val="tx2">
                    <a:lumMod val="60000"/>
                    <a:lumOff val="40000"/>
                  </a:schemeClr>
                </a:solidFill>
              </a:rPr>
              <a:t>An AC current in the primary induces a current in the secondary.</a:t>
            </a:r>
          </a:p>
          <a:p>
            <a:r>
              <a:rPr lang="en-US" sz="2000" dirty="0">
                <a:solidFill>
                  <a:schemeClr val="tx2">
                    <a:lumMod val="60000"/>
                    <a:lumOff val="40000"/>
                  </a:schemeClr>
                </a:solidFill>
              </a:rPr>
              <a:t>The secondary voltage differs from the primary voltage by the ratio of the number of turns.</a:t>
            </a:r>
          </a:p>
          <a:p>
            <a:r>
              <a:rPr lang="en-US" sz="2000" dirty="0">
                <a:solidFill>
                  <a:schemeClr val="tx2">
                    <a:lumMod val="60000"/>
                    <a:lumOff val="40000"/>
                  </a:schemeClr>
                </a:solidFill>
              </a:rPr>
              <a:t>Both </a:t>
            </a:r>
            <a:r>
              <a:rPr lang="en-US" sz="2000" b="1" dirty="0">
                <a:solidFill>
                  <a:schemeClr val="tx2">
                    <a:lumMod val="60000"/>
                    <a:lumOff val="40000"/>
                  </a:schemeClr>
                </a:solidFill>
              </a:rPr>
              <a:t>step-up</a:t>
            </a:r>
            <a:r>
              <a:rPr lang="en-US" sz="2000" dirty="0">
                <a:solidFill>
                  <a:schemeClr val="tx2">
                    <a:lumMod val="60000"/>
                    <a:lumOff val="40000"/>
                  </a:schemeClr>
                </a:solidFill>
              </a:rPr>
              <a:t> and </a:t>
            </a:r>
            <a:r>
              <a:rPr lang="en-US" sz="2000" b="1" dirty="0">
                <a:solidFill>
                  <a:schemeClr val="tx2">
                    <a:lumMod val="60000"/>
                    <a:lumOff val="40000"/>
                  </a:schemeClr>
                </a:solidFill>
              </a:rPr>
              <a:t>step-down</a:t>
            </a:r>
            <a:r>
              <a:rPr lang="en-US" sz="2000" dirty="0">
                <a:solidFill>
                  <a:schemeClr val="tx2">
                    <a:lumMod val="60000"/>
                    <a:lumOff val="40000"/>
                  </a:schemeClr>
                </a:solidFill>
              </a:rPr>
              <a:t> transformers are possible.</a:t>
            </a:r>
          </a:p>
          <a:p>
            <a:r>
              <a:rPr lang="en-US" sz="2000" dirty="0">
                <a:solidFill>
                  <a:schemeClr val="tx2">
                    <a:lumMod val="60000"/>
                    <a:lumOff val="40000"/>
                  </a:schemeClr>
                </a:solidFill>
              </a:rPr>
              <a:t>Transformers are used to produce low voltages for electronic equipment.</a:t>
            </a:r>
          </a:p>
          <a:p>
            <a:r>
              <a:rPr lang="en-US" sz="2000" dirty="0">
                <a:solidFill>
                  <a:schemeClr val="tx2">
                    <a:lumMod val="60000"/>
                    <a:lumOff val="40000"/>
                  </a:schemeClr>
                </a:solidFill>
              </a:rPr>
              <a:t>Then they’re combined with diodes that convert AC to DC and capacitors to smooth the DC voltage.</a:t>
            </a:r>
          </a:p>
          <a:p>
            <a:endParaRPr lang="en-US" sz="1800" dirty="0" smtClean="0"/>
          </a:p>
          <a:p>
            <a:endParaRPr lang="en-US"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62600" y="1295400"/>
            <a:ext cx="3416300" cy="160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Content Placeholder 3" descr="28-24-Figure_DIA"/>
          <p:cNvPicPr>
            <a:picLocks noChangeAspect="1" noChangeArrowheads="1"/>
          </p:cNvPicPr>
          <p:nvPr/>
        </p:nvPicPr>
        <p:blipFill>
          <a:blip r:embed="rId3" cstate="print">
            <a:extLst>
              <a:ext uri="{28A0092B-C50C-407E-A947-70E740481C1C}">
                <a14:useLocalDpi xmlns:a14="http://schemas.microsoft.com/office/drawing/2010/main" xmlns="" val="0"/>
              </a:ext>
            </a:extLst>
          </a:blip>
          <a:srcRect b="6067"/>
          <a:stretch>
            <a:fillRect/>
          </a:stretch>
        </p:blipFill>
        <p:spPr bwMode="auto">
          <a:xfrm>
            <a:off x="914400" y="1600201"/>
            <a:ext cx="3581400" cy="12953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0137266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620000" cy="639762"/>
          </a:xfrm>
        </p:spPr>
        <p:txBody>
          <a:bodyPr/>
          <a:lstStyle/>
          <a:p>
            <a:r>
              <a:rPr lang="en-US" dirty="0" smtClean="0"/>
              <a:t>Application Of Mutual Induction</a:t>
            </a:r>
            <a:endParaRPr lang="en-US" dirty="0"/>
          </a:p>
        </p:txBody>
      </p:sp>
      <p:sp>
        <p:nvSpPr>
          <p:cNvPr id="5" name="Content Placeholder 4"/>
          <p:cNvSpPr>
            <a:spLocks noGrp="1"/>
          </p:cNvSpPr>
          <p:nvPr>
            <p:ph sz="quarter" idx="13"/>
          </p:nvPr>
        </p:nvSpPr>
        <p:spPr>
          <a:xfrm>
            <a:off x="533400" y="1600200"/>
            <a:ext cx="7924800" cy="4114800"/>
          </a:xfrm>
        </p:spPr>
        <p:txBody>
          <a:bodyPr/>
          <a:lstStyle/>
          <a:p>
            <a:pPr marL="0" indent="0">
              <a:buNone/>
            </a:pPr>
            <a:r>
              <a:rPr lang="en-US" sz="2400" dirty="0" smtClean="0"/>
              <a:t>2.  </a:t>
            </a:r>
            <a:r>
              <a:rPr lang="en-US" sz="2800" dirty="0" smtClean="0"/>
              <a:t>Pacemakers</a:t>
            </a:r>
            <a:endParaRPr lang="en-US" sz="2400" dirty="0" smtClean="0"/>
          </a:p>
          <a:p>
            <a:r>
              <a:rPr lang="en-US" sz="2000" dirty="0" smtClean="0"/>
              <a:t>  It’s not easy to change the battery</a:t>
            </a:r>
          </a:p>
          <a:p>
            <a:r>
              <a:rPr lang="en-US" sz="2000" dirty="0" smtClean="0"/>
              <a:t> </a:t>
            </a:r>
            <a:r>
              <a:rPr lang="en-US" sz="2000" dirty="0"/>
              <a:t>Instead, use an external AC supply. </a:t>
            </a:r>
            <a:endParaRPr lang="en-US" sz="2000" dirty="0" smtClean="0"/>
          </a:p>
          <a:p>
            <a:pPr>
              <a:buFont typeface="Wingdings" pitchFamily="2" charset="2"/>
              <a:buChar char="Ø"/>
            </a:pPr>
            <a:r>
              <a:rPr lang="en-US" sz="2400" dirty="0" smtClean="0"/>
              <a:t> </a:t>
            </a:r>
            <a:r>
              <a:rPr lang="en-US" sz="2400" dirty="0"/>
              <a:t>Alternating current </a:t>
            </a:r>
            <a:endParaRPr lang="en-US" sz="2400" dirty="0" smtClean="0"/>
          </a:p>
          <a:p>
            <a:r>
              <a:rPr lang="en-US" sz="2000" dirty="0" smtClean="0"/>
              <a:t> alternating </a:t>
            </a:r>
            <a:r>
              <a:rPr lang="en-US" sz="2000" dirty="0"/>
              <a:t>B </a:t>
            </a:r>
          </a:p>
          <a:p>
            <a:r>
              <a:rPr lang="en-US" sz="2000" dirty="0" smtClean="0"/>
              <a:t> </a:t>
            </a:r>
            <a:r>
              <a:rPr lang="en-US" sz="2000" dirty="0"/>
              <a:t>alternating ФB inside “wearer” </a:t>
            </a:r>
          </a:p>
          <a:p>
            <a:r>
              <a:rPr lang="en-US" sz="2000" dirty="0" smtClean="0"/>
              <a:t> </a:t>
            </a:r>
            <a:r>
              <a:rPr lang="en-US" sz="2000" dirty="0"/>
              <a:t>induces AC current to power pacemaker</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24400" y="1066800"/>
            <a:ext cx="3941536" cy="26894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781800" y="3886200"/>
            <a:ext cx="2076450" cy="2200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495800" y="4572000"/>
            <a:ext cx="2133599" cy="1457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8039420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6583362"/>
          </a:xfrm>
        </p:spPr>
        <p:txBody>
          <a:bodyPr/>
          <a:lstStyle/>
          <a:p>
            <a:pPr algn="ctr"/>
            <a:r>
              <a:rPr lang="en-US" sz="8000" dirty="0" smtClean="0">
                <a:latin typeface="Algerian" pitchFamily="82" charset="0"/>
              </a:rPr>
              <a:t/>
            </a:r>
            <a:br>
              <a:rPr lang="en-US" sz="8000" dirty="0" smtClean="0">
                <a:latin typeface="Algerian" pitchFamily="82" charset="0"/>
              </a:rPr>
            </a:br>
            <a:r>
              <a:rPr lang="en-US" sz="8000" dirty="0" smtClean="0">
                <a:latin typeface="Algerian" pitchFamily="82" charset="0"/>
              </a:rPr>
              <a:t/>
            </a:r>
            <a:br>
              <a:rPr lang="en-US" sz="8000" dirty="0" smtClean="0">
                <a:latin typeface="Algerian" pitchFamily="82" charset="0"/>
              </a:rPr>
            </a:br>
            <a:r>
              <a:rPr lang="en-US" sz="8000" dirty="0" smtClean="0">
                <a:latin typeface="Algerian" pitchFamily="82" charset="0"/>
              </a:rPr>
              <a:t/>
            </a:r>
            <a:br>
              <a:rPr lang="en-US" sz="8000" dirty="0" smtClean="0">
                <a:latin typeface="Algerian" pitchFamily="82" charset="0"/>
              </a:rPr>
            </a:br>
            <a:r>
              <a:rPr lang="en-US" sz="8000" dirty="0" smtClean="0">
                <a:latin typeface="Algerian" pitchFamily="82" charset="0"/>
              </a:rPr>
              <a:t/>
            </a:r>
            <a:br>
              <a:rPr lang="en-US" sz="8000" dirty="0" smtClean="0">
                <a:latin typeface="Algerian" pitchFamily="82" charset="0"/>
              </a:rPr>
            </a:br>
            <a:r>
              <a:rPr lang="en-US" sz="8000" dirty="0" smtClean="0">
                <a:latin typeface="Algerian" pitchFamily="82" charset="0"/>
              </a:rPr>
              <a:t>THANK</a:t>
            </a:r>
            <a:br>
              <a:rPr lang="en-US" sz="8000" dirty="0" smtClean="0">
                <a:latin typeface="Algerian" pitchFamily="82" charset="0"/>
              </a:rPr>
            </a:br>
            <a:r>
              <a:rPr lang="en-US" sz="8000" dirty="0" smtClean="0">
                <a:latin typeface="Algerian" pitchFamily="82" charset="0"/>
              </a:rPr>
              <a:t>YOU</a:t>
            </a:r>
            <a:r>
              <a:rPr lang="en-US" sz="4400" dirty="0" smtClean="0">
                <a:latin typeface="Algerian" pitchFamily="82" charset="0"/>
              </a:rPr>
              <a:t/>
            </a:r>
            <a:br>
              <a:rPr lang="en-US" sz="4400" dirty="0" smtClean="0">
                <a:latin typeface="Algerian" pitchFamily="82" charset="0"/>
              </a:rPr>
            </a:br>
            <a:r>
              <a:rPr lang="en-US" sz="4400" dirty="0" smtClean="0">
                <a:latin typeface="Algerian" pitchFamily="82" charset="0"/>
              </a:rPr>
              <a:t/>
            </a:r>
            <a:br>
              <a:rPr lang="en-US" sz="4400" dirty="0" smtClean="0">
                <a:latin typeface="Algerian" pitchFamily="82" charset="0"/>
              </a:rPr>
            </a:br>
            <a:r>
              <a:rPr lang="en-US" sz="4400" dirty="0" smtClean="0">
                <a:latin typeface="Algerian" pitchFamily="82" charset="0"/>
              </a:rPr>
              <a:t/>
            </a:r>
            <a:br>
              <a:rPr lang="en-US" sz="4400" dirty="0" smtClean="0">
                <a:latin typeface="Algerian" pitchFamily="82" charset="0"/>
              </a:rPr>
            </a:br>
            <a:r>
              <a:rPr lang="en-US" sz="4400" dirty="0" smtClean="0">
                <a:latin typeface="Algerian" pitchFamily="82" charset="0"/>
              </a:rPr>
              <a:t/>
            </a:r>
            <a:br>
              <a:rPr lang="en-US" sz="4400" dirty="0" smtClean="0">
                <a:latin typeface="Algerian" pitchFamily="82" charset="0"/>
              </a:rPr>
            </a:br>
            <a:endParaRPr lang="en-US" sz="4400" dirty="0">
              <a:latin typeface="Algerian"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extBox 1048585"/>
          <p:cNvSpPr txBox="1"/>
          <p:nvPr/>
        </p:nvSpPr>
        <p:spPr>
          <a:xfrm>
            <a:off x="588582" y="4112072"/>
            <a:ext cx="8555418" cy="1590040"/>
          </a:xfrm>
          <a:prstGeom prst="rect">
            <a:avLst/>
          </a:prstGeom>
        </p:spPr>
        <p:txBody>
          <a:bodyPr wrap="square" rtlCol="0">
            <a:spAutoFit/>
          </a:bodyPr>
          <a:lstStyle/>
          <a:p>
            <a:r>
              <a:rPr lang="en-US" sz="7200">
                <a:solidFill>
                  <a:srgbClr val="FFCB00"/>
                </a:solidFill>
                <a:latin typeface="Noto Sans Tai Viet"/>
                <a:ea typeface="小米兰亭 Light"/>
                <a:cs typeface="Noto Sans Tai Viet"/>
              </a:rPr>
              <a:t>ELECTRIC CIRCUIT</a:t>
            </a:r>
            <a:endParaRPr lang="en-IN" sz="7200">
              <a:solidFill>
                <a:srgbClr val="FFCB00"/>
              </a:solidFill>
              <a:latin typeface="Noto Sans Tai Viet"/>
              <a:ea typeface="小米兰亭 Light"/>
              <a:cs typeface="Noto Sans Tai Viet"/>
            </a:endParaRPr>
          </a:p>
        </p:txBody>
      </p:sp>
      <p:sp>
        <p:nvSpPr>
          <p:cNvPr id="1048587" name="TextBox 1048586"/>
          <p:cNvSpPr txBox="1"/>
          <p:nvPr/>
        </p:nvSpPr>
        <p:spPr>
          <a:xfrm>
            <a:off x="4091304" y="2627037"/>
            <a:ext cx="4782082" cy="1069339"/>
          </a:xfrm>
          <a:prstGeom prst="rect">
            <a:avLst/>
          </a:prstGeom>
        </p:spPr>
        <p:txBody>
          <a:bodyPr wrap="square" rtlCol="0">
            <a:spAutoFit/>
          </a:bodyPr>
          <a:lstStyle/>
          <a:p>
            <a:r>
              <a:rPr lang="en-US" sz="6600">
                <a:solidFill>
                  <a:srgbClr val="65FF65"/>
                </a:solidFill>
              </a:rPr>
              <a:t>&amp;</a:t>
            </a:r>
            <a:endParaRPr lang="en-IN" sz="6600">
              <a:solidFill>
                <a:srgbClr val="65FF65"/>
              </a:solidFill>
            </a:endParaRPr>
          </a:p>
        </p:txBody>
      </p:sp>
      <p:sp>
        <p:nvSpPr>
          <p:cNvPr id="1048588" name="TextBox 1048587"/>
          <p:cNvSpPr txBox="1"/>
          <p:nvPr/>
        </p:nvSpPr>
        <p:spPr>
          <a:xfrm>
            <a:off x="588582" y="825665"/>
            <a:ext cx="8880523" cy="1170941"/>
          </a:xfrm>
          <a:prstGeom prst="rect">
            <a:avLst/>
          </a:prstGeom>
        </p:spPr>
        <p:txBody>
          <a:bodyPr wrap="square" rtlCol="0">
            <a:spAutoFit/>
          </a:bodyPr>
          <a:lstStyle/>
          <a:p>
            <a:r>
              <a:rPr lang="en-US" sz="7200" dirty="0">
                <a:solidFill>
                  <a:srgbClr val="FFCB00"/>
                </a:solidFill>
              </a:rPr>
              <a:t>MAGNETIC CIRCUIT</a:t>
            </a:r>
            <a:endParaRPr lang="en-IN" sz="7200" dirty="0">
              <a:solidFill>
                <a:srgbClr val="FFCB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extBox 1048592"/>
          <p:cNvSpPr txBox="1"/>
          <p:nvPr/>
        </p:nvSpPr>
        <p:spPr>
          <a:xfrm>
            <a:off x="0" y="1287780"/>
            <a:ext cx="4572000" cy="4282440"/>
          </a:xfrm>
          <a:prstGeom prst="rect">
            <a:avLst/>
          </a:prstGeom>
        </p:spPr>
        <p:txBody>
          <a:bodyPr wrap="square" rtlCol="0">
            <a:spAutoFit/>
          </a:bodyPr>
          <a:lstStyle/>
          <a:p>
            <a:r>
              <a:rPr lang="en-IN" sz="2800" dirty="0">
                <a:solidFill>
                  <a:srgbClr val="FFFFFF"/>
                </a:solidFill>
              </a:rPr>
              <a:t>An electric circuit is a path in which electrons from a voltage or current source flow. The point where those electrons enter an electrical circuit is called the "source" of electrons. ... High-voltage direct current transmission uses big converters.</a:t>
            </a:r>
          </a:p>
        </p:txBody>
      </p:sp>
      <p:sp>
        <p:nvSpPr>
          <p:cNvPr id="1048594" name="TextBox 1048593"/>
          <p:cNvSpPr txBox="1"/>
          <p:nvPr/>
        </p:nvSpPr>
        <p:spPr>
          <a:xfrm>
            <a:off x="4810643" y="1287780"/>
            <a:ext cx="4572000" cy="4282440"/>
          </a:xfrm>
          <a:prstGeom prst="rect">
            <a:avLst/>
          </a:prstGeom>
        </p:spPr>
        <p:txBody>
          <a:bodyPr wrap="square" rtlCol="0">
            <a:spAutoFit/>
          </a:bodyPr>
          <a:lstStyle/>
          <a:p>
            <a:r>
              <a:rPr lang="en-IN" sz="2800">
                <a:solidFill>
                  <a:srgbClr val="FFFFFF"/>
                </a:solidFill>
              </a:rPr>
              <a:t>A magnetic circuit is made up of one or more closed loop paths containing a magnetic flux. The flux is usually generated by permanent magnets or electromagnets and confined to the path by magnetic cores consisting of ferromagnetic materials</a:t>
            </a:r>
          </a:p>
        </p:txBody>
      </p:sp>
      <p:sp>
        <p:nvSpPr>
          <p:cNvPr id="1048595" name="TextBox 1048594"/>
          <p:cNvSpPr txBox="1"/>
          <p:nvPr/>
        </p:nvSpPr>
        <p:spPr>
          <a:xfrm>
            <a:off x="286000" y="425941"/>
            <a:ext cx="4000000" cy="510540"/>
          </a:xfrm>
          <a:prstGeom prst="rect">
            <a:avLst/>
          </a:prstGeom>
        </p:spPr>
        <p:txBody>
          <a:bodyPr wrap="square" rtlCol="0">
            <a:spAutoFit/>
          </a:bodyPr>
          <a:lstStyle/>
          <a:p>
            <a:r>
              <a:rPr lang="en-US" sz="3000" b="1">
                <a:solidFill>
                  <a:srgbClr val="CCFECC"/>
                </a:solidFill>
              </a:rPr>
              <a:t>ELECTRIC CIRCUIT</a:t>
            </a:r>
            <a:endParaRPr lang="en-IN" sz="3000" b="1">
              <a:solidFill>
                <a:srgbClr val="CCFECC"/>
              </a:solidFill>
            </a:endParaRPr>
          </a:p>
        </p:txBody>
      </p:sp>
      <p:sp>
        <p:nvSpPr>
          <p:cNvPr id="1048596" name="TextBox 1048595"/>
          <p:cNvSpPr txBox="1"/>
          <p:nvPr/>
        </p:nvSpPr>
        <p:spPr>
          <a:xfrm>
            <a:off x="5096643" y="425941"/>
            <a:ext cx="4000000" cy="510540"/>
          </a:xfrm>
          <a:prstGeom prst="rect">
            <a:avLst/>
          </a:prstGeom>
        </p:spPr>
        <p:txBody>
          <a:bodyPr wrap="square" rtlCol="0">
            <a:spAutoFit/>
          </a:bodyPr>
          <a:lstStyle/>
          <a:p>
            <a:r>
              <a:rPr lang="en-US" sz="3000" b="1">
                <a:solidFill>
                  <a:srgbClr val="CCFECC"/>
                </a:solidFill>
              </a:rPr>
              <a:t>MAGNETIC CIRCUIT</a:t>
            </a:r>
            <a:endParaRPr lang="en-IN" sz="3000" b="1">
              <a:solidFill>
                <a:srgbClr val="CCFECC"/>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extBox 1048599"/>
          <p:cNvSpPr txBox="1"/>
          <p:nvPr/>
        </p:nvSpPr>
        <p:spPr>
          <a:xfrm>
            <a:off x="1861270" y="305276"/>
            <a:ext cx="6307565" cy="586740"/>
          </a:xfrm>
          <a:prstGeom prst="rect">
            <a:avLst/>
          </a:prstGeom>
        </p:spPr>
        <p:txBody>
          <a:bodyPr vert="horz" wrap="square" rtlCol="0" anchor="t">
            <a:spAutoFit/>
          </a:bodyPr>
          <a:lstStyle/>
          <a:p>
            <a:pPr marL="0" indent="0">
              <a:buNone/>
            </a:pPr>
            <a:r>
              <a:rPr lang="en-US" sz="3300" b="1" u="none">
                <a:solidFill>
                  <a:srgbClr val="CC99FF"/>
                </a:solidFill>
              </a:rPr>
              <a:t>SERIES MAGNETIC CIRCUIT</a:t>
            </a:r>
            <a:endParaRPr lang="en-IN" sz="3300" b="1" u="none">
              <a:solidFill>
                <a:srgbClr val="CC99FF"/>
              </a:solidFill>
            </a:endParaRPr>
          </a:p>
        </p:txBody>
      </p:sp>
      <p:sp>
        <p:nvSpPr>
          <p:cNvPr id="1048601" name="TextBox 1048600"/>
          <p:cNvSpPr txBox="1"/>
          <p:nvPr/>
        </p:nvSpPr>
        <p:spPr>
          <a:xfrm>
            <a:off x="2572000" y="3219450"/>
            <a:ext cx="4000000" cy="510540"/>
          </a:xfrm>
          <a:prstGeom prst="rect">
            <a:avLst/>
          </a:prstGeom>
        </p:spPr>
        <p:txBody>
          <a:bodyPr wrap="square" rtlCol="0">
            <a:spAutoFit/>
          </a:bodyPr>
          <a:lstStyle/>
          <a:p>
            <a:endParaRPr lang="en-IN" sz="2800">
              <a:solidFill>
                <a:srgbClr val="000000"/>
              </a:solidFill>
            </a:endParaRPr>
          </a:p>
        </p:txBody>
      </p:sp>
      <p:sp>
        <p:nvSpPr>
          <p:cNvPr id="1048602" name="TextBox 1048601"/>
          <p:cNvSpPr txBox="1"/>
          <p:nvPr/>
        </p:nvSpPr>
        <p:spPr>
          <a:xfrm>
            <a:off x="75676" y="924163"/>
            <a:ext cx="8992649" cy="2186940"/>
          </a:xfrm>
          <a:prstGeom prst="rect">
            <a:avLst/>
          </a:prstGeom>
        </p:spPr>
        <p:txBody>
          <a:bodyPr wrap="square" rtlCol="0">
            <a:spAutoFit/>
          </a:bodyPr>
          <a:lstStyle/>
          <a:p>
            <a:r>
              <a:rPr lang="en-IN" sz="2800">
                <a:solidFill>
                  <a:srgbClr val="FFFFFF"/>
                </a:solidFill>
              </a:rPr>
              <a:t>The closed path followed by magnetic lines of forces is called magnetic circuit. ... The Series Magnetic Circuit is defined as the magnetic circuit having number of parts of different dimensions and</a:t>
            </a:r>
            <a:r>
              <a:rPr lang="en-US" sz="2800">
                <a:solidFill>
                  <a:srgbClr val="FFFFFF"/>
                </a:solidFill>
              </a:rPr>
              <a:t> materials</a:t>
            </a:r>
            <a:r>
              <a:rPr lang="en-IN" sz="2800">
                <a:solidFill>
                  <a:srgbClr val="FFFFFF"/>
                </a:solidFill>
              </a:rPr>
              <a:t> carrying the same magnetic field.</a:t>
            </a:r>
          </a:p>
        </p:txBody>
      </p:sp>
      <p:sp>
        <p:nvSpPr>
          <p:cNvPr id="1048603" name="TextBox 1048602"/>
          <p:cNvSpPr txBox="1"/>
          <p:nvPr/>
        </p:nvSpPr>
        <p:spPr>
          <a:xfrm>
            <a:off x="2572000" y="3219450"/>
            <a:ext cx="4000000" cy="510540"/>
          </a:xfrm>
          <a:prstGeom prst="rect">
            <a:avLst/>
          </a:prstGeom>
        </p:spPr>
        <p:txBody>
          <a:bodyPr wrap="square" rtlCol="0">
            <a:spAutoFit/>
          </a:bodyPr>
          <a:lstStyle/>
          <a:p>
            <a:endParaRPr lang="en-IN" sz="2800">
              <a:solidFill>
                <a:srgbClr val="000000"/>
              </a:solidFill>
            </a:endParaRPr>
          </a:p>
        </p:txBody>
      </p:sp>
      <p:pic>
        <p:nvPicPr>
          <p:cNvPr id="2097154" name="Picture 2097153"/>
          <p:cNvPicPr>
            <a:picLocks/>
          </p:cNvPicPr>
          <p:nvPr/>
        </p:nvPicPr>
        <p:blipFill>
          <a:blip r:embed="rId2" cstate="print"/>
          <a:stretch>
            <a:fillRect/>
          </a:stretch>
        </p:blipFill>
        <p:spPr>
          <a:xfrm>
            <a:off x="928159" y="3111102"/>
            <a:ext cx="7751498" cy="360111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extBox 1048603"/>
          <p:cNvSpPr txBox="1"/>
          <p:nvPr/>
        </p:nvSpPr>
        <p:spPr>
          <a:xfrm>
            <a:off x="1689351" y="236219"/>
            <a:ext cx="6518619" cy="586739"/>
          </a:xfrm>
          <a:prstGeom prst="rect">
            <a:avLst/>
          </a:prstGeom>
        </p:spPr>
        <p:txBody>
          <a:bodyPr wrap="square" rtlCol="0">
            <a:spAutoFit/>
          </a:bodyPr>
          <a:lstStyle/>
          <a:p>
            <a:r>
              <a:rPr lang="en-US" sz="3400" b="1">
                <a:solidFill>
                  <a:srgbClr val="CC99FF"/>
                </a:solidFill>
              </a:rPr>
              <a:t>PARALLEL MAGNETIC CIRCUIT</a:t>
            </a:r>
            <a:endParaRPr lang="en-IN" sz="3400" b="1">
              <a:solidFill>
                <a:srgbClr val="CC99FF"/>
              </a:solidFill>
            </a:endParaRPr>
          </a:p>
        </p:txBody>
      </p:sp>
      <p:sp>
        <p:nvSpPr>
          <p:cNvPr id="1048605" name="TextBox 1048604"/>
          <p:cNvSpPr txBox="1"/>
          <p:nvPr/>
        </p:nvSpPr>
        <p:spPr>
          <a:xfrm>
            <a:off x="230155" y="822959"/>
            <a:ext cx="8683688" cy="2606041"/>
          </a:xfrm>
          <a:prstGeom prst="rect">
            <a:avLst/>
          </a:prstGeom>
        </p:spPr>
        <p:txBody>
          <a:bodyPr wrap="square" rtlCol="0">
            <a:spAutoFit/>
          </a:bodyPr>
          <a:lstStyle/>
          <a:p>
            <a:r>
              <a:rPr lang="en-IN" sz="2800">
                <a:solidFill>
                  <a:srgbClr val="FFFFFF"/>
                </a:solidFill>
              </a:rPr>
              <a:t>A magnetic circuit having two or more than
two paths for the magnetic flux is called </a:t>
            </a:r>
            <a:r>
              <a:rPr lang="en-US" sz="2800">
                <a:solidFill>
                  <a:srgbClr val="FFFFFF"/>
                </a:solidFill>
              </a:rPr>
              <a:t>a parallel</a:t>
            </a:r>
            <a:r>
              <a:rPr lang="en-IN" sz="2800">
                <a:solidFill>
                  <a:srgbClr val="FFFFFF"/>
                </a:solidFill>
              </a:rPr>
              <a:t>
magnetic circuit. Its behavior can be compared to the
parallel electric circuit.The parallel magnetic circuit
contains different dimensional areas and materials
having various numbers of paths.</a:t>
            </a:r>
          </a:p>
        </p:txBody>
      </p:sp>
      <p:pic>
        <p:nvPicPr>
          <p:cNvPr id="2097155" name="Picture 2097154"/>
          <p:cNvPicPr>
            <a:picLocks/>
          </p:cNvPicPr>
          <p:nvPr/>
        </p:nvPicPr>
        <p:blipFill>
          <a:blip r:embed="rId2" cstate="print"/>
          <a:stretch>
            <a:fillRect/>
          </a:stretch>
        </p:blipFill>
        <p:spPr>
          <a:xfrm>
            <a:off x="791333" y="3429000"/>
            <a:ext cx="7561335" cy="315471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extBox 1048605"/>
          <p:cNvSpPr txBox="1"/>
          <p:nvPr/>
        </p:nvSpPr>
        <p:spPr>
          <a:xfrm>
            <a:off x="1667245" y="279293"/>
            <a:ext cx="6256890" cy="599440"/>
          </a:xfrm>
          <a:prstGeom prst="rect">
            <a:avLst/>
          </a:prstGeom>
        </p:spPr>
        <p:txBody>
          <a:bodyPr wrap="square" rtlCol="0">
            <a:spAutoFit/>
          </a:bodyPr>
          <a:lstStyle/>
          <a:p>
            <a:r>
              <a:rPr lang="en-US" sz="3400" b="1">
                <a:solidFill>
                  <a:srgbClr val="00B0F0"/>
                </a:solidFill>
              </a:rPr>
              <a:t>TYPES OF ELECTRIC CIRCUIT</a:t>
            </a:r>
            <a:endParaRPr lang="en-IN" sz="3400" b="1">
              <a:solidFill>
                <a:srgbClr val="00B0F0"/>
              </a:solidFill>
            </a:endParaRPr>
          </a:p>
        </p:txBody>
      </p:sp>
      <p:sp>
        <p:nvSpPr>
          <p:cNvPr id="1048607" name="TextBox 1048606"/>
          <p:cNvSpPr txBox="1"/>
          <p:nvPr/>
        </p:nvSpPr>
        <p:spPr>
          <a:xfrm>
            <a:off x="39986" y="1916429"/>
            <a:ext cx="9174791" cy="2606041"/>
          </a:xfrm>
          <a:prstGeom prst="rect">
            <a:avLst/>
          </a:prstGeom>
        </p:spPr>
        <p:txBody>
          <a:bodyPr wrap="square" rtlCol="0">
            <a:spAutoFit/>
          </a:bodyPr>
          <a:lstStyle/>
          <a:p>
            <a:r>
              <a:rPr lang="en-IN" sz="2800">
                <a:solidFill>
                  <a:srgbClr val="FFFFFF"/>
                </a:solidFill>
              </a:rPr>
              <a:t>
A </a:t>
            </a:r>
            <a:r>
              <a:rPr lang="en-US" sz="2800">
                <a:solidFill>
                  <a:srgbClr val="FFCC99"/>
                </a:solidFill>
              </a:rPr>
              <a:t>PARALLEL CIRCUIT</a:t>
            </a:r>
            <a:r>
              <a:rPr lang="en-US" sz="2800">
                <a:solidFill>
                  <a:srgbClr val="FFFFFF"/>
                </a:solidFill>
              </a:rPr>
              <a:t> </a:t>
            </a:r>
            <a:r>
              <a:rPr lang="en-IN" sz="2800">
                <a:solidFill>
                  <a:srgbClr val="FFFFFF"/>
                </a:solidFill>
              </a:rPr>
              <a:t>is a closed circuit in which the current divides into two or more paths before recombining to complete the circuit. Each load connected in a separate path receives the full circuit voltage</a:t>
            </a:r>
            <a:r>
              <a:rPr lang="en-US" sz="2800">
                <a:solidFill>
                  <a:srgbClr val="FFFFFF"/>
                </a:solidFill>
              </a:rPr>
              <a:t>.</a:t>
            </a:r>
            <a:r>
              <a:rPr lang="en-IN" sz="2800">
                <a:solidFill>
                  <a:srgbClr val="FFFFFF"/>
                </a:solidFill>
              </a:rPr>
              <a:t> </a:t>
            </a:r>
          </a:p>
        </p:txBody>
      </p:sp>
      <p:sp>
        <p:nvSpPr>
          <p:cNvPr id="1048608" name="TextBox 1048607"/>
          <p:cNvSpPr txBox="1"/>
          <p:nvPr/>
        </p:nvSpPr>
        <p:spPr>
          <a:xfrm>
            <a:off x="0" y="878734"/>
            <a:ext cx="9214778" cy="1348741"/>
          </a:xfrm>
          <a:prstGeom prst="rect">
            <a:avLst/>
          </a:prstGeom>
        </p:spPr>
        <p:txBody>
          <a:bodyPr wrap="square" rtlCol="0">
            <a:spAutoFit/>
          </a:bodyPr>
          <a:lstStyle/>
          <a:p>
            <a:r>
              <a:rPr lang="en-IN" sz="2800">
                <a:solidFill>
                  <a:srgbClr val="FFFFFF"/>
                </a:solidFill>
              </a:rPr>
              <a:t>A </a:t>
            </a:r>
            <a:r>
              <a:rPr lang="en-US" sz="2800">
                <a:solidFill>
                  <a:srgbClr val="FFCC99"/>
                </a:solidFill>
              </a:rPr>
              <a:t>SERIES CIRCUIT</a:t>
            </a:r>
            <a:r>
              <a:rPr lang="en-IN" sz="2800">
                <a:solidFill>
                  <a:srgbClr val="65FF65"/>
                </a:solidFill>
              </a:rPr>
              <a:t> </a:t>
            </a:r>
            <a:r>
              <a:rPr lang="en-IN" sz="2800">
                <a:solidFill>
                  <a:srgbClr val="FFFFFF"/>
                </a:solidFill>
              </a:rPr>
              <a:t>is a circuit in which resistors are arranged in a chain, so the current has only one path to take. The current is the same through each resistor.</a:t>
            </a:r>
          </a:p>
        </p:txBody>
      </p:sp>
      <p:pic>
        <p:nvPicPr>
          <p:cNvPr id="2097156" name="Picture 2097155"/>
          <p:cNvPicPr>
            <a:picLocks/>
          </p:cNvPicPr>
          <p:nvPr/>
        </p:nvPicPr>
        <p:blipFill>
          <a:blip r:embed="rId2" cstate="print"/>
          <a:stretch>
            <a:fillRect/>
          </a:stretch>
        </p:blipFill>
        <p:spPr>
          <a:xfrm>
            <a:off x="964021" y="4649784"/>
            <a:ext cx="3540221" cy="1837914"/>
          </a:xfrm>
          <a:prstGeom prst="rect">
            <a:avLst/>
          </a:prstGeom>
        </p:spPr>
      </p:pic>
      <p:pic>
        <p:nvPicPr>
          <p:cNvPr id="2097157" name="Picture 2097156"/>
          <p:cNvPicPr>
            <a:picLocks/>
          </p:cNvPicPr>
          <p:nvPr/>
        </p:nvPicPr>
        <p:blipFill>
          <a:blip r:embed="rId3" cstate="print"/>
          <a:stretch>
            <a:fillRect/>
          </a:stretch>
        </p:blipFill>
        <p:spPr>
          <a:xfrm>
            <a:off x="4951340" y="4647886"/>
            <a:ext cx="3234831" cy="1806032"/>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872751-5243-43BF-9836-824D622E091E}"/>
              </a:ext>
            </a:extLst>
          </p:cNvPr>
          <p:cNvSpPr>
            <a:spLocks noGrp="1"/>
          </p:cNvSpPr>
          <p:nvPr>
            <p:ph type="title"/>
          </p:nvPr>
        </p:nvSpPr>
        <p:spPr/>
        <p:txBody>
          <a:bodyPr/>
          <a:lstStyle/>
          <a:p>
            <a:r>
              <a:rPr lang="en-US" sz="3200" b="1" u="sng" dirty="0">
                <a:latin typeface="Arial Rounded MT Bold" panose="020F0704030504030204" pitchFamily="34" charset="0"/>
              </a:rPr>
              <a:t>Analogy: </a:t>
            </a:r>
            <a:r>
              <a:rPr lang="en-US" dirty="0"/>
              <a:t/>
            </a:r>
            <a:br>
              <a:rPr lang="en-US" dirty="0"/>
            </a:br>
            <a:r>
              <a:rPr lang="en-US" b="1" dirty="0"/>
              <a:t>electric</a:t>
            </a:r>
            <a:r>
              <a:rPr lang="en-US" dirty="0"/>
              <a:t> </a:t>
            </a:r>
            <a:r>
              <a:rPr lang="en-US" sz="2800" b="1" dirty="0"/>
              <a:t>circuit and magnetic circuit</a:t>
            </a:r>
          </a:p>
        </p:txBody>
      </p:sp>
      <p:pic>
        <p:nvPicPr>
          <p:cNvPr id="4" name="Picture 3">
            <a:extLst>
              <a:ext uri="{FF2B5EF4-FFF2-40B4-BE49-F238E27FC236}">
                <a16:creationId xmlns="" xmlns:a16="http://schemas.microsoft.com/office/drawing/2014/main" id="{D74D3035-D9FD-4ED5-8625-D62B1394955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04800" y="1385986"/>
            <a:ext cx="6858000" cy="4193279"/>
          </a:xfrm>
          <a:prstGeom prst="rect">
            <a:avLst/>
          </a:prstGeom>
        </p:spPr>
      </p:pic>
      <p:pic>
        <p:nvPicPr>
          <p:cNvPr id="8" name="Picture 7">
            <a:extLst>
              <a:ext uri="{FF2B5EF4-FFF2-40B4-BE49-F238E27FC236}">
                <a16:creationId xmlns="" xmlns:a16="http://schemas.microsoft.com/office/drawing/2014/main" id="{2E1C80BA-BD14-48E3-A051-15B5E303E5DC}"/>
              </a:ext>
            </a:extLst>
          </p:cNvPr>
          <p:cNvPicPr>
            <a:picLocks noChangeAspect="1"/>
          </p:cNvPicPr>
          <p:nvPr/>
        </p:nvPicPr>
        <p:blipFill rotWithShape="1">
          <a:blip r:embed="rId3" cstate="print">
            <a:extLst>
              <a:ext uri="{28A0092B-C50C-407E-A947-70E740481C1C}">
                <a14:useLocalDpi xmlns:a14="http://schemas.microsoft.com/office/drawing/2010/main" xmlns="" val="0"/>
              </a:ext>
            </a:extLst>
          </a:blip>
          <a:srcRect l="255" r="795" b="44782"/>
          <a:stretch/>
        </p:blipFill>
        <p:spPr>
          <a:xfrm>
            <a:off x="304800" y="4760083"/>
            <a:ext cx="6858000" cy="1823279"/>
          </a:xfrm>
          <a:prstGeom prst="rect">
            <a:avLst/>
          </a:prstGeom>
        </p:spPr>
      </p:pic>
    </p:spTree>
    <p:extLst>
      <p:ext uri="{BB962C8B-B14F-4D97-AF65-F5344CB8AC3E}">
        <p14:creationId xmlns:p14="http://schemas.microsoft.com/office/powerpoint/2010/main" xmlns="" val="1520369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EF1780-8081-48E6-ABC5-6BEDB2FB739C}"/>
              </a:ext>
            </a:extLst>
          </p:cNvPr>
          <p:cNvSpPr>
            <a:spLocks noGrp="1"/>
          </p:cNvSpPr>
          <p:nvPr>
            <p:ph type="title"/>
          </p:nvPr>
        </p:nvSpPr>
        <p:spPr/>
        <p:txBody>
          <a:bodyPr/>
          <a:lstStyle/>
          <a:p>
            <a:r>
              <a:rPr lang="en-US" u="sng" dirty="0">
                <a:latin typeface="Arial Rounded MT Bold" panose="020F0704030504030204" pitchFamily="34" charset="0"/>
              </a:rPr>
              <a:t>Circuit representation</a:t>
            </a:r>
          </a:p>
        </p:txBody>
      </p:sp>
      <p:pic>
        <p:nvPicPr>
          <p:cNvPr id="12" name="Picture 11">
            <a:extLst>
              <a:ext uri="{FF2B5EF4-FFF2-40B4-BE49-F238E27FC236}">
                <a16:creationId xmlns="" xmlns:a16="http://schemas.microsoft.com/office/drawing/2014/main" id="{E780880F-0D32-44C0-8F47-A368B46D5D3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28599" y="1752599"/>
            <a:ext cx="4343401" cy="3471862"/>
          </a:xfrm>
          <a:prstGeom prst="rect">
            <a:avLst/>
          </a:prstGeom>
        </p:spPr>
      </p:pic>
      <p:pic>
        <p:nvPicPr>
          <p:cNvPr id="16" name="Picture 15">
            <a:extLst>
              <a:ext uri="{FF2B5EF4-FFF2-40B4-BE49-F238E27FC236}">
                <a16:creationId xmlns="" xmlns:a16="http://schemas.microsoft.com/office/drawing/2014/main" id="{DF992460-BB57-4B71-95B0-297C19E53FD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770122" y="1752599"/>
            <a:ext cx="4011633" cy="3471862"/>
          </a:xfrm>
          <a:prstGeom prst="rect">
            <a:avLst/>
          </a:prstGeom>
        </p:spPr>
      </p:pic>
      <p:sp>
        <p:nvSpPr>
          <p:cNvPr id="17" name="TextBox 16">
            <a:extLst>
              <a:ext uri="{FF2B5EF4-FFF2-40B4-BE49-F238E27FC236}">
                <a16:creationId xmlns="" xmlns:a16="http://schemas.microsoft.com/office/drawing/2014/main" id="{6F3A19A1-E88D-41AF-A606-0429571E06C8}"/>
              </a:ext>
            </a:extLst>
          </p:cNvPr>
          <p:cNvSpPr txBox="1"/>
          <p:nvPr/>
        </p:nvSpPr>
        <p:spPr>
          <a:xfrm>
            <a:off x="1981200" y="4855129"/>
            <a:ext cx="2209800" cy="369332"/>
          </a:xfrm>
          <a:prstGeom prst="rect">
            <a:avLst/>
          </a:prstGeom>
          <a:noFill/>
        </p:spPr>
        <p:txBody>
          <a:bodyPr wrap="square" rtlCol="0">
            <a:spAutoFit/>
          </a:bodyPr>
          <a:lstStyle/>
          <a:p>
            <a:r>
              <a:rPr lang="en-US" b="1" dirty="0">
                <a:solidFill>
                  <a:srgbClr val="CC0000"/>
                </a:solidFill>
              </a:rPr>
              <a:t>Electric circuit</a:t>
            </a:r>
          </a:p>
        </p:txBody>
      </p:sp>
    </p:spTree>
    <p:extLst>
      <p:ext uri="{BB962C8B-B14F-4D97-AF65-F5344CB8AC3E}">
        <p14:creationId xmlns:p14="http://schemas.microsoft.com/office/powerpoint/2010/main" xmlns="" val="17247863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E4045560-96EC-44EA-BEE7-64C4DC82F5F4}"/>
              </a:ext>
            </a:extLst>
          </p:cNvPr>
          <p:cNvSpPr>
            <a:spLocks noGrp="1"/>
          </p:cNvSpPr>
          <p:nvPr>
            <p:ph type="subTitle" idx="1"/>
          </p:nvPr>
        </p:nvSpPr>
        <p:spPr>
          <a:xfrm>
            <a:off x="76200" y="1371600"/>
            <a:ext cx="7924800" cy="4267200"/>
          </a:xfrm>
        </p:spPr>
        <p:txBody>
          <a:bodyPr>
            <a:normAutofit/>
          </a:bodyPr>
          <a:lstStyle/>
          <a:p>
            <a:pPr algn="l"/>
            <a:r>
              <a:rPr lang="en-IN" sz="2000" dirty="0"/>
              <a:t>1.Solenoid:-</a:t>
            </a:r>
          </a:p>
          <a:p>
            <a:pPr algn="l"/>
            <a:r>
              <a:rPr lang="en-IN" sz="2000" dirty="0"/>
              <a:t>A solenoid with a changing current running through it will generate a changing magnetic field. This changing magnetic field is then captured by the very solenoid that created it. A captured field is called flux and a changing flux generates an emf-in this case, a self induced or back emf.</a:t>
            </a:r>
          </a:p>
          <a:p>
            <a:pPr algn="l"/>
            <a:r>
              <a:rPr lang="en-IN" sz="2000" dirty="0"/>
              <a:t>An engine that works with the help of </a:t>
            </a:r>
            <a:r>
              <a:rPr lang="en-IN" sz="2000" b="1" dirty="0"/>
              <a:t>solenoid engine</a:t>
            </a:r>
            <a:r>
              <a:rPr lang="en-IN" sz="2000" dirty="0"/>
              <a:t>. It converts the magnetic energy produced by solenoid into mechanical energy.  The speed of the flywheel depends on the intensity of magnetic field generated by solenoid. Hence, high voltage will result in more rpm of flywheel.</a:t>
            </a:r>
          </a:p>
        </p:txBody>
      </p:sp>
      <p:sp>
        <p:nvSpPr>
          <p:cNvPr id="2" name="Title 1">
            <a:extLst>
              <a:ext uri="{FF2B5EF4-FFF2-40B4-BE49-F238E27FC236}">
                <a16:creationId xmlns="" xmlns:a16="http://schemas.microsoft.com/office/drawing/2014/main" id="{BEA9AF56-DF4F-4ECF-A0D2-32B6B7BF3B6B}"/>
              </a:ext>
            </a:extLst>
          </p:cNvPr>
          <p:cNvSpPr>
            <a:spLocks noGrp="1"/>
          </p:cNvSpPr>
          <p:nvPr>
            <p:ph type="ctrTitle"/>
          </p:nvPr>
        </p:nvSpPr>
        <p:spPr>
          <a:xfrm>
            <a:off x="76200" y="228601"/>
            <a:ext cx="5943600" cy="914400"/>
          </a:xfrm>
        </p:spPr>
        <p:txBody>
          <a:bodyPr/>
          <a:lstStyle/>
          <a:p>
            <a:r>
              <a:rPr lang="en-IN" dirty="0"/>
              <a:t>APPLICATIONS OF SELF INDUCTION</a:t>
            </a:r>
          </a:p>
        </p:txBody>
      </p:sp>
      <p:pic>
        <p:nvPicPr>
          <p:cNvPr id="4" name="Picture 3">
            <a:extLst>
              <a:ext uri="{FF2B5EF4-FFF2-40B4-BE49-F238E27FC236}">
                <a16:creationId xmlns="" xmlns:a16="http://schemas.microsoft.com/office/drawing/2014/main" id="{B923965B-6924-4F56-BB2F-B7443CC853E3}"/>
              </a:ext>
            </a:extLst>
          </p:cNvPr>
          <p:cNvPicPr>
            <a:picLocks noChangeAspect="1"/>
          </p:cNvPicPr>
          <p:nvPr/>
        </p:nvPicPr>
        <p:blipFill>
          <a:blip r:embed="rId2" cstate="print"/>
          <a:stretch>
            <a:fillRect/>
          </a:stretch>
        </p:blipFill>
        <p:spPr>
          <a:xfrm>
            <a:off x="6096000" y="4986336"/>
            <a:ext cx="2647950" cy="1733550"/>
          </a:xfrm>
          <a:prstGeom prst="rect">
            <a:avLst/>
          </a:prstGeom>
        </p:spPr>
      </p:pic>
      <p:pic>
        <p:nvPicPr>
          <p:cNvPr id="5" name="Picture 4">
            <a:extLst>
              <a:ext uri="{FF2B5EF4-FFF2-40B4-BE49-F238E27FC236}">
                <a16:creationId xmlns="" xmlns:a16="http://schemas.microsoft.com/office/drawing/2014/main" id="{2F1D6BDE-F723-4CB6-9D00-CC07BFC35A74}"/>
              </a:ext>
            </a:extLst>
          </p:cNvPr>
          <p:cNvPicPr>
            <a:picLocks noChangeAspect="1"/>
          </p:cNvPicPr>
          <p:nvPr/>
        </p:nvPicPr>
        <p:blipFill>
          <a:blip r:embed="rId3" cstate="print"/>
          <a:stretch>
            <a:fillRect/>
          </a:stretch>
        </p:blipFill>
        <p:spPr>
          <a:xfrm>
            <a:off x="2362200" y="5076824"/>
            <a:ext cx="2943225" cy="1552575"/>
          </a:xfrm>
          <a:prstGeom prst="rect">
            <a:avLst/>
          </a:prstGeom>
        </p:spPr>
      </p:pic>
      <p:pic>
        <p:nvPicPr>
          <p:cNvPr id="6" name="Picture 5">
            <a:extLst>
              <a:ext uri="{FF2B5EF4-FFF2-40B4-BE49-F238E27FC236}">
                <a16:creationId xmlns="" xmlns:a16="http://schemas.microsoft.com/office/drawing/2014/main" id="{F872E554-0142-4420-833C-0314AF9E2A2D}"/>
              </a:ext>
            </a:extLst>
          </p:cNvPr>
          <p:cNvPicPr>
            <a:picLocks noChangeAspect="1"/>
          </p:cNvPicPr>
          <p:nvPr/>
        </p:nvPicPr>
        <p:blipFill>
          <a:blip r:embed="rId4" cstate="print"/>
          <a:stretch>
            <a:fillRect/>
          </a:stretch>
        </p:blipFill>
        <p:spPr>
          <a:xfrm>
            <a:off x="6330745" y="123826"/>
            <a:ext cx="2705100" cy="1685925"/>
          </a:xfrm>
          <a:prstGeom prst="rect">
            <a:avLst/>
          </a:prstGeom>
        </p:spPr>
      </p:pic>
    </p:spTree>
    <p:extLst>
      <p:ext uri="{BB962C8B-B14F-4D97-AF65-F5344CB8AC3E}">
        <p14:creationId xmlns:p14="http://schemas.microsoft.com/office/powerpoint/2010/main" xmlns="" val="1625485084"/>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569</Words>
  <Application>Microsoft Office PowerPoint</Application>
  <PresentationFormat>On-screen Show (4:3)</PresentationFormat>
  <Paragraphs>54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Horizon</vt:lpstr>
      <vt:lpstr>Electrical Circuits and Systems </vt:lpstr>
      <vt:lpstr>Slide 2</vt:lpstr>
      <vt:lpstr>Slide 3</vt:lpstr>
      <vt:lpstr>Slide 4</vt:lpstr>
      <vt:lpstr>Slide 5</vt:lpstr>
      <vt:lpstr>Slide 6</vt:lpstr>
      <vt:lpstr>Analogy:  electric circuit and magnetic circuit</vt:lpstr>
      <vt:lpstr>Circuit representation</vt:lpstr>
      <vt:lpstr>APPLICATIONS OF SELF INDUCTION</vt:lpstr>
      <vt:lpstr>2.Auto transformers </vt:lpstr>
      <vt:lpstr>Application Of Mutual Induction</vt:lpstr>
      <vt:lpstr>Application Of Mutual Induction</vt:lpstr>
      <vt:lpstr>    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CLEANLINESS SANITATION AND HYGIENE</dc:title>
  <dc:creator>hp</dc:creator>
  <cp:lastModifiedBy>win</cp:lastModifiedBy>
  <cp:revision>22</cp:revision>
  <dcterms:created xsi:type="dcterms:W3CDTF">2019-08-24T19:11:11Z</dcterms:created>
  <dcterms:modified xsi:type="dcterms:W3CDTF">2019-10-19T13:46:16Z</dcterms:modified>
</cp:coreProperties>
</file>