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9" r:id="rId7"/>
    <p:sldId id="270" r:id="rId8"/>
    <p:sldId id="265" r:id="rId9"/>
    <p:sldId id="266" r:id="rId10"/>
    <p:sldId id="267" r:id="rId11"/>
    <p:sldId id="268" r:id="rId12"/>
    <p:sldId id="261" r:id="rId13"/>
    <p:sldId id="262" r:id="rId14"/>
    <p:sldId id="263" r:id="rId15"/>
    <p:sldId id="264"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ABD65-2992-4DA8-9F9E-935B2F832F08}" type="datetimeFigureOut">
              <a:rPr lang="en-US" smtClean="0"/>
              <a:pPr/>
              <a:t>9/7/2019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73764C-F9EB-4DEC-9C2D-97EAE264177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73764C-F9EB-4DEC-9C2D-97EAE2641770}"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73764C-F9EB-4DEC-9C2D-97EAE2641770}"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73764C-F9EB-4DEC-9C2D-97EAE2641770}"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3E2C768-498B-4B5A-AC1F-0E525251F6B0}" type="datetimeFigureOut">
              <a:rPr lang="en-US" smtClean="0"/>
              <a:pPr/>
              <a:t>9/7/2019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59BA89-E423-4033-A8B9-7A15C8F4D4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E2C768-498B-4B5A-AC1F-0E525251F6B0}"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E2C768-498B-4B5A-AC1F-0E525251F6B0}"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E2C768-498B-4B5A-AC1F-0E525251F6B0}"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E2C768-498B-4B5A-AC1F-0E525251F6B0}"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9BA89-E423-4033-A8B9-7A15C8F4D4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E2C768-498B-4B5A-AC1F-0E525251F6B0}"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E2C768-498B-4B5A-AC1F-0E525251F6B0}" type="datetimeFigureOut">
              <a:rPr lang="en-US" smtClean="0"/>
              <a:pPr/>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E2C768-498B-4B5A-AC1F-0E525251F6B0}" type="datetimeFigureOut">
              <a:rPr lang="en-US" smtClean="0"/>
              <a:pPr/>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2C768-498B-4B5A-AC1F-0E525251F6B0}" type="datetimeFigureOut">
              <a:rPr lang="en-US" smtClean="0"/>
              <a:pPr/>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E2C768-498B-4B5A-AC1F-0E525251F6B0}"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9BA89-E423-4033-A8B9-7A15C8F4D4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E2C768-498B-4B5A-AC1F-0E525251F6B0}"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659BA89-E423-4033-A8B9-7A15C8F4D4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E2C768-498B-4B5A-AC1F-0E525251F6B0}" type="datetimeFigureOut">
              <a:rPr lang="en-US" smtClean="0"/>
              <a:pPr/>
              <a:t>9/7/2019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59BA89-E423-4033-A8B9-7A15C8F4D4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electronicsengineering.nbcafe.in/wp-content/uploads/2015/08/lapl1.png" TargetMode="External"/><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851648" cy="990600"/>
          </a:xfrm>
        </p:spPr>
        <p:txBody>
          <a:bodyPr/>
          <a:lstStyle/>
          <a:p>
            <a:pPr algn="ctr"/>
            <a:r>
              <a:rPr lang="en-US" dirty="0" smtClean="0"/>
              <a:t>GROUP ACTIVITY - I</a:t>
            </a:r>
            <a:endParaRPr lang="en-US" dirty="0"/>
          </a:p>
        </p:txBody>
      </p:sp>
      <p:sp>
        <p:nvSpPr>
          <p:cNvPr id="3" name="Subtitle 2"/>
          <p:cNvSpPr>
            <a:spLocks noGrp="1"/>
          </p:cNvSpPr>
          <p:nvPr>
            <p:ph type="subTitle" idx="1"/>
          </p:nvPr>
        </p:nvSpPr>
        <p:spPr>
          <a:xfrm>
            <a:off x="533400" y="2209800"/>
            <a:ext cx="7924800" cy="3352800"/>
          </a:xfrm>
        </p:spPr>
        <p:txBody>
          <a:bodyPr>
            <a:normAutofit fontScale="92500" lnSpcReduction="10000"/>
          </a:bodyPr>
          <a:lstStyle/>
          <a:p>
            <a:pPr algn="ctr"/>
            <a:r>
              <a:rPr lang="en-US" b="1" dirty="0" smtClean="0"/>
              <a:t>PRESENTED BY – </a:t>
            </a:r>
          </a:p>
          <a:p>
            <a:pPr algn="l"/>
            <a:endParaRPr lang="en-US" b="1" dirty="0" smtClean="0"/>
          </a:p>
          <a:p>
            <a:pPr algn="ctr"/>
            <a:r>
              <a:rPr lang="en-US" b="1" dirty="0" smtClean="0"/>
              <a:t>AABIR DATTA :			19BCE10062</a:t>
            </a:r>
          </a:p>
          <a:p>
            <a:pPr algn="ctr"/>
            <a:r>
              <a:rPr lang="en-US" b="1" dirty="0" smtClean="0"/>
              <a:t>ABHISHEK SRIVASTAVA:		 19BCE10071</a:t>
            </a:r>
          </a:p>
          <a:p>
            <a:pPr algn="ctr"/>
            <a:r>
              <a:rPr lang="en-US" b="1" dirty="0" smtClean="0"/>
              <a:t>SUMAN GOYAL:	 		19BCE10386</a:t>
            </a:r>
          </a:p>
          <a:p>
            <a:pPr algn="ctr"/>
            <a:r>
              <a:rPr lang="en-US" b="1" dirty="0" smtClean="0"/>
              <a:t>VANIEKA SHARMA:		 19BCE10310</a:t>
            </a:r>
          </a:p>
          <a:p>
            <a:pPr algn="ctr"/>
            <a:r>
              <a:rPr lang="en-US" b="1" dirty="0" smtClean="0"/>
              <a:t>JAHNVI KHANDELWAL:		 19BCE10055</a:t>
            </a:r>
          </a:p>
          <a:p>
            <a:pPr algn="ctr"/>
            <a:r>
              <a:rPr lang="en-US" b="1" dirty="0" smtClean="0"/>
              <a:t>AAYUSHI SINGH:			 19BCE10151</a:t>
            </a:r>
            <a:endParaRPr lang="en-US" b="1" dirty="0"/>
          </a:p>
        </p:txBody>
      </p:sp>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228600"/>
            <a:ext cx="3657600" cy="609600"/>
          </a:xfrm>
        </p:spPr>
        <p:txBody>
          <a:bodyPr>
            <a:noAutofit/>
          </a:bodyPr>
          <a:lstStyle/>
          <a:p>
            <a:r>
              <a:rPr lang="en-US" sz="4500" dirty="0" smtClean="0"/>
              <a:t>FOR INDUCTOR</a:t>
            </a:r>
            <a:endParaRPr lang="en-US" sz="4500" dirty="0"/>
          </a:p>
        </p:txBody>
      </p:sp>
      <p:pic>
        <p:nvPicPr>
          <p:cNvPr id="4" name="Picture 2" descr="Inductor Color Coding"/>
          <p:cNvPicPr>
            <a:picLocks noChangeAspect="1" noChangeArrowheads="1"/>
          </p:cNvPicPr>
          <p:nvPr/>
        </p:nvPicPr>
        <p:blipFill>
          <a:blip r:embed="rId2" cstate="print"/>
          <a:srcRect/>
          <a:stretch>
            <a:fillRect/>
          </a:stretch>
        </p:blipFill>
        <p:spPr bwMode="auto">
          <a:xfrm>
            <a:off x="990600" y="990600"/>
            <a:ext cx="7189733" cy="5257800"/>
          </a:xfrm>
          <a:prstGeom prst="rect">
            <a:avLst/>
          </a:prstGeom>
          <a:noFill/>
        </p:spPr>
      </p:pic>
    </p:spTree>
  </p:cSld>
  <p:clrMapOvr>
    <a:masterClrMapping/>
  </p:clrMapOvr>
  <p:transition>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152400"/>
            <a:ext cx="3810000" cy="685800"/>
          </a:xfrm>
        </p:spPr>
        <p:txBody>
          <a:bodyPr>
            <a:noAutofit/>
          </a:bodyPr>
          <a:lstStyle/>
          <a:p>
            <a:r>
              <a:rPr lang="en-US" sz="4500" dirty="0" smtClean="0"/>
              <a:t>FOR CAPACITOR</a:t>
            </a:r>
            <a:endParaRPr lang="en-US" sz="4500" dirty="0"/>
          </a:p>
        </p:txBody>
      </p:sp>
      <p:pic>
        <p:nvPicPr>
          <p:cNvPr id="4" name="Content Placeholder 3" descr="Capacitor-Color-Code-Working.jpg"/>
          <p:cNvPicPr>
            <a:picLocks noGrp="1" noChangeAspect="1"/>
          </p:cNvPicPr>
          <p:nvPr>
            <p:ph idx="1"/>
          </p:nvPr>
        </p:nvPicPr>
        <p:blipFill>
          <a:blip r:embed="rId2" cstate="print"/>
          <a:stretch>
            <a:fillRect/>
          </a:stretch>
        </p:blipFill>
        <p:spPr>
          <a:xfrm>
            <a:off x="990600" y="990600"/>
            <a:ext cx="7010400" cy="5562600"/>
          </a:xfrm>
        </p:spPr>
      </p:pic>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09800"/>
            <a:ext cx="7010400" cy="2057400"/>
          </a:xfrm>
        </p:spPr>
        <p:txBody>
          <a:bodyPr>
            <a:normAutofit fontScale="90000"/>
          </a:bodyPr>
          <a:lstStyle/>
          <a:p>
            <a:pPr algn="ctr"/>
            <a:r>
              <a:rPr lang="en-US" dirty="0" smtClean="0"/>
              <a:t>I – V CHARACTERISTICS OF RESISTORS,INDUCTORS AND CAPACITORS </a:t>
            </a:r>
            <a:endParaRPr lang="en-US" dirty="0"/>
          </a:p>
        </p:txBody>
      </p:sp>
    </p:spTree>
  </p:cSld>
  <p:clrMapOvr>
    <a:masterClrMapping/>
  </p:clrMapOvr>
  <p:transition>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0" y="0"/>
            <a:ext cx="3352800" cy="704088"/>
          </a:xfrm>
        </p:spPr>
        <p:txBody>
          <a:bodyPr>
            <a:normAutofit fontScale="90000"/>
          </a:bodyPr>
          <a:lstStyle/>
          <a:p>
            <a:pPr algn="ctr"/>
            <a:r>
              <a:rPr lang="en-US" dirty="0" smtClean="0"/>
              <a:t>For Resistors</a:t>
            </a:r>
            <a:endParaRPr lang="en-US" dirty="0"/>
          </a:p>
        </p:txBody>
      </p:sp>
      <p:sp>
        <p:nvSpPr>
          <p:cNvPr id="5" name="Rectangle 4"/>
          <p:cNvSpPr/>
          <p:nvPr/>
        </p:nvSpPr>
        <p:spPr>
          <a:xfrm>
            <a:off x="4876800" y="685800"/>
            <a:ext cx="3962400" cy="2308324"/>
          </a:xfrm>
          <a:prstGeom prst="rect">
            <a:avLst/>
          </a:prstGeom>
        </p:spPr>
        <p:txBody>
          <a:bodyPr wrap="square">
            <a:spAutoFit/>
          </a:bodyPr>
          <a:lstStyle/>
          <a:p>
            <a:pPr algn="just">
              <a:buNone/>
            </a:pPr>
            <a:r>
              <a:rPr lang="en-US" sz="1600" dirty="0" smtClean="0"/>
              <a:t>For an ideal resistor: The </a:t>
            </a:r>
            <a:r>
              <a:rPr lang="en-US" sz="1600" dirty="0" err="1" smtClean="0"/>
              <a:t>i</a:t>
            </a:r>
            <a:r>
              <a:rPr lang="en-US" sz="1600" dirty="0" smtClean="0"/>
              <a:t>-v characteristic curves defines the resistive element, in the sense that if we apply any voltage value to the resistive element, the resulting current is directly obtainable from the I-V characteristics. As a result, the power dissipated (or  generated) by the resistive element can also be determined from the I-V curve.</a:t>
            </a:r>
          </a:p>
        </p:txBody>
      </p:sp>
      <p:pic>
        <p:nvPicPr>
          <p:cNvPr id="6" name="Picture 5" descr="resistor i-v characteristic curve"/>
          <p:cNvPicPr/>
          <p:nvPr/>
        </p:nvPicPr>
        <p:blipFill>
          <a:blip r:embed="rId2" cstate="print"/>
          <a:srcRect/>
          <a:stretch>
            <a:fillRect/>
          </a:stretch>
        </p:blipFill>
        <p:spPr bwMode="auto">
          <a:xfrm>
            <a:off x="152400" y="381000"/>
            <a:ext cx="4238625" cy="3714750"/>
          </a:xfrm>
          <a:prstGeom prst="rect">
            <a:avLst/>
          </a:prstGeom>
          <a:noFill/>
          <a:ln w="9525">
            <a:noFill/>
            <a:miter lim="800000"/>
            <a:headEnd/>
            <a:tailEnd/>
          </a:ln>
        </p:spPr>
      </p:pic>
      <p:pic>
        <p:nvPicPr>
          <p:cNvPr id="7" name="Picture 6" descr="diode i-v characteristic curves"/>
          <p:cNvPicPr/>
          <p:nvPr/>
        </p:nvPicPr>
        <p:blipFill>
          <a:blip r:embed="rId3" cstate="print"/>
          <a:srcRect/>
          <a:stretch>
            <a:fillRect/>
          </a:stretch>
        </p:blipFill>
        <p:spPr bwMode="auto">
          <a:xfrm>
            <a:off x="4876800" y="2895600"/>
            <a:ext cx="3914775" cy="3733800"/>
          </a:xfrm>
          <a:prstGeom prst="rect">
            <a:avLst/>
          </a:prstGeom>
          <a:noFill/>
          <a:ln w="9525">
            <a:noFill/>
            <a:miter lim="800000"/>
            <a:headEnd/>
            <a:tailEnd/>
          </a:ln>
        </p:spPr>
      </p:pic>
      <p:sp>
        <p:nvSpPr>
          <p:cNvPr id="8" name="Left Arrow 7"/>
          <p:cNvSpPr/>
          <p:nvPr/>
        </p:nvSpPr>
        <p:spPr>
          <a:xfrm>
            <a:off x="4191000" y="1752600"/>
            <a:ext cx="533400" cy="381000"/>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25" name="Rectangle 1"/>
          <p:cNvSpPr>
            <a:spLocks noChangeArrowheads="1"/>
          </p:cNvSpPr>
          <p:nvPr/>
        </p:nvSpPr>
        <p:spPr bwMode="auto">
          <a:xfrm>
            <a:off x="0" y="4038600"/>
            <a:ext cx="51054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14042"/>
                </a:solidFill>
                <a:effectLst/>
                <a:ea typeface="Times New Roman" pitchFamily="18" charset="0"/>
                <a:cs typeface="Arial" pitchFamily="34" charset="0"/>
              </a:rPr>
              <a:t>When the diode is forward biased, anode positive with respect to the cathode, a forward or positive current passes through the diode and operates in the top right quadrant of its I-V characteristics curves as shown. </a:t>
            </a:r>
            <a:endParaRPr kumimoji="0" lang="en-US" sz="16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14042"/>
                </a:solidFill>
                <a:effectLst/>
                <a:ea typeface="Times New Roman" pitchFamily="18" charset="0"/>
                <a:cs typeface="Arial" pitchFamily="34" charset="0"/>
              </a:rPr>
              <a:t>When the forward voltage exceeds the diodes P-N junctions internal barrier voltage, which for silicon is about 0.7 volts, avalanche occurs and the forward current increases rapidly for a very small increase in voltage producing a non-linear curve. The “knee” point on the forward curve.</a:t>
            </a:r>
            <a:endParaRPr kumimoji="0" lang="en-US" sz="1600" b="0" i="0" u="none" strike="noStrike" cap="none" normalizeH="0" baseline="0" dirty="0" smtClean="0">
              <a:ln>
                <a:noFill/>
              </a:ln>
              <a:solidFill>
                <a:schemeClr val="tx1"/>
              </a:solidFill>
              <a:effectLst/>
              <a:cs typeface="Arial" pitchFamily="34" charset="0"/>
            </a:endParaRPr>
          </a:p>
        </p:txBody>
      </p:sp>
      <p:sp>
        <p:nvSpPr>
          <p:cNvPr id="10" name="Right Arrow 9"/>
          <p:cNvSpPr/>
          <p:nvPr/>
        </p:nvSpPr>
        <p:spPr>
          <a:xfrm>
            <a:off x="4876800" y="4800600"/>
            <a:ext cx="457200"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Ovr>
    <a:masterClrMapping/>
  </p:clrMapOvr>
  <p:transition>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0"/>
            <a:ext cx="3505200" cy="762000"/>
          </a:xfrm>
        </p:spPr>
        <p:txBody>
          <a:bodyPr>
            <a:normAutofit fontScale="90000"/>
          </a:bodyPr>
          <a:lstStyle/>
          <a:p>
            <a:pPr algn="ctr"/>
            <a:r>
              <a:rPr lang="en-US" dirty="0" smtClean="0"/>
              <a:t>For Inductors</a:t>
            </a:r>
            <a:endParaRPr lang="en-US" dirty="0"/>
          </a:p>
        </p:txBody>
      </p:sp>
      <p:sp>
        <p:nvSpPr>
          <p:cNvPr id="5" name="TextBox 4"/>
          <p:cNvSpPr txBox="1"/>
          <p:nvPr/>
        </p:nvSpPr>
        <p:spPr>
          <a:xfrm>
            <a:off x="381000" y="990601"/>
            <a:ext cx="4800600" cy="2554545"/>
          </a:xfrm>
          <a:prstGeom prst="rect">
            <a:avLst/>
          </a:prstGeom>
          <a:noFill/>
        </p:spPr>
        <p:txBody>
          <a:bodyPr wrap="square" rtlCol="0">
            <a:spAutoFit/>
          </a:bodyPr>
          <a:lstStyle/>
          <a:p>
            <a:pPr algn="just"/>
            <a:r>
              <a:rPr lang="en-US" sz="1600" dirty="0" smtClean="0"/>
              <a:t>The amount of voltage that will be produced in an inductor depends on how rapidly the current through it will decrease. The induced voltage will be opposed to the change in current as described by </a:t>
            </a:r>
            <a:r>
              <a:rPr lang="en-US" sz="1600" b="1" dirty="0" smtClean="0"/>
              <a:t>Lenz’s Law</a:t>
            </a:r>
            <a:r>
              <a:rPr lang="en-US" sz="1600" dirty="0" smtClean="0"/>
              <a:t>. The voltage polarity will be oriented to keep the current at its former magnitude with a decreasing current. The only difference between the effects of a decreasing current and an increasing current is the polarity of the induced voltage.</a:t>
            </a:r>
          </a:p>
          <a:p>
            <a:pPr algn="just"/>
            <a:endParaRPr lang="en-US" sz="1600" dirty="0"/>
          </a:p>
        </p:txBody>
      </p:sp>
      <p:pic>
        <p:nvPicPr>
          <p:cNvPr id="6" name="Picture 5" descr="Figure 4 - DC Circuit Inductance Steady State Effect"/>
          <p:cNvPicPr/>
          <p:nvPr/>
        </p:nvPicPr>
        <p:blipFill>
          <a:blip r:embed="rId2" cstate="print"/>
          <a:srcRect/>
          <a:stretch>
            <a:fillRect/>
          </a:stretch>
        </p:blipFill>
        <p:spPr bwMode="auto">
          <a:xfrm>
            <a:off x="5867400" y="914400"/>
            <a:ext cx="2667000" cy="2133600"/>
          </a:xfrm>
          <a:prstGeom prst="rect">
            <a:avLst/>
          </a:prstGeom>
          <a:noFill/>
          <a:ln w="9525">
            <a:noFill/>
            <a:miter lim="800000"/>
            <a:headEnd/>
            <a:tailEnd/>
          </a:ln>
        </p:spPr>
      </p:pic>
      <p:pic>
        <p:nvPicPr>
          <p:cNvPr id="7" name="Picture 6" descr="Characteristics of Inductors-2.gif"/>
          <p:cNvPicPr/>
          <p:nvPr/>
        </p:nvPicPr>
        <p:blipFill>
          <a:blip r:embed="rId3" cstate="print"/>
          <a:srcRect/>
          <a:stretch>
            <a:fillRect/>
          </a:stretch>
        </p:blipFill>
        <p:spPr bwMode="auto">
          <a:xfrm>
            <a:off x="457200" y="3429000"/>
            <a:ext cx="4419600" cy="2667000"/>
          </a:xfrm>
          <a:prstGeom prst="rect">
            <a:avLst/>
          </a:prstGeom>
          <a:noFill/>
          <a:ln w="9525">
            <a:noFill/>
            <a:miter lim="800000"/>
            <a:headEnd/>
            <a:tailEnd/>
          </a:ln>
        </p:spPr>
      </p:pic>
      <p:pic>
        <p:nvPicPr>
          <p:cNvPr id="8" name="Picture 7" descr="https://www.allaboutcircuits.com/uploads/articles/i-v-ind-3-corrected.jpg"/>
          <p:cNvPicPr/>
          <p:nvPr/>
        </p:nvPicPr>
        <p:blipFill>
          <a:blip r:embed="rId4" cstate="print"/>
          <a:srcRect/>
          <a:stretch>
            <a:fillRect/>
          </a:stretch>
        </p:blipFill>
        <p:spPr bwMode="auto">
          <a:xfrm>
            <a:off x="5791200" y="3429000"/>
            <a:ext cx="2962275" cy="2652475"/>
          </a:xfrm>
          <a:prstGeom prst="rect">
            <a:avLst/>
          </a:prstGeom>
          <a:noFill/>
          <a:ln w="9525">
            <a:noFill/>
            <a:miter lim="800000"/>
            <a:headEnd/>
            <a:tailEnd/>
          </a:ln>
        </p:spPr>
      </p:pic>
    </p:spTree>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0"/>
            <a:ext cx="3810000" cy="704088"/>
          </a:xfrm>
        </p:spPr>
        <p:txBody>
          <a:bodyPr>
            <a:normAutofit fontScale="90000"/>
          </a:bodyPr>
          <a:lstStyle/>
          <a:p>
            <a:pPr algn="ctr"/>
            <a:r>
              <a:rPr lang="en-US" dirty="0" smtClean="0"/>
              <a:t>For Capacitors</a:t>
            </a:r>
            <a:endParaRPr lang="en-US" dirty="0"/>
          </a:p>
        </p:txBody>
      </p:sp>
      <p:sp>
        <p:nvSpPr>
          <p:cNvPr id="5" name="TextBox 4"/>
          <p:cNvSpPr txBox="1"/>
          <p:nvPr/>
        </p:nvSpPr>
        <p:spPr>
          <a:xfrm>
            <a:off x="304800" y="685800"/>
            <a:ext cx="4191000" cy="3293209"/>
          </a:xfrm>
          <a:prstGeom prst="rect">
            <a:avLst/>
          </a:prstGeom>
          <a:noFill/>
        </p:spPr>
        <p:txBody>
          <a:bodyPr wrap="square" rtlCol="0">
            <a:spAutoFit/>
          </a:bodyPr>
          <a:lstStyle/>
          <a:p>
            <a:pPr algn="just"/>
            <a:r>
              <a:rPr lang="en-US" sz="1600" dirty="0" smtClean="0"/>
              <a:t>A capacitor is physically made of two conducting surfaces separated by an insulator. In an electrical circuit capacitors have both a steady state and transient effect on the circuit.</a:t>
            </a:r>
          </a:p>
          <a:p>
            <a:pPr algn="just"/>
            <a:r>
              <a:rPr lang="en-US" sz="1600" dirty="0" smtClean="0"/>
              <a:t>As the electrical conductors are not in physical contact, it will not, in the long term pass direct current. The action is the same as placing a boat paddle against a stream of water – it blocks current flow. However when voltage is first applied to a capacitor current will flow until the capacitor is charged. This is a transient effect. </a:t>
            </a:r>
            <a:endParaRPr lang="en-US" sz="1600" dirty="0"/>
          </a:p>
        </p:txBody>
      </p:sp>
      <p:pic>
        <p:nvPicPr>
          <p:cNvPr id="6" name="Picture 5" descr="Figure 2 - DC Circuit Capacitance Steady State Effect"/>
          <p:cNvPicPr/>
          <p:nvPr/>
        </p:nvPicPr>
        <p:blipFill>
          <a:blip r:embed="rId2" cstate="print"/>
          <a:srcRect/>
          <a:stretch>
            <a:fillRect/>
          </a:stretch>
        </p:blipFill>
        <p:spPr bwMode="auto">
          <a:xfrm>
            <a:off x="5410200" y="1066800"/>
            <a:ext cx="2971800" cy="2514600"/>
          </a:xfrm>
          <a:prstGeom prst="rect">
            <a:avLst/>
          </a:prstGeom>
          <a:noFill/>
          <a:ln w="9525">
            <a:noFill/>
            <a:miter lim="800000"/>
            <a:headEnd/>
            <a:tailEnd/>
          </a:ln>
        </p:spPr>
      </p:pic>
      <p:pic>
        <p:nvPicPr>
          <p:cNvPr id="7" name="Picture 6" descr="Figure 3 - DC Circuit Capacitance Transient Effect"/>
          <p:cNvPicPr/>
          <p:nvPr/>
        </p:nvPicPr>
        <p:blipFill>
          <a:blip r:embed="rId3" cstate="print"/>
          <a:srcRect/>
          <a:stretch>
            <a:fillRect/>
          </a:stretch>
        </p:blipFill>
        <p:spPr bwMode="auto">
          <a:xfrm>
            <a:off x="381000" y="3962400"/>
            <a:ext cx="3962400" cy="2819400"/>
          </a:xfrm>
          <a:prstGeom prst="rect">
            <a:avLst/>
          </a:prstGeom>
          <a:noFill/>
          <a:ln w="9525">
            <a:noFill/>
            <a:miter lim="800000"/>
            <a:headEnd/>
            <a:tailEnd/>
          </a:ln>
        </p:spPr>
      </p:pic>
      <p:pic>
        <p:nvPicPr>
          <p:cNvPr id="8" name="Picture 7" descr="https://www.allaboutcircuits.com/uploads/articles/AK01-06-i-v-cap-3.jpg"/>
          <p:cNvPicPr/>
          <p:nvPr/>
        </p:nvPicPr>
        <p:blipFill>
          <a:blip r:embed="rId4" cstate="print"/>
          <a:srcRect/>
          <a:stretch>
            <a:fillRect/>
          </a:stretch>
        </p:blipFill>
        <p:spPr bwMode="auto">
          <a:xfrm>
            <a:off x="5410200" y="3962400"/>
            <a:ext cx="2756535" cy="2505075"/>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600" cy="2590800"/>
          </a:xfrm>
        </p:spPr>
        <p:txBody>
          <a:bodyPr>
            <a:normAutofit/>
          </a:bodyPr>
          <a:lstStyle/>
          <a:p>
            <a:pPr algn="ctr"/>
            <a:r>
              <a:rPr lang="en-US" dirty="0" smtClean="0"/>
              <a:t>TYPICAL NOTATIONS OF RESISTORS,INDUCTORS AND CAPACITORS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capacitors the symbol"/>
          <p:cNvPicPr>
            <a:picLocks noChangeAspect="1" noChangeArrowheads="1"/>
          </p:cNvPicPr>
          <p:nvPr/>
        </p:nvPicPr>
        <p:blipFill>
          <a:blip r:embed="rId3" cstate="print"/>
          <a:srcRect/>
          <a:stretch>
            <a:fillRect/>
          </a:stretch>
        </p:blipFill>
        <p:spPr bwMode="auto">
          <a:xfrm>
            <a:off x="4267200" y="4267200"/>
            <a:ext cx="3048000" cy="2390868"/>
          </a:xfrm>
          <a:prstGeom prst="rect">
            <a:avLst/>
          </a:prstGeom>
          <a:noFill/>
        </p:spPr>
      </p:pic>
      <p:sp>
        <p:nvSpPr>
          <p:cNvPr id="12" name="Rectangle 11"/>
          <p:cNvSpPr/>
          <p:nvPr/>
        </p:nvSpPr>
        <p:spPr>
          <a:xfrm>
            <a:off x="685800" y="5410200"/>
            <a:ext cx="2895600" cy="461665"/>
          </a:xfrm>
          <a:prstGeom prst="rect">
            <a:avLst/>
          </a:prstGeom>
        </p:spPr>
        <p:txBody>
          <a:bodyPr wrap="square">
            <a:spAutoFit/>
          </a:bodyPr>
          <a:lstStyle/>
          <a:p>
            <a:pPr algn="ctr"/>
            <a:r>
              <a:rPr lang="en-US" sz="2400" b="1" i="1" dirty="0" smtClean="0">
                <a:solidFill>
                  <a:schemeClr val="bg2">
                    <a:lumMod val="25000"/>
                  </a:schemeClr>
                </a:solidFill>
              </a:rPr>
              <a:t>CAPACITORS</a:t>
            </a:r>
            <a:endParaRPr lang="en-US" sz="2400" b="1" i="1" dirty="0">
              <a:solidFill>
                <a:schemeClr val="bg2">
                  <a:lumMod val="25000"/>
                </a:schemeClr>
              </a:solidFill>
            </a:endParaRPr>
          </a:p>
        </p:txBody>
      </p:sp>
      <p:sp>
        <p:nvSpPr>
          <p:cNvPr id="13" name="Rectangle 12"/>
          <p:cNvSpPr/>
          <p:nvPr/>
        </p:nvSpPr>
        <p:spPr>
          <a:xfrm>
            <a:off x="533400" y="1219200"/>
            <a:ext cx="3048000" cy="461665"/>
          </a:xfrm>
          <a:prstGeom prst="rect">
            <a:avLst/>
          </a:prstGeom>
        </p:spPr>
        <p:txBody>
          <a:bodyPr wrap="square">
            <a:spAutoFit/>
          </a:bodyPr>
          <a:lstStyle/>
          <a:p>
            <a:pPr algn="ctr"/>
            <a:r>
              <a:rPr lang="en-US" sz="2400" b="1" i="1" dirty="0" smtClean="0">
                <a:solidFill>
                  <a:schemeClr val="bg2">
                    <a:lumMod val="25000"/>
                  </a:schemeClr>
                </a:solidFill>
              </a:rPr>
              <a:t>INDUCTORS </a:t>
            </a:r>
            <a:endParaRPr lang="en-US" sz="2400" b="1" i="1" dirty="0">
              <a:solidFill>
                <a:schemeClr val="bg2">
                  <a:lumMod val="25000"/>
                </a:schemeClr>
              </a:solidFill>
            </a:endParaRPr>
          </a:p>
        </p:txBody>
      </p:sp>
      <p:sp>
        <p:nvSpPr>
          <p:cNvPr id="14" name="Rectangle 13"/>
          <p:cNvSpPr/>
          <p:nvPr/>
        </p:nvSpPr>
        <p:spPr>
          <a:xfrm>
            <a:off x="4114800" y="3048000"/>
            <a:ext cx="3387438" cy="461665"/>
          </a:xfrm>
          <a:prstGeom prst="rect">
            <a:avLst/>
          </a:prstGeom>
        </p:spPr>
        <p:txBody>
          <a:bodyPr wrap="square">
            <a:spAutoFit/>
          </a:bodyPr>
          <a:lstStyle/>
          <a:p>
            <a:pPr algn="ctr"/>
            <a:r>
              <a:rPr lang="en-US" sz="2400" b="1" i="1" dirty="0" smtClean="0">
                <a:solidFill>
                  <a:schemeClr val="bg2">
                    <a:lumMod val="25000"/>
                  </a:schemeClr>
                </a:solidFill>
              </a:rPr>
              <a:t> RESISTORS</a:t>
            </a:r>
            <a:endParaRPr lang="en-US" sz="2400" b="1" i="1" dirty="0">
              <a:solidFill>
                <a:schemeClr val="bg2">
                  <a:lumMod val="25000"/>
                </a:schemeClr>
              </a:solidFill>
            </a:endParaRPr>
          </a:p>
        </p:txBody>
      </p:sp>
      <p:sp>
        <p:nvSpPr>
          <p:cNvPr id="1028" name="AutoShape 4" descr="Image result for inductors re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inductors re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mage result for inductors re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mage result for resistor representation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mage result for resistor representation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Image result for resistor representation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Image result for resistor representation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2" name="AutoShape 18" descr="Image result for resistor representation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4" name="AutoShape 20" descr="Image result for resistor representation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 name="Content Placeholder 30" descr="download.png"/>
          <p:cNvPicPr>
            <a:picLocks noGrp="1" noChangeAspect="1"/>
          </p:cNvPicPr>
          <p:nvPr>
            <p:ph sz="half" idx="1"/>
          </p:nvPr>
        </p:nvPicPr>
        <p:blipFill>
          <a:blip r:embed="rId4" cstate="print"/>
          <a:stretch>
            <a:fillRect/>
          </a:stretch>
        </p:blipFill>
        <p:spPr>
          <a:xfrm>
            <a:off x="1295400" y="2362200"/>
            <a:ext cx="2286000" cy="2286000"/>
          </a:xfrm>
        </p:spPr>
      </p:pic>
      <p:pic>
        <p:nvPicPr>
          <p:cNvPr id="32" name="Content Placeholder 31" descr="download (1).png"/>
          <p:cNvPicPr>
            <a:picLocks noGrp="1" noChangeAspect="1"/>
          </p:cNvPicPr>
          <p:nvPr>
            <p:ph sz="half" idx="2"/>
          </p:nvPr>
        </p:nvPicPr>
        <p:blipFill>
          <a:blip r:embed="rId5" cstate="print"/>
          <a:stretch>
            <a:fillRect/>
          </a:stretch>
        </p:blipFill>
        <p:spPr>
          <a:xfrm>
            <a:off x="4114800" y="762000"/>
            <a:ext cx="2743200" cy="160712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Content Placeholder 8" descr="download.jpg"/>
          <p:cNvPicPr>
            <a:picLocks noGrp="1" noChangeAspect="1"/>
          </p:cNvPicPr>
          <p:nvPr>
            <p:ph sz="half" idx="2"/>
          </p:nvPr>
        </p:nvPicPr>
        <p:blipFill>
          <a:blip r:embed="rId2" cstate="print"/>
          <a:stretch>
            <a:fillRect/>
          </a:stretch>
        </p:blipFill>
        <p:spPr>
          <a:xfrm>
            <a:off x="1066800" y="990600"/>
            <a:ext cx="6596046" cy="5486400"/>
          </a:xfrm>
        </p:spPr>
      </p:pic>
      <p:sp>
        <p:nvSpPr>
          <p:cNvPr id="10" name="Oval 9"/>
          <p:cNvSpPr/>
          <p:nvPr/>
        </p:nvSpPr>
        <p:spPr>
          <a:xfrm>
            <a:off x="3276600" y="6096000"/>
            <a:ext cx="2362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905000"/>
          </a:xfrm>
        </p:spPr>
        <p:txBody>
          <a:bodyPr>
            <a:normAutofit/>
          </a:bodyPr>
          <a:lstStyle/>
          <a:p>
            <a:pPr algn="ctr"/>
            <a:r>
              <a:rPr lang="en-US" dirty="0" smtClean="0"/>
              <a:t>TYPES OF RESISTORS, INDUCTORS AND CAPACITORS</a:t>
            </a:r>
            <a:endParaRPr lang="en-US"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4343400" cy="762000"/>
          </a:xfrm>
        </p:spPr>
        <p:txBody>
          <a:bodyPr>
            <a:normAutofit fontScale="90000"/>
          </a:bodyPr>
          <a:lstStyle/>
          <a:p>
            <a:r>
              <a:rPr lang="en-US" dirty="0" smtClean="0"/>
              <a:t>Types of Resistors</a:t>
            </a:r>
            <a:endParaRPr lang="en-US" dirty="0"/>
          </a:p>
        </p:txBody>
      </p:sp>
      <p:sp>
        <p:nvSpPr>
          <p:cNvPr id="3" name="Content Placeholder 2"/>
          <p:cNvSpPr>
            <a:spLocks noGrp="1"/>
          </p:cNvSpPr>
          <p:nvPr>
            <p:ph idx="1"/>
          </p:nvPr>
        </p:nvSpPr>
        <p:spPr>
          <a:xfrm>
            <a:off x="0" y="914400"/>
            <a:ext cx="2590800" cy="381000"/>
          </a:xfrm>
        </p:spPr>
        <p:txBody>
          <a:bodyPr>
            <a:normAutofit fontScale="85000" lnSpcReduction="10000"/>
          </a:bodyPr>
          <a:lstStyle/>
          <a:p>
            <a:pPr algn="just">
              <a:buNone/>
            </a:pPr>
            <a:r>
              <a:rPr lang="en-US" sz="1400" b="1" dirty="0" smtClean="0"/>
              <a:t>	WIRE WOUND </a:t>
            </a:r>
            <a:r>
              <a:rPr lang="en-US" sz="1500" b="1" dirty="0" smtClean="0"/>
              <a:t>RESISTORS</a:t>
            </a:r>
            <a:endParaRPr lang="en-US" sz="1500" dirty="0"/>
          </a:p>
        </p:txBody>
      </p:sp>
      <p:pic>
        <p:nvPicPr>
          <p:cNvPr id="1026" name="Picture 2" descr="https://www.elprocus.com/wp-content/uploads/2014/03/212.jpg"/>
          <p:cNvPicPr>
            <a:picLocks noChangeAspect="1" noChangeArrowheads="1"/>
          </p:cNvPicPr>
          <p:nvPr/>
        </p:nvPicPr>
        <p:blipFill>
          <a:blip r:embed="rId2" cstate="print"/>
          <a:srcRect/>
          <a:stretch>
            <a:fillRect/>
          </a:stretch>
        </p:blipFill>
        <p:spPr bwMode="auto">
          <a:xfrm>
            <a:off x="228600" y="1295400"/>
            <a:ext cx="2438400" cy="1433258"/>
          </a:xfrm>
          <a:prstGeom prst="rect">
            <a:avLst/>
          </a:prstGeom>
          <a:noFill/>
        </p:spPr>
      </p:pic>
      <p:sp>
        <p:nvSpPr>
          <p:cNvPr id="6" name="TextBox 5"/>
          <p:cNvSpPr txBox="1"/>
          <p:nvPr/>
        </p:nvSpPr>
        <p:spPr>
          <a:xfrm>
            <a:off x="3124200" y="914400"/>
            <a:ext cx="2286000" cy="307777"/>
          </a:xfrm>
          <a:prstGeom prst="rect">
            <a:avLst/>
          </a:prstGeom>
          <a:noFill/>
        </p:spPr>
        <p:txBody>
          <a:bodyPr wrap="square" rtlCol="0">
            <a:spAutoFit/>
          </a:bodyPr>
          <a:lstStyle/>
          <a:p>
            <a:pPr algn="just" fontAlgn="base"/>
            <a:r>
              <a:rPr lang="en-US" sz="1400" b="1" dirty="0" smtClean="0"/>
              <a:t>METAL FILM RESISTOR</a:t>
            </a:r>
            <a:endParaRPr lang="en-US" sz="1400" b="1" dirty="0"/>
          </a:p>
        </p:txBody>
      </p:sp>
      <p:pic>
        <p:nvPicPr>
          <p:cNvPr id="1028" name="Picture 4" descr="Metal film Resistor"/>
          <p:cNvPicPr>
            <a:picLocks noChangeAspect="1" noChangeArrowheads="1"/>
          </p:cNvPicPr>
          <p:nvPr/>
        </p:nvPicPr>
        <p:blipFill>
          <a:blip r:embed="rId3" cstate="print"/>
          <a:srcRect/>
          <a:stretch>
            <a:fillRect/>
          </a:stretch>
        </p:blipFill>
        <p:spPr bwMode="auto">
          <a:xfrm>
            <a:off x="3048000" y="1447800"/>
            <a:ext cx="2316892" cy="1143000"/>
          </a:xfrm>
          <a:prstGeom prst="rect">
            <a:avLst/>
          </a:prstGeom>
          <a:noFill/>
        </p:spPr>
      </p:pic>
      <p:sp>
        <p:nvSpPr>
          <p:cNvPr id="8" name="TextBox 7"/>
          <p:cNvSpPr txBox="1"/>
          <p:nvPr/>
        </p:nvSpPr>
        <p:spPr>
          <a:xfrm>
            <a:off x="0" y="4953000"/>
            <a:ext cx="3810000" cy="304800"/>
          </a:xfrm>
          <a:prstGeom prst="rect">
            <a:avLst/>
          </a:prstGeom>
          <a:noFill/>
        </p:spPr>
        <p:txBody>
          <a:bodyPr wrap="square" rtlCol="0">
            <a:spAutoFit/>
          </a:bodyPr>
          <a:lstStyle/>
          <a:p>
            <a:pPr algn="just" fontAlgn="base"/>
            <a:r>
              <a:rPr lang="en-US" sz="1400" b="1" dirty="0" smtClean="0"/>
              <a:t>THICK FILM AND THIN FILM RESISTORS</a:t>
            </a:r>
            <a:endParaRPr lang="en-US" sz="1400" b="1" dirty="0"/>
          </a:p>
        </p:txBody>
      </p:sp>
      <p:pic>
        <p:nvPicPr>
          <p:cNvPr id="1030" name="Picture 6" descr="Thick film and Thin film Resistors"/>
          <p:cNvPicPr>
            <a:picLocks noChangeAspect="1" noChangeArrowheads="1"/>
          </p:cNvPicPr>
          <p:nvPr/>
        </p:nvPicPr>
        <p:blipFill>
          <a:blip r:embed="rId4" cstate="print"/>
          <a:srcRect/>
          <a:stretch>
            <a:fillRect/>
          </a:stretch>
        </p:blipFill>
        <p:spPr bwMode="auto">
          <a:xfrm>
            <a:off x="381000" y="5257800"/>
            <a:ext cx="2628900" cy="1384555"/>
          </a:xfrm>
          <a:prstGeom prst="rect">
            <a:avLst/>
          </a:prstGeom>
          <a:noFill/>
        </p:spPr>
      </p:pic>
      <p:pic>
        <p:nvPicPr>
          <p:cNvPr id="1032" name="Picture 8" descr="Surface mount Resistors"/>
          <p:cNvPicPr>
            <a:picLocks noChangeAspect="1" noChangeArrowheads="1"/>
          </p:cNvPicPr>
          <p:nvPr/>
        </p:nvPicPr>
        <p:blipFill>
          <a:blip r:embed="rId5" cstate="print"/>
          <a:srcRect/>
          <a:stretch>
            <a:fillRect/>
          </a:stretch>
        </p:blipFill>
        <p:spPr bwMode="auto">
          <a:xfrm>
            <a:off x="304800" y="3276600"/>
            <a:ext cx="2285999" cy="1447800"/>
          </a:xfrm>
          <a:prstGeom prst="rect">
            <a:avLst/>
          </a:prstGeom>
          <a:noFill/>
        </p:spPr>
      </p:pic>
      <p:sp>
        <p:nvSpPr>
          <p:cNvPr id="11" name="TextBox 10"/>
          <p:cNvSpPr txBox="1"/>
          <p:nvPr/>
        </p:nvSpPr>
        <p:spPr>
          <a:xfrm>
            <a:off x="0" y="2895600"/>
            <a:ext cx="2732992" cy="307777"/>
          </a:xfrm>
          <a:prstGeom prst="rect">
            <a:avLst/>
          </a:prstGeom>
          <a:noFill/>
        </p:spPr>
        <p:txBody>
          <a:bodyPr wrap="none" rtlCol="0">
            <a:spAutoFit/>
          </a:bodyPr>
          <a:lstStyle/>
          <a:p>
            <a:r>
              <a:rPr lang="en-US" sz="1400" b="1" dirty="0" smtClean="0"/>
              <a:t>SURFACE MOUNT RESISTORS</a:t>
            </a:r>
            <a:endParaRPr lang="en-US" sz="1400" b="1" dirty="0"/>
          </a:p>
        </p:txBody>
      </p:sp>
      <p:sp>
        <p:nvSpPr>
          <p:cNvPr id="12" name="TextBox 11"/>
          <p:cNvSpPr txBox="1"/>
          <p:nvPr/>
        </p:nvSpPr>
        <p:spPr>
          <a:xfrm>
            <a:off x="5105400" y="4876800"/>
            <a:ext cx="2132187" cy="307777"/>
          </a:xfrm>
          <a:prstGeom prst="rect">
            <a:avLst/>
          </a:prstGeom>
          <a:noFill/>
        </p:spPr>
        <p:txBody>
          <a:bodyPr wrap="none" rtlCol="0">
            <a:spAutoFit/>
          </a:bodyPr>
          <a:lstStyle/>
          <a:p>
            <a:pPr fontAlgn="base"/>
            <a:r>
              <a:rPr lang="en-US" sz="1400" b="1" dirty="0" smtClean="0"/>
              <a:t>NETWORK RESISTORS</a:t>
            </a:r>
            <a:endParaRPr lang="en-US" sz="1400" b="1" dirty="0"/>
          </a:p>
        </p:txBody>
      </p:sp>
      <p:pic>
        <p:nvPicPr>
          <p:cNvPr id="1034" name="Picture 10" descr="Network Resistors"/>
          <p:cNvPicPr>
            <a:picLocks noChangeAspect="1" noChangeArrowheads="1"/>
          </p:cNvPicPr>
          <p:nvPr/>
        </p:nvPicPr>
        <p:blipFill>
          <a:blip r:embed="rId6" cstate="print"/>
          <a:srcRect/>
          <a:stretch>
            <a:fillRect/>
          </a:stretch>
        </p:blipFill>
        <p:spPr bwMode="auto">
          <a:xfrm>
            <a:off x="4800600" y="5241036"/>
            <a:ext cx="2743200" cy="1426464"/>
          </a:xfrm>
          <a:prstGeom prst="rect">
            <a:avLst/>
          </a:prstGeom>
          <a:noFill/>
        </p:spPr>
      </p:pic>
      <p:sp>
        <p:nvSpPr>
          <p:cNvPr id="14" name="TextBox 13"/>
          <p:cNvSpPr txBox="1"/>
          <p:nvPr/>
        </p:nvSpPr>
        <p:spPr>
          <a:xfrm>
            <a:off x="3276600" y="2895600"/>
            <a:ext cx="2069541" cy="307777"/>
          </a:xfrm>
          <a:prstGeom prst="rect">
            <a:avLst/>
          </a:prstGeom>
          <a:noFill/>
        </p:spPr>
        <p:txBody>
          <a:bodyPr wrap="none" rtlCol="0">
            <a:spAutoFit/>
          </a:bodyPr>
          <a:lstStyle/>
          <a:p>
            <a:pPr fontAlgn="base"/>
            <a:r>
              <a:rPr lang="en-US" sz="1400" b="1" dirty="0" smtClean="0"/>
              <a:t>VARIABLE RESISTORS</a:t>
            </a:r>
            <a:endParaRPr lang="en-US" sz="1400" b="1" dirty="0"/>
          </a:p>
        </p:txBody>
      </p:sp>
      <p:pic>
        <p:nvPicPr>
          <p:cNvPr id="1036" name="Picture 12" descr="Variable Resistors"/>
          <p:cNvPicPr>
            <a:picLocks noChangeAspect="1" noChangeArrowheads="1"/>
          </p:cNvPicPr>
          <p:nvPr/>
        </p:nvPicPr>
        <p:blipFill>
          <a:blip r:embed="rId7" cstate="print"/>
          <a:srcRect/>
          <a:stretch>
            <a:fillRect/>
          </a:stretch>
        </p:blipFill>
        <p:spPr bwMode="auto">
          <a:xfrm>
            <a:off x="3429000" y="3352800"/>
            <a:ext cx="1638430" cy="1600200"/>
          </a:xfrm>
          <a:prstGeom prst="rect">
            <a:avLst/>
          </a:prstGeom>
          <a:noFill/>
        </p:spPr>
      </p:pic>
      <p:sp>
        <p:nvSpPr>
          <p:cNvPr id="16" name="TextBox 15"/>
          <p:cNvSpPr txBox="1"/>
          <p:nvPr/>
        </p:nvSpPr>
        <p:spPr>
          <a:xfrm>
            <a:off x="5486400" y="2895600"/>
            <a:ext cx="3481659" cy="307777"/>
          </a:xfrm>
          <a:prstGeom prst="rect">
            <a:avLst/>
          </a:prstGeom>
          <a:noFill/>
        </p:spPr>
        <p:txBody>
          <a:bodyPr wrap="none" rtlCol="0">
            <a:spAutoFit/>
          </a:bodyPr>
          <a:lstStyle/>
          <a:p>
            <a:r>
              <a:rPr lang="en-US" sz="1400" b="1" dirty="0" smtClean="0"/>
              <a:t>LIGHT-DEPENDENT RESISTORS (LDR)</a:t>
            </a:r>
            <a:endParaRPr lang="en-US" sz="1400" dirty="0"/>
          </a:p>
        </p:txBody>
      </p:sp>
      <p:pic>
        <p:nvPicPr>
          <p:cNvPr id="1038" name="Picture 14" descr="Light-dependent Resistors "/>
          <p:cNvPicPr>
            <a:picLocks noChangeAspect="1" noChangeArrowheads="1"/>
          </p:cNvPicPr>
          <p:nvPr/>
        </p:nvPicPr>
        <p:blipFill>
          <a:blip r:embed="rId8" cstate="print"/>
          <a:srcRect/>
          <a:stretch>
            <a:fillRect/>
          </a:stretch>
        </p:blipFill>
        <p:spPr bwMode="auto">
          <a:xfrm>
            <a:off x="6172200" y="3200400"/>
            <a:ext cx="2133600" cy="1422400"/>
          </a:xfrm>
          <a:prstGeom prst="rect">
            <a:avLst/>
          </a:prstGeom>
          <a:noFill/>
        </p:spPr>
      </p:pic>
      <p:pic>
        <p:nvPicPr>
          <p:cNvPr id="1040" name="Picture 16" descr="Image result for thermistor"/>
          <p:cNvPicPr>
            <a:picLocks noChangeAspect="1" noChangeArrowheads="1"/>
          </p:cNvPicPr>
          <p:nvPr/>
        </p:nvPicPr>
        <p:blipFill>
          <a:blip r:embed="rId9" cstate="print"/>
          <a:srcRect/>
          <a:stretch>
            <a:fillRect/>
          </a:stretch>
        </p:blipFill>
        <p:spPr bwMode="auto">
          <a:xfrm>
            <a:off x="6248400" y="1295400"/>
            <a:ext cx="2291023" cy="1447800"/>
          </a:xfrm>
          <a:prstGeom prst="rect">
            <a:avLst/>
          </a:prstGeom>
          <a:noFill/>
        </p:spPr>
      </p:pic>
      <p:sp>
        <p:nvSpPr>
          <p:cNvPr id="19" name="TextBox 18"/>
          <p:cNvSpPr txBox="1"/>
          <p:nvPr/>
        </p:nvSpPr>
        <p:spPr>
          <a:xfrm>
            <a:off x="6629400" y="914400"/>
            <a:ext cx="1396921" cy="307777"/>
          </a:xfrm>
          <a:prstGeom prst="rect">
            <a:avLst/>
          </a:prstGeom>
          <a:noFill/>
        </p:spPr>
        <p:txBody>
          <a:bodyPr wrap="none" rtlCol="0">
            <a:spAutoFit/>
          </a:bodyPr>
          <a:lstStyle/>
          <a:p>
            <a:r>
              <a:rPr lang="en-US" sz="1400" b="1" dirty="0" smtClean="0"/>
              <a:t>THERMISTOR</a:t>
            </a:r>
            <a:endParaRPr lang="en-US" sz="1400" b="1" dirty="0"/>
          </a:p>
        </p:txBody>
      </p:sp>
    </p:spTree>
  </p:cSld>
  <p:clrMapOvr>
    <a:masterClrMapping/>
  </p:clrMapOvr>
  <p:transition>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0"/>
            <a:ext cx="4724400" cy="856488"/>
          </a:xfrm>
        </p:spPr>
        <p:txBody>
          <a:bodyPr/>
          <a:lstStyle/>
          <a:p>
            <a:r>
              <a:rPr lang="en-US" dirty="0" smtClean="0"/>
              <a:t>Types of Inductors</a:t>
            </a:r>
            <a:endParaRPr lang="en-US" dirty="0"/>
          </a:p>
        </p:txBody>
      </p:sp>
      <p:sp>
        <p:nvSpPr>
          <p:cNvPr id="3" name="Content Placeholder 2"/>
          <p:cNvSpPr>
            <a:spLocks noGrp="1"/>
          </p:cNvSpPr>
          <p:nvPr>
            <p:ph idx="1"/>
          </p:nvPr>
        </p:nvSpPr>
        <p:spPr>
          <a:xfrm>
            <a:off x="533400" y="1066800"/>
            <a:ext cx="2209800" cy="350520"/>
          </a:xfrm>
        </p:spPr>
        <p:txBody>
          <a:bodyPr>
            <a:normAutofit/>
          </a:bodyPr>
          <a:lstStyle/>
          <a:p>
            <a:pPr>
              <a:buNone/>
            </a:pPr>
            <a:r>
              <a:rPr lang="en-US" sz="1400" b="1" dirty="0" smtClean="0"/>
              <a:t>AIR CORE INDUCTORS</a:t>
            </a:r>
          </a:p>
          <a:p>
            <a:pPr>
              <a:buNone/>
            </a:pPr>
            <a:endParaRPr lang="en-US" sz="1400" dirty="0" smtClean="0"/>
          </a:p>
        </p:txBody>
      </p:sp>
      <p:pic>
        <p:nvPicPr>
          <p:cNvPr id="16386" name="Picture 2" descr="Air core inductor"/>
          <p:cNvPicPr>
            <a:picLocks noChangeAspect="1" noChangeArrowheads="1"/>
          </p:cNvPicPr>
          <p:nvPr/>
        </p:nvPicPr>
        <p:blipFill>
          <a:blip r:embed="rId2" cstate="print"/>
          <a:srcRect/>
          <a:stretch>
            <a:fillRect/>
          </a:stretch>
        </p:blipFill>
        <p:spPr bwMode="auto">
          <a:xfrm>
            <a:off x="838200" y="1447800"/>
            <a:ext cx="1676400" cy="1578746"/>
          </a:xfrm>
          <a:prstGeom prst="rect">
            <a:avLst/>
          </a:prstGeom>
          <a:noFill/>
        </p:spPr>
      </p:pic>
      <p:sp>
        <p:nvSpPr>
          <p:cNvPr id="5" name="TextBox 4"/>
          <p:cNvSpPr txBox="1"/>
          <p:nvPr/>
        </p:nvSpPr>
        <p:spPr>
          <a:xfrm>
            <a:off x="2971800" y="1066800"/>
            <a:ext cx="3276600" cy="533400"/>
          </a:xfrm>
          <a:prstGeom prst="rect">
            <a:avLst/>
          </a:prstGeom>
          <a:noFill/>
        </p:spPr>
        <p:txBody>
          <a:bodyPr wrap="square" rtlCol="0">
            <a:spAutoFit/>
          </a:bodyPr>
          <a:lstStyle/>
          <a:p>
            <a:pPr algn="ctr" fontAlgn="base"/>
            <a:r>
              <a:rPr lang="en-US" sz="1400" b="1" dirty="0" smtClean="0"/>
              <a:t>FERRO MAGNETIC OR IRON CORE INDUCTORS</a:t>
            </a:r>
            <a:endParaRPr lang="en-US" sz="1400" b="1" dirty="0"/>
          </a:p>
        </p:txBody>
      </p:sp>
      <p:pic>
        <p:nvPicPr>
          <p:cNvPr id="16388" name="Picture 4" descr="Image result for Ferro Magnetic or Iron Core Inductors"/>
          <p:cNvPicPr>
            <a:picLocks noChangeAspect="1" noChangeArrowheads="1"/>
          </p:cNvPicPr>
          <p:nvPr/>
        </p:nvPicPr>
        <p:blipFill>
          <a:blip r:embed="rId3" cstate="print"/>
          <a:srcRect/>
          <a:stretch>
            <a:fillRect/>
          </a:stretch>
        </p:blipFill>
        <p:spPr bwMode="auto">
          <a:xfrm>
            <a:off x="3581400" y="1600200"/>
            <a:ext cx="2133600" cy="1600200"/>
          </a:xfrm>
          <a:prstGeom prst="rect">
            <a:avLst/>
          </a:prstGeom>
          <a:noFill/>
        </p:spPr>
      </p:pic>
      <p:sp>
        <p:nvSpPr>
          <p:cNvPr id="7" name="TextBox 6"/>
          <p:cNvSpPr txBox="1"/>
          <p:nvPr/>
        </p:nvSpPr>
        <p:spPr>
          <a:xfrm>
            <a:off x="533400" y="3352800"/>
            <a:ext cx="2602764" cy="307777"/>
          </a:xfrm>
          <a:prstGeom prst="rect">
            <a:avLst/>
          </a:prstGeom>
          <a:noFill/>
        </p:spPr>
        <p:txBody>
          <a:bodyPr wrap="none" rtlCol="0">
            <a:spAutoFit/>
          </a:bodyPr>
          <a:lstStyle/>
          <a:p>
            <a:pPr fontAlgn="base"/>
            <a:r>
              <a:rPr lang="en-US" sz="1400" b="1" dirty="0" smtClean="0"/>
              <a:t>FERRITE CORE INDUCTORS</a:t>
            </a:r>
            <a:endParaRPr lang="en-US" sz="1400" b="1" dirty="0"/>
          </a:p>
        </p:txBody>
      </p:sp>
      <p:pic>
        <p:nvPicPr>
          <p:cNvPr id="16390" name="Picture 6" descr="Ferrite Core Inductors"/>
          <p:cNvPicPr>
            <a:picLocks noChangeAspect="1" noChangeArrowheads="1"/>
          </p:cNvPicPr>
          <p:nvPr/>
        </p:nvPicPr>
        <p:blipFill>
          <a:blip r:embed="rId4" cstate="print"/>
          <a:srcRect/>
          <a:stretch>
            <a:fillRect/>
          </a:stretch>
        </p:blipFill>
        <p:spPr bwMode="auto">
          <a:xfrm>
            <a:off x="838200" y="3810000"/>
            <a:ext cx="1804735" cy="1371600"/>
          </a:xfrm>
          <a:prstGeom prst="rect">
            <a:avLst/>
          </a:prstGeom>
          <a:noFill/>
        </p:spPr>
      </p:pic>
      <p:sp>
        <p:nvSpPr>
          <p:cNvPr id="9" name="TextBox 8"/>
          <p:cNvSpPr txBox="1"/>
          <p:nvPr/>
        </p:nvSpPr>
        <p:spPr>
          <a:xfrm>
            <a:off x="3429000" y="3352800"/>
            <a:ext cx="2807243" cy="307777"/>
          </a:xfrm>
          <a:prstGeom prst="rect">
            <a:avLst/>
          </a:prstGeom>
          <a:noFill/>
        </p:spPr>
        <p:txBody>
          <a:bodyPr wrap="none" rtlCol="0">
            <a:spAutoFit/>
          </a:bodyPr>
          <a:lstStyle/>
          <a:p>
            <a:pPr fontAlgn="base"/>
            <a:r>
              <a:rPr lang="en-US" sz="1400" b="1" dirty="0" smtClean="0"/>
              <a:t>TOROIDAL CORE INDUCTORS</a:t>
            </a:r>
            <a:endParaRPr lang="en-US" sz="1400" b="1" dirty="0"/>
          </a:p>
        </p:txBody>
      </p:sp>
      <p:pic>
        <p:nvPicPr>
          <p:cNvPr id="16392" name="Picture 8" descr="Toroidal core inductors"/>
          <p:cNvPicPr>
            <a:picLocks noChangeAspect="1" noChangeArrowheads="1"/>
          </p:cNvPicPr>
          <p:nvPr/>
        </p:nvPicPr>
        <p:blipFill>
          <a:blip r:embed="rId5" cstate="print"/>
          <a:srcRect/>
          <a:stretch>
            <a:fillRect/>
          </a:stretch>
        </p:blipFill>
        <p:spPr bwMode="auto">
          <a:xfrm>
            <a:off x="4114800" y="3657600"/>
            <a:ext cx="1426128" cy="1295400"/>
          </a:xfrm>
          <a:prstGeom prst="rect">
            <a:avLst/>
          </a:prstGeom>
          <a:noFill/>
        </p:spPr>
      </p:pic>
      <p:sp>
        <p:nvSpPr>
          <p:cNvPr id="11" name="Rectangle 10"/>
          <p:cNvSpPr/>
          <p:nvPr/>
        </p:nvSpPr>
        <p:spPr>
          <a:xfrm>
            <a:off x="6353364" y="3352800"/>
            <a:ext cx="2646815" cy="307777"/>
          </a:xfrm>
          <a:prstGeom prst="rect">
            <a:avLst/>
          </a:prstGeom>
        </p:spPr>
        <p:txBody>
          <a:bodyPr wrap="none">
            <a:spAutoFit/>
          </a:bodyPr>
          <a:lstStyle/>
          <a:p>
            <a:pPr fontAlgn="base"/>
            <a:r>
              <a:rPr lang="en-US" sz="1400" b="1" dirty="0" smtClean="0"/>
              <a:t>BOBBIN BASED INDUCTORS</a:t>
            </a:r>
            <a:endParaRPr lang="en-US" sz="1400" b="1" dirty="0"/>
          </a:p>
        </p:txBody>
      </p:sp>
      <p:pic>
        <p:nvPicPr>
          <p:cNvPr id="16394" name="Picture 10" descr="Bobbin based Inductors"/>
          <p:cNvPicPr>
            <a:picLocks noChangeAspect="1" noChangeArrowheads="1"/>
          </p:cNvPicPr>
          <p:nvPr/>
        </p:nvPicPr>
        <p:blipFill>
          <a:blip r:embed="rId6" cstate="print"/>
          <a:srcRect/>
          <a:stretch>
            <a:fillRect/>
          </a:stretch>
        </p:blipFill>
        <p:spPr bwMode="auto">
          <a:xfrm>
            <a:off x="6934200" y="3733800"/>
            <a:ext cx="1546576" cy="1219200"/>
          </a:xfrm>
          <a:prstGeom prst="rect">
            <a:avLst/>
          </a:prstGeom>
          <a:noFill/>
        </p:spPr>
      </p:pic>
      <p:sp>
        <p:nvSpPr>
          <p:cNvPr id="13" name="Rectangle 12"/>
          <p:cNvSpPr/>
          <p:nvPr/>
        </p:nvSpPr>
        <p:spPr>
          <a:xfrm>
            <a:off x="6400800" y="1143000"/>
            <a:ext cx="2496517" cy="307777"/>
          </a:xfrm>
          <a:prstGeom prst="rect">
            <a:avLst/>
          </a:prstGeom>
        </p:spPr>
        <p:txBody>
          <a:bodyPr wrap="none">
            <a:spAutoFit/>
          </a:bodyPr>
          <a:lstStyle/>
          <a:p>
            <a:pPr fontAlgn="base"/>
            <a:r>
              <a:rPr lang="en-US" sz="1400" b="1" dirty="0" smtClean="0"/>
              <a:t>MULTI LAYER INDUCTORS</a:t>
            </a:r>
            <a:endParaRPr lang="en-US" sz="1400" b="1" dirty="0"/>
          </a:p>
        </p:txBody>
      </p:sp>
      <p:pic>
        <p:nvPicPr>
          <p:cNvPr id="16396" name="Picture 12" descr="Multi Layer Inductors"/>
          <p:cNvPicPr>
            <a:picLocks noChangeAspect="1" noChangeArrowheads="1"/>
          </p:cNvPicPr>
          <p:nvPr/>
        </p:nvPicPr>
        <p:blipFill>
          <a:blip r:embed="rId7" cstate="print"/>
          <a:srcRect/>
          <a:stretch>
            <a:fillRect/>
          </a:stretch>
        </p:blipFill>
        <p:spPr bwMode="auto">
          <a:xfrm>
            <a:off x="7086600" y="1600200"/>
            <a:ext cx="1209675" cy="1247775"/>
          </a:xfrm>
          <a:prstGeom prst="rect">
            <a:avLst/>
          </a:prstGeom>
          <a:noFill/>
        </p:spPr>
      </p:pic>
      <p:pic>
        <p:nvPicPr>
          <p:cNvPr id="16398" name="Picture 14" descr="Thin Film Inductors"/>
          <p:cNvPicPr>
            <a:picLocks noChangeAspect="1" noChangeArrowheads="1"/>
          </p:cNvPicPr>
          <p:nvPr/>
        </p:nvPicPr>
        <p:blipFill>
          <a:blip r:embed="rId8" cstate="print"/>
          <a:srcRect/>
          <a:stretch>
            <a:fillRect/>
          </a:stretch>
        </p:blipFill>
        <p:spPr bwMode="auto">
          <a:xfrm>
            <a:off x="2743200" y="5334000"/>
            <a:ext cx="1676400" cy="1206582"/>
          </a:xfrm>
          <a:prstGeom prst="rect">
            <a:avLst/>
          </a:prstGeom>
          <a:noFill/>
        </p:spPr>
      </p:pic>
      <p:sp>
        <p:nvSpPr>
          <p:cNvPr id="16" name="Rectangle 15"/>
          <p:cNvSpPr/>
          <p:nvPr/>
        </p:nvSpPr>
        <p:spPr>
          <a:xfrm>
            <a:off x="4800600" y="5715000"/>
            <a:ext cx="2267480" cy="307777"/>
          </a:xfrm>
          <a:prstGeom prst="rect">
            <a:avLst/>
          </a:prstGeom>
        </p:spPr>
        <p:txBody>
          <a:bodyPr wrap="none">
            <a:spAutoFit/>
          </a:bodyPr>
          <a:lstStyle/>
          <a:p>
            <a:pPr fontAlgn="base"/>
            <a:r>
              <a:rPr lang="en-US" sz="1400" b="1" dirty="0" smtClean="0"/>
              <a:t>THIN FILM INDUCTORS</a:t>
            </a:r>
            <a:endParaRPr lang="en-US" sz="1400" b="1" dirty="0"/>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0"/>
            <a:ext cx="5105400" cy="932688"/>
          </a:xfrm>
        </p:spPr>
        <p:txBody>
          <a:bodyPr>
            <a:normAutofit/>
          </a:bodyPr>
          <a:lstStyle/>
          <a:p>
            <a:r>
              <a:rPr lang="en-US" dirty="0" smtClean="0"/>
              <a:t>Types of Capacitors</a:t>
            </a:r>
            <a:endParaRPr lang="en-US" dirty="0"/>
          </a:p>
        </p:txBody>
      </p:sp>
      <p:pic>
        <p:nvPicPr>
          <p:cNvPr id="17410" name="Picture 2" descr="https://upload.wikimedia.org/wikipedia/commons/thumb/0/05/Fixed_capacitors_overview.svg/754px-Fixed_capacitors_overview.svg.png"/>
          <p:cNvPicPr>
            <a:picLocks noChangeAspect="1" noChangeArrowheads="1"/>
          </p:cNvPicPr>
          <p:nvPr/>
        </p:nvPicPr>
        <p:blipFill>
          <a:blip r:embed="rId2" cstate="print"/>
          <a:srcRect/>
          <a:stretch>
            <a:fillRect/>
          </a:stretch>
        </p:blipFill>
        <p:spPr bwMode="auto">
          <a:xfrm>
            <a:off x="381000" y="1219200"/>
            <a:ext cx="8492162" cy="4876800"/>
          </a:xfrm>
          <a:prstGeom prst="rect">
            <a:avLst/>
          </a:prstGeom>
          <a:noFill/>
        </p:spPr>
      </p:pic>
    </p:spTree>
  </p:cSld>
  <p:clrMapOvr>
    <a:masterClrMapping/>
  </p:clrMapOvr>
  <p:transition>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514600"/>
          </a:xfrm>
        </p:spPr>
        <p:txBody>
          <a:bodyPr>
            <a:normAutofit/>
          </a:bodyPr>
          <a:lstStyle/>
          <a:p>
            <a:pPr algn="ctr"/>
            <a:r>
              <a:rPr lang="en-US" dirty="0" smtClean="0"/>
              <a:t>MATHEMATICAL MODELS OF RESISTOR, INDUCTOR AND CAPACITOR</a:t>
            </a:r>
            <a:endParaRPr lang="en-US" dirty="0"/>
          </a:p>
        </p:txBody>
      </p:sp>
    </p:spTree>
  </p:cSld>
  <p:clrMapOvr>
    <a:masterClrMapping/>
  </p:clrMapOvr>
  <p:transition>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1981200" cy="369332"/>
          </a:xfrm>
          <a:prstGeom prst="rect">
            <a:avLst/>
          </a:prstGeom>
        </p:spPr>
        <p:txBody>
          <a:bodyPr wrap="square">
            <a:spAutoFit/>
          </a:bodyPr>
          <a:lstStyle/>
          <a:p>
            <a:r>
              <a:rPr lang="en-US" b="1" i="1" dirty="0" smtClean="0"/>
              <a:t>Resistor:</a:t>
            </a:r>
            <a:endParaRPr lang="en-US" dirty="0"/>
          </a:p>
        </p:txBody>
      </p:sp>
      <p:pic>
        <p:nvPicPr>
          <p:cNvPr id="29698" name="Picture 2" descr="Mathematical Modelling of Electrical Systems"/>
          <p:cNvPicPr>
            <a:picLocks noChangeAspect="1" noChangeArrowheads="1"/>
          </p:cNvPicPr>
          <p:nvPr/>
        </p:nvPicPr>
        <p:blipFill>
          <a:blip r:embed="rId3" cstate="print"/>
          <a:srcRect/>
          <a:stretch>
            <a:fillRect/>
          </a:stretch>
        </p:blipFill>
        <p:spPr bwMode="auto">
          <a:xfrm>
            <a:off x="1447800" y="1905000"/>
            <a:ext cx="3286125" cy="762000"/>
          </a:xfrm>
          <a:prstGeom prst="rect">
            <a:avLst/>
          </a:prstGeom>
          <a:noFill/>
        </p:spPr>
      </p:pic>
      <p:sp>
        <p:nvSpPr>
          <p:cNvPr id="6" name="Rectangle 5"/>
          <p:cNvSpPr/>
          <p:nvPr/>
        </p:nvSpPr>
        <p:spPr>
          <a:xfrm>
            <a:off x="304800" y="1219200"/>
            <a:ext cx="4419600" cy="646331"/>
          </a:xfrm>
          <a:prstGeom prst="rect">
            <a:avLst/>
          </a:prstGeom>
        </p:spPr>
        <p:txBody>
          <a:bodyPr wrap="square">
            <a:spAutoFit/>
          </a:bodyPr>
          <a:lstStyle/>
          <a:p>
            <a:r>
              <a:rPr lang="en-US" dirty="0" smtClean="0"/>
              <a:t>The mathematical model is given by the Ohm’s law relationship</a:t>
            </a:r>
            <a:endParaRPr lang="en-US" dirty="0"/>
          </a:p>
        </p:txBody>
      </p:sp>
      <p:pic>
        <p:nvPicPr>
          <p:cNvPr id="29700" name="Picture 4" descr="Mathematical Modelling of Electrical Systems"/>
          <p:cNvPicPr>
            <a:picLocks noChangeAspect="1" noChangeArrowheads="1"/>
          </p:cNvPicPr>
          <p:nvPr/>
        </p:nvPicPr>
        <p:blipFill>
          <a:blip r:embed="rId4" cstate="print"/>
          <a:srcRect/>
          <a:stretch>
            <a:fillRect/>
          </a:stretch>
        </p:blipFill>
        <p:spPr bwMode="auto">
          <a:xfrm>
            <a:off x="5562600" y="1295400"/>
            <a:ext cx="3200400" cy="609600"/>
          </a:xfrm>
          <a:prstGeom prst="rect">
            <a:avLst/>
          </a:prstGeom>
          <a:noFill/>
        </p:spPr>
      </p:pic>
      <p:sp>
        <p:nvSpPr>
          <p:cNvPr id="8" name="Rectangle 7"/>
          <p:cNvSpPr/>
          <p:nvPr/>
        </p:nvSpPr>
        <p:spPr>
          <a:xfrm>
            <a:off x="381000" y="2743200"/>
            <a:ext cx="1447800" cy="369332"/>
          </a:xfrm>
          <a:prstGeom prst="rect">
            <a:avLst/>
          </a:prstGeom>
        </p:spPr>
        <p:txBody>
          <a:bodyPr wrap="square">
            <a:spAutoFit/>
          </a:bodyPr>
          <a:lstStyle/>
          <a:p>
            <a:r>
              <a:rPr lang="en-US" b="1" i="1" dirty="0" smtClean="0"/>
              <a:t>Inductor:</a:t>
            </a:r>
            <a:endParaRPr lang="en-US" dirty="0"/>
          </a:p>
        </p:txBody>
      </p:sp>
      <p:pic>
        <p:nvPicPr>
          <p:cNvPr id="29702" name="Picture 6" descr="Mathematical Modelling of Electrical Systems"/>
          <p:cNvPicPr>
            <a:picLocks noChangeAspect="1" noChangeArrowheads="1"/>
          </p:cNvPicPr>
          <p:nvPr/>
        </p:nvPicPr>
        <p:blipFill>
          <a:blip r:embed="rId5" cstate="print"/>
          <a:srcRect/>
          <a:stretch>
            <a:fillRect/>
          </a:stretch>
        </p:blipFill>
        <p:spPr bwMode="auto">
          <a:xfrm>
            <a:off x="1676400" y="3810000"/>
            <a:ext cx="2971800" cy="842897"/>
          </a:xfrm>
          <a:prstGeom prst="rect">
            <a:avLst/>
          </a:prstGeom>
          <a:noFill/>
        </p:spPr>
      </p:pic>
      <p:sp>
        <p:nvSpPr>
          <p:cNvPr id="10" name="Rectangle 9"/>
          <p:cNvSpPr/>
          <p:nvPr/>
        </p:nvSpPr>
        <p:spPr>
          <a:xfrm>
            <a:off x="457200" y="3124200"/>
            <a:ext cx="4191000" cy="1200329"/>
          </a:xfrm>
          <a:prstGeom prst="rect">
            <a:avLst/>
          </a:prstGeom>
        </p:spPr>
        <p:txBody>
          <a:bodyPr wrap="square">
            <a:spAutoFit/>
          </a:bodyPr>
          <a:lstStyle/>
          <a:p>
            <a:pPr fontAlgn="base"/>
            <a:r>
              <a:rPr lang="en-US" dirty="0" smtClean="0"/>
              <a:t>The input output relations are given by Faraday’s law,</a:t>
            </a:r>
          </a:p>
          <a:p>
            <a:r>
              <a:rPr lang="en-US" dirty="0" smtClean="0">
                <a:hlinkClick r:id="rId6"/>
              </a:rPr>
              <a:t/>
            </a:r>
            <a:br>
              <a:rPr lang="en-US" dirty="0" smtClean="0">
                <a:hlinkClick r:id="rId6"/>
              </a:rPr>
            </a:br>
            <a:endParaRPr lang="en-US" dirty="0"/>
          </a:p>
        </p:txBody>
      </p:sp>
      <p:pic>
        <p:nvPicPr>
          <p:cNvPr id="29704" name="Picture 8" descr="Mathematical Modelling of Electrical Systems"/>
          <p:cNvPicPr>
            <a:picLocks noChangeAspect="1" noChangeArrowheads="1"/>
          </p:cNvPicPr>
          <p:nvPr/>
        </p:nvPicPr>
        <p:blipFill>
          <a:blip r:embed="rId7" cstate="print"/>
          <a:srcRect/>
          <a:stretch>
            <a:fillRect/>
          </a:stretch>
        </p:blipFill>
        <p:spPr bwMode="auto">
          <a:xfrm>
            <a:off x="4495800" y="2895600"/>
            <a:ext cx="4495799" cy="1600200"/>
          </a:xfrm>
          <a:prstGeom prst="rect">
            <a:avLst/>
          </a:prstGeom>
          <a:noFill/>
        </p:spPr>
      </p:pic>
      <p:sp>
        <p:nvSpPr>
          <p:cNvPr id="12" name="Rectangle 11"/>
          <p:cNvSpPr/>
          <p:nvPr/>
        </p:nvSpPr>
        <p:spPr>
          <a:xfrm>
            <a:off x="457200" y="4724400"/>
            <a:ext cx="1369414" cy="369332"/>
          </a:xfrm>
          <a:prstGeom prst="rect">
            <a:avLst/>
          </a:prstGeom>
        </p:spPr>
        <p:txBody>
          <a:bodyPr wrap="none">
            <a:spAutoFit/>
          </a:bodyPr>
          <a:lstStyle/>
          <a:p>
            <a:r>
              <a:rPr lang="en-US" b="1" i="1" dirty="0" smtClean="0"/>
              <a:t>Capacitor:</a:t>
            </a:r>
            <a:r>
              <a:rPr lang="en-US" i="1" dirty="0" smtClean="0"/>
              <a:t> </a:t>
            </a:r>
            <a:endParaRPr lang="en-US" dirty="0"/>
          </a:p>
        </p:txBody>
      </p:sp>
      <p:pic>
        <p:nvPicPr>
          <p:cNvPr id="29706" name="Picture 10" descr="Mathematical Modelling of Electrical Systems"/>
          <p:cNvPicPr>
            <a:picLocks noChangeAspect="1" noChangeArrowheads="1"/>
          </p:cNvPicPr>
          <p:nvPr/>
        </p:nvPicPr>
        <p:blipFill>
          <a:blip r:embed="rId8" cstate="print"/>
          <a:srcRect/>
          <a:stretch>
            <a:fillRect/>
          </a:stretch>
        </p:blipFill>
        <p:spPr bwMode="auto">
          <a:xfrm>
            <a:off x="1828800" y="5934075"/>
            <a:ext cx="2790825" cy="923925"/>
          </a:xfrm>
          <a:prstGeom prst="rect">
            <a:avLst/>
          </a:prstGeom>
          <a:noFill/>
        </p:spPr>
      </p:pic>
      <p:pic>
        <p:nvPicPr>
          <p:cNvPr id="29708" name="Picture 12" descr="lapcap1"/>
          <p:cNvPicPr>
            <a:picLocks noChangeAspect="1" noChangeArrowheads="1"/>
          </p:cNvPicPr>
          <p:nvPr/>
        </p:nvPicPr>
        <p:blipFill>
          <a:blip r:embed="rId9" cstate="print"/>
          <a:srcRect/>
          <a:stretch>
            <a:fillRect/>
          </a:stretch>
        </p:blipFill>
        <p:spPr bwMode="auto">
          <a:xfrm>
            <a:off x="6934200" y="5181600"/>
            <a:ext cx="1905000" cy="1028701"/>
          </a:xfrm>
          <a:prstGeom prst="rect">
            <a:avLst/>
          </a:prstGeom>
          <a:noFill/>
        </p:spPr>
      </p:pic>
      <p:sp>
        <p:nvSpPr>
          <p:cNvPr id="18" name="Rectangle 17"/>
          <p:cNvSpPr/>
          <p:nvPr/>
        </p:nvSpPr>
        <p:spPr>
          <a:xfrm>
            <a:off x="609600" y="5105400"/>
            <a:ext cx="4572000" cy="923330"/>
          </a:xfrm>
          <a:prstGeom prst="rect">
            <a:avLst/>
          </a:prstGeom>
        </p:spPr>
        <p:txBody>
          <a:bodyPr wrap="square">
            <a:spAutoFit/>
          </a:bodyPr>
          <a:lstStyle/>
          <a:p>
            <a:r>
              <a:rPr lang="en-US" dirty="0" smtClean="0"/>
              <a:t>If we integration of v(t) is known as the charge on the capacitor and is denoted by </a:t>
            </a:r>
            <a:r>
              <a:rPr lang="en-US" i="1" dirty="0" smtClean="0"/>
              <a:t>‘q’. </a:t>
            </a:r>
            <a:r>
              <a:rPr lang="en-US" dirty="0" smtClean="0"/>
              <a:t>Thus</a:t>
            </a:r>
            <a:endParaRPr lang="en-US" dirty="0"/>
          </a:p>
        </p:txBody>
      </p:sp>
      <p:pic>
        <p:nvPicPr>
          <p:cNvPr id="29714" name="Picture 18" descr="Mathematical Modelling of Electrical Systems"/>
          <p:cNvPicPr>
            <a:picLocks noChangeAspect="1" noChangeArrowheads="1"/>
          </p:cNvPicPr>
          <p:nvPr/>
        </p:nvPicPr>
        <p:blipFill>
          <a:blip r:embed="rId10" cstate="print"/>
          <a:srcRect/>
          <a:stretch>
            <a:fillRect/>
          </a:stretch>
        </p:blipFill>
        <p:spPr bwMode="auto">
          <a:xfrm>
            <a:off x="5257800" y="5257800"/>
            <a:ext cx="1524000" cy="996001"/>
          </a:xfrm>
          <a:prstGeom prst="rect">
            <a:avLst/>
          </a:prstGeom>
          <a:noFill/>
        </p:spPr>
      </p:pic>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33600"/>
            <a:ext cx="7239000" cy="2057400"/>
          </a:xfrm>
        </p:spPr>
        <p:txBody>
          <a:bodyPr>
            <a:normAutofit fontScale="90000"/>
          </a:bodyPr>
          <a:lstStyle/>
          <a:p>
            <a:pPr algn="ctr"/>
            <a:r>
              <a:rPr lang="en-US" dirty="0" smtClean="0"/>
              <a:t>COLOUR CODING OF RESISTORS, INDUCTORS AND CAPACITORS</a:t>
            </a:r>
            <a:endParaRPr lang="en-US" dirty="0"/>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152400"/>
            <a:ext cx="3581400" cy="743712"/>
          </a:xfrm>
        </p:spPr>
        <p:txBody>
          <a:bodyPr>
            <a:noAutofit/>
          </a:bodyPr>
          <a:lstStyle/>
          <a:p>
            <a:r>
              <a:rPr lang="en-US" sz="4500" dirty="0" smtClean="0"/>
              <a:t>FOR RESISTORS</a:t>
            </a:r>
            <a:endParaRPr lang="en-US" sz="4500" dirty="0"/>
          </a:p>
        </p:txBody>
      </p:sp>
      <p:pic>
        <p:nvPicPr>
          <p:cNvPr id="3076" name="Picture 4" descr="Image result for colour coding for resistor"/>
          <p:cNvPicPr>
            <a:picLocks noChangeAspect="1" noChangeArrowheads="1"/>
          </p:cNvPicPr>
          <p:nvPr/>
        </p:nvPicPr>
        <p:blipFill>
          <a:blip r:embed="rId2" cstate="print"/>
          <a:srcRect/>
          <a:stretch>
            <a:fillRect/>
          </a:stretch>
        </p:blipFill>
        <p:spPr bwMode="auto">
          <a:xfrm>
            <a:off x="1143000" y="1219200"/>
            <a:ext cx="6629400" cy="5029200"/>
          </a:xfrm>
          <a:prstGeom prst="rect">
            <a:avLst/>
          </a:prstGeom>
          <a:noFill/>
        </p:spPr>
      </p:pic>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186</TotalTime>
  <Words>497</Words>
  <Application>Microsoft Office PowerPoint</Application>
  <PresentationFormat>On-screen Show (4:3)</PresentationFormat>
  <Paragraphs>57</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GROUP ACTIVITY - I</vt:lpstr>
      <vt:lpstr>TYPES OF RESISTORS, INDUCTORS AND CAPACITORS</vt:lpstr>
      <vt:lpstr>Types of Resistors</vt:lpstr>
      <vt:lpstr>Types of Inductors</vt:lpstr>
      <vt:lpstr>Types of Capacitors</vt:lpstr>
      <vt:lpstr>MATHEMATICAL MODELS OF RESISTOR, INDUCTOR AND CAPACITOR</vt:lpstr>
      <vt:lpstr>Slide 7</vt:lpstr>
      <vt:lpstr>COLOUR CODING OF RESISTORS, INDUCTORS AND CAPACITORS</vt:lpstr>
      <vt:lpstr>FOR RESISTORS</vt:lpstr>
      <vt:lpstr>FOR INDUCTOR</vt:lpstr>
      <vt:lpstr>FOR CAPACITOR</vt:lpstr>
      <vt:lpstr>I – V CHARACTERISTICS OF RESISTORS,INDUCTORS AND CAPACITORS </vt:lpstr>
      <vt:lpstr>For Resistors</vt:lpstr>
      <vt:lpstr>For Inductors</vt:lpstr>
      <vt:lpstr>For Capacitors</vt:lpstr>
      <vt:lpstr>TYPICAL NOTATIONS OF RESISTORS,INDUCTORS AND CAPACITORS </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ACTIVITY - I</dc:title>
  <dc:creator>abcd</dc:creator>
  <cp:lastModifiedBy>win</cp:lastModifiedBy>
  <cp:revision>20</cp:revision>
  <dcterms:created xsi:type="dcterms:W3CDTF">2019-08-06T05:09:35Z</dcterms:created>
  <dcterms:modified xsi:type="dcterms:W3CDTF">2019-09-07T12:26:46Z</dcterms:modified>
</cp:coreProperties>
</file>