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9" r:id="rId28"/>
    <p:sldId id="290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A0FF-BBBE-4373-BE67-336D738ADBDB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D2D6-A95B-4360-AD0C-6CEFAB8CC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&#10;SOLID WASTE&#10;MANAGEMENT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67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TRUCTURE OF&#10;SOLID WASTE&#10;Solid Waste&#10;Refuse Trash&#10;Bulky wastes (TV, refrigerators goods,&#10;Broken furniture, etc.)&#10;Garbage 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96400" cy="6979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WASTE GENERATIONS RATES OF SOME ASIAN COUNTRIES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MSW GENERATION FROM THE METROPOLITANS OF INDIA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olid Waste in India&#10;ï½ 7.2 million tonnes of hazardous waste&#10;ï½ One Sq km of additional landfill area every-year&#10;ï½ Rs 1600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aste Collection in India&#10;ï½ Primarily by the city municipality&#10;-No gradation of waste product e.g. bio-degradable, glasse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EALTH IMPACTS OF SOLID WASTE&#10;ï½ Exposure to hazardous waste can affect human health,&#10;children being more vulnerable to th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.LAND FILL&#10;ï½ It is the most traditional method of waste disposal.&#10;ï½ Waste is directly dumped into disused quarries, min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DVANTAGES&#10;ï½Landfill site is a cheap waste disposal option for the local council.&#10;ï½Jobs will be created for local people.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LAND REQUIRED FOR DISPOSAL OF MSW EMMISION OF METHANE FROM LANDFILL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. INCINERATION&#10;ï½ Incineration is a waste treatment process that involves the combustion of solid&#10;waste at 1000C.&#10;ï½ wast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300" b="1" i="1" dirty="0" smtClean="0"/>
              <a:t>Group Members:-</a:t>
            </a:r>
          </a:p>
          <a:p>
            <a:pPr algn="ctr">
              <a:buNone/>
            </a:pPr>
            <a:endParaRPr lang="en-US" b="1" i="1" dirty="0" smtClean="0"/>
          </a:p>
          <a:p>
            <a:pPr algn="ctr">
              <a:buNone/>
            </a:pPr>
            <a:r>
              <a:rPr lang="en-US" i="1" dirty="0" smtClean="0"/>
              <a:t>(PPT designing)</a:t>
            </a:r>
          </a:p>
          <a:p>
            <a:pPr algn="ctr">
              <a:buNone/>
            </a:pPr>
            <a:endParaRPr lang="en-US" i="1" dirty="0" smtClean="0"/>
          </a:p>
          <a:p>
            <a:pPr lvl="2">
              <a:buNone/>
            </a:pP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r>
              <a:rPr lang="en-US" dirty="0" smtClean="0"/>
              <a:t>			19BCE10071</a:t>
            </a:r>
          </a:p>
          <a:p>
            <a:pPr lvl="2">
              <a:buNone/>
            </a:pPr>
            <a:r>
              <a:rPr lang="en-US" dirty="0" err="1" smtClean="0"/>
              <a:t>Aabir</a:t>
            </a:r>
            <a:r>
              <a:rPr lang="en-US" dirty="0" smtClean="0"/>
              <a:t> </a:t>
            </a:r>
            <a:r>
              <a:rPr lang="en-US" dirty="0" err="1" smtClean="0"/>
              <a:t>Datta</a:t>
            </a:r>
            <a:r>
              <a:rPr lang="en-US" dirty="0" smtClean="0"/>
              <a:t>				19BCE10062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3000" i="1" dirty="0" smtClean="0"/>
              <a:t>			      (</a:t>
            </a:r>
            <a:r>
              <a:rPr lang="en-US" sz="3000" i="1" dirty="0" err="1" smtClean="0"/>
              <a:t>Chartpaper</a:t>
            </a:r>
            <a:r>
              <a:rPr lang="en-US" sz="3000" i="1" dirty="0" smtClean="0"/>
              <a:t> designing)</a:t>
            </a:r>
          </a:p>
          <a:p>
            <a:pPr lvl="2">
              <a:buNone/>
            </a:pPr>
            <a:endParaRPr lang="en-US" sz="3000" i="1" dirty="0" smtClean="0"/>
          </a:p>
          <a:p>
            <a:pPr lvl="2">
              <a:buNone/>
            </a:pPr>
            <a:r>
              <a:rPr lang="en-US" dirty="0" err="1" smtClean="0"/>
              <a:t>Palak</a:t>
            </a:r>
            <a:r>
              <a:rPr lang="en-US" dirty="0" smtClean="0"/>
              <a:t> </a:t>
            </a:r>
            <a:r>
              <a:rPr lang="en-US" dirty="0" err="1" smtClean="0"/>
              <a:t>Kulhari</a:t>
            </a:r>
            <a:r>
              <a:rPr lang="en-US" dirty="0" smtClean="0"/>
              <a:t>				19BCE10085</a:t>
            </a:r>
          </a:p>
          <a:p>
            <a:pPr lvl="2">
              <a:buNone/>
            </a:pPr>
            <a:r>
              <a:rPr lang="en-US" dirty="0" err="1" smtClean="0"/>
              <a:t>Smriti</a:t>
            </a:r>
            <a:r>
              <a:rPr lang="en-US" dirty="0" smtClean="0"/>
              <a:t> Panda				19BCE10141</a:t>
            </a:r>
          </a:p>
          <a:p>
            <a:pPr lvl="2">
              <a:buNone/>
            </a:pP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                                        </a:t>
            </a:r>
            <a:r>
              <a:rPr lang="en-US" sz="3100" i="1" dirty="0" smtClean="0"/>
              <a:t>(Presentation and Play)</a:t>
            </a:r>
          </a:p>
          <a:p>
            <a:pPr lvl="1" algn="ctr">
              <a:buNone/>
            </a:pPr>
            <a:endParaRPr lang="en-US" i="1" dirty="0" smtClean="0"/>
          </a:p>
          <a:p>
            <a:pPr lvl="2">
              <a:buNone/>
            </a:pPr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Gowthaman</a:t>
            </a:r>
            <a:r>
              <a:rPr lang="en-US" dirty="0" smtClean="0"/>
              <a:t>			19BCE10190</a:t>
            </a:r>
          </a:p>
          <a:p>
            <a:pPr lvl="2">
              <a:buNone/>
            </a:pPr>
            <a:r>
              <a:rPr lang="en-US" dirty="0" err="1" smtClean="0"/>
              <a:t>Saksham</a:t>
            </a:r>
            <a:r>
              <a:rPr lang="en-US" dirty="0" smtClean="0"/>
              <a:t> Gupta				19BCE10129</a:t>
            </a:r>
          </a:p>
          <a:p>
            <a:pPr lvl="2">
              <a:buNone/>
            </a:pPr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Bhardwaj</a:t>
            </a:r>
            <a:r>
              <a:rPr lang="en-US" dirty="0" smtClean="0"/>
              <a:t>				19BCE10183</a:t>
            </a:r>
          </a:p>
          <a:p>
            <a:pPr lvl="2">
              <a:buNone/>
            </a:pP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Rathore</a:t>
            </a:r>
            <a:r>
              <a:rPr lang="en-US" dirty="0" smtClean="0"/>
              <a:t>				19BCE10163</a:t>
            </a:r>
          </a:p>
          <a:p>
            <a:pPr lvl="2">
              <a:buNone/>
            </a:pPr>
            <a:r>
              <a:rPr lang="en-US" dirty="0" err="1" smtClean="0"/>
              <a:t>Ankur</a:t>
            </a:r>
            <a:r>
              <a:rPr lang="en-US" dirty="0" smtClean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				19BCE10059</a:t>
            </a:r>
          </a:p>
          <a:p>
            <a:pPr lvl="2">
              <a:buNone/>
            </a:pPr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Heeralal</a:t>
            </a:r>
            <a:r>
              <a:rPr lang="en-US" dirty="0" smtClean="0"/>
              <a:t> </a:t>
            </a:r>
            <a:r>
              <a:rPr lang="en-US" dirty="0" err="1" smtClean="0"/>
              <a:t>Santani</a:t>
            </a:r>
            <a:r>
              <a:rPr lang="en-US" dirty="0" smtClean="0"/>
              <a:t>			19BCE10069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DVANTAGES&#10;ï½ Minimum of land is needed compared to other disposal methods.&#10;ï½ The weight of the waste is reduced to 25% of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OMPACTION:&#10;ï½ The waste is compacted or compressed. It also breaks up large or fragile items of&#10;waste.&#10;ï½ This process is 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YROLYSIS:-&#10;ï½ Pyrolysis is defined as thermal degradation of waste in the absence of air to&#10;produce char, pyrolysis oil a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 2&#10;3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3 Râs&#10;ï½ REDUCE&#10;ï½ You can help by PRECYCLING. 1/3 of all garbage is packaging.&#10;ï½ Buy things that are in packages that 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NCLUSION:&#10;ï½ It is found that with increase in the global population and&#10;the rising demand for food and other essentials,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FERENCE:&#10;ï½ Solid Waste Management Manual (2000), Central Public Health and Environmental&#10;Engineering Organization (CPHE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Campus : </a:t>
            </a:r>
            <a:endParaRPr lang="en-US" dirty="0"/>
          </a:p>
        </p:txBody>
      </p:sp>
      <p:pic>
        <p:nvPicPr>
          <p:cNvPr id="15" name="Content Placeholder 14" descr="WhatsApp Image 2019-09-09 at 3.13.16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1" y="1600200"/>
            <a:ext cx="1905000" cy="1295400"/>
          </a:xfrm>
        </p:spPr>
      </p:pic>
      <p:pic>
        <p:nvPicPr>
          <p:cNvPr id="16" name="Picture 15" descr="WhatsApp Image 2019-09-09 at 3.19.01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447800"/>
            <a:ext cx="2214600" cy="2057400"/>
          </a:xfrm>
          <a:prstGeom prst="rect">
            <a:avLst/>
          </a:prstGeom>
        </p:spPr>
      </p:pic>
      <p:pic>
        <p:nvPicPr>
          <p:cNvPr id="17" name="Picture 16" descr="WhatsApp Image 2019-09-09 at 3.19.21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96" y="4343400"/>
            <a:ext cx="2598296" cy="2133600"/>
          </a:xfrm>
          <a:prstGeom prst="rect">
            <a:avLst/>
          </a:prstGeom>
        </p:spPr>
      </p:pic>
      <p:pic>
        <p:nvPicPr>
          <p:cNvPr id="18" name="Picture 17" descr="WhatsApp Image 2019-09-09 at 3.32.30 P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3505200"/>
            <a:ext cx="1933600" cy="2971800"/>
          </a:xfrm>
          <a:prstGeom prst="rect">
            <a:avLst/>
          </a:prstGeom>
        </p:spPr>
      </p:pic>
      <p:pic>
        <p:nvPicPr>
          <p:cNvPr id="20" name="Picture 19" descr="WhatsApp Image 2019-09-09 at 3.44.34 PM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2133600"/>
            <a:ext cx="3124200" cy="42418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Campus : </a:t>
            </a:r>
            <a:endParaRPr lang="en-US" dirty="0"/>
          </a:p>
        </p:txBody>
      </p:sp>
      <p:pic>
        <p:nvPicPr>
          <p:cNvPr id="4" name="Content Placeholder 3" descr="WhatsApp Image 2019-09-09 at 3.29.08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3822225" cy="1615954"/>
          </a:xfrm>
        </p:spPr>
      </p:pic>
      <p:pic>
        <p:nvPicPr>
          <p:cNvPr id="5" name="Picture 4" descr="WhatsApp Image 2019-09-09 at 3.47.03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505200"/>
            <a:ext cx="2286000" cy="3048000"/>
          </a:xfrm>
          <a:prstGeom prst="rect">
            <a:avLst/>
          </a:prstGeom>
        </p:spPr>
      </p:pic>
      <p:pic>
        <p:nvPicPr>
          <p:cNvPr id="8" name="Picture 7" descr="WhatsApp Image 2019-09-09 at 4.22.06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133600"/>
            <a:ext cx="2034750" cy="4491000"/>
          </a:xfrm>
          <a:prstGeom prst="rect">
            <a:avLst/>
          </a:prstGeom>
        </p:spPr>
      </p:pic>
      <p:pic>
        <p:nvPicPr>
          <p:cNvPr id="9" name="Picture 8" descr="WhatsApp Image 2019-09-09 at 3.33.56 P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3581400"/>
            <a:ext cx="2857503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olid waste manag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OVERVIEW&#10;ï½ Kinds of Wastes&#10;ï½ Waste Generation&#10;ï½ Solid Waste in India&#10;ï½ Solid Waste management methods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67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What are Wastes?&#10;Waste (also known as rubbish, refuse, garbage, junk) is unwanted or&#10;useless materials. In biology, wast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20200" cy="6922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Kinds of Wastes&#10;Solid wastes: wastes in solid forms, domestic, commercial and industrial wastes&#10;Examples: plastics , bott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68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lassification of wastes according to&#10;their origin and type&#10;ï½ Municipal Solid wastes: Solid wastes that include household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Sources of Wastes&#10;Households&#10;Industry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445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ources of Wastes&#10;Agriculture&#10;Fisheries&#10;7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7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ources of Wastes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68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91422"/>
      </a:dk1>
      <a:lt1>
        <a:srgbClr val="A3C1E6"/>
      </a:lt1>
      <a:dk2>
        <a:srgbClr val="A3C1E6"/>
      </a:dk2>
      <a:lt2>
        <a:srgbClr val="A3C1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17</Words>
  <Application>Microsoft Office PowerPoint</Application>
  <PresentationFormat>On-screen Show (4:3)</PresentationFormat>
  <Paragraphs>24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From the Campus : </vt:lpstr>
      <vt:lpstr>From the Campus : 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8</cp:revision>
  <dcterms:created xsi:type="dcterms:W3CDTF">2019-08-26T15:14:54Z</dcterms:created>
  <dcterms:modified xsi:type="dcterms:W3CDTF">2019-10-20T15:23:10Z</dcterms:modified>
</cp:coreProperties>
</file>