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1"/>
  </p:sldMasterIdLst>
  <p:notesMasterIdLst>
    <p:notesMasterId r:id="rId79"/>
  </p:notesMasterIdLst>
  <p:handoutMasterIdLst>
    <p:handoutMasterId r:id="rId80"/>
  </p:handoutMasterIdLst>
  <p:sldIdLst>
    <p:sldId id="299" r:id="rId2"/>
    <p:sldId id="257" r:id="rId3"/>
    <p:sldId id="258" r:id="rId4"/>
    <p:sldId id="259" r:id="rId5"/>
    <p:sldId id="260" r:id="rId6"/>
    <p:sldId id="302" r:id="rId7"/>
    <p:sldId id="261" r:id="rId8"/>
    <p:sldId id="303" r:id="rId9"/>
    <p:sldId id="262" r:id="rId10"/>
    <p:sldId id="304" r:id="rId11"/>
    <p:sldId id="263" r:id="rId12"/>
    <p:sldId id="300" r:id="rId13"/>
    <p:sldId id="264" r:id="rId14"/>
    <p:sldId id="301" r:id="rId15"/>
    <p:sldId id="305" r:id="rId16"/>
    <p:sldId id="265" r:id="rId17"/>
    <p:sldId id="306" r:id="rId18"/>
    <p:sldId id="266" r:id="rId19"/>
    <p:sldId id="267" r:id="rId20"/>
    <p:sldId id="268" r:id="rId21"/>
    <p:sldId id="269" r:id="rId22"/>
    <p:sldId id="307" r:id="rId23"/>
    <p:sldId id="308" r:id="rId24"/>
    <p:sldId id="270" r:id="rId25"/>
    <p:sldId id="271" r:id="rId26"/>
    <p:sldId id="272" r:id="rId27"/>
    <p:sldId id="273" r:id="rId28"/>
    <p:sldId id="309" r:id="rId29"/>
    <p:sldId id="310" r:id="rId30"/>
    <p:sldId id="274" r:id="rId31"/>
    <p:sldId id="311" r:id="rId32"/>
    <p:sldId id="275"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288" r:id="rId56"/>
    <p:sldId id="334" r:id="rId57"/>
    <p:sldId id="335" r:id="rId58"/>
    <p:sldId id="338" r:id="rId59"/>
    <p:sldId id="337" r:id="rId60"/>
    <p:sldId id="339" r:id="rId61"/>
    <p:sldId id="340" r:id="rId62"/>
    <p:sldId id="341" r:id="rId63"/>
    <p:sldId id="342" r:id="rId64"/>
    <p:sldId id="343" r:id="rId65"/>
    <p:sldId id="344" r:id="rId66"/>
    <p:sldId id="345" r:id="rId67"/>
    <p:sldId id="346" r:id="rId68"/>
    <p:sldId id="347" r:id="rId69"/>
    <p:sldId id="348" r:id="rId70"/>
    <p:sldId id="349" r:id="rId71"/>
    <p:sldId id="350" r:id="rId72"/>
    <p:sldId id="351" r:id="rId73"/>
    <p:sldId id="352" r:id="rId74"/>
    <p:sldId id="353" r:id="rId75"/>
    <p:sldId id="354" r:id="rId76"/>
    <p:sldId id="355" r:id="rId77"/>
    <p:sldId id="356"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99"/>
            <p14:sldId id="257"/>
            <p14:sldId id="258"/>
            <p14:sldId id="259"/>
            <p14:sldId id="260"/>
            <p14:sldId id="302"/>
            <p14:sldId id="261"/>
            <p14:sldId id="303"/>
            <p14:sldId id="262"/>
            <p14:sldId id="304"/>
            <p14:sldId id="263"/>
            <p14:sldId id="300"/>
            <p14:sldId id="264"/>
            <p14:sldId id="301"/>
            <p14:sldId id="305"/>
            <p14:sldId id="265"/>
            <p14:sldId id="306"/>
            <p14:sldId id="266"/>
            <p14:sldId id="267"/>
            <p14:sldId id="268"/>
            <p14:sldId id="269"/>
            <p14:sldId id="307"/>
            <p14:sldId id="308"/>
            <p14:sldId id="270"/>
            <p14:sldId id="271"/>
            <p14:sldId id="272"/>
            <p14:sldId id="273"/>
            <p14:sldId id="309"/>
            <p14:sldId id="310"/>
            <p14:sldId id="274"/>
            <p14:sldId id="311"/>
            <p14:sldId id="275"/>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288"/>
            <p14:sldId id="334"/>
            <p14:sldId id="335"/>
            <p14:sldId id="338"/>
            <p14:sldId id="337"/>
            <p14:sldId id="339"/>
            <p14:sldId id="340"/>
            <p14:sldId id="341"/>
            <p14:sldId id="342"/>
            <p14:sldId id="343"/>
            <p14:sldId id="344"/>
            <p14:sldId id="345"/>
            <p14:sldId id="346"/>
            <p14:sldId id="347"/>
            <p14:sldId id="348"/>
            <p14:sldId id="349"/>
            <p14:sldId id="350"/>
            <p14:sldId id="351"/>
            <p14:sldId id="352"/>
            <p14:sldId id="353"/>
            <p14:sldId id="354"/>
            <p14:sldId id="355"/>
            <p14:sldId id="356"/>
          </p14:sldIdLst>
        </p14:section>
        <p14:section name="Untitled Section" id="{626CD85F-AB9A-4856-B148-BBB4BF46DB5D}">
          <p14:sldIdLst/>
        </p14:section>
        <p14:section name="Appendix" id="{E35CCD6A-2288-476E-BC93-C75323AE1F32}">
          <p14:sldIdLst/>
        </p14:section>
      </p14:sectionLst>
    </p:ext>
    <p:ext uri="{EFAFB233-063F-42B5-8137-9DF3F51BA10A}">
      <p15:sldGuideLst xmlns=""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DFF"/>
    <a:srgbClr val="D5DE24"/>
    <a:srgbClr val="D9FF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79" autoAdjust="0"/>
    <p:restoredTop sz="98579" autoAdjust="0"/>
  </p:normalViewPr>
  <p:slideViewPr>
    <p:cSldViewPr>
      <p:cViewPr>
        <p:scale>
          <a:sx n="75" d="100"/>
          <a:sy n="75" d="100"/>
        </p:scale>
        <p:origin x="-1140" y="174"/>
      </p:cViewPr>
      <p:guideLst>
        <p:guide orient="horz" pos="2160"/>
        <p:guide orient="horz" pos="576"/>
        <p:guide pos="3072"/>
        <p:guide pos="384"/>
        <p:guide pos="5472"/>
      </p:guideLst>
    </p:cSldViewPr>
  </p:slideViewPr>
  <p:outlineViewPr>
    <p:cViewPr>
      <p:scale>
        <a:sx n="33" d="100"/>
        <a:sy n="33" d="100"/>
      </p:scale>
      <p:origin x="0" y="0"/>
    </p:cViewPr>
  </p:outlineViewPr>
  <p:notesTextViewPr>
    <p:cViewPr>
      <p:scale>
        <a:sx n="300" d="100"/>
        <a:sy n="300" d="100"/>
      </p:scale>
      <p:origin x="0" y="0"/>
    </p:cViewPr>
  </p:notesTextViewPr>
  <p:sorterViewPr>
    <p:cViewPr>
      <p:scale>
        <a:sx n="100" d="100"/>
        <a:sy n="100" d="100"/>
      </p:scale>
      <p:origin x="0" y="0"/>
    </p:cViewPr>
  </p:sorterViewPr>
  <p:notesViewPr>
    <p:cSldViewPr>
      <p:cViewPr varScale="1">
        <p:scale>
          <a:sx n="48" d="100"/>
          <a:sy n="48" d="100"/>
        </p:scale>
        <p:origin x="-272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C4D088-C02B-4F78-987E-33593DD274A4}" type="datetimeFigureOut">
              <a:rPr lang="en-IN" smtClean="0"/>
              <a:t>17-08-2021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FF00F3-9898-47DB-8404-FEBA10F2C911}" type="slidenum">
              <a:rPr lang="en-IN" smtClean="0"/>
              <a:t>‹#›</a:t>
            </a:fld>
            <a:endParaRPr lang="en-IN"/>
          </a:p>
        </p:txBody>
      </p:sp>
    </p:spTree>
    <p:extLst>
      <p:ext uri="{BB962C8B-B14F-4D97-AF65-F5344CB8AC3E}">
        <p14:creationId xmlns:p14="http://schemas.microsoft.com/office/powerpoint/2010/main" val="3887313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pPr/>
              <a:t>8/17/2021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r>
              <a:rPr lang="en-US" dirty="0" smtClean="0"/>
              <a:t>z</a:t>
            </a:r>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pPr/>
              <a:t>‹#›</a:t>
            </a:fld>
            <a:endParaRPr lang="en-US"/>
          </a:p>
        </p:txBody>
      </p:sp>
    </p:spTree>
    <p:extLst>
      <p:ext uri="{BB962C8B-B14F-4D97-AF65-F5344CB8AC3E}">
        <p14:creationId xmlns:p14="http://schemas.microsoft.com/office/powerpoint/2010/main" val="193836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geeksforgeeks.org/jvm-works-jvm-architectur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1551789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fontAlgn="base"/>
            <a:r>
              <a:rPr lang="en-US" sz="1200" b="1" i="0" kern="1200" dirty="0">
                <a:solidFill>
                  <a:schemeClr val="tx1"/>
                </a:solidFill>
                <a:latin typeface="+mn-lt"/>
                <a:ea typeface="+mn-ea"/>
                <a:cs typeface="+mn-cs"/>
              </a:rPr>
              <a:t>JAVA DEVELOPMENT KIT</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The Java Development Kit (JDK) is a software development environment used for developing Java applications and applets. It includes the Java Runtime Environment (JRE), an interpreter/loader (Java), a compiler (</a:t>
            </a:r>
            <a:r>
              <a:rPr lang="en-US" sz="1200" b="0" i="0" kern="1200" dirty="0" err="1">
                <a:solidFill>
                  <a:schemeClr val="tx1"/>
                </a:solidFill>
                <a:latin typeface="+mn-lt"/>
                <a:ea typeface="+mn-ea"/>
                <a:cs typeface="+mn-cs"/>
              </a:rPr>
              <a:t>javac</a:t>
            </a:r>
            <a:r>
              <a:rPr lang="en-US" sz="1200" b="0" i="0" kern="1200" dirty="0">
                <a:solidFill>
                  <a:schemeClr val="tx1"/>
                </a:solidFill>
                <a:latin typeface="+mn-lt"/>
                <a:ea typeface="+mn-ea"/>
                <a:cs typeface="+mn-cs"/>
              </a:rPr>
              <a:t>), an </a:t>
            </a:r>
            <a:r>
              <a:rPr lang="en-US" sz="1200" b="0" i="0" kern="1200" dirty="0" err="1">
                <a:solidFill>
                  <a:schemeClr val="tx1"/>
                </a:solidFill>
                <a:latin typeface="+mn-lt"/>
                <a:ea typeface="+mn-ea"/>
                <a:cs typeface="+mn-cs"/>
              </a:rPr>
              <a:t>archiver</a:t>
            </a:r>
            <a:r>
              <a:rPr lang="en-US" sz="1200" b="0" i="0" kern="1200" dirty="0">
                <a:solidFill>
                  <a:schemeClr val="tx1"/>
                </a:solidFill>
                <a:latin typeface="+mn-lt"/>
                <a:ea typeface="+mn-ea"/>
                <a:cs typeface="+mn-cs"/>
              </a:rPr>
              <a:t> (jar), a documentation generator (</a:t>
            </a:r>
            <a:r>
              <a:rPr lang="en-US" sz="1200" b="0" i="0" kern="1200" dirty="0" err="1">
                <a:solidFill>
                  <a:schemeClr val="tx1"/>
                </a:solidFill>
                <a:latin typeface="+mn-lt"/>
                <a:ea typeface="+mn-ea"/>
                <a:cs typeface="+mn-cs"/>
              </a:rPr>
              <a:t>Javadoc</a:t>
            </a:r>
            <a:r>
              <a:rPr lang="en-US" sz="1200" b="0" i="0" kern="1200" dirty="0">
                <a:solidFill>
                  <a:schemeClr val="tx1"/>
                </a:solidFill>
                <a:latin typeface="+mn-lt"/>
                <a:ea typeface="+mn-ea"/>
                <a:cs typeface="+mn-cs"/>
              </a:rPr>
              <a:t>) and other tools needed in Java development.</a:t>
            </a:r>
          </a:p>
          <a:p>
            <a:pPr fontAlgn="base"/>
            <a:r>
              <a:rPr lang="en-US" sz="1200" b="1" i="0" kern="1200" dirty="0">
                <a:solidFill>
                  <a:schemeClr val="tx1"/>
                </a:solidFill>
                <a:latin typeface="+mn-lt"/>
                <a:ea typeface="+mn-ea"/>
                <a:cs typeface="+mn-cs"/>
              </a:rPr>
              <a:t>JAVA RUNTIME ENVIRONMENT</a:t>
            </a:r>
            <a:endParaRPr lang="en-US" sz="1200" b="0" i="0" kern="1200" dirty="0">
              <a:solidFill>
                <a:schemeClr val="tx1"/>
              </a:solidFill>
              <a:latin typeface="+mn-lt"/>
              <a:ea typeface="+mn-ea"/>
              <a:cs typeface="+mn-cs"/>
            </a:endParaRPr>
          </a:p>
          <a:p>
            <a:pPr fontAlgn="base"/>
            <a:r>
              <a:rPr lang="en-US" sz="1200" b="1" i="0" kern="1200" dirty="0">
                <a:solidFill>
                  <a:schemeClr val="tx1"/>
                </a:solidFill>
                <a:latin typeface="+mn-lt"/>
                <a:ea typeface="+mn-ea"/>
                <a:cs typeface="+mn-cs"/>
              </a:rPr>
              <a:t>JRE</a:t>
            </a:r>
            <a:r>
              <a:rPr lang="en-US" sz="1200" b="0" i="0" kern="1200" dirty="0">
                <a:solidFill>
                  <a:schemeClr val="tx1"/>
                </a:solidFill>
                <a:latin typeface="+mn-lt"/>
                <a:ea typeface="+mn-ea"/>
                <a:cs typeface="+mn-cs"/>
              </a:rPr>
              <a:t> stands for </a:t>
            </a:r>
            <a:r>
              <a:rPr lang="en-US" sz="1200" b="1" i="0" kern="1200" dirty="0">
                <a:solidFill>
                  <a:schemeClr val="tx1"/>
                </a:solidFill>
                <a:latin typeface="+mn-lt"/>
                <a:ea typeface="+mn-ea"/>
                <a:cs typeface="+mn-cs"/>
              </a:rPr>
              <a:t>“Java Runtime Environment”</a:t>
            </a:r>
            <a:r>
              <a:rPr lang="en-US" sz="1200" b="0" i="0" kern="1200" dirty="0">
                <a:solidFill>
                  <a:schemeClr val="tx1"/>
                </a:solidFill>
                <a:latin typeface="+mn-lt"/>
                <a:ea typeface="+mn-ea"/>
                <a:cs typeface="+mn-cs"/>
              </a:rPr>
              <a:t> and may also be written as </a:t>
            </a:r>
            <a:r>
              <a:rPr lang="en-US" sz="1200" b="1" i="0" kern="1200" dirty="0">
                <a:solidFill>
                  <a:schemeClr val="tx1"/>
                </a:solidFill>
                <a:latin typeface="+mn-lt"/>
                <a:ea typeface="+mn-ea"/>
                <a:cs typeface="+mn-cs"/>
              </a:rPr>
              <a:t>“Java RTE.”</a:t>
            </a:r>
            <a:r>
              <a:rPr lang="en-US" sz="1200" b="0" i="0" kern="1200" dirty="0">
                <a:solidFill>
                  <a:schemeClr val="tx1"/>
                </a:solidFill>
                <a:latin typeface="+mn-lt"/>
                <a:ea typeface="+mn-ea"/>
                <a:cs typeface="+mn-cs"/>
              </a:rPr>
              <a:t> The Java Runtime Environment provides the minimum requirements for executing a Java application; it consists of the </a:t>
            </a:r>
            <a:r>
              <a:rPr lang="en-US" sz="1200" b="0" i="1" kern="1200" dirty="0">
                <a:solidFill>
                  <a:schemeClr val="tx1"/>
                </a:solidFill>
                <a:latin typeface="+mn-lt"/>
                <a:ea typeface="+mn-ea"/>
                <a:cs typeface="+mn-cs"/>
              </a:rPr>
              <a:t>Java Virtual Machine (JVM), core classes</a:t>
            </a:r>
            <a:r>
              <a:rPr lang="en-US" sz="1200" b="0" i="0" kern="1200" dirty="0">
                <a:solidFill>
                  <a:schemeClr val="tx1"/>
                </a:solidFill>
                <a:latin typeface="+mn-lt"/>
                <a:ea typeface="+mn-ea"/>
                <a:cs typeface="+mn-cs"/>
              </a:rPr>
              <a:t>, and </a:t>
            </a:r>
            <a:r>
              <a:rPr lang="en-US" sz="1200" b="0" i="1" kern="1200" dirty="0">
                <a:solidFill>
                  <a:schemeClr val="tx1"/>
                </a:solidFill>
                <a:latin typeface="+mn-lt"/>
                <a:ea typeface="+mn-ea"/>
                <a:cs typeface="+mn-cs"/>
              </a:rPr>
              <a:t>supporting files</a:t>
            </a:r>
            <a:r>
              <a:rPr lang="en-US" sz="1200" b="0" i="0" kern="1200" dirty="0">
                <a:solidFill>
                  <a:schemeClr val="tx1"/>
                </a:solidFill>
                <a:latin typeface="+mn-lt"/>
                <a:ea typeface="+mn-ea"/>
                <a:cs typeface="+mn-cs"/>
              </a:rPr>
              <a:t>.</a:t>
            </a:r>
          </a:p>
          <a:p>
            <a:pPr fontAlgn="base"/>
            <a:r>
              <a:rPr lang="en-US" sz="1200" b="1" i="0" u="none" strike="noStrike" kern="1200" dirty="0">
                <a:solidFill>
                  <a:schemeClr val="tx1"/>
                </a:solidFill>
                <a:latin typeface="+mn-lt"/>
                <a:ea typeface="+mn-ea"/>
                <a:cs typeface="+mn-cs"/>
                <a:hlinkClick r:id="rId3"/>
              </a:rPr>
              <a:t>JAVA VIRTUAL MACHINE</a:t>
            </a:r>
            <a:endParaRPr lang="en-US" sz="1200" b="0" i="0" kern="1200" dirty="0">
              <a:solidFill>
                <a:schemeClr val="tx1"/>
              </a:solidFill>
              <a:latin typeface="+mn-lt"/>
              <a:ea typeface="+mn-ea"/>
              <a:cs typeface="+mn-cs"/>
            </a:endParaRPr>
          </a:p>
          <a:p>
            <a:pPr fontAlgn="base"/>
            <a:r>
              <a:rPr lang="en-US" dirty="0"/>
              <a:t/>
            </a:r>
            <a:br>
              <a:rPr lang="en-US" dirty="0"/>
            </a:br>
            <a:r>
              <a:rPr lang="en-US" dirty="0"/>
              <a:t/>
            </a:r>
            <a:br>
              <a:rPr lang="en-US" dirty="0"/>
            </a:br>
            <a:r>
              <a:rPr lang="en-US" sz="1200" b="0" i="0" kern="1200" dirty="0">
                <a:solidFill>
                  <a:schemeClr val="tx1"/>
                </a:solidFill>
                <a:latin typeface="+mn-lt"/>
                <a:ea typeface="+mn-ea"/>
                <a:cs typeface="+mn-cs"/>
              </a:rPr>
              <a:t>It is:</a:t>
            </a:r>
          </a:p>
          <a:p>
            <a:pPr fontAlgn="base"/>
            <a:r>
              <a:rPr lang="en-US" sz="1200" b="0" i="0" kern="1200" dirty="0">
                <a:solidFill>
                  <a:schemeClr val="tx1"/>
                </a:solidFill>
                <a:latin typeface="+mn-lt"/>
                <a:ea typeface="+mn-ea"/>
                <a:cs typeface="+mn-cs"/>
              </a:rPr>
              <a:t>A </a:t>
            </a:r>
            <a:r>
              <a:rPr lang="en-US" sz="1200" b="1" i="0" kern="1200" dirty="0">
                <a:solidFill>
                  <a:schemeClr val="tx1"/>
                </a:solidFill>
                <a:latin typeface="+mn-lt"/>
                <a:ea typeface="+mn-ea"/>
                <a:cs typeface="+mn-cs"/>
              </a:rPr>
              <a:t>specification</a:t>
            </a:r>
            <a:r>
              <a:rPr lang="en-US" sz="1200" b="0" i="0" kern="1200" dirty="0">
                <a:solidFill>
                  <a:schemeClr val="tx1"/>
                </a:solidFill>
                <a:latin typeface="+mn-lt"/>
                <a:ea typeface="+mn-ea"/>
                <a:cs typeface="+mn-cs"/>
              </a:rPr>
              <a:t> where working of Java Virtual Machine is specified. But implementation provider is independent to choose the algorithm. Its implementation has been provided by Sun and other companies.</a:t>
            </a:r>
          </a:p>
          <a:p>
            <a:pPr fontAlgn="base"/>
            <a:r>
              <a:rPr lang="en-US" sz="1200" b="0" i="0" kern="1200" dirty="0">
                <a:solidFill>
                  <a:schemeClr val="tx1"/>
                </a:solidFill>
                <a:latin typeface="+mn-lt"/>
                <a:ea typeface="+mn-ea"/>
                <a:cs typeface="+mn-cs"/>
              </a:rPr>
              <a:t>An </a:t>
            </a:r>
            <a:r>
              <a:rPr lang="en-US" sz="1200" b="1" i="0" kern="1200" dirty="0">
                <a:solidFill>
                  <a:schemeClr val="tx1"/>
                </a:solidFill>
                <a:latin typeface="+mn-lt"/>
                <a:ea typeface="+mn-ea"/>
                <a:cs typeface="+mn-cs"/>
              </a:rPr>
              <a:t>implementation</a:t>
            </a:r>
            <a:r>
              <a:rPr lang="en-US" sz="1200" b="0" i="0" kern="1200" dirty="0">
                <a:solidFill>
                  <a:schemeClr val="tx1"/>
                </a:solidFill>
                <a:latin typeface="+mn-lt"/>
                <a:ea typeface="+mn-ea"/>
                <a:cs typeface="+mn-cs"/>
              </a:rPr>
              <a:t> is a computer program that meets the requirements of the JVM specification</a:t>
            </a:r>
          </a:p>
          <a:p>
            <a:pPr fontAlgn="base"/>
            <a:r>
              <a:rPr lang="en-US" sz="1200" b="1" i="0" kern="1200" dirty="0">
                <a:solidFill>
                  <a:schemeClr val="tx1"/>
                </a:solidFill>
                <a:latin typeface="+mn-lt"/>
                <a:ea typeface="+mn-ea"/>
                <a:cs typeface="+mn-cs"/>
              </a:rPr>
              <a:t>Runtime Instance</a:t>
            </a:r>
            <a:r>
              <a:rPr lang="en-US" sz="1200" b="0" i="0" kern="1200" dirty="0">
                <a:solidFill>
                  <a:schemeClr val="tx1"/>
                </a:solidFill>
                <a:latin typeface="+mn-lt"/>
                <a:ea typeface="+mn-ea"/>
                <a:cs typeface="+mn-cs"/>
              </a:rPr>
              <a:t> Whenever you write java command on the command prompt to run the java class, an instance of JVM is created.</a:t>
            </a:r>
          </a:p>
          <a:p>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13</a:t>
            </a:fld>
            <a:endParaRPr lang="en-US"/>
          </a:p>
        </p:txBody>
      </p:sp>
    </p:spTree>
    <p:extLst>
      <p:ext uri="{BB962C8B-B14F-4D97-AF65-F5344CB8AC3E}">
        <p14:creationId xmlns:p14="http://schemas.microsoft.com/office/powerpoint/2010/main" val="4217201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text editor and compiling from the command line is the most basic way of creating a Java program, but there are tools available to make it easier to create Java programs called IDEs</a:t>
            </a:r>
            <a:br>
              <a:rPr lang="en-US" dirty="0"/>
            </a:br>
            <a:r>
              <a:rPr lang="en-US" dirty="0"/>
              <a:t/>
            </a:r>
            <a:br>
              <a:rPr lang="en-US" dirty="0"/>
            </a:br>
            <a:r>
              <a:rPr lang="en-US" dirty="0" err="1"/>
              <a:t>Netbeans</a:t>
            </a:r>
            <a:r>
              <a:rPr lang="en-US" dirty="0"/>
              <a:t> is an IDE from Oracle, the current owners of the Java language, and thus, is very easy to use with Java.</a:t>
            </a:r>
          </a:p>
          <a:p>
            <a:pPr lvl="1"/>
            <a:r>
              <a:rPr lang="en-US" dirty="0"/>
              <a:t>If you install </a:t>
            </a:r>
            <a:r>
              <a:rPr lang="en-US" dirty="0" err="1"/>
              <a:t>Netbeans</a:t>
            </a:r>
            <a:r>
              <a:rPr lang="en-US" dirty="0"/>
              <a:t>, it will guide you through installing the JDK</a:t>
            </a:r>
          </a:p>
          <a:p>
            <a:r>
              <a:rPr lang="en-US" dirty="0"/>
              <a:t>Eclipse is a third-party open-source IDE that is very powerful and popular.</a:t>
            </a:r>
          </a:p>
          <a:p>
            <a:pPr lvl="1"/>
            <a:r>
              <a:rPr lang="en-US" dirty="0"/>
              <a:t>You may need to install the JDK successfully before installing Eclipse.</a:t>
            </a:r>
          </a:p>
          <a:p>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14</a:t>
            </a:fld>
            <a:endParaRPr lang="en-IN"/>
          </a:p>
        </p:txBody>
      </p:sp>
    </p:spTree>
    <p:extLst>
      <p:ext uri="{BB962C8B-B14F-4D97-AF65-F5344CB8AC3E}">
        <p14:creationId xmlns:p14="http://schemas.microsoft.com/office/powerpoint/2010/main" val="1553949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text editor and compiling from the command line is the most basic way of creating a Java program, but there are tools available to make it easier to create Java programs called IDEs</a:t>
            </a:r>
            <a:br>
              <a:rPr lang="en-US" dirty="0"/>
            </a:br>
            <a:r>
              <a:rPr lang="en-US" dirty="0"/>
              <a:t/>
            </a:r>
            <a:br>
              <a:rPr lang="en-US" dirty="0"/>
            </a:br>
            <a:r>
              <a:rPr lang="en-US" dirty="0" err="1"/>
              <a:t>Netbeans</a:t>
            </a:r>
            <a:r>
              <a:rPr lang="en-US" dirty="0"/>
              <a:t> is an IDE from Oracle, the current owners of the Java language, and thus, is very easy to use with Java.</a:t>
            </a:r>
          </a:p>
          <a:p>
            <a:pPr lvl="1"/>
            <a:r>
              <a:rPr lang="en-US" dirty="0"/>
              <a:t>If you install </a:t>
            </a:r>
            <a:r>
              <a:rPr lang="en-US" dirty="0" err="1"/>
              <a:t>Netbeans</a:t>
            </a:r>
            <a:r>
              <a:rPr lang="en-US" dirty="0"/>
              <a:t>, it will guide you through installing the JDK</a:t>
            </a:r>
          </a:p>
          <a:p>
            <a:r>
              <a:rPr lang="en-US" dirty="0"/>
              <a:t>Eclipse is a third-party open-source IDE that is very powerful and popular.</a:t>
            </a:r>
          </a:p>
          <a:p>
            <a:pPr lvl="1"/>
            <a:r>
              <a:rPr lang="en-US" dirty="0"/>
              <a:t>You may need to install the JDK successfully before installing Eclipse.</a:t>
            </a:r>
          </a:p>
          <a:p>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15</a:t>
            </a:fld>
            <a:endParaRPr lang="en-IN"/>
          </a:p>
        </p:txBody>
      </p:sp>
    </p:spTree>
    <p:extLst>
      <p:ext uri="{BB962C8B-B14F-4D97-AF65-F5344CB8AC3E}">
        <p14:creationId xmlns:p14="http://schemas.microsoft.com/office/powerpoint/2010/main" val="1553949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1" i="0" kern="1200" dirty="0">
                <a:solidFill>
                  <a:schemeClr val="tx1"/>
                </a:solidFill>
                <a:latin typeface="+mn-lt"/>
                <a:ea typeface="+mn-ea"/>
                <a:cs typeface="+mn-cs"/>
              </a:rPr>
              <a:t>JDK</a:t>
            </a:r>
            <a:r>
              <a:rPr lang="en-US" sz="1200" b="0" i="0" kern="1200" dirty="0">
                <a:solidFill>
                  <a:schemeClr val="tx1"/>
                </a:solidFill>
                <a:latin typeface="+mn-lt"/>
                <a:ea typeface="+mn-ea"/>
                <a:cs typeface="+mn-cs"/>
              </a:rPr>
              <a:t> – </a:t>
            </a:r>
            <a:r>
              <a:rPr lang="en-US" sz="1200" b="1" i="0" kern="1200" dirty="0">
                <a:solidFill>
                  <a:schemeClr val="tx1"/>
                </a:solidFill>
                <a:latin typeface="+mn-lt"/>
                <a:ea typeface="+mn-ea"/>
                <a:cs typeface="+mn-cs"/>
              </a:rPr>
              <a:t>Java Development Kit</a:t>
            </a:r>
            <a:r>
              <a:rPr lang="en-US" sz="1200" b="0" i="0" kern="1200" dirty="0">
                <a:solidFill>
                  <a:schemeClr val="tx1"/>
                </a:solidFill>
                <a:latin typeface="+mn-lt"/>
                <a:ea typeface="+mn-ea"/>
                <a:cs typeface="+mn-cs"/>
              </a:rPr>
              <a:t> (in short JDK) is Kit which provides the environment to </a:t>
            </a:r>
            <a:r>
              <a:rPr lang="en-US" sz="1200" b="1" i="0" kern="1200" dirty="0">
                <a:solidFill>
                  <a:schemeClr val="tx1"/>
                </a:solidFill>
                <a:latin typeface="+mn-lt"/>
                <a:ea typeface="+mn-ea"/>
                <a:cs typeface="+mn-cs"/>
              </a:rPr>
              <a:t>develop and execute(run)</a:t>
            </a:r>
            <a:r>
              <a:rPr lang="en-US" sz="1200" b="0" i="0" kern="1200" dirty="0">
                <a:solidFill>
                  <a:schemeClr val="tx1"/>
                </a:solidFill>
                <a:latin typeface="+mn-lt"/>
                <a:ea typeface="+mn-ea"/>
                <a:cs typeface="+mn-cs"/>
              </a:rPr>
              <a:t> the Java program. JDK is a kit(or package) which includes two things</a:t>
            </a:r>
          </a:p>
          <a:p>
            <a:pPr lvl="2" fontAlgn="base"/>
            <a:r>
              <a:rPr lang="en-US" sz="1200" b="0" i="0" kern="1200" dirty="0">
                <a:solidFill>
                  <a:schemeClr val="tx1"/>
                </a:solidFill>
                <a:latin typeface="+mn-lt"/>
                <a:ea typeface="+mn-ea"/>
                <a:cs typeface="+mn-cs"/>
              </a:rPr>
              <a:t>Development Tools(to provide an environment to develop your java programs)</a:t>
            </a:r>
          </a:p>
          <a:p>
            <a:pPr lvl="2" fontAlgn="base"/>
            <a:r>
              <a:rPr lang="en-US" sz="1200" b="0" i="0" kern="1200" dirty="0">
                <a:solidFill>
                  <a:schemeClr val="tx1"/>
                </a:solidFill>
                <a:latin typeface="+mn-lt"/>
                <a:ea typeface="+mn-ea"/>
                <a:cs typeface="+mn-cs"/>
              </a:rPr>
              <a:t>JRE (to execute your java program).</a:t>
            </a:r>
          </a:p>
          <a:p>
            <a:pPr fontAlgn="base"/>
            <a:r>
              <a:rPr lang="en-US" sz="1200" b="1" i="0" kern="1200" dirty="0">
                <a:solidFill>
                  <a:schemeClr val="tx1"/>
                </a:solidFill>
                <a:latin typeface="+mn-lt"/>
                <a:ea typeface="+mn-ea"/>
                <a:cs typeface="+mn-cs"/>
              </a:rPr>
              <a:t>Note : </a:t>
            </a:r>
            <a:r>
              <a:rPr lang="en-US" sz="1200" b="0" i="0" kern="1200" dirty="0">
                <a:solidFill>
                  <a:schemeClr val="tx1"/>
                </a:solidFill>
                <a:latin typeface="+mn-lt"/>
                <a:ea typeface="+mn-ea"/>
                <a:cs typeface="+mn-cs"/>
              </a:rPr>
              <a:t>JDK is only used by Java Developers.</a:t>
            </a:r>
          </a:p>
          <a:p>
            <a:pPr fontAlgn="base"/>
            <a:r>
              <a:rPr lang="en-US" sz="1200" b="1" i="0" kern="1200" dirty="0">
                <a:solidFill>
                  <a:schemeClr val="tx1"/>
                </a:solidFill>
                <a:latin typeface="+mn-lt"/>
                <a:ea typeface="+mn-ea"/>
                <a:cs typeface="+mn-cs"/>
              </a:rPr>
              <a:t>JRE</a:t>
            </a:r>
            <a:r>
              <a:rPr lang="en-US" sz="1200" b="0" i="0" kern="1200" dirty="0">
                <a:solidFill>
                  <a:schemeClr val="tx1"/>
                </a:solidFill>
                <a:latin typeface="+mn-lt"/>
                <a:ea typeface="+mn-ea"/>
                <a:cs typeface="+mn-cs"/>
              </a:rPr>
              <a:t> – </a:t>
            </a:r>
            <a:r>
              <a:rPr lang="en-US" sz="1200" b="1" i="0" kern="1200" dirty="0">
                <a:solidFill>
                  <a:schemeClr val="tx1"/>
                </a:solidFill>
                <a:latin typeface="+mn-lt"/>
                <a:ea typeface="+mn-ea"/>
                <a:cs typeface="+mn-cs"/>
              </a:rPr>
              <a:t>Java Runtime Environment</a:t>
            </a:r>
            <a:r>
              <a:rPr lang="en-US" sz="1200" b="0" i="0" kern="1200" dirty="0">
                <a:solidFill>
                  <a:schemeClr val="tx1"/>
                </a:solidFill>
                <a:latin typeface="+mn-lt"/>
                <a:ea typeface="+mn-ea"/>
                <a:cs typeface="+mn-cs"/>
              </a:rPr>
              <a:t> (to say JRE) is an installation package which provides environment to </a:t>
            </a:r>
            <a:r>
              <a:rPr lang="en-US" sz="1200" b="1" i="0" kern="1200" dirty="0">
                <a:solidFill>
                  <a:schemeClr val="tx1"/>
                </a:solidFill>
                <a:latin typeface="+mn-lt"/>
                <a:ea typeface="+mn-ea"/>
                <a:cs typeface="+mn-cs"/>
              </a:rPr>
              <a:t>only run(not develop)</a:t>
            </a:r>
            <a:r>
              <a:rPr lang="en-US" sz="1200" b="0" i="0" kern="1200" dirty="0">
                <a:solidFill>
                  <a:schemeClr val="tx1"/>
                </a:solidFill>
                <a:latin typeface="+mn-lt"/>
                <a:ea typeface="+mn-ea"/>
                <a:cs typeface="+mn-cs"/>
              </a:rPr>
              <a:t> the java program(or application)onto your machine. JRE is only used by them who only wants to run the Java Programs i.e. end users of your system.</a:t>
            </a:r>
          </a:p>
          <a:p>
            <a:pPr fontAlgn="base"/>
            <a:r>
              <a:rPr lang="en-US" sz="1200" b="1" i="0" kern="1200" dirty="0">
                <a:solidFill>
                  <a:schemeClr val="tx1"/>
                </a:solidFill>
                <a:latin typeface="+mn-lt"/>
                <a:ea typeface="+mn-ea"/>
                <a:cs typeface="+mn-cs"/>
              </a:rPr>
              <a:t>JVM</a:t>
            </a:r>
            <a:r>
              <a:rPr lang="en-US" sz="1200" b="0" i="0" kern="1200" dirty="0">
                <a:solidFill>
                  <a:schemeClr val="tx1"/>
                </a:solidFill>
                <a:latin typeface="+mn-lt"/>
                <a:ea typeface="+mn-ea"/>
                <a:cs typeface="+mn-cs"/>
              </a:rPr>
              <a:t> – </a:t>
            </a:r>
            <a:r>
              <a:rPr lang="en-US" sz="1200" b="1" i="0" kern="1200" dirty="0">
                <a:solidFill>
                  <a:schemeClr val="tx1"/>
                </a:solidFill>
                <a:latin typeface="+mn-lt"/>
                <a:ea typeface="+mn-ea"/>
                <a:cs typeface="+mn-cs"/>
              </a:rPr>
              <a:t>Java Virtual machine</a:t>
            </a:r>
            <a:r>
              <a:rPr lang="en-US" sz="1200" b="0" i="0" kern="1200" dirty="0">
                <a:solidFill>
                  <a:schemeClr val="tx1"/>
                </a:solidFill>
                <a:latin typeface="+mn-lt"/>
                <a:ea typeface="+mn-ea"/>
                <a:cs typeface="+mn-cs"/>
              </a:rPr>
              <a:t>(JVM) is a very important part of both JDK and JRE because it is contained or inbuilt in both. Whatever Java program you run using JRE or JDK goes into JVM and JVM is responsible for </a:t>
            </a:r>
            <a:r>
              <a:rPr lang="en-US" sz="1200" b="1" i="0" kern="1200" dirty="0">
                <a:solidFill>
                  <a:schemeClr val="tx1"/>
                </a:solidFill>
                <a:latin typeface="+mn-lt"/>
                <a:ea typeface="+mn-ea"/>
                <a:cs typeface="+mn-cs"/>
              </a:rPr>
              <a:t>executing the java program line by line</a:t>
            </a:r>
            <a:r>
              <a:rPr lang="en-US" sz="1200" b="0" i="0" kern="1200" dirty="0">
                <a:solidFill>
                  <a:schemeClr val="tx1"/>
                </a:solidFill>
                <a:latin typeface="+mn-lt"/>
                <a:ea typeface="+mn-ea"/>
                <a:cs typeface="+mn-cs"/>
              </a:rPr>
              <a:t> hence it is also known as interpreter.</a:t>
            </a:r>
          </a:p>
          <a:p>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16</a:t>
            </a:fld>
            <a:endParaRPr lang="en-US"/>
          </a:p>
        </p:txBody>
      </p:sp>
    </p:spTree>
    <p:extLst>
      <p:ext uri="{BB962C8B-B14F-4D97-AF65-F5344CB8AC3E}">
        <p14:creationId xmlns:p14="http://schemas.microsoft.com/office/powerpoint/2010/main" val="1386162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text editor and compiling from the command line is the most basic way of creating a Java program, but there are tools available to make it easier to create Java programs called IDEs</a:t>
            </a:r>
            <a:br>
              <a:rPr lang="en-US" dirty="0"/>
            </a:br>
            <a:r>
              <a:rPr lang="en-US" dirty="0"/>
              <a:t/>
            </a:r>
            <a:br>
              <a:rPr lang="en-US" dirty="0"/>
            </a:br>
            <a:r>
              <a:rPr lang="en-US" dirty="0" err="1"/>
              <a:t>Netbeans</a:t>
            </a:r>
            <a:r>
              <a:rPr lang="en-US" dirty="0"/>
              <a:t> is an IDE from Oracle, the current owners of the Java language, and thus, is very easy to use with Java.</a:t>
            </a:r>
          </a:p>
          <a:p>
            <a:pPr lvl="1"/>
            <a:r>
              <a:rPr lang="en-US" dirty="0"/>
              <a:t>If you install </a:t>
            </a:r>
            <a:r>
              <a:rPr lang="en-US" dirty="0" err="1"/>
              <a:t>Netbeans</a:t>
            </a:r>
            <a:r>
              <a:rPr lang="en-US" dirty="0"/>
              <a:t>, it will guide you through installing the JDK</a:t>
            </a:r>
          </a:p>
          <a:p>
            <a:r>
              <a:rPr lang="en-US" dirty="0"/>
              <a:t>Eclipse is a third-party open-source IDE that is very powerful and popular.</a:t>
            </a:r>
          </a:p>
          <a:p>
            <a:pPr lvl="1"/>
            <a:r>
              <a:rPr lang="en-US" dirty="0"/>
              <a:t>You may need to install the JDK successfully before installing Eclipse.</a:t>
            </a:r>
          </a:p>
          <a:p>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17</a:t>
            </a:fld>
            <a:endParaRPr lang="en-IN"/>
          </a:p>
        </p:txBody>
      </p:sp>
    </p:spTree>
    <p:extLst>
      <p:ext uri="{BB962C8B-B14F-4D97-AF65-F5344CB8AC3E}">
        <p14:creationId xmlns:p14="http://schemas.microsoft.com/office/powerpoint/2010/main" val="1553949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18</a:t>
            </a:fld>
            <a:endParaRPr lang="en-IN"/>
          </a:p>
        </p:txBody>
      </p:sp>
    </p:spTree>
    <p:extLst>
      <p:ext uri="{BB962C8B-B14F-4D97-AF65-F5344CB8AC3E}">
        <p14:creationId xmlns:p14="http://schemas.microsoft.com/office/powerpoint/2010/main" val="1627716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19</a:t>
            </a:fld>
            <a:endParaRPr lang="en-IN"/>
          </a:p>
        </p:txBody>
      </p:sp>
    </p:spTree>
    <p:extLst>
      <p:ext uri="{BB962C8B-B14F-4D97-AF65-F5344CB8AC3E}">
        <p14:creationId xmlns:p14="http://schemas.microsoft.com/office/powerpoint/2010/main" val="4067872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20</a:t>
            </a:fld>
            <a:endParaRPr lang="en-IN"/>
          </a:p>
        </p:txBody>
      </p:sp>
    </p:spTree>
    <p:extLst>
      <p:ext uri="{BB962C8B-B14F-4D97-AF65-F5344CB8AC3E}">
        <p14:creationId xmlns:p14="http://schemas.microsoft.com/office/powerpoint/2010/main" val="3338031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21</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22</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500" dirty="0">
                <a:latin typeface="Georgia" pitchFamily="18" charset="0"/>
              </a:rPr>
              <a:t>The name of the class defined by the program is HelloWorld, which is same as name of file(HelloWorld.java). This is not a coincidence. In Java, all codes must reside inside a class and there is at most one public class which contain main() method.</a:t>
            </a:r>
          </a:p>
          <a:p>
            <a:endParaRPr lang="en-US" sz="500" dirty="0">
              <a:latin typeface="Georg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500" dirty="0">
                <a:latin typeface="Georgia" pitchFamily="18" charset="0"/>
              </a:rPr>
              <a:t>By convention, the name of the main class(class which contain main method) should match the name of the file that holds the program.</a:t>
            </a:r>
          </a:p>
          <a:p>
            <a:endParaRPr lang="en-IN" sz="500" dirty="0">
              <a:latin typeface="Georgia" pitchFamily="18" charset="0"/>
            </a:endParaRPr>
          </a:p>
          <a:p>
            <a:pPr lvl="1"/>
            <a:r>
              <a:rPr lang="en-US" sz="500" dirty="0">
                <a:latin typeface="Georgia" pitchFamily="18" charset="0"/>
              </a:rPr>
              <a:t/>
            </a:r>
            <a:br>
              <a:rPr lang="en-US" sz="500" dirty="0">
                <a:latin typeface="Georgia" pitchFamily="18" charset="0"/>
              </a:rPr>
            </a:br>
            <a:r>
              <a:rPr lang="en-US" sz="500" dirty="0">
                <a:latin typeface="Georgia" pitchFamily="18" charset="0"/>
              </a:rPr>
              <a:t/>
            </a:r>
            <a:br>
              <a:rPr lang="en-US" sz="500" dirty="0">
                <a:latin typeface="Georgia" pitchFamily="18" charset="0"/>
              </a:rPr>
            </a:br>
            <a:r>
              <a:rPr lang="en-US" sz="500" dirty="0">
                <a:latin typeface="Georgia" pitchFamily="18" charset="0"/>
              </a:rPr>
              <a:t>This will create a file called “</a:t>
            </a:r>
            <a:r>
              <a:rPr lang="en-US" sz="500" dirty="0" err="1">
                <a:latin typeface="Georgia" pitchFamily="18" charset="0"/>
              </a:rPr>
              <a:t>YourProgramName.class</a:t>
            </a:r>
            <a:r>
              <a:rPr lang="en-US" sz="500" dirty="0">
                <a:latin typeface="Georgia" pitchFamily="18" charset="0"/>
              </a:rPr>
              <a:t>”.  This contains the Java Byte Code for your program.</a:t>
            </a:r>
          </a:p>
          <a:p>
            <a:r>
              <a:rPr lang="en-US" sz="500" dirty="0">
                <a:latin typeface="Georgia" pitchFamily="18" charset="0"/>
              </a:rPr>
              <a:t>You can run a java program from either a Windows or Unix command prompt with the following command:</a:t>
            </a:r>
            <a:br>
              <a:rPr lang="en-US" sz="500" dirty="0">
                <a:latin typeface="Georgia" pitchFamily="18" charset="0"/>
              </a:rPr>
            </a:br>
            <a:r>
              <a:rPr lang="en-US" sz="500" dirty="0">
                <a:latin typeface="Georgia" pitchFamily="18" charset="0"/>
              </a:rPr>
              <a:t/>
            </a:r>
            <a:br>
              <a:rPr lang="en-US" sz="500" dirty="0">
                <a:latin typeface="Georgia" pitchFamily="18" charset="0"/>
              </a:rPr>
            </a:br>
            <a:r>
              <a:rPr lang="en-US" sz="500" dirty="0">
                <a:latin typeface="Georgia" pitchFamily="18" charset="0"/>
              </a:rPr>
              <a:t>Notes:</a:t>
            </a:r>
          </a:p>
          <a:p>
            <a:pPr lvl="1"/>
            <a:r>
              <a:rPr lang="en-US" sz="500" dirty="0">
                <a:latin typeface="Georgia" pitchFamily="18" charset="0"/>
              </a:rPr>
              <a:t>Your source file should end in “.java” </a:t>
            </a:r>
          </a:p>
          <a:p>
            <a:pPr lvl="1"/>
            <a:r>
              <a:rPr lang="en-US" sz="500" dirty="0">
                <a:latin typeface="Georgia" pitchFamily="18" charset="0"/>
              </a:rPr>
              <a:t>When you run your Java program just use the name of your source file WITHOUT “.java”</a:t>
            </a:r>
          </a:p>
          <a:p>
            <a:pPr lvl="1"/>
            <a:endParaRPr lang="en-US" sz="500" dirty="0">
              <a:latin typeface="Georgia" pitchFamily="18" charset="0"/>
            </a:endParaRPr>
          </a:p>
          <a:p>
            <a:endParaRPr lang="en-IN" sz="500" dirty="0">
              <a:latin typeface="Georgia" pitchFamily="18" charset="0"/>
            </a:endParaRPr>
          </a:p>
        </p:txBody>
      </p:sp>
      <p:sp>
        <p:nvSpPr>
          <p:cNvPr id="4" name="Slide Number Placeholder 3"/>
          <p:cNvSpPr>
            <a:spLocks noGrp="1"/>
          </p:cNvSpPr>
          <p:nvPr>
            <p:ph type="sldNum" sz="quarter" idx="5"/>
          </p:nvPr>
        </p:nvSpPr>
        <p:spPr/>
        <p:txBody>
          <a:bodyPr/>
          <a:lstStyle/>
          <a:p>
            <a:fld id="{B2160481-0518-43D6-A47A-BCDEF741352D}" type="slidenum">
              <a:rPr lang="en-IN" smtClean="0"/>
              <a:t>5</a:t>
            </a:fld>
            <a:endParaRPr lang="en-IN"/>
          </a:p>
        </p:txBody>
      </p:sp>
    </p:spTree>
    <p:extLst>
      <p:ext uri="{BB962C8B-B14F-4D97-AF65-F5344CB8AC3E}">
        <p14:creationId xmlns:p14="http://schemas.microsoft.com/office/powerpoint/2010/main" val="2442183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23</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24</a:t>
            </a:fld>
            <a:endParaRPr lang="en-IN"/>
          </a:p>
        </p:txBody>
      </p:sp>
    </p:spTree>
    <p:extLst>
      <p:ext uri="{BB962C8B-B14F-4D97-AF65-F5344CB8AC3E}">
        <p14:creationId xmlns:p14="http://schemas.microsoft.com/office/powerpoint/2010/main" val="1415791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25</a:t>
            </a:fld>
            <a:endParaRPr lang="en-IN"/>
          </a:p>
        </p:txBody>
      </p:sp>
    </p:spTree>
    <p:extLst>
      <p:ext uri="{BB962C8B-B14F-4D97-AF65-F5344CB8AC3E}">
        <p14:creationId xmlns:p14="http://schemas.microsoft.com/office/powerpoint/2010/main" val="1837234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26</a:t>
            </a:fld>
            <a:endParaRPr lang="en-IN"/>
          </a:p>
        </p:txBody>
      </p:sp>
    </p:spTree>
    <p:extLst>
      <p:ext uri="{BB962C8B-B14F-4D97-AF65-F5344CB8AC3E}">
        <p14:creationId xmlns:p14="http://schemas.microsoft.com/office/powerpoint/2010/main" val="4222776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Unicode is a universal international standard character encoding that is capable of representing most of the world's written </a:t>
            </a:r>
            <a:r>
              <a:rPr lang="en-US" sz="1200" kern="1200" dirty="0" err="1">
                <a:solidFill>
                  <a:schemeClr val="tx1"/>
                </a:solidFill>
                <a:latin typeface="+mn-lt"/>
                <a:ea typeface="+mn-ea"/>
                <a:cs typeface="+mn-cs"/>
              </a:rPr>
              <a:t>languages.</a:t>
            </a:r>
            <a:r>
              <a:rPr lang="en-US" sz="1200" b="0" i="0" kern="1200" dirty="0" err="1">
                <a:solidFill>
                  <a:schemeClr val="tx1"/>
                </a:solidFill>
                <a:latin typeface="+mn-lt"/>
                <a:ea typeface="+mn-ea"/>
                <a:cs typeface="+mn-cs"/>
              </a:rPr>
              <a:t>Why</a:t>
            </a:r>
            <a:r>
              <a:rPr lang="en-US" sz="1200" b="0" i="0" kern="1200" dirty="0">
                <a:solidFill>
                  <a:schemeClr val="tx1"/>
                </a:solidFill>
                <a:latin typeface="+mn-lt"/>
                <a:ea typeface="+mn-ea"/>
                <a:cs typeface="+mn-cs"/>
              </a:rPr>
              <a:t> java uses Unicode System?</a:t>
            </a:r>
          </a:p>
          <a:p>
            <a:r>
              <a:rPr lang="en-US" sz="1200" kern="1200" dirty="0">
                <a:solidFill>
                  <a:schemeClr val="tx1"/>
                </a:solidFill>
                <a:latin typeface="+mn-lt"/>
                <a:ea typeface="+mn-ea"/>
                <a:cs typeface="+mn-cs"/>
              </a:rPr>
              <a:t>Before Unicode, there were many language </a:t>
            </a:r>
            <a:r>
              <a:rPr lang="en-US" sz="1200" kern="1200" dirty="0" err="1">
                <a:solidFill>
                  <a:schemeClr val="tx1"/>
                </a:solidFill>
                <a:latin typeface="+mn-lt"/>
                <a:ea typeface="+mn-ea"/>
                <a:cs typeface="+mn-cs"/>
              </a:rPr>
              <a:t>standards:</a:t>
            </a:r>
            <a:r>
              <a:rPr lang="en-US" sz="1200" b="1" kern="1200" dirty="0" err="1">
                <a:solidFill>
                  <a:schemeClr val="tx1"/>
                </a:solidFill>
                <a:latin typeface="+mn-lt"/>
                <a:ea typeface="+mn-ea"/>
                <a:cs typeface="+mn-cs"/>
              </a:rPr>
              <a:t>ASCII</a:t>
            </a:r>
            <a:r>
              <a:rPr lang="en-US" sz="1200" kern="1200" dirty="0">
                <a:solidFill>
                  <a:schemeClr val="tx1"/>
                </a:solidFill>
                <a:latin typeface="+mn-lt"/>
                <a:ea typeface="+mn-ea"/>
                <a:cs typeface="+mn-cs"/>
              </a:rPr>
              <a:t> (American Standard Code for Information Interchange) for the United States.</a:t>
            </a:r>
          </a:p>
          <a:p>
            <a:r>
              <a:rPr lang="en-US" sz="1200" b="1" kern="1200" dirty="0">
                <a:solidFill>
                  <a:schemeClr val="tx1"/>
                </a:solidFill>
                <a:latin typeface="+mn-lt"/>
                <a:ea typeface="+mn-ea"/>
                <a:cs typeface="+mn-cs"/>
              </a:rPr>
              <a:t>ISO 8859-1</a:t>
            </a:r>
            <a:r>
              <a:rPr lang="en-US" sz="1200" kern="1200" dirty="0">
                <a:solidFill>
                  <a:schemeClr val="tx1"/>
                </a:solidFill>
                <a:latin typeface="+mn-lt"/>
                <a:ea typeface="+mn-ea"/>
                <a:cs typeface="+mn-cs"/>
              </a:rPr>
              <a:t> for Western European Language.</a:t>
            </a:r>
          </a:p>
          <a:p>
            <a:r>
              <a:rPr lang="en-US" sz="1200" b="1" kern="1200" dirty="0">
                <a:solidFill>
                  <a:schemeClr val="tx1"/>
                </a:solidFill>
                <a:latin typeface="+mn-lt"/>
                <a:ea typeface="+mn-ea"/>
                <a:cs typeface="+mn-cs"/>
              </a:rPr>
              <a:t>KOI-8</a:t>
            </a:r>
            <a:r>
              <a:rPr lang="en-US" sz="1200" kern="1200" dirty="0">
                <a:solidFill>
                  <a:schemeClr val="tx1"/>
                </a:solidFill>
                <a:latin typeface="+mn-lt"/>
                <a:ea typeface="+mn-ea"/>
                <a:cs typeface="+mn-cs"/>
              </a:rPr>
              <a:t> for Russian.</a:t>
            </a:r>
          </a:p>
          <a:p>
            <a:r>
              <a:rPr lang="en-US" sz="1200" b="1" kern="1200" dirty="0">
                <a:solidFill>
                  <a:schemeClr val="tx1"/>
                </a:solidFill>
                <a:latin typeface="+mn-lt"/>
                <a:ea typeface="+mn-ea"/>
                <a:cs typeface="+mn-cs"/>
              </a:rPr>
              <a:t>GB18030 and BIG-5</a:t>
            </a:r>
            <a:r>
              <a:rPr lang="en-US" sz="1200" kern="1200" dirty="0">
                <a:solidFill>
                  <a:schemeClr val="tx1"/>
                </a:solidFill>
                <a:latin typeface="+mn-lt"/>
                <a:ea typeface="+mn-ea"/>
                <a:cs typeface="+mn-cs"/>
              </a:rPr>
              <a:t> for </a:t>
            </a:r>
            <a:r>
              <a:rPr lang="en-US" sz="1200" kern="1200" dirty="0" err="1">
                <a:solidFill>
                  <a:schemeClr val="tx1"/>
                </a:solidFill>
                <a:latin typeface="+mn-lt"/>
                <a:ea typeface="+mn-ea"/>
                <a:cs typeface="+mn-cs"/>
              </a:rPr>
              <a:t>chinese</a:t>
            </a:r>
            <a:r>
              <a:rPr lang="en-US" sz="1200" kern="1200" dirty="0">
                <a:solidFill>
                  <a:schemeClr val="tx1"/>
                </a:solidFill>
                <a:latin typeface="+mn-lt"/>
                <a:ea typeface="+mn-ea"/>
                <a:cs typeface="+mn-cs"/>
              </a:rPr>
              <a:t>, and so on.</a:t>
            </a:r>
          </a:p>
          <a:p>
            <a:r>
              <a:rPr lang="en-US" sz="1200" b="0" i="0" kern="1200" dirty="0">
                <a:solidFill>
                  <a:schemeClr val="tx1"/>
                </a:solidFill>
                <a:latin typeface="+mn-lt"/>
                <a:ea typeface="+mn-ea"/>
                <a:cs typeface="+mn-cs"/>
              </a:rPr>
              <a:t>Problem</a:t>
            </a:r>
          </a:p>
          <a:p>
            <a:r>
              <a:rPr lang="en-US" sz="1200" b="1" kern="1200" dirty="0">
                <a:solidFill>
                  <a:schemeClr val="tx1"/>
                </a:solidFill>
                <a:latin typeface="+mn-lt"/>
                <a:ea typeface="+mn-ea"/>
                <a:cs typeface="+mn-cs"/>
              </a:rPr>
              <a:t>This caused two </a:t>
            </a:r>
            <a:r>
              <a:rPr lang="en-US" sz="1200" b="1" kern="1200" dirty="0" err="1">
                <a:solidFill>
                  <a:schemeClr val="tx1"/>
                </a:solidFill>
                <a:latin typeface="+mn-lt"/>
                <a:ea typeface="+mn-ea"/>
                <a:cs typeface="+mn-cs"/>
              </a:rPr>
              <a:t>problems:</a:t>
            </a:r>
            <a:r>
              <a:rPr lang="en-US" sz="1200" kern="1200" dirty="0" err="1">
                <a:solidFill>
                  <a:schemeClr val="tx1"/>
                </a:solidFill>
                <a:latin typeface="+mn-lt"/>
                <a:ea typeface="+mn-ea"/>
                <a:cs typeface="+mn-cs"/>
              </a:rPr>
              <a:t>A</a:t>
            </a:r>
            <a:r>
              <a:rPr lang="en-US" sz="1200" kern="1200" dirty="0">
                <a:solidFill>
                  <a:schemeClr val="tx1"/>
                </a:solidFill>
                <a:latin typeface="+mn-lt"/>
                <a:ea typeface="+mn-ea"/>
                <a:cs typeface="+mn-cs"/>
              </a:rPr>
              <a:t> particular code value corresponds to different letters in the various language standards.</a:t>
            </a:r>
          </a:p>
          <a:p>
            <a:r>
              <a:rPr lang="en-US" sz="1200" kern="1200" dirty="0">
                <a:solidFill>
                  <a:schemeClr val="tx1"/>
                </a:solidFill>
                <a:latin typeface="+mn-lt"/>
                <a:ea typeface="+mn-ea"/>
                <a:cs typeface="+mn-cs"/>
              </a:rPr>
              <a:t>The encodings for languages with large character sets have variable </a:t>
            </a:r>
            <a:r>
              <a:rPr lang="en-US" sz="1200" kern="1200" dirty="0" err="1">
                <a:solidFill>
                  <a:schemeClr val="tx1"/>
                </a:solidFill>
                <a:latin typeface="+mn-lt"/>
                <a:ea typeface="+mn-ea"/>
                <a:cs typeface="+mn-cs"/>
              </a:rPr>
              <a:t>length.Some</a:t>
            </a:r>
            <a:r>
              <a:rPr lang="en-US" sz="1200" kern="1200" dirty="0">
                <a:solidFill>
                  <a:schemeClr val="tx1"/>
                </a:solidFill>
                <a:latin typeface="+mn-lt"/>
                <a:ea typeface="+mn-ea"/>
                <a:cs typeface="+mn-cs"/>
              </a:rPr>
              <a:t> common characters are encoded as single bytes, other require two or more byte.</a:t>
            </a:r>
          </a:p>
          <a:p>
            <a:r>
              <a:rPr lang="en-US" sz="1200" b="0" i="0" kern="1200" dirty="0">
                <a:solidFill>
                  <a:schemeClr val="tx1"/>
                </a:solidFill>
                <a:latin typeface="+mn-lt"/>
                <a:ea typeface="+mn-ea"/>
                <a:cs typeface="+mn-cs"/>
              </a:rPr>
              <a:t>Solution</a:t>
            </a:r>
          </a:p>
          <a:p>
            <a:r>
              <a:rPr lang="en-US" sz="1200" kern="1200" dirty="0">
                <a:solidFill>
                  <a:schemeClr val="tx1"/>
                </a:solidFill>
                <a:latin typeface="+mn-lt"/>
                <a:ea typeface="+mn-ea"/>
                <a:cs typeface="+mn-cs"/>
              </a:rPr>
              <a:t>To solve these problems, a new language standard was developed i.e. Unicode </a:t>
            </a:r>
            <a:r>
              <a:rPr lang="en-US" sz="1200" kern="1200" dirty="0" err="1">
                <a:solidFill>
                  <a:schemeClr val="tx1"/>
                </a:solidFill>
                <a:latin typeface="+mn-lt"/>
                <a:ea typeface="+mn-ea"/>
                <a:cs typeface="+mn-cs"/>
              </a:rPr>
              <a:t>System.In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unicode</a:t>
            </a:r>
            <a:r>
              <a:rPr lang="en-US" sz="1200" kern="1200" dirty="0">
                <a:solidFill>
                  <a:schemeClr val="tx1"/>
                </a:solidFill>
                <a:latin typeface="+mn-lt"/>
                <a:ea typeface="+mn-ea"/>
                <a:cs typeface="+mn-cs"/>
              </a:rPr>
              <a:t>, character holds 2 byte, so java also uses 2 byte for </a:t>
            </a:r>
            <a:r>
              <a:rPr lang="en-US" sz="1200" kern="1200" dirty="0" err="1">
                <a:solidFill>
                  <a:schemeClr val="tx1"/>
                </a:solidFill>
                <a:latin typeface="+mn-lt"/>
                <a:ea typeface="+mn-ea"/>
                <a:cs typeface="+mn-cs"/>
              </a:rPr>
              <a:t>characters.</a:t>
            </a:r>
            <a:r>
              <a:rPr lang="en-US" sz="1200" b="1" kern="1200" dirty="0" err="1">
                <a:solidFill>
                  <a:schemeClr val="tx1"/>
                </a:solidFill>
                <a:latin typeface="+mn-lt"/>
                <a:ea typeface="+mn-ea"/>
                <a:cs typeface="+mn-cs"/>
              </a:rPr>
              <a:t>lowest</a:t>
            </a:r>
            <a:r>
              <a:rPr lang="en-US" sz="1200" b="1" kern="1200" dirty="0">
                <a:solidFill>
                  <a:schemeClr val="tx1"/>
                </a:solidFill>
                <a:latin typeface="+mn-lt"/>
                <a:ea typeface="+mn-ea"/>
                <a:cs typeface="+mn-cs"/>
              </a:rPr>
              <a:t> value:</a:t>
            </a:r>
            <a:r>
              <a:rPr lang="en-US" sz="1200" kern="1200" dirty="0">
                <a:solidFill>
                  <a:schemeClr val="tx1"/>
                </a:solidFill>
                <a:latin typeface="+mn-lt"/>
                <a:ea typeface="+mn-ea"/>
                <a:cs typeface="+mn-cs"/>
              </a:rPr>
              <a:t>\u0000</a:t>
            </a:r>
            <a:r>
              <a:rPr lang="en-US" sz="1200" b="1" kern="1200" dirty="0">
                <a:solidFill>
                  <a:schemeClr val="tx1"/>
                </a:solidFill>
                <a:latin typeface="+mn-lt"/>
                <a:ea typeface="+mn-ea"/>
                <a:cs typeface="+mn-cs"/>
              </a:rPr>
              <a:t>highest value: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uFFFF</a:t>
            </a:r>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27</a:t>
            </a:fld>
            <a:endParaRPr lang="en-US"/>
          </a:p>
        </p:txBody>
      </p:sp>
    </p:spTree>
    <p:extLst>
      <p:ext uri="{BB962C8B-B14F-4D97-AF65-F5344CB8AC3E}">
        <p14:creationId xmlns:p14="http://schemas.microsoft.com/office/powerpoint/2010/main" val="2777464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28</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29</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 String in Java is actually a non-primitive data type, because it refers to an object. The String object has methods that is used to perform certain operations on strings. </a:t>
            </a:r>
            <a:r>
              <a:rPr lang="en-US" sz="1200" b="1" i="0" kern="1200" dirty="0">
                <a:solidFill>
                  <a:schemeClr val="tx1"/>
                </a:solidFill>
                <a:latin typeface="+mn-lt"/>
                <a:ea typeface="+mn-ea"/>
                <a:cs typeface="+mn-cs"/>
              </a:rPr>
              <a:t>Don't worry if you don't understand the term "object" just yet</a:t>
            </a:r>
            <a:r>
              <a:rPr lang="en-US" sz="1200" b="0" i="0" kern="1200" dirty="0">
                <a:solidFill>
                  <a:schemeClr val="tx1"/>
                </a:solidFill>
                <a:latin typeface="+mn-lt"/>
                <a:ea typeface="+mn-ea"/>
                <a:cs typeface="+mn-cs"/>
              </a:rPr>
              <a:t>. We will learn more about strings and objects in a later chapter.</a:t>
            </a:r>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30</a:t>
            </a:fld>
            <a:endParaRPr lang="en-US"/>
          </a:p>
        </p:txBody>
      </p:sp>
    </p:spTree>
    <p:extLst>
      <p:ext uri="{BB962C8B-B14F-4D97-AF65-F5344CB8AC3E}">
        <p14:creationId xmlns:p14="http://schemas.microsoft.com/office/powerpoint/2010/main" val="23208560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31</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a:t>
            </a:r>
            <a:r>
              <a:rPr lang="en-US" baseline="0" dirty="0"/>
              <a:t> the concept </a:t>
            </a:r>
            <a:r>
              <a:rPr lang="en-US" baseline="0"/>
              <a:t>of data types </a:t>
            </a:r>
            <a:r>
              <a:rPr lang="en-US" baseline="0" dirty="0"/>
              <a:t>was not evolved, to declare a variable we would write </a:t>
            </a:r>
          </a:p>
          <a:p>
            <a:r>
              <a:rPr lang="en-US" baseline="0" dirty="0" err="1"/>
              <a:t>var</a:t>
            </a:r>
            <a:r>
              <a:rPr lang="en-US" baseline="0" dirty="0"/>
              <a:t> a:=10;(As per PASCAL)</a:t>
            </a:r>
          </a:p>
          <a:p>
            <a:r>
              <a:rPr lang="en-US" baseline="0" dirty="0"/>
              <a:t>So, according to the value initialized the compiler assumes the byte usage. So, later if we want to widen the variable m/y usage or narrow, it was not possible. That’s how data types was concept was introduced. It was first introduced in C by Dennis Ritchie.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32</a:t>
            </a:fld>
            <a:endParaRPr lang="en-US"/>
          </a:p>
        </p:txBody>
      </p:sp>
    </p:spTree>
    <p:extLst>
      <p:ext uri="{BB962C8B-B14F-4D97-AF65-F5344CB8AC3E}">
        <p14:creationId xmlns:p14="http://schemas.microsoft.com/office/powerpoint/2010/main" val="149570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500" dirty="0">
                <a:latin typeface="Georgia" pitchFamily="18" charset="0"/>
              </a:rPr>
              <a:t>The name of the class defined by the program is HelloWorld, which is same as name of file(HelloWorld.java). This is not a coincidence. In Java, all codes must reside inside a class and there is at most one public class which contain main() method.</a:t>
            </a:r>
          </a:p>
          <a:p>
            <a:endParaRPr lang="en-US" sz="500" dirty="0">
              <a:latin typeface="Georg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500" dirty="0">
                <a:latin typeface="Georgia" pitchFamily="18" charset="0"/>
              </a:rPr>
              <a:t>By convention, the name of the main class(class which contain main method) should match the name of the file that holds the program.</a:t>
            </a:r>
          </a:p>
          <a:p>
            <a:endParaRPr lang="en-IN" sz="500" dirty="0">
              <a:latin typeface="Georgia" pitchFamily="18" charset="0"/>
            </a:endParaRPr>
          </a:p>
          <a:p>
            <a:pPr lvl="1"/>
            <a:r>
              <a:rPr lang="en-US" sz="500" dirty="0">
                <a:latin typeface="Georgia" pitchFamily="18" charset="0"/>
              </a:rPr>
              <a:t/>
            </a:r>
            <a:br>
              <a:rPr lang="en-US" sz="500" dirty="0">
                <a:latin typeface="Georgia" pitchFamily="18" charset="0"/>
              </a:rPr>
            </a:br>
            <a:r>
              <a:rPr lang="en-US" sz="500" dirty="0">
                <a:latin typeface="Georgia" pitchFamily="18" charset="0"/>
              </a:rPr>
              <a:t/>
            </a:r>
            <a:br>
              <a:rPr lang="en-US" sz="500" dirty="0">
                <a:latin typeface="Georgia" pitchFamily="18" charset="0"/>
              </a:rPr>
            </a:br>
            <a:r>
              <a:rPr lang="en-US" sz="500" dirty="0">
                <a:latin typeface="Georgia" pitchFamily="18" charset="0"/>
              </a:rPr>
              <a:t>This will create a file called “</a:t>
            </a:r>
            <a:r>
              <a:rPr lang="en-US" sz="500" dirty="0" err="1">
                <a:latin typeface="Georgia" pitchFamily="18" charset="0"/>
              </a:rPr>
              <a:t>YourProgramName.class</a:t>
            </a:r>
            <a:r>
              <a:rPr lang="en-US" sz="500" dirty="0">
                <a:latin typeface="Georgia" pitchFamily="18" charset="0"/>
              </a:rPr>
              <a:t>”.  This contains the Java Byte Code for your program.</a:t>
            </a:r>
          </a:p>
          <a:p>
            <a:r>
              <a:rPr lang="en-US" sz="500" dirty="0">
                <a:latin typeface="Georgia" pitchFamily="18" charset="0"/>
              </a:rPr>
              <a:t>You can run a java program from either a Windows or Unix command prompt with the following command:</a:t>
            </a:r>
            <a:br>
              <a:rPr lang="en-US" sz="500" dirty="0">
                <a:latin typeface="Georgia" pitchFamily="18" charset="0"/>
              </a:rPr>
            </a:br>
            <a:r>
              <a:rPr lang="en-US" sz="500" dirty="0">
                <a:latin typeface="Georgia" pitchFamily="18" charset="0"/>
              </a:rPr>
              <a:t/>
            </a:r>
            <a:br>
              <a:rPr lang="en-US" sz="500" dirty="0">
                <a:latin typeface="Georgia" pitchFamily="18" charset="0"/>
              </a:rPr>
            </a:br>
            <a:r>
              <a:rPr lang="en-US" sz="500" dirty="0">
                <a:latin typeface="Georgia" pitchFamily="18" charset="0"/>
              </a:rPr>
              <a:t>Notes:</a:t>
            </a:r>
          </a:p>
          <a:p>
            <a:pPr lvl="1"/>
            <a:r>
              <a:rPr lang="en-US" sz="500" dirty="0">
                <a:latin typeface="Georgia" pitchFamily="18" charset="0"/>
              </a:rPr>
              <a:t>Your source file should end in “.java” </a:t>
            </a:r>
          </a:p>
          <a:p>
            <a:pPr lvl="1"/>
            <a:r>
              <a:rPr lang="en-US" sz="500" dirty="0">
                <a:latin typeface="Georgia" pitchFamily="18" charset="0"/>
              </a:rPr>
              <a:t>When you run your Java program just use the name of your source file WITHOUT “.java”</a:t>
            </a:r>
          </a:p>
          <a:p>
            <a:pPr lvl="1"/>
            <a:endParaRPr lang="en-US" sz="500" dirty="0">
              <a:latin typeface="Georgia" pitchFamily="18" charset="0"/>
            </a:endParaRPr>
          </a:p>
          <a:p>
            <a:endParaRPr lang="en-IN" sz="500" dirty="0">
              <a:latin typeface="Georgia" pitchFamily="18" charset="0"/>
            </a:endParaRPr>
          </a:p>
        </p:txBody>
      </p:sp>
      <p:sp>
        <p:nvSpPr>
          <p:cNvPr id="4" name="Slide Number Placeholder 3"/>
          <p:cNvSpPr>
            <a:spLocks noGrp="1"/>
          </p:cNvSpPr>
          <p:nvPr>
            <p:ph type="sldNum" sz="quarter" idx="5"/>
          </p:nvPr>
        </p:nvSpPr>
        <p:spPr/>
        <p:txBody>
          <a:bodyPr/>
          <a:lstStyle/>
          <a:p>
            <a:fld id="{B2160481-0518-43D6-A47A-BCDEF741352D}" type="slidenum">
              <a:rPr lang="en-IN" smtClean="0"/>
              <a:t>6</a:t>
            </a:fld>
            <a:endParaRPr lang="en-IN"/>
          </a:p>
        </p:txBody>
      </p:sp>
    </p:spTree>
    <p:extLst>
      <p:ext uri="{BB962C8B-B14F-4D97-AF65-F5344CB8AC3E}">
        <p14:creationId xmlns:p14="http://schemas.microsoft.com/office/powerpoint/2010/main" val="24421835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33</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34</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35</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36</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37</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38</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39</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40</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41</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42</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text editor and compiling from the command line is the most basic way of creating a Java program, but there are tools available to make it easier to create Java programs called IDEs</a:t>
            </a:r>
            <a:br>
              <a:rPr lang="en-US" dirty="0"/>
            </a:br>
            <a:r>
              <a:rPr lang="en-US" dirty="0"/>
              <a:t/>
            </a:r>
            <a:br>
              <a:rPr lang="en-US" dirty="0"/>
            </a:br>
            <a:r>
              <a:rPr lang="en-US" dirty="0" err="1"/>
              <a:t>Netbeans</a:t>
            </a:r>
            <a:r>
              <a:rPr lang="en-US" dirty="0"/>
              <a:t> is an IDE from Oracle, the current owners of the Java language, and thus, is very easy to use with Java.</a:t>
            </a:r>
          </a:p>
          <a:p>
            <a:pPr lvl="1"/>
            <a:r>
              <a:rPr lang="en-US" dirty="0"/>
              <a:t>If you install </a:t>
            </a:r>
            <a:r>
              <a:rPr lang="en-US" dirty="0" err="1"/>
              <a:t>Netbeans</a:t>
            </a:r>
            <a:r>
              <a:rPr lang="en-US" dirty="0"/>
              <a:t>, it will guide you through installing the JDK</a:t>
            </a:r>
          </a:p>
          <a:p>
            <a:r>
              <a:rPr lang="en-US" dirty="0"/>
              <a:t>Eclipse is a third-party open-source IDE that is very powerful and popular.</a:t>
            </a:r>
          </a:p>
          <a:p>
            <a:pPr lvl="1"/>
            <a:r>
              <a:rPr lang="en-US" dirty="0"/>
              <a:t>You may need to install the JDK successfully before installing Eclipse.</a:t>
            </a:r>
          </a:p>
          <a:p>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7</a:t>
            </a:fld>
            <a:endParaRPr lang="en-IN"/>
          </a:p>
        </p:txBody>
      </p:sp>
    </p:spTree>
    <p:extLst>
      <p:ext uri="{BB962C8B-B14F-4D97-AF65-F5344CB8AC3E}">
        <p14:creationId xmlns:p14="http://schemas.microsoft.com/office/powerpoint/2010/main" val="15539494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43</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44</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45</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46</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47</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48</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49</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50</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51</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52</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text editor and compiling from the command line is the most basic way of creating a Java program, but there are tools available to make it easier to create Java programs called IDEs</a:t>
            </a:r>
            <a:br>
              <a:rPr lang="en-US" dirty="0"/>
            </a:br>
            <a:r>
              <a:rPr lang="en-US" dirty="0"/>
              <a:t/>
            </a:r>
            <a:br>
              <a:rPr lang="en-US" dirty="0"/>
            </a:br>
            <a:r>
              <a:rPr lang="en-US" dirty="0" err="1"/>
              <a:t>Netbeans</a:t>
            </a:r>
            <a:r>
              <a:rPr lang="en-US" dirty="0"/>
              <a:t> is an IDE from Oracle, the current owners of the Java language, and thus, is very easy to use with Java.</a:t>
            </a:r>
          </a:p>
          <a:p>
            <a:pPr lvl="1"/>
            <a:r>
              <a:rPr lang="en-US" dirty="0"/>
              <a:t>If you install </a:t>
            </a:r>
            <a:r>
              <a:rPr lang="en-US" dirty="0" err="1"/>
              <a:t>Netbeans</a:t>
            </a:r>
            <a:r>
              <a:rPr lang="en-US" dirty="0"/>
              <a:t>, it will guide you through installing the JDK</a:t>
            </a:r>
          </a:p>
          <a:p>
            <a:r>
              <a:rPr lang="en-US" dirty="0"/>
              <a:t>Eclipse is a third-party open-source IDE that is very powerful and popular.</a:t>
            </a:r>
          </a:p>
          <a:p>
            <a:pPr lvl="1"/>
            <a:r>
              <a:rPr lang="en-US" dirty="0"/>
              <a:t>You may need to install the JDK successfully before installing Eclipse.</a:t>
            </a:r>
          </a:p>
          <a:p>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8</a:t>
            </a:fld>
            <a:endParaRPr lang="en-IN"/>
          </a:p>
        </p:txBody>
      </p:sp>
    </p:spTree>
    <p:extLst>
      <p:ext uri="{BB962C8B-B14F-4D97-AF65-F5344CB8AC3E}">
        <p14:creationId xmlns:p14="http://schemas.microsoft.com/office/powerpoint/2010/main" val="15539494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53</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54</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Local Variables are a variable that are declared inside the body of a method.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They are defined Outside a method declaration. They are Object specific and are known as instance variables.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Static variables are initialized only once, at the start of the program execution. </a:t>
            </a:r>
          </a:p>
          <a:p>
            <a:pPr marL="171450" indent="-171450">
              <a:buFont typeface="Arial" panose="020B0604020202020204" pitchFamily="34" charset="0"/>
              <a:buChar char="•"/>
            </a:pPr>
            <a:endParaRPr lang="en-US" sz="1200" dirty="0"/>
          </a:p>
          <a:p>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55</a:t>
            </a:fld>
            <a:endParaRPr lang="en-IN"/>
          </a:p>
        </p:txBody>
      </p:sp>
    </p:spTree>
    <p:extLst>
      <p:ext uri="{BB962C8B-B14F-4D97-AF65-F5344CB8AC3E}">
        <p14:creationId xmlns:p14="http://schemas.microsoft.com/office/powerpoint/2010/main" val="25523414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56</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57</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58</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59</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60</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61</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62</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Clr>
                <a:srgbClr val="C00000"/>
              </a:buClr>
              <a:buFont typeface="Arial" pitchFamily="34" charset="0"/>
              <a:buChar char="•"/>
            </a:pPr>
            <a:r>
              <a:rPr lang="en-US" sz="1200" dirty="0"/>
              <a:t> Java source code can be run on all operating systems.</a:t>
            </a:r>
          </a:p>
          <a:p>
            <a:pPr>
              <a:buClr>
                <a:srgbClr val="C00000"/>
              </a:buClr>
              <a:buFont typeface="Arial" pitchFamily="34" charset="0"/>
              <a:buChar char="•"/>
            </a:pPr>
            <a:r>
              <a:rPr lang="en-US" sz="1200" dirty="0"/>
              <a:t> A program is written in a language which is a human readable language. For the source code to be understood by the machine, it needs to be in a language understood by machines, typically a machine-level language.</a:t>
            </a:r>
          </a:p>
          <a:p>
            <a:pPr>
              <a:buClr>
                <a:srgbClr val="C00000"/>
              </a:buClr>
              <a:buFont typeface="Arial" pitchFamily="34" charset="0"/>
              <a:buChar char="•"/>
            </a:pPr>
            <a:r>
              <a:rPr lang="en-US" sz="1200" dirty="0"/>
              <a:t>The compiler converts the high-level language (human language) into a format understood by the machines. </a:t>
            </a:r>
          </a:p>
          <a:p>
            <a:pPr>
              <a:buClr>
                <a:srgbClr val="C00000"/>
              </a:buClr>
              <a:buFont typeface="Arial" pitchFamily="34" charset="0"/>
              <a:buChar char="•"/>
            </a:pPr>
            <a:r>
              <a:rPr lang="en-US" sz="1200" dirty="0"/>
              <a:t>This executable code may be a sequence of machine instructions that can be executed by the CPU directly, or it may be an intermediate representation that is interpreted by a virtual machine. This intermediate representation in Java is the </a:t>
            </a:r>
            <a:r>
              <a:rPr lang="en-US" sz="1200" b="1" dirty="0"/>
              <a:t>Java Byte Code.</a:t>
            </a:r>
            <a:endParaRPr lang="en-US" sz="1200" dirty="0"/>
          </a:p>
          <a:p>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9</a:t>
            </a:fld>
            <a:endParaRPr lang="en-US"/>
          </a:p>
        </p:txBody>
      </p:sp>
    </p:spTree>
    <p:extLst>
      <p:ext uri="{BB962C8B-B14F-4D97-AF65-F5344CB8AC3E}">
        <p14:creationId xmlns:p14="http://schemas.microsoft.com/office/powerpoint/2010/main" val="29289158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63</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64</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65</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66</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67</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68</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69</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70</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71</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72</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text editor and compiling from the command line is the most basic way of creating a Java program, but there are tools available to make it easier to create Java programs called IDEs</a:t>
            </a:r>
            <a:br>
              <a:rPr lang="en-US" dirty="0"/>
            </a:br>
            <a:r>
              <a:rPr lang="en-US" dirty="0"/>
              <a:t/>
            </a:r>
            <a:br>
              <a:rPr lang="en-US" dirty="0"/>
            </a:br>
            <a:r>
              <a:rPr lang="en-US" dirty="0" err="1"/>
              <a:t>Netbeans</a:t>
            </a:r>
            <a:r>
              <a:rPr lang="en-US" dirty="0"/>
              <a:t> is an IDE from Oracle, the current owners of the Java language, and thus, is very easy to use with Java.</a:t>
            </a:r>
          </a:p>
          <a:p>
            <a:pPr lvl="1"/>
            <a:r>
              <a:rPr lang="en-US" dirty="0"/>
              <a:t>If you install </a:t>
            </a:r>
            <a:r>
              <a:rPr lang="en-US" dirty="0" err="1"/>
              <a:t>Netbeans</a:t>
            </a:r>
            <a:r>
              <a:rPr lang="en-US" dirty="0"/>
              <a:t>, it will guide you through installing the JDK</a:t>
            </a:r>
          </a:p>
          <a:p>
            <a:r>
              <a:rPr lang="en-US" dirty="0"/>
              <a:t>Eclipse is a third-party open-source IDE that is very powerful and popular.</a:t>
            </a:r>
          </a:p>
          <a:p>
            <a:pPr lvl="1"/>
            <a:r>
              <a:rPr lang="en-US" dirty="0"/>
              <a:t>You may need to install the JDK successfully before installing Eclipse.</a:t>
            </a:r>
          </a:p>
          <a:p>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10</a:t>
            </a:fld>
            <a:endParaRPr lang="en-IN"/>
          </a:p>
        </p:txBody>
      </p:sp>
    </p:spTree>
    <p:extLst>
      <p:ext uri="{BB962C8B-B14F-4D97-AF65-F5344CB8AC3E}">
        <p14:creationId xmlns:p14="http://schemas.microsoft.com/office/powerpoint/2010/main" val="15539494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73</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74</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75</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76</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77</a:t>
            </a:fld>
            <a:endParaRPr lang="en-IN"/>
          </a:p>
        </p:txBody>
      </p:sp>
    </p:spTree>
    <p:extLst>
      <p:ext uri="{BB962C8B-B14F-4D97-AF65-F5344CB8AC3E}">
        <p14:creationId xmlns:p14="http://schemas.microsoft.com/office/powerpoint/2010/main" val="1092960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a:solidFill>
                  <a:schemeClr val="tx1"/>
                </a:solidFill>
                <a:latin typeface="+mn-lt"/>
                <a:ea typeface="+mn-ea"/>
                <a:cs typeface="+mn-cs"/>
              </a:rPr>
              <a:t>n the case of Java, </a:t>
            </a:r>
            <a:r>
              <a:rPr lang="en-US" sz="1200" b="1" i="0" kern="1200" dirty="0">
                <a:solidFill>
                  <a:schemeClr val="tx1"/>
                </a:solidFill>
                <a:latin typeface="+mn-lt"/>
                <a:ea typeface="+mn-ea"/>
                <a:cs typeface="+mn-cs"/>
              </a:rPr>
              <a:t>it is the magic of </a:t>
            </a:r>
            <a:r>
              <a:rPr lang="en-US" sz="1200" b="1" i="0" kern="1200" dirty="0" err="1">
                <a:solidFill>
                  <a:schemeClr val="tx1"/>
                </a:solidFill>
                <a:latin typeface="+mn-lt"/>
                <a:ea typeface="+mn-ea"/>
                <a:cs typeface="+mn-cs"/>
              </a:rPr>
              <a:t>Bytecode</a:t>
            </a:r>
            <a:r>
              <a:rPr lang="en-US" sz="1200" b="1" i="0" kern="1200" dirty="0">
                <a:solidFill>
                  <a:schemeClr val="tx1"/>
                </a:solidFill>
                <a:latin typeface="+mn-lt"/>
                <a:ea typeface="+mn-ea"/>
                <a:cs typeface="+mn-cs"/>
              </a:rPr>
              <a:t> that makes it platform independent</a:t>
            </a:r>
            <a:r>
              <a:rPr lang="en-US" sz="1200" b="0" i="0" kern="1200" dirty="0">
                <a:solidFill>
                  <a:schemeClr val="tx1"/>
                </a:solidFill>
                <a:latin typeface="+mn-lt"/>
                <a:ea typeface="+mn-ea"/>
                <a:cs typeface="+mn-cs"/>
              </a:rPr>
              <a:t>.</a:t>
            </a:r>
          </a:p>
          <a:p>
            <a:pPr fontAlgn="base"/>
            <a:r>
              <a:rPr lang="en-US" sz="1200" b="0" i="0" kern="1200" dirty="0">
                <a:solidFill>
                  <a:schemeClr val="tx1"/>
                </a:solidFill>
                <a:latin typeface="+mn-lt"/>
                <a:ea typeface="+mn-ea"/>
                <a:cs typeface="+mn-cs"/>
              </a:rPr>
              <a:t>This adds to an important feature in the JAVA language termed as </a:t>
            </a:r>
            <a:r>
              <a:rPr lang="en-US" sz="1200" b="1" i="0" kern="1200" dirty="0">
                <a:solidFill>
                  <a:schemeClr val="tx1"/>
                </a:solidFill>
                <a:latin typeface="+mn-lt"/>
                <a:ea typeface="+mn-ea"/>
                <a:cs typeface="+mn-cs"/>
              </a:rPr>
              <a:t>portability</a:t>
            </a:r>
            <a:r>
              <a:rPr lang="en-US" sz="1200" b="0" i="0" kern="1200" dirty="0">
                <a:solidFill>
                  <a:schemeClr val="tx1"/>
                </a:solidFill>
                <a:latin typeface="+mn-lt"/>
                <a:ea typeface="+mn-ea"/>
                <a:cs typeface="+mn-cs"/>
              </a:rPr>
              <a:t>. Every system has its own JVM which gets installed automatically when the </a:t>
            </a:r>
            <a:r>
              <a:rPr lang="en-US" sz="1200" b="0" i="0" kern="1200" dirty="0" err="1">
                <a:solidFill>
                  <a:schemeClr val="tx1"/>
                </a:solidFill>
                <a:latin typeface="+mn-lt"/>
                <a:ea typeface="+mn-ea"/>
                <a:cs typeface="+mn-cs"/>
              </a:rPr>
              <a:t>jdk</a:t>
            </a:r>
            <a:r>
              <a:rPr lang="en-US" sz="1200" b="0" i="0" kern="1200" dirty="0">
                <a:solidFill>
                  <a:schemeClr val="tx1"/>
                </a:solidFill>
                <a:latin typeface="+mn-lt"/>
                <a:ea typeface="+mn-ea"/>
                <a:cs typeface="+mn-cs"/>
              </a:rPr>
              <a:t> software is installed. For every operating system separate JVM is available which is capable to read the .class file or byte code.</a:t>
            </a:r>
          </a:p>
          <a:p>
            <a:pPr fontAlgn="base"/>
            <a:r>
              <a:rPr lang="en-US" sz="1200" b="0" i="0" kern="1200" dirty="0">
                <a:solidFill>
                  <a:schemeClr val="tx1"/>
                </a:solidFill>
                <a:latin typeface="+mn-lt"/>
                <a:ea typeface="+mn-ea"/>
                <a:cs typeface="+mn-cs"/>
              </a:rPr>
              <a:t>An important point to be noted is that while </a:t>
            </a:r>
            <a:r>
              <a:rPr lang="en-US" sz="1200" b="1" i="0" kern="1200" dirty="0">
                <a:solidFill>
                  <a:schemeClr val="tx1"/>
                </a:solidFill>
                <a:latin typeface="+mn-lt"/>
                <a:ea typeface="+mn-ea"/>
                <a:cs typeface="+mn-cs"/>
              </a:rPr>
              <a:t>JAVA is platform-independent language, the JVM is platform-dependent.</a:t>
            </a:r>
            <a:r>
              <a:rPr lang="en-US" sz="1200" b="0" i="0" kern="1200" dirty="0">
                <a:solidFill>
                  <a:schemeClr val="tx1"/>
                </a:solidFill>
                <a:latin typeface="+mn-lt"/>
                <a:ea typeface="+mn-ea"/>
                <a:cs typeface="+mn-cs"/>
              </a:rPr>
              <a:t> Different JVM is designed for different OS and byte code is able to run on different OS.</a:t>
            </a:r>
          </a:p>
          <a:p>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11</a:t>
            </a:fld>
            <a:endParaRPr lang="en-US"/>
          </a:p>
        </p:txBody>
      </p:sp>
    </p:spTree>
    <p:extLst>
      <p:ext uri="{BB962C8B-B14F-4D97-AF65-F5344CB8AC3E}">
        <p14:creationId xmlns:p14="http://schemas.microsoft.com/office/powerpoint/2010/main" val="3435292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text editor and compiling from the command line is the most basic way of creating a Java program, but there are tools available to make it easier to create Java programs called IDEs</a:t>
            </a:r>
            <a:br>
              <a:rPr lang="en-US" dirty="0"/>
            </a:br>
            <a:r>
              <a:rPr lang="en-US" dirty="0"/>
              <a:t/>
            </a:r>
            <a:br>
              <a:rPr lang="en-US" dirty="0"/>
            </a:br>
            <a:r>
              <a:rPr lang="en-US" dirty="0" err="1"/>
              <a:t>Netbeans</a:t>
            </a:r>
            <a:r>
              <a:rPr lang="en-US" dirty="0"/>
              <a:t> is an IDE from Oracle, the current owners of the Java language, and thus, is very easy to use with Java.</a:t>
            </a:r>
          </a:p>
          <a:p>
            <a:pPr lvl="1"/>
            <a:r>
              <a:rPr lang="en-US" dirty="0"/>
              <a:t>If you install </a:t>
            </a:r>
            <a:r>
              <a:rPr lang="en-US" dirty="0" err="1"/>
              <a:t>Netbeans</a:t>
            </a:r>
            <a:r>
              <a:rPr lang="en-US" dirty="0"/>
              <a:t>, it will guide you through installing the JDK</a:t>
            </a:r>
          </a:p>
          <a:p>
            <a:r>
              <a:rPr lang="en-US" dirty="0"/>
              <a:t>Eclipse is a third-party open-source IDE that is very powerful and popular.</a:t>
            </a:r>
          </a:p>
          <a:p>
            <a:pPr lvl="1"/>
            <a:r>
              <a:rPr lang="en-US" dirty="0"/>
              <a:t>You may need to install the JDK successfully before installing Eclipse.</a:t>
            </a:r>
          </a:p>
          <a:p>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12</a:t>
            </a:fld>
            <a:endParaRPr lang="en-IN"/>
          </a:p>
        </p:txBody>
      </p:sp>
    </p:spTree>
    <p:extLst>
      <p:ext uri="{BB962C8B-B14F-4D97-AF65-F5344CB8AC3E}">
        <p14:creationId xmlns:p14="http://schemas.microsoft.com/office/powerpoint/2010/main" val="15539494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p:cNvSpPr>
            <a:spLocks noGrp="1"/>
          </p:cNvSpPr>
          <p:nvPr>
            <p:ph type="title"/>
          </p:nvPr>
        </p:nvSpPr>
        <p:spPr>
          <a:xfrm>
            <a:off x="838200" y="2362200"/>
            <a:ext cx="8001000" cy="914400"/>
          </a:xfrm>
        </p:spPr>
        <p:txBody>
          <a:bodyPr/>
          <a:lstStyle>
            <a:lvl1pPr algn="ctr">
              <a:defRPr b="1"/>
            </a:lvl1pPr>
          </a:lstStyle>
          <a:p>
            <a:r>
              <a:rPr lang="en-US"/>
              <a:t>Click to edit Master title style</a:t>
            </a:r>
          </a:p>
        </p:txBody>
      </p:sp>
      <p:sp>
        <p:nvSpPr>
          <p:cNvPr id="6" name="TextBox 11"/>
          <p:cNvSpPr txBox="1">
            <a:spLocks noChangeArrowheads="1"/>
          </p:cNvSpPr>
          <p:nvPr userDrawn="1"/>
        </p:nvSpPr>
        <p:spPr bwMode="auto">
          <a:xfrm>
            <a:off x="6073538" y="6587867"/>
            <a:ext cx="29182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a:t>
            </a:r>
            <a:r>
              <a:rPr lang="en-US" sz="1200" dirty="0" smtClean="0">
                <a:solidFill>
                  <a:srgbClr val="595959"/>
                </a:solidFill>
                <a:latin typeface="Cambria" panose="02040503050406030204" pitchFamily="18" charset="0"/>
              </a:rPr>
              <a:t>2021</a:t>
            </a:r>
            <a:r>
              <a:rPr lang="en-US" sz="1200" baseline="0" dirty="0" smtClean="0">
                <a:solidFill>
                  <a:srgbClr val="595959"/>
                </a:solidFill>
                <a:latin typeface="Cambria" panose="02040503050406030204" pitchFamily="18" charset="0"/>
              </a:rPr>
              <a:t> </a:t>
            </a:r>
            <a:r>
              <a:rPr lang="en-US" sz="1200" dirty="0" smtClean="0">
                <a:solidFill>
                  <a:srgbClr val="595959"/>
                </a:solidFill>
                <a:latin typeface="Cambria" panose="02040503050406030204" pitchFamily="18" charset="0"/>
              </a:rPr>
              <a:t>SMART </a:t>
            </a:r>
            <a:r>
              <a:rPr lang="en-US" sz="1200" dirty="0">
                <a:solidFill>
                  <a:srgbClr val="595959"/>
                </a:solidFill>
                <a:latin typeface="Cambria" panose="02040503050406030204" pitchFamily="18" charset="0"/>
              </a:rPr>
              <a:t>Training Resources Pvt. Ltd.</a:t>
            </a:r>
          </a:p>
        </p:txBody>
      </p:sp>
      <p:sp>
        <p:nvSpPr>
          <p:cNvPr id="7" name="TextBox 10"/>
          <p:cNvSpPr txBox="1">
            <a:spLocks noChangeArrowheads="1"/>
          </p:cNvSpPr>
          <p:nvPr userDrawn="1"/>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Tree>
    <p:extLst>
      <p:ext uri="{BB962C8B-B14F-4D97-AF65-F5344CB8AC3E}">
        <p14:creationId xmlns:p14="http://schemas.microsoft.com/office/powerpoint/2010/main" val="1250594805"/>
      </p:ext>
    </p:extLst>
  </p:cSld>
  <p:clrMapOvr>
    <a:masterClrMapping/>
  </p:clrMapOvr>
  <p:transition spd="slow">
    <p:blinds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676400"/>
            <a:ext cx="8229600" cy="4297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0218953"/>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Georgia"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p>
            <a:pPr lvl="0"/>
            <a:r>
              <a:rPr lang="en-US" noProof="0"/>
              <a:t>Click icon to add picture</a:t>
            </a:r>
          </a:p>
        </p:txBody>
      </p:sp>
    </p:spTree>
    <p:extLst>
      <p:ext uri="{BB962C8B-B14F-4D97-AF65-F5344CB8AC3E}">
        <p14:creationId xmlns:p14="http://schemas.microsoft.com/office/powerpoint/2010/main" val="4171616148"/>
      </p:ext>
    </p:extLst>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Georgia"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923117265"/>
      </p:ext>
    </p:extLst>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4898962"/>
      </p:ext>
    </p:extLst>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4244335"/>
      </p:ext>
    </p:extLst>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vl1pPr>
          </a:lstStyle>
          <a:p>
            <a:r>
              <a:rPr lang="en-US"/>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045872010"/>
      </p:ext>
    </p:extLst>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6151116"/>
      </p:ext>
    </p:extLst>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04422344"/>
      </p:ext>
    </p:extLst>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86711932"/>
      </p:ext>
    </p:extLst>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extBox 10"/>
          <p:cNvSpPr txBox="1">
            <a:spLocks noChangeArrowheads="1"/>
          </p:cNvSpPr>
          <p:nvPr/>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
        <p:nvSpPr>
          <p:cNvPr id="6" name="TextBox 11"/>
          <p:cNvSpPr txBox="1">
            <a:spLocks noChangeArrowheads="1"/>
          </p:cNvSpPr>
          <p:nvPr/>
        </p:nvSpPr>
        <p:spPr bwMode="auto">
          <a:xfrm>
            <a:off x="6073538" y="6587867"/>
            <a:ext cx="29182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a:t>
            </a:r>
            <a:r>
              <a:rPr lang="en-US" sz="1200" dirty="0" smtClean="0">
                <a:solidFill>
                  <a:srgbClr val="595959"/>
                </a:solidFill>
                <a:latin typeface="Cambria" panose="02040503050406030204" pitchFamily="18" charset="0"/>
              </a:rPr>
              <a:t>2021 </a:t>
            </a:r>
            <a:r>
              <a:rPr lang="en-US" sz="1200" dirty="0">
                <a:solidFill>
                  <a:srgbClr val="595959"/>
                </a:solidFill>
                <a:latin typeface="Cambria" panose="02040503050406030204" pitchFamily="18" charset="0"/>
              </a:rPr>
              <a:t>SMART Training Resources Pvt. Ltd.</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Lst>
  <p:transition spd="slow">
    <p:fade/>
  </p:transition>
  <p:timing>
    <p:tnLst>
      <p:par>
        <p:cTn id="1" dur="indefinite" restart="never" nodeType="tmRoot"/>
      </p:par>
    </p:tnLst>
  </p:timing>
  <p:hf sldNum="0" hdr="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jvm-works-jvm-architectur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32502" y="3051149"/>
            <a:ext cx="6612396" cy="755703"/>
          </a:xfrm>
        </p:spPr>
        <p:txBody>
          <a:bodyPr/>
          <a:lstStyle/>
          <a:p>
            <a:r>
              <a:rPr kumimoji="1" lang="en-US" altLang="en-US" sz="3600" dirty="0" smtClean="0"/>
              <a:t>JAVA FUNDAMENTALS</a:t>
            </a:r>
            <a:endParaRPr lang="en-IN" sz="3600" dirty="0"/>
          </a:p>
        </p:txBody>
      </p:sp>
    </p:spTree>
    <p:custDataLst>
      <p:tags r:id="rId1"/>
    </p:custDataLst>
    <p:extLst>
      <p:ext uri="{BB962C8B-B14F-4D97-AF65-F5344CB8AC3E}">
        <p14:creationId xmlns:p14="http://schemas.microsoft.com/office/powerpoint/2010/main" val="1460842751"/>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410200"/>
          </a:xfrm>
        </p:spPr>
        <p:txBody>
          <a:bodyPr>
            <a:noAutofit/>
          </a:bodyPr>
          <a:lstStyle/>
          <a:p>
            <a:pPr marL="468000" indent="-468000" algn="just">
              <a:lnSpc>
                <a:spcPct val="120000"/>
              </a:lnSpc>
              <a:spcBef>
                <a:spcPts val="500"/>
              </a:spcBef>
              <a:spcAft>
                <a:spcPts val="500"/>
              </a:spcAft>
            </a:pPr>
            <a:r>
              <a:rPr lang="en-IN" dirty="0" smtClean="0"/>
              <a:t>Java </a:t>
            </a:r>
            <a:r>
              <a:rPr lang="en-IN" dirty="0"/>
              <a:t>source code can be run on all operating systems.</a:t>
            </a:r>
          </a:p>
          <a:p>
            <a:pPr marL="468000" indent="-468000" algn="just">
              <a:lnSpc>
                <a:spcPct val="120000"/>
              </a:lnSpc>
              <a:spcBef>
                <a:spcPts val="500"/>
              </a:spcBef>
              <a:spcAft>
                <a:spcPts val="500"/>
              </a:spcAft>
            </a:pPr>
            <a:r>
              <a:rPr lang="en-IN" dirty="0"/>
              <a:t> A program is written in a language which is a human readable language. For the source code to be understood by the machine, it needs to be in a language understood by machines, typically a machine-level language.</a:t>
            </a:r>
          </a:p>
          <a:p>
            <a:pPr marL="468000" indent="-468000" algn="just">
              <a:lnSpc>
                <a:spcPct val="120000"/>
              </a:lnSpc>
              <a:spcBef>
                <a:spcPts val="500"/>
              </a:spcBef>
              <a:spcAft>
                <a:spcPts val="500"/>
              </a:spcAft>
            </a:pPr>
            <a:r>
              <a:rPr lang="en-IN" dirty="0"/>
              <a:t>The compiler converts the high-level language (human language) into a format understood by the machines. </a:t>
            </a:r>
          </a:p>
          <a:p>
            <a:pPr marL="468000" indent="-468000" algn="just">
              <a:lnSpc>
                <a:spcPct val="120000"/>
              </a:lnSpc>
              <a:spcBef>
                <a:spcPts val="500"/>
              </a:spcBef>
              <a:spcAft>
                <a:spcPts val="500"/>
              </a:spcAft>
            </a:pPr>
            <a:r>
              <a:rPr lang="en-IN" dirty="0"/>
              <a:t>This executable code may be a sequence of machine instructions that can be executed by the CPU directly, or it may be an intermediate representation that is interpreted by a virtual machine. This intermediate representation in Java is the Java Byte Code</a:t>
            </a:r>
            <a:r>
              <a:rPr lang="en-IN" dirty="0" smtClean="0"/>
              <a:t>.</a:t>
            </a:r>
            <a:endParaRPr lang="en-IN" dirty="0"/>
          </a:p>
        </p:txBody>
      </p:sp>
    </p:spTree>
    <p:extLst>
      <p:ext uri="{BB962C8B-B14F-4D97-AF65-F5344CB8AC3E}">
        <p14:creationId xmlns:p14="http://schemas.microsoft.com/office/powerpoint/2010/main" val="3699317600"/>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52600" y="1292542"/>
            <a:ext cx="6177534" cy="4955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1666119"/>
      </p:ext>
    </p:extLst>
  </p:cSld>
  <p:clrMapOvr>
    <a:masterClrMapping/>
  </p:clrMapOvr>
  <p:transition spd="slow">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4351338"/>
          </a:xfrm>
        </p:spPr>
        <p:txBody>
          <a:bodyPr>
            <a:normAutofit fontScale="92500" lnSpcReduction="20000"/>
          </a:bodyPr>
          <a:lstStyle/>
          <a:p>
            <a:pPr algn="just"/>
            <a:r>
              <a:rPr lang="en-IN" dirty="0"/>
              <a:t>n the case of Java, it is the magic of </a:t>
            </a:r>
            <a:r>
              <a:rPr lang="en-IN" dirty="0" err="1"/>
              <a:t>Bytecode</a:t>
            </a:r>
            <a:r>
              <a:rPr lang="en-IN" dirty="0"/>
              <a:t> that makes it platform independent.</a:t>
            </a:r>
          </a:p>
          <a:p>
            <a:pPr algn="just"/>
            <a:r>
              <a:rPr lang="en-IN" dirty="0"/>
              <a:t>This adds to an important feature in the JAVA language termed as portability. Every system has its own JVM which gets installed automatically when the </a:t>
            </a:r>
            <a:r>
              <a:rPr lang="en-IN" dirty="0" err="1"/>
              <a:t>jdk</a:t>
            </a:r>
            <a:r>
              <a:rPr lang="en-IN" dirty="0"/>
              <a:t> software is installed. For every operating system separate JVM is available which is capable to read the .class file or byte code.</a:t>
            </a:r>
          </a:p>
          <a:p>
            <a:pPr algn="just"/>
            <a:r>
              <a:rPr lang="en-IN" dirty="0"/>
              <a:t>An important point to be noted is that while JAVA is platform-independent language, the JVM is platform-dependent. Different JVM is designed for different OS and byte code is able to run on different OS.</a:t>
            </a:r>
          </a:p>
          <a:p>
            <a:pPr algn="just"/>
            <a:endParaRPr lang="en-IN" dirty="0"/>
          </a:p>
        </p:txBody>
      </p:sp>
    </p:spTree>
    <p:extLst>
      <p:ext uri="{BB962C8B-B14F-4D97-AF65-F5344CB8AC3E}">
        <p14:creationId xmlns:p14="http://schemas.microsoft.com/office/powerpoint/2010/main" val="3041697762"/>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55801" y="2984076"/>
            <a:ext cx="6858000" cy="902124"/>
          </a:xfrm>
        </p:spPr>
        <p:txBody>
          <a:bodyPr>
            <a:normAutofit/>
          </a:bodyPr>
          <a:lstStyle/>
          <a:p>
            <a:r>
              <a:rPr lang="en-US" sz="3200" b="1" dirty="0">
                <a:latin typeface="+mn-lt"/>
              </a:rPr>
              <a:t>WHAT IS JDK</a:t>
            </a:r>
            <a:r>
              <a:rPr lang="en-US" sz="3200" b="1" dirty="0" smtClean="0">
                <a:latin typeface="+mn-lt"/>
              </a:rPr>
              <a:t>, JRE </a:t>
            </a:r>
            <a:r>
              <a:rPr lang="en-US" sz="3200" b="1" dirty="0">
                <a:latin typeface="+mn-lt"/>
              </a:rPr>
              <a:t>AND JVM?</a:t>
            </a:r>
          </a:p>
        </p:txBody>
      </p:sp>
    </p:spTree>
    <p:extLst>
      <p:ext uri="{BB962C8B-B14F-4D97-AF65-F5344CB8AC3E}">
        <p14:creationId xmlns:p14="http://schemas.microsoft.com/office/powerpoint/2010/main" val="1572925484"/>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buNone/>
            </a:pPr>
            <a:r>
              <a:rPr lang="en-US" b="1" dirty="0"/>
              <a:t>JAVA DEVELOPMENT KIT</a:t>
            </a:r>
            <a:endParaRPr lang="en-US" dirty="0"/>
          </a:p>
          <a:p>
            <a:pPr marL="0" indent="0">
              <a:buNone/>
            </a:pPr>
            <a:r>
              <a:rPr lang="en-US" dirty="0"/>
              <a:t>The Java Development Kit (JDK) is a software development environment used for developing Java applications and applets. It includes the Java Runtime Environment (JRE), an interpreter/loader (Java), a compiler (</a:t>
            </a:r>
            <a:r>
              <a:rPr lang="en-US" dirty="0" err="1"/>
              <a:t>javac</a:t>
            </a:r>
            <a:r>
              <a:rPr lang="en-US" dirty="0"/>
              <a:t>), an </a:t>
            </a:r>
            <a:r>
              <a:rPr lang="en-US" dirty="0" err="1"/>
              <a:t>archiver</a:t>
            </a:r>
            <a:r>
              <a:rPr lang="en-US" dirty="0"/>
              <a:t> (jar), a documentation generator (</a:t>
            </a:r>
            <a:r>
              <a:rPr lang="en-US" dirty="0" err="1"/>
              <a:t>Javadoc</a:t>
            </a:r>
            <a:r>
              <a:rPr lang="en-US" dirty="0"/>
              <a:t>) and other tools needed in Java development.</a:t>
            </a:r>
          </a:p>
          <a:p>
            <a:pPr marL="0" indent="0">
              <a:buNone/>
            </a:pPr>
            <a:r>
              <a:rPr lang="en-US" b="1" dirty="0"/>
              <a:t>JAVA RUNTIME ENVIRONMENT</a:t>
            </a:r>
            <a:endParaRPr lang="en-US" dirty="0"/>
          </a:p>
          <a:p>
            <a:pPr marL="0" indent="0">
              <a:buNone/>
            </a:pPr>
            <a:r>
              <a:rPr lang="en-US" b="1" dirty="0"/>
              <a:t>JRE</a:t>
            </a:r>
            <a:r>
              <a:rPr lang="en-US" dirty="0"/>
              <a:t> stands for </a:t>
            </a:r>
            <a:r>
              <a:rPr lang="en-US" b="1" dirty="0"/>
              <a:t>“Java Runtime Environment”</a:t>
            </a:r>
            <a:r>
              <a:rPr lang="en-US" dirty="0"/>
              <a:t> and may also be written as </a:t>
            </a:r>
            <a:r>
              <a:rPr lang="en-US" b="1" dirty="0"/>
              <a:t>“Java RTE.”</a:t>
            </a:r>
            <a:r>
              <a:rPr lang="en-US" dirty="0"/>
              <a:t> The Java Runtime Environment provides the minimum requirements for executing a Java application; it consists of the </a:t>
            </a:r>
            <a:r>
              <a:rPr lang="en-US" i="1" dirty="0"/>
              <a:t>Java Virtual Machine (JVM), core classes</a:t>
            </a:r>
            <a:r>
              <a:rPr lang="en-US" dirty="0"/>
              <a:t>, and </a:t>
            </a:r>
            <a:r>
              <a:rPr lang="en-US" i="1" dirty="0"/>
              <a:t>supporting files</a:t>
            </a:r>
            <a:r>
              <a:rPr lang="en-US" dirty="0" smtClean="0"/>
              <a:t>.</a:t>
            </a:r>
            <a:endParaRPr lang="en-US" dirty="0"/>
          </a:p>
        </p:txBody>
      </p:sp>
    </p:spTree>
    <p:extLst>
      <p:ext uri="{BB962C8B-B14F-4D97-AF65-F5344CB8AC3E}">
        <p14:creationId xmlns:p14="http://schemas.microsoft.com/office/powerpoint/2010/main" val="2507148401"/>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buNone/>
            </a:pPr>
            <a:r>
              <a:rPr lang="en-US" b="1" dirty="0" smtClean="0">
                <a:hlinkClick r:id="rId3"/>
              </a:rPr>
              <a:t>JAVA </a:t>
            </a:r>
            <a:r>
              <a:rPr lang="en-US" b="1" dirty="0">
                <a:hlinkClick r:id="rId3"/>
              </a:rPr>
              <a:t>VIRTUAL MACHINE</a:t>
            </a:r>
            <a:endParaRPr lang="en-US" dirty="0"/>
          </a:p>
          <a:p>
            <a:pPr marL="0" indent="0">
              <a:buNone/>
            </a:pPr>
            <a:r>
              <a:rPr lang="en-US" dirty="0" smtClean="0"/>
              <a:t>It </a:t>
            </a:r>
            <a:r>
              <a:rPr lang="en-US" dirty="0"/>
              <a:t>is:</a:t>
            </a:r>
          </a:p>
          <a:p>
            <a:pPr marL="0" indent="0">
              <a:buNone/>
            </a:pPr>
            <a:r>
              <a:rPr lang="en-US" dirty="0"/>
              <a:t>A </a:t>
            </a:r>
            <a:r>
              <a:rPr lang="en-US" b="1" dirty="0"/>
              <a:t>specification</a:t>
            </a:r>
            <a:r>
              <a:rPr lang="en-US" dirty="0"/>
              <a:t> where working of Java Virtual Machine is specified. But implementation provider is independent to choose the algorithm. Its implementation has been provided by Sun and other companies.</a:t>
            </a:r>
          </a:p>
          <a:p>
            <a:pPr marL="0" indent="0">
              <a:buNone/>
            </a:pPr>
            <a:r>
              <a:rPr lang="en-US" dirty="0"/>
              <a:t>An </a:t>
            </a:r>
            <a:r>
              <a:rPr lang="en-US" b="1" dirty="0"/>
              <a:t>implementation</a:t>
            </a:r>
            <a:r>
              <a:rPr lang="en-US" dirty="0"/>
              <a:t> is a computer program that meets the requirements of the JVM specification</a:t>
            </a:r>
          </a:p>
          <a:p>
            <a:pPr marL="0" indent="0">
              <a:buNone/>
            </a:pPr>
            <a:r>
              <a:rPr lang="en-US" b="1" dirty="0"/>
              <a:t>Runtime Instance</a:t>
            </a:r>
            <a:r>
              <a:rPr lang="en-US" dirty="0"/>
              <a:t> Whenever you write java command on the command prompt to run the java class, an instance of JVM is created.</a:t>
            </a:r>
          </a:p>
          <a:p>
            <a:pPr marL="0" indent="0">
              <a:buNone/>
            </a:pPr>
            <a:endParaRPr lang="en-US" dirty="0"/>
          </a:p>
        </p:txBody>
      </p:sp>
    </p:spTree>
    <p:extLst>
      <p:ext uri="{BB962C8B-B14F-4D97-AF65-F5344CB8AC3E}">
        <p14:creationId xmlns:p14="http://schemas.microsoft.com/office/powerpoint/2010/main" val="3799364601"/>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9620" y="2631313"/>
            <a:ext cx="8298180" cy="797687"/>
          </a:xfrm>
        </p:spPr>
        <p:txBody>
          <a:bodyPr>
            <a:noAutofit/>
          </a:bodyPr>
          <a:lstStyle/>
          <a:p>
            <a:r>
              <a:rPr lang="en-US" b="1" dirty="0" smtClean="0">
                <a:latin typeface="+mn-lt"/>
              </a:rPr>
              <a:t>DIFFERENCE BETWEEN JDK,JRE &amp; JVM</a:t>
            </a:r>
            <a:endParaRPr lang="en-US" b="1" dirty="0">
              <a:latin typeface="+mn-l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3429000"/>
            <a:ext cx="560070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186365"/>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10000"/>
              </a:lnSpc>
              <a:spcBef>
                <a:spcPts val="200"/>
              </a:spcBef>
              <a:spcAft>
                <a:spcPts val="200"/>
              </a:spcAft>
            </a:pPr>
            <a:r>
              <a:rPr lang="en-US" sz="1800" b="1" dirty="0"/>
              <a:t>JDK</a:t>
            </a:r>
            <a:r>
              <a:rPr lang="en-US" sz="1800" dirty="0"/>
              <a:t> – </a:t>
            </a:r>
            <a:r>
              <a:rPr lang="en-US" sz="1800" b="1" dirty="0"/>
              <a:t>Java Development Kit</a:t>
            </a:r>
            <a:r>
              <a:rPr lang="en-US" sz="1800" dirty="0"/>
              <a:t> (in short JDK) is Kit which provides the environment to </a:t>
            </a:r>
            <a:r>
              <a:rPr lang="en-US" sz="1800" b="1" dirty="0"/>
              <a:t>develop and execute(run)</a:t>
            </a:r>
            <a:r>
              <a:rPr lang="en-US" sz="1800" dirty="0"/>
              <a:t> the Java program. JDK is a kit(or package) which includes two </a:t>
            </a:r>
            <a:r>
              <a:rPr lang="en-US" sz="1800" dirty="0" smtClean="0"/>
              <a:t>things</a:t>
            </a:r>
          </a:p>
          <a:p>
            <a:pPr marL="468000" indent="-468000" algn="just">
              <a:lnSpc>
                <a:spcPct val="110000"/>
              </a:lnSpc>
              <a:spcBef>
                <a:spcPts val="200"/>
              </a:spcBef>
              <a:spcAft>
                <a:spcPts val="200"/>
              </a:spcAft>
            </a:pPr>
            <a:r>
              <a:rPr lang="en-US" sz="1800" dirty="0" smtClean="0"/>
              <a:t>Development </a:t>
            </a:r>
            <a:r>
              <a:rPr lang="en-US" sz="1800" dirty="0"/>
              <a:t>Tools(to provide an environment to develop your java </a:t>
            </a:r>
            <a:r>
              <a:rPr lang="en-US" sz="1800" dirty="0" smtClean="0"/>
              <a:t>programs)</a:t>
            </a:r>
          </a:p>
          <a:p>
            <a:pPr marL="468000" indent="-468000" algn="just">
              <a:lnSpc>
                <a:spcPct val="110000"/>
              </a:lnSpc>
              <a:spcBef>
                <a:spcPts val="200"/>
              </a:spcBef>
              <a:spcAft>
                <a:spcPts val="200"/>
              </a:spcAft>
            </a:pPr>
            <a:r>
              <a:rPr lang="en-US" sz="1800" dirty="0" smtClean="0"/>
              <a:t>JRE </a:t>
            </a:r>
            <a:r>
              <a:rPr lang="en-US" sz="1800" dirty="0"/>
              <a:t>(to execute your java program).</a:t>
            </a:r>
          </a:p>
          <a:p>
            <a:pPr marL="468000" indent="-468000" algn="just">
              <a:lnSpc>
                <a:spcPct val="110000"/>
              </a:lnSpc>
              <a:spcBef>
                <a:spcPts val="200"/>
              </a:spcBef>
              <a:spcAft>
                <a:spcPts val="200"/>
              </a:spcAft>
            </a:pPr>
            <a:r>
              <a:rPr lang="en-US" sz="1800" b="1" dirty="0"/>
              <a:t>Note : </a:t>
            </a:r>
            <a:r>
              <a:rPr lang="en-US" sz="1800" dirty="0"/>
              <a:t>JDK is only used by Java Developers.</a:t>
            </a:r>
          </a:p>
          <a:p>
            <a:pPr marL="468000" indent="-468000" algn="just">
              <a:lnSpc>
                <a:spcPct val="110000"/>
              </a:lnSpc>
              <a:spcBef>
                <a:spcPts val="200"/>
              </a:spcBef>
              <a:spcAft>
                <a:spcPts val="200"/>
              </a:spcAft>
            </a:pPr>
            <a:r>
              <a:rPr lang="en-US" sz="1800" b="1" dirty="0"/>
              <a:t>JRE</a:t>
            </a:r>
            <a:r>
              <a:rPr lang="en-US" sz="1800" dirty="0"/>
              <a:t> – </a:t>
            </a:r>
            <a:r>
              <a:rPr lang="en-US" sz="1800" b="1" dirty="0"/>
              <a:t>Java Runtime Environment</a:t>
            </a:r>
            <a:r>
              <a:rPr lang="en-US" sz="1800" dirty="0"/>
              <a:t> (to say JRE) is an installation package which provides environment to </a:t>
            </a:r>
            <a:r>
              <a:rPr lang="en-US" sz="1800" b="1" dirty="0"/>
              <a:t>only run(not develop)</a:t>
            </a:r>
            <a:r>
              <a:rPr lang="en-US" sz="1800" dirty="0"/>
              <a:t> the java program(or application)onto your machine. JRE is only used by them who only wants to run the Java Programs i.e. end users of your system.</a:t>
            </a:r>
          </a:p>
          <a:p>
            <a:pPr marL="468000" indent="-468000" algn="just">
              <a:lnSpc>
                <a:spcPct val="110000"/>
              </a:lnSpc>
              <a:spcBef>
                <a:spcPts val="200"/>
              </a:spcBef>
              <a:spcAft>
                <a:spcPts val="200"/>
              </a:spcAft>
            </a:pPr>
            <a:r>
              <a:rPr lang="en-US" sz="1800" b="1" dirty="0"/>
              <a:t>JVM</a:t>
            </a:r>
            <a:r>
              <a:rPr lang="en-US" sz="1800" dirty="0"/>
              <a:t> – </a:t>
            </a:r>
            <a:r>
              <a:rPr lang="en-US" sz="1800" b="1" dirty="0"/>
              <a:t>Java Virtual machine</a:t>
            </a:r>
            <a:r>
              <a:rPr lang="en-US" sz="1800" dirty="0"/>
              <a:t>(JVM) is a very important part of both JDK and JRE because it is contained or inbuilt in both. Whatever Java program you run using JRE or JDK goes into JVM and JVM is responsible for </a:t>
            </a:r>
            <a:r>
              <a:rPr lang="en-US" sz="1800" b="1" dirty="0"/>
              <a:t>executing the java program line by line</a:t>
            </a:r>
            <a:r>
              <a:rPr lang="en-US" sz="1800" dirty="0"/>
              <a:t> hence it is also known as interpreter.</a:t>
            </a:r>
          </a:p>
          <a:p>
            <a:pPr marL="468000" indent="-468000" algn="just">
              <a:lnSpc>
                <a:spcPct val="110000"/>
              </a:lnSpc>
              <a:spcBef>
                <a:spcPts val="200"/>
              </a:spcBef>
              <a:spcAft>
                <a:spcPts val="200"/>
              </a:spcAft>
            </a:pPr>
            <a:endParaRPr lang="en-US" sz="1800" dirty="0"/>
          </a:p>
        </p:txBody>
      </p:sp>
    </p:spTree>
    <p:extLst>
      <p:ext uri="{BB962C8B-B14F-4D97-AF65-F5344CB8AC3E}">
        <p14:creationId xmlns:p14="http://schemas.microsoft.com/office/powerpoint/2010/main" val="1555023049"/>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45C15A-B5F0-4220-9430-A9F077520682}"/>
              </a:ext>
            </a:extLst>
          </p:cNvPr>
          <p:cNvSpPr>
            <a:spLocks noGrp="1"/>
          </p:cNvSpPr>
          <p:nvPr>
            <p:ph type="title"/>
          </p:nvPr>
        </p:nvSpPr>
        <p:spPr>
          <a:xfrm>
            <a:off x="609600" y="914400"/>
            <a:ext cx="5386723" cy="422365"/>
          </a:xfrm>
        </p:spPr>
        <p:txBody>
          <a:bodyPr>
            <a:noAutofit/>
          </a:bodyPr>
          <a:lstStyle/>
          <a:p>
            <a:r>
              <a:rPr lang="en-US" sz="2000" b="1" dirty="0">
                <a:latin typeface="+mn-lt"/>
              </a:rPr>
              <a:t>Syntax vs Semantic Error</a:t>
            </a:r>
            <a:endParaRPr lang="en-IN" sz="2000" b="1" dirty="0">
              <a:latin typeface="+mn-lt"/>
            </a:endParaRPr>
          </a:p>
        </p:txBody>
      </p:sp>
      <p:graphicFrame>
        <p:nvGraphicFramePr>
          <p:cNvPr id="7" name="Table 7">
            <a:extLst>
              <a:ext uri="{FF2B5EF4-FFF2-40B4-BE49-F238E27FC236}">
                <a16:creationId xmlns:a16="http://schemas.microsoft.com/office/drawing/2014/main" xmlns="" id="{CA09766A-C16A-414E-BB93-3A1D7C2E55F8}"/>
              </a:ext>
            </a:extLst>
          </p:cNvPr>
          <p:cNvGraphicFramePr>
            <a:graphicFrameLocks noGrp="1"/>
          </p:cNvGraphicFramePr>
          <p:nvPr>
            <p:extLst>
              <p:ext uri="{D42A27DB-BD31-4B8C-83A1-F6EECF244321}">
                <p14:modId xmlns:p14="http://schemas.microsoft.com/office/powerpoint/2010/main" val="2103987315"/>
              </p:ext>
            </p:extLst>
          </p:nvPr>
        </p:nvGraphicFramePr>
        <p:xfrm>
          <a:off x="685800" y="1813560"/>
          <a:ext cx="7886700" cy="2194560"/>
        </p:xfrm>
        <a:graphic>
          <a:graphicData uri="http://schemas.openxmlformats.org/drawingml/2006/table">
            <a:tbl>
              <a:tblPr firstRow="1" bandRow="1">
                <a:tableStyleId>{5940675A-B579-460E-94D1-54222C63F5DA}</a:tableStyleId>
              </a:tblPr>
              <a:tblGrid>
                <a:gridCol w="3943350">
                  <a:extLst>
                    <a:ext uri="{9D8B030D-6E8A-4147-A177-3AD203B41FA5}">
                      <a16:colId xmlns:a16="http://schemas.microsoft.com/office/drawing/2014/main" xmlns="" val="581496185"/>
                    </a:ext>
                  </a:extLst>
                </a:gridCol>
                <a:gridCol w="3943350">
                  <a:extLst>
                    <a:ext uri="{9D8B030D-6E8A-4147-A177-3AD203B41FA5}">
                      <a16:colId xmlns:a16="http://schemas.microsoft.com/office/drawing/2014/main" xmlns="" val="1052495595"/>
                    </a:ext>
                  </a:extLst>
                </a:gridCol>
              </a:tblGrid>
              <a:tr h="346218">
                <a:tc>
                  <a:txBody>
                    <a:bodyPr/>
                    <a:lstStyle/>
                    <a:p>
                      <a:r>
                        <a:rPr lang="en-IN" sz="2000" b="1" dirty="0"/>
                        <a:t>Syntax </a:t>
                      </a:r>
                    </a:p>
                  </a:txBody>
                  <a:tcPr marL="68580" marR="68580"/>
                </a:tc>
                <a:tc>
                  <a:txBody>
                    <a:bodyPr/>
                    <a:lstStyle/>
                    <a:p>
                      <a:r>
                        <a:rPr lang="en-IN" sz="2000" b="1" dirty="0"/>
                        <a:t>Semantic</a:t>
                      </a:r>
                    </a:p>
                  </a:txBody>
                  <a:tcPr marL="68580" marR="68580"/>
                </a:tc>
                <a:extLst>
                  <a:ext uri="{0D108BD9-81ED-4DB2-BD59-A6C34878D82A}">
                    <a16:rowId xmlns:a16="http://schemas.microsoft.com/office/drawing/2014/main" xmlns="" val="1380602300"/>
                  </a:ext>
                </a:extLst>
              </a:tr>
              <a:tr h="370840">
                <a:tc>
                  <a:txBody>
                    <a:bodyPr/>
                    <a:lstStyle/>
                    <a:p>
                      <a:r>
                        <a:rPr lang="en-IN" sz="2000" dirty="0"/>
                        <a:t>The rules of the programming languages are violated</a:t>
                      </a:r>
                    </a:p>
                  </a:txBody>
                  <a:tcPr marL="68580" marR="68580"/>
                </a:tc>
                <a:tc>
                  <a:txBody>
                    <a:bodyPr/>
                    <a:lstStyle/>
                    <a:p>
                      <a:r>
                        <a:rPr lang="en-IN" sz="2000" dirty="0"/>
                        <a:t>The statement are not meaningful</a:t>
                      </a:r>
                    </a:p>
                  </a:txBody>
                  <a:tcPr marL="68580" marR="68580"/>
                </a:tc>
                <a:extLst>
                  <a:ext uri="{0D108BD9-81ED-4DB2-BD59-A6C34878D82A}">
                    <a16:rowId xmlns:a16="http://schemas.microsoft.com/office/drawing/2014/main" xmlns="" val="3546160017"/>
                  </a:ext>
                </a:extLst>
              </a:tr>
              <a:tr h="370840">
                <a:tc>
                  <a:txBody>
                    <a:bodyPr/>
                    <a:lstStyle/>
                    <a:p>
                      <a:r>
                        <a:rPr lang="en-IN" sz="2000" dirty="0"/>
                        <a:t>Encountered at compile time</a:t>
                      </a:r>
                    </a:p>
                  </a:txBody>
                  <a:tcPr marL="68580" marR="68580"/>
                </a:tc>
                <a:tc>
                  <a:txBody>
                    <a:bodyPr/>
                    <a:lstStyle/>
                    <a:p>
                      <a:r>
                        <a:rPr lang="en-IN" sz="2000" dirty="0"/>
                        <a:t>Encountered at runtime</a:t>
                      </a:r>
                    </a:p>
                  </a:txBody>
                  <a:tcPr marL="68580" marR="68580"/>
                </a:tc>
                <a:extLst>
                  <a:ext uri="{0D108BD9-81ED-4DB2-BD59-A6C34878D82A}">
                    <a16:rowId xmlns:a16="http://schemas.microsoft.com/office/drawing/2014/main" xmlns="" val="1461055752"/>
                  </a:ext>
                </a:extLst>
              </a:tr>
              <a:tr h="370840">
                <a:tc>
                  <a:txBody>
                    <a:bodyPr/>
                    <a:lstStyle/>
                    <a:p>
                      <a:r>
                        <a:rPr lang="en-IN" sz="2000" dirty="0"/>
                        <a:t>Example:</a:t>
                      </a:r>
                    </a:p>
                    <a:p>
                      <a:r>
                        <a:rPr lang="en-IN" sz="2000" dirty="0"/>
                        <a:t>X = false</a:t>
                      </a:r>
                    </a:p>
                  </a:txBody>
                  <a:tcPr marL="68580" marR="68580"/>
                </a:tc>
                <a:tc>
                  <a:txBody>
                    <a:bodyPr/>
                    <a:lstStyle/>
                    <a:p>
                      <a:r>
                        <a:rPr lang="en-IN" sz="2000" dirty="0"/>
                        <a:t>Example:</a:t>
                      </a:r>
                    </a:p>
                    <a:p>
                      <a:r>
                        <a:rPr lang="en-IN" sz="2000" dirty="0"/>
                        <a:t>X*Y = Z</a:t>
                      </a:r>
                    </a:p>
                  </a:txBody>
                  <a:tcPr marL="68580" marR="68580"/>
                </a:tc>
                <a:extLst>
                  <a:ext uri="{0D108BD9-81ED-4DB2-BD59-A6C34878D82A}">
                    <a16:rowId xmlns:a16="http://schemas.microsoft.com/office/drawing/2014/main" xmlns="" val="2803225099"/>
                  </a:ext>
                </a:extLst>
              </a:tr>
            </a:tbl>
          </a:graphicData>
        </a:graphic>
      </p:graphicFrame>
    </p:spTree>
    <p:extLst>
      <p:ext uri="{BB962C8B-B14F-4D97-AF65-F5344CB8AC3E}">
        <p14:creationId xmlns:p14="http://schemas.microsoft.com/office/powerpoint/2010/main" val="1884394795"/>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45C15A-B5F0-4220-9430-A9F077520682}"/>
              </a:ext>
            </a:extLst>
          </p:cNvPr>
          <p:cNvSpPr>
            <a:spLocks noGrp="1"/>
          </p:cNvSpPr>
          <p:nvPr>
            <p:ph type="title"/>
          </p:nvPr>
        </p:nvSpPr>
        <p:spPr>
          <a:xfrm>
            <a:off x="628650" y="914400"/>
            <a:ext cx="7886700" cy="464602"/>
          </a:xfrm>
        </p:spPr>
        <p:txBody>
          <a:bodyPr>
            <a:normAutofit/>
          </a:bodyPr>
          <a:lstStyle/>
          <a:p>
            <a:r>
              <a:rPr lang="en-US" sz="2000" b="1" dirty="0">
                <a:latin typeface="+mn-lt"/>
              </a:rPr>
              <a:t>Syntax Error</a:t>
            </a:r>
            <a:endParaRPr lang="en-IN" sz="2000" b="1" dirty="0">
              <a:latin typeface="+mn-lt"/>
            </a:endParaRPr>
          </a:p>
        </p:txBody>
      </p:sp>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1325563"/>
            <a:ext cx="7886700" cy="4351338"/>
          </a:xfrm>
        </p:spPr>
        <p:txBody>
          <a:bodyPr>
            <a:normAutofit/>
          </a:bodyPr>
          <a:lstStyle/>
          <a:p>
            <a:pPr marL="0" indent="0">
              <a:buNone/>
            </a:pPr>
            <a:r>
              <a:rPr lang="en-US" dirty="0"/>
              <a:t>import </a:t>
            </a:r>
            <a:r>
              <a:rPr lang="en-US" dirty="0" err="1"/>
              <a:t>java.util</a:t>
            </a:r>
            <a:r>
              <a:rPr lang="en-US" dirty="0"/>
              <a:t>.*;</a:t>
            </a:r>
          </a:p>
          <a:p>
            <a:pPr marL="0" indent="0">
              <a:buNone/>
            </a:pPr>
            <a:r>
              <a:rPr lang="en-US" dirty="0"/>
              <a:t>class Program</a:t>
            </a:r>
          </a:p>
          <a:p>
            <a:pPr marL="0" indent="0">
              <a:buNone/>
            </a:pPr>
            <a:r>
              <a:rPr lang="en-US" dirty="0"/>
              <a:t>{</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X; </a:t>
            </a:r>
            <a:r>
              <a:rPr lang="en-US" b="1" dirty="0"/>
              <a:t>// The variable must be declared with a datatype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546441578"/>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45C15A-B5F0-4220-9430-A9F077520682}"/>
              </a:ext>
            </a:extLst>
          </p:cNvPr>
          <p:cNvSpPr>
            <a:spLocks noGrp="1"/>
          </p:cNvSpPr>
          <p:nvPr>
            <p:ph type="title"/>
          </p:nvPr>
        </p:nvSpPr>
        <p:spPr>
          <a:xfrm>
            <a:off x="628650" y="914400"/>
            <a:ext cx="7886700" cy="422365"/>
          </a:xfrm>
        </p:spPr>
        <p:txBody>
          <a:bodyPr>
            <a:normAutofit/>
          </a:bodyPr>
          <a:lstStyle/>
          <a:p>
            <a:r>
              <a:rPr lang="en-IN" sz="2000" b="1" dirty="0">
                <a:latin typeface="+mn-lt"/>
              </a:rPr>
              <a:t>Things you will need</a:t>
            </a:r>
          </a:p>
        </p:txBody>
      </p:sp>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1371600"/>
            <a:ext cx="8077200" cy="4786472"/>
          </a:xfrm>
        </p:spPr>
        <p:txBody>
          <a:bodyPr>
            <a:noAutofit/>
          </a:bodyPr>
          <a:lstStyle/>
          <a:p>
            <a:pPr marL="0" indent="0">
              <a:lnSpc>
                <a:spcPct val="112000"/>
              </a:lnSpc>
              <a:spcBef>
                <a:spcPts val="200"/>
              </a:spcBef>
              <a:spcAft>
                <a:spcPts val="200"/>
              </a:spcAft>
              <a:buNone/>
            </a:pPr>
            <a:r>
              <a:rPr lang="en-US" dirty="0"/>
              <a:t>You must have:</a:t>
            </a:r>
          </a:p>
          <a:p>
            <a:pPr>
              <a:lnSpc>
                <a:spcPct val="112000"/>
              </a:lnSpc>
              <a:spcBef>
                <a:spcPts val="200"/>
              </a:spcBef>
              <a:spcAft>
                <a:spcPts val="200"/>
              </a:spcAft>
            </a:pPr>
            <a:r>
              <a:rPr lang="en-US" b="1" dirty="0"/>
              <a:t>The Java Runtime Environment (JRE)</a:t>
            </a:r>
          </a:p>
          <a:p>
            <a:pPr lvl="1">
              <a:lnSpc>
                <a:spcPct val="112000"/>
              </a:lnSpc>
              <a:spcBef>
                <a:spcPts val="200"/>
              </a:spcBef>
              <a:spcAft>
                <a:spcPts val="200"/>
              </a:spcAft>
            </a:pPr>
            <a:r>
              <a:rPr lang="en-US" sz="2000" dirty="0"/>
              <a:t>Includes Java Virtual Machine (JVM)</a:t>
            </a:r>
          </a:p>
          <a:p>
            <a:pPr>
              <a:lnSpc>
                <a:spcPct val="112000"/>
              </a:lnSpc>
              <a:spcBef>
                <a:spcPts val="200"/>
              </a:spcBef>
              <a:spcAft>
                <a:spcPts val="200"/>
              </a:spcAft>
            </a:pPr>
            <a:r>
              <a:rPr lang="en-US" b="1" dirty="0"/>
              <a:t>The Java Developer Kit (JDK)</a:t>
            </a:r>
          </a:p>
          <a:p>
            <a:pPr lvl="1">
              <a:lnSpc>
                <a:spcPct val="112000"/>
              </a:lnSpc>
              <a:spcBef>
                <a:spcPts val="200"/>
              </a:spcBef>
              <a:spcAft>
                <a:spcPts val="200"/>
              </a:spcAft>
            </a:pPr>
            <a:r>
              <a:rPr lang="en-US" sz="2000" dirty="0"/>
              <a:t>Includes the Java Compiler</a:t>
            </a:r>
          </a:p>
          <a:p>
            <a:pPr>
              <a:lnSpc>
                <a:spcPct val="112000"/>
              </a:lnSpc>
              <a:spcBef>
                <a:spcPts val="200"/>
              </a:spcBef>
              <a:spcAft>
                <a:spcPts val="200"/>
              </a:spcAft>
            </a:pPr>
            <a:r>
              <a:rPr lang="en-US" b="1" dirty="0"/>
              <a:t>A text </a:t>
            </a:r>
            <a:r>
              <a:rPr lang="en-US" b="1" dirty="0" smtClean="0"/>
              <a:t>editor</a:t>
            </a:r>
            <a:endParaRPr lang="en-US" b="1" dirty="0"/>
          </a:p>
          <a:p>
            <a:pPr marL="0" indent="0">
              <a:lnSpc>
                <a:spcPct val="112000"/>
              </a:lnSpc>
              <a:spcBef>
                <a:spcPts val="200"/>
              </a:spcBef>
              <a:spcAft>
                <a:spcPts val="200"/>
              </a:spcAft>
              <a:buNone/>
            </a:pPr>
            <a:r>
              <a:rPr lang="en-US" b="1" dirty="0" smtClean="0"/>
              <a:t>Optional</a:t>
            </a:r>
            <a:r>
              <a:rPr lang="en-US" b="1" dirty="0"/>
              <a:t>:</a:t>
            </a:r>
          </a:p>
          <a:p>
            <a:pPr>
              <a:lnSpc>
                <a:spcPct val="112000"/>
              </a:lnSpc>
              <a:spcBef>
                <a:spcPts val="200"/>
              </a:spcBef>
              <a:spcAft>
                <a:spcPts val="200"/>
              </a:spcAft>
            </a:pPr>
            <a:r>
              <a:rPr lang="en-US" dirty="0"/>
              <a:t>An Integrated Development Environment (IDE) – a software application that provides comprehensive facilities to computer programmers for software development</a:t>
            </a:r>
          </a:p>
          <a:p>
            <a:pPr lvl="1">
              <a:lnSpc>
                <a:spcPct val="112000"/>
              </a:lnSpc>
              <a:spcBef>
                <a:spcPts val="200"/>
              </a:spcBef>
              <a:spcAft>
                <a:spcPts val="200"/>
              </a:spcAft>
            </a:pPr>
            <a:r>
              <a:rPr lang="en-US" sz="2000" dirty="0" err="1"/>
              <a:t>Netbeans</a:t>
            </a:r>
            <a:endParaRPr lang="en-US" sz="2000" dirty="0"/>
          </a:p>
          <a:p>
            <a:pPr lvl="1">
              <a:lnSpc>
                <a:spcPct val="112000"/>
              </a:lnSpc>
              <a:spcBef>
                <a:spcPts val="200"/>
              </a:spcBef>
              <a:spcAft>
                <a:spcPts val="200"/>
              </a:spcAft>
            </a:pPr>
            <a:r>
              <a:rPr lang="en-US" sz="2000" dirty="0"/>
              <a:t>Eclipse</a:t>
            </a:r>
          </a:p>
          <a:p>
            <a:pPr>
              <a:lnSpc>
                <a:spcPct val="112000"/>
              </a:lnSpc>
              <a:spcBef>
                <a:spcPts val="200"/>
              </a:spcBef>
              <a:spcAft>
                <a:spcPts val="200"/>
              </a:spcAft>
            </a:pPr>
            <a:endParaRPr lang="en-US" dirty="0"/>
          </a:p>
          <a:p>
            <a:pPr>
              <a:lnSpc>
                <a:spcPct val="112000"/>
              </a:lnSpc>
              <a:spcBef>
                <a:spcPts val="200"/>
              </a:spcBef>
              <a:spcAft>
                <a:spcPts val="200"/>
              </a:spcAft>
            </a:pPr>
            <a:endParaRPr lang="en-US" dirty="0"/>
          </a:p>
        </p:txBody>
      </p:sp>
    </p:spTree>
    <p:extLst>
      <p:ext uri="{BB962C8B-B14F-4D97-AF65-F5344CB8AC3E}">
        <p14:creationId xmlns:p14="http://schemas.microsoft.com/office/powerpoint/2010/main" val="2968157072"/>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45C15A-B5F0-4220-9430-A9F077520682}"/>
              </a:ext>
            </a:extLst>
          </p:cNvPr>
          <p:cNvSpPr>
            <a:spLocks noGrp="1"/>
          </p:cNvSpPr>
          <p:nvPr>
            <p:ph type="title"/>
          </p:nvPr>
        </p:nvSpPr>
        <p:spPr>
          <a:xfrm>
            <a:off x="628650" y="914400"/>
            <a:ext cx="7886700" cy="511062"/>
          </a:xfrm>
        </p:spPr>
        <p:txBody>
          <a:bodyPr>
            <a:normAutofit/>
          </a:bodyPr>
          <a:lstStyle/>
          <a:p>
            <a:r>
              <a:rPr lang="en-US" sz="2000" b="1" dirty="0">
                <a:latin typeface="+mn-lt"/>
              </a:rPr>
              <a:t>Semantic Error</a:t>
            </a:r>
            <a:endParaRPr lang="en-IN" sz="2000" b="1" dirty="0">
              <a:latin typeface="+mn-lt"/>
            </a:endParaRPr>
          </a:p>
        </p:txBody>
      </p:sp>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1325563"/>
            <a:ext cx="8077200" cy="5151438"/>
          </a:xfrm>
        </p:spPr>
        <p:txBody>
          <a:bodyPr>
            <a:noAutofit/>
          </a:bodyPr>
          <a:lstStyle/>
          <a:p>
            <a:pPr marL="0" indent="0">
              <a:buNone/>
            </a:pPr>
            <a:r>
              <a:rPr lang="en-US" dirty="0"/>
              <a:t>import </a:t>
            </a:r>
            <a:r>
              <a:rPr lang="en-US" dirty="0" err="1"/>
              <a:t>java.util</a:t>
            </a:r>
            <a:r>
              <a:rPr lang="en-US" dirty="0"/>
              <a:t>.*;</a:t>
            </a:r>
          </a:p>
          <a:p>
            <a:pPr marL="0" indent="0">
              <a:buNone/>
            </a:pPr>
            <a:r>
              <a:rPr lang="en-US" dirty="0"/>
              <a:t>class Program</a:t>
            </a:r>
          </a:p>
          <a:p>
            <a:pPr marL="0" indent="0">
              <a:buNone/>
            </a:pPr>
            <a:r>
              <a:rPr lang="en-US" dirty="0"/>
              <a:t>{</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a:t>
            </a:r>
            <a:r>
              <a:rPr lang="en-US" dirty="0" err="1"/>
              <a:t>System.exit</a:t>
            </a:r>
            <a:r>
              <a:rPr lang="en-US" dirty="0"/>
              <a:t>(0); </a:t>
            </a:r>
          </a:p>
          <a:p>
            <a:pPr marL="0" indent="0">
              <a:buNone/>
            </a:pPr>
            <a:r>
              <a:rPr lang="en-US" b="1" dirty="0"/>
              <a:t>// This causes the program to terminate without printing anything on screen</a:t>
            </a:r>
          </a:p>
          <a:p>
            <a:pPr marL="0" indent="0">
              <a:buNone/>
            </a:pPr>
            <a:r>
              <a:rPr lang="en-US" dirty="0"/>
              <a:t>		</a:t>
            </a:r>
            <a:r>
              <a:rPr lang="en-US" dirty="0" err="1"/>
              <a:t>System.out.println</a:t>
            </a:r>
            <a:r>
              <a:rPr lang="en-US" dirty="0"/>
              <a:t>(“Hello World!!!”);</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640020905"/>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45C15A-B5F0-4220-9430-A9F077520682}"/>
              </a:ext>
            </a:extLst>
          </p:cNvPr>
          <p:cNvSpPr>
            <a:spLocks noGrp="1"/>
          </p:cNvSpPr>
          <p:nvPr>
            <p:ph type="title"/>
          </p:nvPr>
        </p:nvSpPr>
        <p:spPr>
          <a:xfrm>
            <a:off x="628650" y="914400"/>
            <a:ext cx="7886700" cy="464602"/>
          </a:xfrm>
        </p:spPr>
        <p:txBody>
          <a:bodyPr>
            <a:normAutofit/>
          </a:bodyPr>
          <a:lstStyle/>
          <a:p>
            <a:r>
              <a:rPr lang="en-US" sz="2000" b="1" dirty="0">
                <a:latin typeface="+mn-lt"/>
              </a:rPr>
              <a:t>Structure of the program</a:t>
            </a:r>
            <a:endParaRPr lang="en-IN" sz="2000" b="1" dirty="0">
              <a:latin typeface="+mn-lt"/>
            </a:endParaRPr>
          </a:p>
        </p:txBody>
      </p:sp>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1325563"/>
            <a:ext cx="8077200" cy="4351338"/>
          </a:xfrm>
        </p:spPr>
        <p:txBody>
          <a:bodyPr>
            <a:normAutofit/>
          </a:bodyPr>
          <a:lstStyle/>
          <a:p>
            <a:pPr marL="0" indent="0">
              <a:buNone/>
            </a:pPr>
            <a:r>
              <a:rPr lang="en-US" dirty="0"/>
              <a:t>class Program</a:t>
            </a:r>
          </a:p>
          <a:p>
            <a:pPr marL="0" indent="0">
              <a:buNone/>
            </a:pPr>
            <a:r>
              <a:rPr lang="en-US" dirty="0"/>
              <a:t>{</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a:t>
            </a:r>
            <a:r>
              <a:rPr lang="en-US" dirty="0" err="1"/>
              <a:t>System.out.println</a:t>
            </a:r>
            <a:r>
              <a:rPr lang="en-US" dirty="0"/>
              <a:t>(“Hello World!!!”);</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489825"/>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791200"/>
          </a:xfrm>
        </p:spPr>
        <p:txBody>
          <a:bodyPr>
            <a:noAutofit/>
          </a:bodyPr>
          <a:lstStyle/>
          <a:p>
            <a:pPr marL="468000" indent="-468000" algn="just">
              <a:lnSpc>
                <a:spcPct val="112000"/>
              </a:lnSpc>
              <a:spcBef>
                <a:spcPts val="100"/>
              </a:spcBef>
              <a:spcAft>
                <a:spcPts val="100"/>
              </a:spcAft>
            </a:pPr>
            <a:r>
              <a:rPr lang="en-US" sz="1800" b="1" dirty="0"/>
              <a:t>class</a:t>
            </a:r>
            <a:r>
              <a:rPr lang="en-US" sz="1800" dirty="0"/>
              <a:t> keyword begins the class definition for a class named </a:t>
            </a:r>
            <a:r>
              <a:rPr lang="en-US" sz="1800" dirty="0" err="1"/>
              <a:t>HelloWorld</a:t>
            </a:r>
            <a:r>
              <a:rPr lang="en-US" sz="1800" dirty="0"/>
              <a:t>. Every Java application contains at least one class definition (Further information about </a:t>
            </a:r>
            <a:r>
              <a:rPr lang="en-US" sz="1800" dirty="0" smtClean="0"/>
              <a:t>classes)</a:t>
            </a:r>
          </a:p>
          <a:p>
            <a:pPr marL="0" indent="0" algn="just">
              <a:lnSpc>
                <a:spcPct val="112000"/>
              </a:lnSpc>
              <a:spcBef>
                <a:spcPts val="100"/>
              </a:spcBef>
              <a:spcAft>
                <a:spcPts val="100"/>
              </a:spcAft>
              <a:buNone/>
            </a:pPr>
            <a:r>
              <a:rPr lang="en-US" sz="1800" b="1" dirty="0" smtClean="0"/>
              <a:t>public </a:t>
            </a:r>
            <a:r>
              <a:rPr lang="en-US" sz="1800" b="1" dirty="0"/>
              <a:t>static void main(String[] </a:t>
            </a:r>
            <a:r>
              <a:rPr lang="en-US" sz="1800" b="1" dirty="0" err="1"/>
              <a:t>args</a:t>
            </a:r>
            <a:r>
              <a:rPr lang="en-US" sz="1800" b="1" dirty="0"/>
              <a:t>) {</a:t>
            </a:r>
          </a:p>
          <a:p>
            <a:pPr marL="468000" indent="-468000" algn="just">
              <a:lnSpc>
                <a:spcPct val="112000"/>
              </a:lnSpc>
              <a:spcBef>
                <a:spcPts val="100"/>
              </a:spcBef>
              <a:spcAft>
                <a:spcPts val="100"/>
              </a:spcAft>
            </a:pPr>
            <a:r>
              <a:rPr lang="en-US" sz="1800" dirty="0"/>
              <a:t>This is an entry point method (defined by its name and signature of public static void main(String[])) from which the JVM can run your program. Every Java program should have one. It is: </a:t>
            </a:r>
          </a:p>
          <a:p>
            <a:pPr marL="468000" indent="-468000" algn="just">
              <a:lnSpc>
                <a:spcPct val="112000"/>
              </a:lnSpc>
              <a:spcBef>
                <a:spcPts val="100"/>
              </a:spcBef>
              <a:spcAft>
                <a:spcPts val="100"/>
              </a:spcAft>
            </a:pPr>
            <a:r>
              <a:rPr lang="en-US" sz="1800" b="1" dirty="0"/>
              <a:t>public:</a:t>
            </a:r>
            <a:r>
              <a:rPr lang="en-US" sz="1800" dirty="0"/>
              <a:t> meaning that the method can be called from anywhere mean from outside the program as well. See Visibility for more information on this. </a:t>
            </a:r>
          </a:p>
          <a:p>
            <a:pPr marL="468000" indent="-468000" algn="just">
              <a:lnSpc>
                <a:spcPct val="112000"/>
              </a:lnSpc>
              <a:spcBef>
                <a:spcPts val="100"/>
              </a:spcBef>
              <a:spcAft>
                <a:spcPts val="100"/>
              </a:spcAft>
            </a:pPr>
            <a:r>
              <a:rPr lang="en-US" sz="1800" b="1" dirty="0"/>
              <a:t>static:</a:t>
            </a:r>
            <a:r>
              <a:rPr lang="en-US" sz="1800" dirty="0"/>
              <a:t> meaning it exists and can be run by itself (at the class level without creating an object). </a:t>
            </a:r>
          </a:p>
          <a:p>
            <a:pPr marL="468000" indent="-468000" algn="just">
              <a:lnSpc>
                <a:spcPct val="112000"/>
              </a:lnSpc>
              <a:spcBef>
                <a:spcPts val="100"/>
              </a:spcBef>
              <a:spcAft>
                <a:spcPts val="100"/>
              </a:spcAft>
            </a:pPr>
            <a:r>
              <a:rPr lang="en-US" sz="1800" b="1" dirty="0"/>
              <a:t>void:</a:t>
            </a:r>
            <a:r>
              <a:rPr lang="en-US" sz="1800" dirty="0"/>
              <a:t> meaning it returns no value. Note: This is unlike C and C++ where a return code such as </a:t>
            </a:r>
            <a:r>
              <a:rPr lang="en-US" sz="1800" dirty="0" err="1"/>
              <a:t>int</a:t>
            </a:r>
            <a:r>
              <a:rPr lang="en-US" sz="1800" dirty="0"/>
              <a:t> is expected (Java's way is </a:t>
            </a:r>
            <a:r>
              <a:rPr lang="en-US" sz="1800" dirty="0" err="1"/>
              <a:t>System.exit</a:t>
            </a:r>
            <a:r>
              <a:rPr lang="en-US" sz="1800" dirty="0"/>
              <a:t>()). </a:t>
            </a:r>
          </a:p>
          <a:p>
            <a:pPr marL="468000" indent="-468000" algn="just">
              <a:lnSpc>
                <a:spcPct val="112000"/>
              </a:lnSpc>
              <a:spcBef>
                <a:spcPts val="100"/>
              </a:spcBef>
              <a:spcAft>
                <a:spcPts val="100"/>
              </a:spcAft>
            </a:pPr>
            <a:r>
              <a:rPr lang="en-US" sz="1800" dirty="0"/>
              <a:t>This </a:t>
            </a:r>
            <a:r>
              <a:rPr lang="en-US" sz="1800" b="1" dirty="0"/>
              <a:t>main method </a:t>
            </a:r>
            <a:r>
              <a:rPr lang="en-US" sz="1800" dirty="0"/>
              <a:t>accepts: </a:t>
            </a:r>
          </a:p>
          <a:p>
            <a:pPr marL="468000" indent="-468000" algn="just">
              <a:lnSpc>
                <a:spcPct val="112000"/>
              </a:lnSpc>
              <a:spcBef>
                <a:spcPts val="100"/>
              </a:spcBef>
              <a:spcAft>
                <a:spcPts val="100"/>
              </a:spcAft>
            </a:pPr>
            <a:r>
              <a:rPr lang="en-US" sz="1800" dirty="0"/>
              <a:t>An array (typically called </a:t>
            </a:r>
            <a:r>
              <a:rPr lang="en-US" sz="1800" dirty="0" err="1"/>
              <a:t>args</a:t>
            </a:r>
            <a:r>
              <a:rPr lang="en-US" sz="1800" dirty="0"/>
              <a:t>) of Strings passed as arguments to main function (e.g. from command line arguments</a:t>
            </a:r>
            <a:r>
              <a:rPr lang="en-US" sz="1800" dirty="0" smtClean="0"/>
              <a:t>).</a:t>
            </a:r>
            <a:endParaRPr lang="en-IN" sz="1800" dirty="0"/>
          </a:p>
        </p:txBody>
      </p:sp>
    </p:spTree>
    <p:extLst>
      <p:ext uri="{BB962C8B-B14F-4D97-AF65-F5344CB8AC3E}">
        <p14:creationId xmlns:p14="http://schemas.microsoft.com/office/powerpoint/2010/main" val="3631569730"/>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3505200"/>
          </a:xfrm>
        </p:spPr>
        <p:txBody>
          <a:bodyPr>
            <a:noAutofit/>
          </a:bodyPr>
          <a:lstStyle/>
          <a:p>
            <a:pPr marL="0" indent="0" algn="just">
              <a:lnSpc>
                <a:spcPct val="120000"/>
              </a:lnSpc>
              <a:spcBef>
                <a:spcPts val="500"/>
              </a:spcBef>
              <a:spcAft>
                <a:spcPts val="500"/>
              </a:spcAft>
              <a:buNone/>
            </a:pPr>
            <a:r>
              <a:rPr lang="en-US" b="1" dirty="0" smtClean="0"/>
              <a:t>Non-required </a:t>
            </a:r>
            <a:r>
              <a:rPr lang="en-US" b="1" dirty="0"/>
              <a:t>parts: </a:t>
            </a:r>
          </a:p>
          <a:p>
            <a:pPr marL="468000" indent="-468000" algn="just">
              <a:lnSpc>
                <a:spcPct val="120000"/>
              </a:lnSpc>
              <a:spcBef>
                <a:spcPts val="500"/>
              </a:spcBef>
              <a:spcAft>
                <a:spcPts val="500"/>
              </a:spcAft>
            </a:pPr>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pPr marL="468000" indent="-468000" algn="just">
              <a:lnSpc>
                <a:spcPct val="120000"/>
              </a:lnSpc>
              <a:spcBef>
                <a:spcPts val="500"/>
              </a:spcBef>
              <a:spcAft>
                <a:spcPts val="500"/>
              </a:spcAft>
            </a:pPr>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Tree>
    <p:extLst>
      <p:ext uri="{BB962C8B-B14F-4D97-AF65-F5344CB8AC3E}">
        <p14:creationId xmlns:p14="http://schemas.microsoft.com/office/powerpoint/2010/main" val="753011082"/>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45C15A-B5F0-4220-9430-A9F077520682}"/>
              </a:ext>
            </a:extLst>
          </p:cNvPr>
          <p:cNvSpPr>
            <a:spLocks noGrp="1"/>
          </p:cNvSpPr>
          <p:nvPr>
            <p:ph type="title"/>
          </p:nvPr>
        </p:nvSpPr>
        <p:spPr>
          <a:xfrm>
            <a:off x="628650" y="914400"/>
            <a:ext cx="7886700" cy="562168"/>
          </a:xfrm>
        </p:spPr>
        <p:txBody>
          <a:bodyPr/>
          <a:lstStyle/>
          <a:p>
            <a:r>
              <a:rPr lang="en-US" sz="2000" b="1" dirty="0">
                <a:latin typeface="+mn-lt"/>
              </a:rPr>
              <a:t>Data types in </a:t>
            </a:r>
            <a:r>
              <a:rPr lang="en-US" sz="2000" b="1" dirty="0" err="1">
                <a:latin typeface="+mn-lt"/>
              </a:rPr>
              <a:t>c++</a:t>
            </a:r>
            <a:endParaRPr lang="en-IN" sz="2000" b="1" dirty="0">
              <a:latin typeface="+mn-lt"/>
            </a:endParaRPr>
          </a:p>
        </p:txBody>
      </p:sp>
      <p:pic>
        <p:nvPicPr>
          <p:cNvPr id="3074"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0200" y="1486495"/>
            <a:ext cx="6610193" cy="4685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6241575"/>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45C15A-B5F0-4220-9430-A9F077520682}"/>
              </a:ext>
            </a:extLst>
          </p:cNvPr>
          <p:cNvSpPr>
            <a:spLocks noGrp="1"/>
          </p:cNvSpPr>
          <p:nvPr>
            <p:ph type="title"/>
          </p:nvPr>
        </p:nvSpPr>
        <p:spPr>
          <a:xfrm>
            <a:off x="628650" y="914400"/>
            <a:ext cx="7886700" cy="562168"/>
          </a:xfrm>
        </p:spPr>
        <p:txBody>
          <a:bodyPr/>
          <a:lstStyle/>
          <a:p>
            <a:r>
              <a:rPr lang="en-US" sz="2000" b="1" dirty="0">
                <a:latin typeface="+mn-lt"/>
              </a:rPr>
              <a:t>Data types modifiers in </a:t>
            </a:r>
            <a:r>
              <a:rPr lang="en-US" sz="2000" b="1" dirty="0" err="1">
                <a:latin typeface="+mn-lt"/>
              </a:rPr>
              <a:t>c++</a:t>
            </a:r>
            <a:endParaRPr lang="en-IN" sz="2000" b="1" dirty="0">
              <a:latin typeface="+mn-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467" y="1905000"/>
            <a:ext cx="7998333" cy="2919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4704197"/>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45C15A-B5F0-4220-9430-A9F077520682}"/>
              </a:ext>
            </a:extLst>
          </p:cNvPr>
          <p:cNvSpPr>
            <a:spLocks noGrp="1"/>
          </p:cNvSpPr>
          <p:nvPr>
            <p:ph type="title"/>
          </p:nvPr>
        </p:nvSpPr>
        <p:spPr>
          <a:xfrm>
            <a:off x="628650" y="914400"/>
            <a:ext cx="7886700" cy="511062"/>
          </a:xfrm>
        </p:spPr>
        <p:txBody>
          <a:bodyPr/>
          <a:lstStyle/>
          <a:p>
            <a:r>
              <a:rPr lang="en-US" sz="2000" b="1" dirty="0">
                <a:latin typeface="+mn-lt"/>
              </a:rPr>
              <a:t>Data types in Java</a:t>
            </a:r>
            <a:endParaRPr lang="en-IN" sz="2000" b="1" dirty="0">
              <a:latin typeface="+mn-lt"/>
            </a:endParaRPr>
          </a:p>
        </p:txBody>
      </p:sp>
      <p:pic>
        <p:nvPicPr>
          <p:cNvPr id="5122"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6812" y="1524000"/>
            <a:ext cx="7596188" cy="4620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2520292"/>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2794000"/>
            <a:ext cx="7924800" cy="1320800"/>
          </a:xfrm>
        </p:spPr>
        <p:txBody>
          <a:bodyPr>
            <a:noAutofit/>
          </a:bodyPr>
          <a:lstStyle/>
          <a:p>
            <a:r>
              <a:rPr lang="en-US" sz="3200" b="1" dirty="0">
                <a:latin typeface="+mn-lt"/>
              </a:rPr>
              <a:t>WHY CHAR REQUIRES 2 BYTES IN JAVA?</a:t>
            </a:r>
          </a:p>
        </p:txBody>
      </p:sp>
    </p:spTree>
    <p:extLst>
      <p:ext uri="{BB962C8B-B14F-4D97-AF65-F5344CB8AC3E}">
        <p14:creationId xmlns:p14="http://schemas.microsoft.com/office/powerpoint/2010/main" val="3513675267"/>
      </p:ext>
    </p:extLst>
  </p:cSld>
  <p:clrMapOvr>
    <a:masterClrMapping/>
  </p:clrMapOvr>
  <p:transition spd="slow">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20000"/>
              </a:lnSpc>
              <a:spcBef>
                <a:spcPts val="300"/>
              </a:spcBef>
              <a:spcAft>
                <a:spcPts val="300"/>
              </a:spcAft>
            </a:pPr>
            <a:r>
              <a:rPr lang="en-US" dirty="0"/>
              <a:t>Unicode is a universal international standard character encoding that is capable of representing most of the world's written </a:t>
            </a:r>
            <a:r>
              <a:rPr lang="en-US" dirty="0" err="1"/>
              <a:t>languages.Why</a:t>
            </a:r>
            <a:r>
              <a:rPr lang="en-US" dirty="0"/>
              <a:t> java uses Unicode System?</a:t>
            </a:r>
          </a:p>
          <a:p>
            <a:pPr marL="468000" indent="-468000" algn="just">
              <a:lnSpc>
                <a:spcPct val="120000"/>
              </a:lnSpc>
              <a:spcBef>
                <a:spcPts val="300"/>
              </a:spcBef>
              <a:spcAft>
                <a:spcPts val="300"/>
              </a:spcAft>
            </a:pPr>
            <a:r>
              <a:rPr lang="en-US" dirty="0"/>
              <a:t>Before Unicode, there were many language </a:t>
            </a:r>
            <a:r>
              <a:rPr lang="en-US" dirty="0" err="1"/>
              <a:t>standards:</a:t>
            </a:r>
            <a:r>
              <a:rPr lang="en-US" b="1" dirty="0" err="1"/>
              <a:t>ASCII</a:t>
            </a:r>
            <a:r>
              <a:rPr lang="en-US" dirty="0"/>
              <a:t> (American Standard Code for Information Interchange) for the United States.</a:t>
            </a:r>
          </a:p>
          <a:p>
            <a:pPr marL="468000" indent="-468000" algn="just">
              <a:lnSpc>
                <a:spcPct val="120000"/>
              </a:lnSpc>
              <a:spcBef>
                <a:spcPts val="300"/>
              </a:spcBef>
              <a:spcAft>
                <a:spcPts val="300"/>
              </a:spcAft>
            </a:pPr>
            <a:r>
              <a:rPr lang="en-US" b="1" dirty="0"/>
              <a:t>ISO 8859-1</a:t>
            </a:r>
            <a:r>
              <a:rPr lang="en-US" dirty="0"/>
              <a:t> for Western European Language.</a:t>
            </a:r>
          </a:p>
          <a:p>
            <a:pPr marL="468000" indent="-468000" algn="just">
              <a:lnSpc>
                <a:spcPct val="120000"/>
              </a:lnSpc>
              <a:spcBef>
                <a:spcPts val="300"/>
              </a:spcBef>
              <a:spcAft>
                <a:spcPts val="300"/>
              </a:spcAft>
            </a:pPr>
            <a:r>
              <a:rPr lang="en-US" b="1" dirty="0"/>
              <a:t>KOI-8</a:t>
            </a:r>
            <a:r>
              <a:rPr lang="en-US" dirty="0"/>
              <a:t> for Russian.</a:t>
            </a:r>
          </a:p>
          <a:p>
            <a:pPr marL="468000" indent="-468000" algn="just">
              <a:lnSpc>
                <a:spcPct val="120000"/>
              </a:lnSpc>
              <a:spcBef>
                <a:spcPts val="300"/>
              </a:spcBef>
              <a:spcAft>
                <a:spcPts val="300"/>
              </a:spcAft>
            </a:pPr>
            <a:r>
              <a:rPr lang="en-US" b="1" dirty="0"/>
              <a:t>GB18030 and BIG-5</a:t>
            </a:r>
            <a:r>
              <a:rPr lang="en-US" dirty="0"/>
              <a:t> for </a:t>
            </a:r>
            <a:r>
              <a:rPr lang="en-US" dirty="0" err="1"/>
              <a:t>chinese</a:t>
            </a:r>
            <a:r>
              <a:rPr lang="en-US" dirty="0"/>
              <a:t>, and so on</a:t>
            </a:r>
            <a:r>
              <a:rPr lang="en-US" dirty="0" smtClean="0"/>
              <a:t>.</a:t>
            </a:r>
            <a:endParaRPr lang="en-US" dirty="0"/>
          </a:p>
        </p:txBody>
      </p:sp>
    </p:spTree>
    <p:extLst>
      <p:ext uri="{BB962C8B-B14F-4D97-AF65-F5344CB8AC3E}">
        <p14:creationId xmlns:p14="http://schemas.microsoft.com/office/powerpoint/2010/main" val="1850820040"/>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20000"/>
              </a:lnSpc>
              <a:spcBef>
                <a:spcPts val="300"/>
              </a:spcBef>
              <a:spcAft>
                <a:spcPts val="300"/>
              </a:spcAft>
              <a:buNone/>
            </a:pPr>
            <a:r>
              <a:rPr lang="en-US" b="1" dirty="0" smtClean="0"/>
              <a:t>Problem</a:t>
            </a:r>
            <a:endParaRPr lang="en-US" b="1" dirty="0"/>
          </a:p>
          <a:p>
            <a:pPr marL="468000" indent="-468000" algn="just">
              <a:lnSpc>
                <a:spcPct val="120000"/>
              </a:lnSpc>
              <a:spcBef>
                <a:spcPts val="300"/>
              </a:spcBef>
              <a:spcAft>
                <a:spcPts val="300"/>
              </a:spcAft>
            </a:pPr>
            <a:r>
              <a:rPr lang="en-US" b="1" dirty="0"/>
              <a:t>This caused two </a:t>
            </a:r>
            <a:r>
              <a:rPr lang="en-US" b="1" dirty="0" err="1"/>
              <a:t>problems:</a:t>
            </a:r>
            <a:r>
              <a:rPr lang="en-US" dirty="0" err="1"/>
              <a:t>A</a:t>
            </a:r>
            <a:r>
              <a:rPr lang="en-US" dirty="0"/>
              <a:t> particular code value corresponds to different letters in the various language standards.</a:t>
            </a:r>
          </a:p>
          <a:p>
            <a:pPr marL="468000" indent="-468000" algn="just">
              <a:lnSpc>
                <a:spcPct val="120000"/>
              </a:lnSpc>
              <a:spcBef>
                <a:spcPts val="300"/>
              </a:spcBef>
              <a:spcAft>
                <a:spcPts val="300"/>
              </a:spcAft>
            </a:pPr>
            <a:r>
              <a:rPr lang="en-US" dirty="0"/>
              <a:t>The encodings for languages with large character sets have variable </a:t>
            </a:r>
            <a:r>
              <a:rPr lang="en-US" dirty="0" err="1"/>
              <a:t>length.Some</a:t>
            </a:r>
            <a:r>
              <a:rPr lang="en-US" dirty="0"/>
              <a:t> common characters are encoded as single bytes, other require two or more byte.</a:t>
            </a:r>
          </a:p>
          <a:p>
            <a:pPr marL="0" indent="0" algn="just">
              <a:lnSpc>
                <a:spcPct val="120000"/>
              </a:lnSpc>
              <a:spcBef>
                <a:spcPts val="300"/>
              </a:spcBef>
              <a:spcAft>
                <a:spcPts val="300"/>
              </a:spcAft>
              <a:buNone/>
            </a:pPr>
            <a:r>
              <a:rPr lang="en-US" b="1" dirty="0"/>
              <a:t>Solution</a:t>
            </a:r>
          </a:p>
          <a:p>
            <a:pPr marL="468000" indent="-468000" algn="just">
              <a:lnSpc>
                <a:spcPct val="120000"/>
              </a:lnSpc>
              <a:spcBef>
                <a:spcPts val="300"/>
              </a:spcBef>
              <a:spcAft>
                <a:spcPts val="300"/>
              </a:spcAft>
            </a:pPr>
            <a:r>
              <a:rPr lang="en-US" dirty="0"/>
              <a:t>To solve these problems, a new language standard was developed i.e. Unicode </a:t>
            </a:r>
            <a:r>
              <a:rPr lang="en-US" dirty="0" err="1"/>
              <a:t>System.In</a:t>
            </a:r>
            <a:r>
              <a:rPr lang="en-US" dirty="0"/>
              <a:t> </a:t>
            </a:r>
            <a:r>
              <a:rPr lang="en-US" dirty="0" err="1"/>
              <a:t>unicode</a:t>
            </a:r>
            <a:r>
              <a:rPr lang="en-US" dirty="0"/>
              <a:t>, character holds 2 byte, so java also uses 2 byte for </a:t>
            </a:r>
            <a:r>
              <a:rPr lang="en-US" dirty="0" err="1"/>
              <a:t>characters.</a:t>
            </a:r>
            <a:r>
              <a:rPr lang="en-US" b="1" dirty="0" err="1"/>
              <a:t>lowest</a:t>
            </a:r>
            <a:r>
              <a:rPr lang="en-US" b="1" dirty="0"/>
              <a:t> value:</a:t>
            </a:r>
            <a:r>
              <a:rPr lang="en-US" dirty="0"/>
              <a:t>\u0000</a:t>
            </a:r>
            <a:r>
              <a:rPr lang="en-US" b="1" dirty="0"/>
              <a:t>highest value:</a:t>
            </a:r>
            <a:r>
              <a:rPr lang="en-US" dirty="0"/>
              <a:t>\</a:t>
            </a:r>
            <a:r>
              <a:rPr lang="en-US" dirty="0" err="1"/>
              <a:t>uFFFF</a:t>
            </a:r>
            <a:endParaRPr lang="en-US" dirty="0"/>
          </a:p>
        </p:txBody>
      </p:sp>
    </p:spTree>
    <p:extLst>
      <p:ext uri="{BB962C8B-B14F-4D97-AF65-F5344CB8AC3E}">
        <p14:creationId xmlns:p14="http://schemas.microsoft.com/office/powerpoint/2010/main" val="2285383152"/>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45C15A-B5F0-4220-9430-A9F077520682}"/>
              </a:ext>
            </a:extLst>
          </p:cNvPr>
          <p:cNvSpPr>
            <a:spLocks noGrp="1"/>
          </p:cNvSpPr>
          <p:nvPr>
            <p:ph type="title"/>
          </p:nvPr>
        </p:nvSpPr>
        <p:spPr>
          <a:xfrm>
            <a:off x="609600" y="914400"/>
            <a:ext cx="5925395" cy="618385"/>
          </a:xfrm>
        </p:spPr>
        <p:txBody>
          <a:bodyPr>
            <a:normAutofit/>
          </a:bodyPr>
          <a:lstStyle/>
          <a:p>
            <a:r>
              <a:rPr lang="en-IN" sz="2000" b="1" dirty="0">
                <a:latin typeface="+mn-lt"/>
              </a:rPr>
              <a:t>Setting Temporary Java Path</a:t>
            </a:r>
          </a:p>
        </p:txBody>
      </p:sp>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1363662"/>
            <a:ext cx="8077200" cy="4351338"/>
          </a:xfrm>
        </p:spPr>
        <p:txBody>
          <a:bodyPr>
            <a:normAutofit/>
          </a:bodyPr>
          <a:lstStyle/>
          <a:p>
            <a:pPr algn="just"/>
            <a:r>
              <a:rPr lang="en-US" dirty="0"/>
              <a:t>Open command prompt</a:t>
            </a:r>
          </a:p>
          <a:p>
            <a:pPr algn="just"/>
            <a:r>
              <a:rPr lang="en-US" dirty="0"/>
              <a:t>Copy the path of </a:t>
            </a:r>
            <a:r>
              <a:rPr lang="en-US" dirty="0" err="1"/>
              <a:t>jdk</a:t>
            </a:r>
            <a:r>
              <a:rPr lang="en-US" dirty="0"/>
              <a:t>/bin directory</a:t>
            </a:r>
          </a:p>
          <a:p>
            <a:pPr algn="just"/>
            <a:r>
              <a:rPr lang="en-US" dirty="0"/>
              <a:t>Write in command </a:t>
            </a:r>
            <a:r>
              <a:rPr lang="en-US" dirty="0" err="1"/>
              <a:t>prompt:SET</a:t>
            </a:r>
            <a:r>
              <a:rPr lang="en-US" dirty="0"/>
              <a:t> PATH=</a:t>
            </a:r>
            <a:r>
              <a:rPr lang="en-US" dirty="0" err="1"/>
              <a:t>copied_path</a:t>
            </a:r>
            <a:endParaRPr lang="en-US" dirty="0"/>
          </a:p>
          <a:p>
            <a:pPr algn="just"/>
            <a:r>
              <a:rPr lang="en-US" dirty="0"/>
              <a:t>For example:</a:t>
            </a:r>
          </a:p>
          <a:p>
            <a:pPr marL="0" indent="0" algn="just">
              <a:buNone/>
            </a:pPr>
            <a:r>
              <a:rPr lang="en-US" dirty="0"/>
              <a:t>	SET PATH=C:\Program Files\Java\jdk1.8.0_231\bin</a:t>
            </a:r>
            <a:endParaRPr lang="en-IN" dirty="0"/>
          </a:p>
        </p:txBody>
      </p:sp>
    </p:spTree>
    <p:extLst>
      <p:ext uri="{BB962C8B-B14F-4D97-AF65-F5344CB8AC3E}">
        <p14:creationId xmlns:p14="http://schemas.microsoft.com/office/powerpoint/2010/main" val="2698787576"/>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28432" y="2989887"/>
            <a:ext cx="5667768" cy="820113"/>
          </a:xfrm>
        </p:spPr>
        <p:txBody>
          <a:bodyPr>
            <a:normAutofit/>
          </a:bodyPr>
          <a:lstStyle/>
          <a:p>
            <a:r>
              <a:rPr lang="en-US" b="1" dirty="0">
                <a:latin typeface="+mn-lt"/>
              </a:rPr>
              <a:t>IS STRING A NINTH TYPE?</a:t>
            </a:r>
          </a:p>
        </p:txBody>
      </p:sp>
    </p:spTree>
    <p:extLst>
      <p:ext uri="{BB962C8B-B14F-4D97-AF65-F5344CB8AC3E}">
        <p14:creationId xmlns:p14="http://schemas.microsoft.com/office/powerpoint/2010/main" val="3449095028"/>
      </p:ext>
    </p:extLst>
  </p:cSld>
  <p:clrMapOvr>
    <a:masterClrMapping/>
  </p:clrMapOvr>
  <p:transition spd="slow">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algn="just"/>
            <a:r>
              <a:rPr lang="en-US" dirty="0"/>
              <a:t>A String in Java is actually a non-primitive data type, because it refers to an object. The String object has methods that is used to perform certain operations on strings. </a:t>
            </a:r>
            <a:r>
              <a:rPr lang="en-US" b="1" dirty="0"/>
              <a:t>Don't worry if you don't understand the term "object" just yet</a:t>
            </a:r>
            <a:r>
              <a:rPr lang="en-US" dirty="0"/>
              <a:t>. We will learn more about strings and objects in a later chapter.</a:t>
            </a:r>
          </a:p>
        </p:txBody>
      </p:sp>
    </p:spTree>
    <p:extLst>
      <p:ext uri="{BB962C8B-B14F-4D97-AF65-F5344CB8AC3E}">
        <p14:creationId xmlns:p14="http://schemas.microsoft.com/office/powerpoint/2010/main" val="300392829"/>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2819400"/>
            <a:ext cx="7543800" cy="820113"/>
          </a:xfrm>
        </p:spPr>
        <p:txBody>
          <a:bodyPr>
            <a:normAutofit/>
          </a:bodyPr>
          <a:lstStyle/>
          <a:p>
            <a:r>
              <a:rPr lang="en-US" sz="3200" b="1" dirty="0">
                <a:latin typeface="+mn-lt"/>
              </a:rPr>
              <a:t>WHY DO WE NEED DATA-TYPES?</a:t>
            </a:r>
          </a:p>
        </p:txBody>
      </p:sp>
      <p:sp>
        <p:nvSpPr>
          <p:cNvPr id="5" name="Title 3"/>
          <p:cNvSpPr txBox="1">
            <a:spLocks/>
          </p:cNvSpPr>
          <p:nvPr/>
        </p:nvSpPr>
        <p:spPr>
          <a:xfrm>
            <a:off x="2315084" y="3657600"/>
            <a:ext cx="5152516" cy="560148"/>
          </a:xfrm>
          <a:prstGeom prst="rect">
            <a:avLst/>
          </a:prstGeom>
        </p:spPr>
        <p:txBody>
          <a:bodyPr vert="horz" lIns="121920" tIns="60960" rIns="121920" bIns="60960" rtlCol="0" anchor="b">
            <a:normAutofit fontScale="97500" lnSpcReduction="10000"/>
          </a:bodyPr>
          <a:lstStyle/>
          <a:p>
            <a:pPr algn="ctr" defTabSz="914377">
              <a:lnSpc>
                <a:spcPct val="90000"/>
              </a:lnSpc>
              <a:spcBef>
                <a:spcPct val="0"/>
              </a:spcBef>
              <a:defRPr/>
            </a:pPr>
            <a:r>
              <a:rPr lang="en-US" sz="3600" b="1" dirty="0">
                <a:ea typeface="+mj-ea"/>
                <a:cs typeface="+mj-cs"/>
              </a:rPr>
              <a:t>IS IT REQUIRED ?</a:t>
            </a:r>
          </a:p>
        </p:txBody>
      </p:sp>
    </p:spTree>
    <p:extLst>
      <p:ext uri="{BB962C8B-B14F-4D97-AF65-F5344CB8AC3E}">
        <p14:creationId xmlns:p14="http://schemas.microsoft.com/office/powerpoint/2010/main" val="7537521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20000"/>
              </a:lnSpc>
              <a:spcBef>
                <a:spcPts val="500"/>
              </a:spcBef>
              <a:spcAft>
                <a:spcPts val="500"/>
              </a:spcAft>
              <a:buNone/>
            </a:pPr>
            <a:r>
              <a:rPr lang="en-US" dirty="0"/>
              <a:t>When the concept of data types was not evolved, to declare a variable we would write </a:t>
            </a:r>
          </a:p>
          <a:p>
            <a:pPr marL="0" indent="0" algn="just">
              <a:lnSpc>
                <a:spcPct val="120000"/>
              </a:lnSpc>
              <a:spcBef>
                <a:spcPts val="500"/>
              </a:spcBef>
              <a:spcAft>
                <a:spcPts val="500"/>
              </a:spcAft>
              <a:buNone/>
            </a:pPr>
            <a:r>
              <a:rPr lang="en-US" dirty="0" err="1"/>
              <a:t>var</a:t>
            </a:r>
            <a:r>
              <a:rPr lang="en-US" dirty="0"/>
              <a:t> a:=10;(As per PASCAL)</a:t>
            </a:r>
          </a:p>
          <a:p>
            <a:pPr marL="0" indent="0" algn="just">
              <a:lnSpc>
                <a:spcPct val="120000"/>
              </a:lnSpc>
              <a:spcBef>
                <a:spcPts val="500"/>
              </a:spcBef>
              <a:spcAft>
                <a:spcPts val="500"/>
              </a:spcAft>
              <a:buNone/>
            </a:pPr>
            <a:r>
              <a:rPr lang="en-US" dirty="0"/>
              <a:t>So, according to the value initialized the compiler assumes the byte usage. So, later if we want to widen the variable m/y usage or narrow, it was not possible. That’s how data types was concept was introduced. It was first introduced in C by Dennis Ritchie.</a:t>
            </a:r>
          </a:p>
          <a:p>
            <a:pPr marL="0" indent="0" algn="just">
              <a:lnSpc>
                <a:spcPct val="120000"/>
              </a:lnSpc>
              <a:spcBef>
                <a:spcPts val="500"/>
              </a:spcBef>
              <a:spcAft>
                <a:spcPts val="500"/>
              </a:spcAft>
              <a:buNone/>
            </a:pPr>
            <a:endParaRPr lang="en-US" dirty="0"/>
          </a:p>
          <a:p>
            <a:pPr marL="0" indent="0" algn="just">
              <a:lnSpc>
                <a:spcPct val="120000"/>
              </a:lnSpc>
              <a:spcBef>
                <a:spcPts val="500"/>
              </a:spcBef>
              <a:spcAft>
                <a:spcPts val="500"/>
              </a:spcAft>
              <a:buNone/>
            </a:pPr>
            <a:endParaRPr lang="en-US" dirty="0"/>
          </a:p>
        </p:txBody>
      </p:sp>
    </p:spTree>
    <p:extLst>
      <p:ext uri="{BB962C8B-B14F-4D97-AF65-F5344CB8AC3E}">
        <p14:creationId xmlns:p14="http://schemas.microsoft.com/office/powerpoint/2010/main" val="3381545042"/>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20000"/>
              </a:lnSpc>
              <a:spcBef>
                <a:spcPts val="500"/>
              </a:spcBef>
              <a:spcAft>
                <a:spcPts val="500"/>
              </a:spcAft>
              <a:buNone/>
            </a:pPr>
            <a:r>
              <a:rPr lang="en-US" b="1" dirty="0" smtClean="0"/>
              <a:t>Printing</a:t>
            </a:r>
          </a:p>
          <a:p>
            <a:pPr marL="0" indent="0" algn="just">
              <a:lnSpc>
                <a:spcPct val="120000"/>
              </a:lnSpc>
              <a:spcBef>
                <a:spcPts val="500"/>
              </a:spcBef>
              <a:spcAft>
                <a:spcPts val="500"/>
              </a:spcAft>
              <a:buNone/>
            </a:pPr>
            <a:r>
              <a:rPr lang="en-IN" dirty="0"/>
              <a:t>The basic output statement is </a:t>
            </a:r>
            <a:r>
              <a:rPr lang="en-IN" dirty="0" smtClean="0"/>
              <a:t>:</a:t>
            </a:r>
          </a:p>
          <a:p>
            <a:pPr marL="0" indent="0" algn="just">
              <a:lnSpc>
                <a:spcPct val="120000"/>
              </a:lnSpc>
              <a:spcBef>
                <a:spcPts val="500"/>
              </a:spcBef>
              <a:spcAft>
                <a:spcPts val="500"/>
              </a:spcAft>
              <a:buNone/>
            </a:pPr>
            <a:r>
              <a:rPr lang="en-US" dirty="0" err="1"/>
              <a:t>System.out.println</a:t>
            </a:r>
            <a:r>
              <a:rPr lang="en-US" dirty="0"/>
              <a:t>( </a:t>
            </a:r>
            <a:r>
              <a:rPr lang="en-US" dirty="0" smtClean="0"/>
              <a:t>);</a:t>
            </a:r>
          </a:p>
          <a:p>
            <a:pPr marL="0" indent="0" algn="just">
              <a:lnSpc>
                <a:spcPct val="120000"/>
              </a:lnSpc>
              <a:spcBef>
                <a:spcPts val="500"/>
              </a:spcBef>
              <a:spcAft>
                <a:spcPts val="500"/>
              </a:spcAft>
              <a:buNone/>
            </a:pPr>
            <a:r>
              <a:rPr lang="en-US" dirty="0"/>
              <a:t>Others methods</a:t>
            </a:r>
            <a:r>
              <a:rPr lang="en-US" dirty="0" smtClean="0"/>
              <a:t>:</a:t>
            </a:r>
          </a:p>
          <a:p>
            <a:pPr marL="0" indent="0" algn="just">
              <a:lnSpc>
                <a:spcPct val="120000"/>
              </a:lnSpc>
              <a:spcBef>
                <a:spcPts val="500"/>
              </a:spcBef>
              <a:spcAft>
                <a:spcPts val="500"/>
              </a:spcAft>
              <a:buNone/>
            </a:pPr>
            <a:r>
              <a:rPr lang="en-US" dirty="0" err="1"/>
              <a:t>System.out.println</a:t>
            </a:r>
            <a:r>
              <a:rPr lang="en-US" dirty="0"/>
              <a:t>()</a:t>
            </a:r>
          </a:p>
          <a:p>
            <a:pPr marL="0" indent="0" algn="just">
              <a:lnSpc>
                <a:spcPct val="120000"/>
              </a:lnSpc>
              <a:spcBef>
                <a:spcPts val="500"/>
              </a:spcBef>
              <a:spcAft>
                <a:spcPts val="500"/>
              </a:spcAft>
              <a:buNone/>
            </a:pPr>
            <a:r>
              <a:rPr lang="en-US" dirty="0" err="1"/>
              <a:t>System.out.print</a:t>
            </a:r>
            <a:r>
              <a:rPr lang="en-US" dirty="0"/>
              <a:t>() </a:t>
            </a:r>
          </a:p>
          <a:p>
            <a:pPr marL="0" indent="0" algn="just">
              <a:lnSpc>
                <a:spcPct val="120000"/>
              </a:lnSpc>
              <a:spcBef>
                <a:spcPts val="500"/>
              </a:spcBef>
              <a:spcAft>
                <a:spcPts val="500"/>
              </a:spcAft>
              <a:buNone/>
            </a:pPr>
            <a:r>
              <a:rPr lang="en-US" dirty="0" err="1"/>
              <a:t>System.out.printf</a:t>
            </a:r>
            <a:r>
              <a:rPr lang="en-US" dirty="0"/>
              <a:t>()</a:t>
            </a:r>
            <a:endParaRPr lang="en-US" dirty="0"/>
          </a:p>
        </p:txBody>
      </p:sp>
    </p:spTree>
    <p:extLst>
      <p:ext uri="{BB962C8B-B14F-4D97-AF65-F5344CB8AC3E}">
        <p14:creationId xmlns:p14="http://schemas.microsoft.com/office/powerpoint/2010/main" val="3719385508"/>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20000"/>
              </a:lnSpc>
              <a:spcBef>
                <a:spcPts val="500"/>
              </a:spcBef>
              <a:spcAft>
                <a:spcPts val="500"/>
              </a:spcAft>
              <a:buNone/>
            </a:pPr>
            <a:r>
              <a:rPr lang="en-IN" dirty="0"/>
              <a:t>System is a class and out is a public static field which accepts output data. Don't worry if you don't understand it. Classes, public, and static will be discussed in later chapters.</a:t>
            </a:r>
          </a:p>
        </p:txBody>
      </p:sp>
    </p:spTree>
    <p:extLst>
      <p:ext uri="{BB962C8B-B14F-4D97-AF65-F5344CB8AC3E}">
        <p14:creationId xmlns:p14="http://schemas.microsoft.com/office/powerpoint/2010/main" val="2501967529"/>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20000"/>
              </a:lnSpc>
              <a:spcBef>
                <a:spcPts val="500"/>
              </a:spcBef>
              <a:spcAft>
                <a:spcPts val="500"/>
              </a:spcAft>
              <a:buNone/>
            </a:pPr>
            <a:r>
              <a:rPr lang="en-US" b="1" dirty="0"/>
              <a:t>Example </a:t>
            </a:r>
            <a:endParaRPr lang="en-US" b="1" dirty="0" smtClean="0"/>
          </a:p>
          <a:p>
            <a:pPr marL="0" indent="0" algn="just">
              <a:lnSpc>
                <a:spcPct val="120000"/>
              </a:lnSpc>
              <a:spcBef>
                <a:spcPts val="500"/>
              </a:spcBef>
              <a:spcAft>
                <a:spcPts val="500"/>
              </a:spcAft>
              <a:buNone/>
            </a:pPr>
            <a:r>
              <a:rPr lang="en-US" dirty="0"/>
              <a:t>class </a:t>
            </a:r>
            <a:r>
              <a:rPr lang="en-US" dirty="0" err="1"/>
              <a:t>AssignmentOperator</a:t>
            </a:r>
            <a:r>
              <a:rPr lang="en-US" dirty="0"/>
              <a:t> </a:t>
            </a:r>
          </a:p>
          <a:p>
            <a:pPr marL="0" indent="0" algn="just">
              <a:lnSpc>
                <a:spcPct val="120000"/>
              </a:lnSpc>
              <a:spcBef>
                <a:spcPts val="500"/>
              </a:spcBef>
              <a:spcAft>
                <a:spcPts val="500"/>
              </a:spcAft>
              <a:buNone/>
            </a:pPr>
            <a:r>
              <a:rPr lang="en-US" dirty="0"/>
              <a:t>{</a:t>
            </a:r>
          </a:p>
          <a:p>
            <a:pPr marL="0" indent="0" algn="just">
              <a:lnSpc>
                <a:spcPct val="120000"/>
              </a:lnSpc>
              <a:spcBef>
                <a:spcPts val="500"/>
              </a:spcBef>
              <a:spcAft>
                <a:spcPts val="500"/>
              </a:spcAft>
              <a:buNone/>
            </a:pPr>
            <a:r>
              <a:rPr lang="en-US" dirty="0"/>
              <a:t> 	public static void main(String[] </a:t>
            </a:r>
            <a:r>
              <a:rPr lang="en-US" dirty="0" err="1"/>
              <a:t>args</a:t>
            </a:r>
            <a:r>
              <a:rPr lang="en-US" dirty="0"/>
              <a:t>)</a:t>
            </a:r>
          </a:p>
          <a:p>
            <a:pPr marL="0" indent="0" algn="just">
              <a:lnSpc>
                <a:spcPct val="120000"/>
              </a:lnSpc>
              <a:spcBef>
                <a:spcPts val="500"/>
              </a:spcBef>
              <a:spcAft>
                <a:spcPts val="500"/>
              </a:spcAft>
              <a:buNone/>
            </a:pPr>
            <a:r>
              <a:rPr lang="en-US" dirty="0"/>
              <a:t>	 {</a:t>
            </a:r>
          </a:p>
          <a:p>
            <a:pPr marL="0" indent="0" algn="just">
              <a:lnSpc>
                <a:spcPct val="120000"/>
              </a:lnSpc>
              <a:spcBef>
                <a:spcPts val="500"/>
              </a:spcBef>
              <a:spcAft>
                <a:spcPts val="500"/>
              </a:spcAft>
              <a:buNone/>
            </a:pPr>
            <a:r>
              <a:rPr lang="en-US" dirty="0"/>
              <a:t>		 </a:t>
            </a:r>
            <a:r>
              <a:rPr lang="en-US" dirty="0" err="1"/>
              <a:t>System.out.println</a:t>
            </a:r>
            <a:r>
              <a:rPr lang="en-US" dirty="0"/>
              <a:t>("Java programming.");</a:t>
            </a:r>
          </a:p>
          <a:p>
            <a:pPr marL="0" indent="0" algn="just">
              <a:lnSpc>
                <a:spcPct val="120000"/>
              </a:lnSpc>
              <a:spcBef>
                <a:spcPts val="500"/>
              </a:spcBef>
              <a:spcAft>
                <a:spcPts val="500"/>
              </a:spcAft>
              <a:buNone/>
            </a:pPr>
            <a:r>
              <a:rPr lang="en-US" dirty="0"/>
              <a:t> 	}</a:t>
            </a:r>
          </a:p>
          <a:p>
            <a:pPr marL="0" indent="0" algn="just">
              <a:lnSpc>
                <a:spcPct val="120000"/>
              </a:lnSpc>
              <a:spcBef>
                <a:spcPts val="500"/>
              </a:spcBef>
              <a:spcAft>
                <a:spcPts val="500"/>
              </a:spcAft>
              <a:buNone/>
            </a:pPr>
            <a:r>
              <a:rPr lang="en-US" dirty="0"/>
              <a:t> }</a:t>
            </a:r>
          </a:p>
          <a:p>
            <a:pPr marL="0" indent="0" algn="just">
              <a:lnSpc>
                <a:spcPct val="120000"/>
              </a:lnSpc>
              <a:spcBef>
                <a:spcPts val="500"/>
              </a:spcBef>
              <a:spcAft>
                <a:spcPts val="500"/>
              </a:spcAft>
              <a:buNone/>
            </a:pPr>
            <a:endParaRPr lang="en-US" dirty="0"/>
          </a:p>
        </p:txBody>
      </p:sp>
    </p:spTree>
    <p:extLst>
      <p:ext uri="{BB962C8B-B14F-4D97-AF65-F5344CB8AC3E}">
        <p14:creationId xmlns:p14="http://schemas.microsoft.com/office/powerpoint/2010/main" val="4082762470"/>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20000"/>
              </a:lnSpc>
              <a:spcBef>
                <a:spcPts val="500"/>
              </a:spcBef>
              <a:spcAft>
                <a:spcPts val="500"/>
              </a:spcAft>
              <a:buNone/>
            </a:pPr>
            <a:r>
              <a:rPr lang="en-IN" dirty="0"/>
              <a:t>When you run the program, the output will be:</a:t>
            </a:r>
          </a:p>
          <a:p>
            <a:pPr marL="0" indent="0" algn="just">
              <a:lnSpc>
                <a:spcPct val="120000"/>
              </a:lnSpc>
              <a:spcBef>
                <a:spcPts val="500"/>
              </a:spcBef>
              <a:spcAft>
                <a:spcPts val="500"/>
              </a:spcAft>
              <a:buNone/>
            </a:pPr>
            <a:r>
              <a:rPr lang="en-IN" dirty="0"/>
              <a:t>Java programming.</a:t>
            </a:r>
          </a:p>
          <a:p>
            <a:pPr marL="0" indent="0" algn="just">
              <a:lnSpc>
                <a:spcPct val="120000"/>
              </a:lnSpc>
              <a:spcBef>
                <a:spcPts val="500"/>
              </a:spcBef>
              <a:spcAft>
                <a:spcPts val="500"/>
              </a:spcAft>
              <a:buNone/>
            </a:pPr>
            <a:endParaRPr lang="en-IN" dirty="0"/>
          </a:p>
          <a:p>
            <a:pPr marL="0" indent="0" algn="just">
              <a:lnSpc>
                <a:spcPct val="120000"/>
              </a:lnSpc>
              <a:spcBef>
                <a:spcPts val="500"/>
              </a:spcBef>
              <a:spcAft>
                <a:spcPts val="500"/>
              </a:spcAft>
              <a:buNone/>
            </a:pPr>
            <a:r>
              <a:rPr lang="en-IN" dirty="0"/>
              <a:t>Here, </a:t>
            </a:r>
            <a:r>
              <a:rPr lang="en-IN" dirty="0" err="1"/>
              <a:t>println</a:t>
            </a:r>
            <a:r>
              <a:rPr lang="en-IN" dirty="0"/>
              <a:t> is a method that displays the string inside quotes.</a:t>
            </a:r>
          </a:p>
          <a:p>
            <a:pPr marL="0" indent="0" algn="just">
              <a:lnSpc>
                <a:spcPct val="120000"/>
              </a:lnSpc>
              <a:spcBef>
                <a:spcPts val="500"/>
              </a:spcBef>
              <a:spcAft>
                <a:spcPts val="500"/>
              </a:spcAft>
              <a:buNone/>
            </a:pPr>
            <a:r>
              <a:rPr lang="en-IN" dirty="0"/>
              <a:t/>
            </a:r>
            <a:br>
              <a:rPr lang="en-IN" dirty="0"/>
            </a:br>
            <a:endParaRPr lang="en-IN" dirty="0"/>
          </a:p>
        </p:txBody>
      </p:sp>
    </p:spTree>
    <p:extLst>
      <p:ext uri="{BB962C8B-B14F-4D97-AF65-F5344CB8AC3E}">
        <p14:creationId xmlns:p14="http://schemas.microsoft.com/office/powerpoint/2010/main" val="1633979705"/>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20000"/>
              </a:lnSpc>
              <a:spcBef>
                <a:spcPts val="500"/>
              </a:spcBef>
              <a:spcAft>
                <a:spcPts val="500"/>
              </a:spcAft>
              <a:buNone/>
            </a:pPr>
            <a:r>
              <a:rPr lang="en-US" b="1" dirty="0"/>
              <a:t>Difference between print(), </a:t>
            </a:r>
            <a:r>
              <a:rPr lang="en-US" b="1" dirty="0" err="1"/>
              <a:t>println</a:t>
            </a:r>
            <a:r>
              <a:rPr lang="en-US" b="1" dirty="0"/>
              <a:t>() and </a:t>
            </a:r>
            <a:r>
              <a:rPr lang="en-US" b="1" dirty="0" err="1"/>
              <a:t>printf</a:t>
            </a:r>
            <a:r>
              <a:rPr lang="en-US" b="1" dirty="0" smtClean="0"/>
              <a:t>()</a:t>
            </a:r>
          </a:p>
          <a:p>
            <a:pPr marL="0" indent="0" algn="just">
              <a:lnSpc>
                <a:spcPct val="120000"/>
              </a:lnSpc>
              <a:spcBef>
                <a:spcPts val="500"/>
              </a:spcBef>
              <a:spcAft>
                <a:spcPts val="500"/>
              </a:spcAft>
              <a:buNone/>
            </a:pPr>
            <a:r>
              <a:rPr lang="en-IN" dirty="0"/>
              <a:t>print() - prints string inside the quotes.</a:t>
            </a:r>
          </a:p>
          <a:p>
            <a:pPr marL="0" indent="0" algn="just">
              <a:lnSpc>
                <a:spcPct val="120000"/>
              </a:lnSpc>
              <a:spcBef>
                <a:spcPts val="500"/>
              </a:spcBef>
              <a:spcAft>
                <a:spcPts val="500"/>
              </a:spcAft>
              <a:buNone/>
            </a:pPr>
            <a:endParaRPr lang="en-IN" dirty="0"/>
          </a:p>
          <a:p>
            <a:pPr marL="0" indent="0" algn="just">
              <a:lnSpc>
                <a:spcPct val="120000"/>
              </a:lnSpc>
              <a:spcBef>
                <a:spcPts val="500"/>
              </a:spcBef>
              <a:spcAft>
                <a:spcPts val="500"/>
              </a:spcAft>
              <a:buNone/>
            </a:pPr>
            <a:r>
              <a:rPr lang="en-IN" dirty="0" err="1"/>
              <a:t>println</a:t>
            </a:r>
            <a:r>
              <a:rPr lang="en-IN" dirty="0"/>
              <a:t>() - prints string inside the quotes similar like print() method. Then the cursor moves to the beginning of the next line.</a:t>
            </a:r>
          </a:p>
          <a:p>
            <a:pPr marL="0" indent="0" algn="just">
              <a:lnSpc>
                <a:spcPct val="120000"/>
              </a:lnSpc>
              <a:spcBef>
                <a:spcPts val="500"/>
              </a:spcBef>
              <a:spcAft>
                <a:spcPts val="500"/>
              </a:spcAft>
              <a:buNone/>
            </a:pPr>
            <a:endParaRPr lang="en-IN" dirty="0"/>
          </a:p>
          <a:p>
            <a:pPr marL="0" indent="0" algn="just">
              <a:lnSpc>
                <a:spcPct val="120000"/>
              </a:lnSpc>
              <a:spcBef>
                <a:spcPts val="500"/>
              </a:spcBef>
              <a:spcAft>
                <a:spcPts val="500"/>
              </a:spcAft>
              <a:buNone/>
            </a:pPr>
            <a:r>
              <a:rPr lang="en-IN" dirty="0" err="1"/>
              <a:t>printf</a:t>
            </a:r>
            <a:r>
              <a:rPr lang="en-IN" dirty="0"/>
              <a:t>() - it provides string formatting.</a:t>
            </a:r>
          </a:p>
          <a:p>
            <a:pPr marL="0" indent="0" algn="just">
              <a:lnSpc>
                <a:spcPct val="120000"/>
              </a:lnSpc>
              <a:spcBef>
                <a:spcPts val="500"/>
              </a:spcBef>
              <a:spcAft>
                <a:spcPts val="500"/>
              </a:spcAft>
              <a:buNone/>
            </a:pPr>
            <a:endParaRPr lang="en-IN" dirty="0"/>
          </a:p>
          <a:p>
            <a:pPr marL="0" indent="0" algn="just">
              <a:lnSpc>
                <a:spcPct val="120000"/>
              </a:lnSpc>
              <a:spcBef>
                <a:spcPts val="500"/>
              </a:spcBef>
              <a:spcAft>
                <a:spcPts val="500"/>
              </a:spcAft>
              <a:buNone/>
            </a:pPr>
            <a:endParaRPr lang="en-IN" dirty="0"/>
          </a:p>
          <a:p>
            <a:pPr marL="0" indent="0" algn="just">
              <a:lnSpc>
                <a:spcPct val="120000"/>
              </a:lnSpc>
              <a:spcBef>
                <a:spcPts val="500"/>
              </a:spcBef>
              <a:spcAft>
                <a:spcPts val="500"/>
              </a:spcAft>
              <a:buNone/>
            </a:pPr>
            <a:endParaRPr lang="en-IN" dirty="0"/>
          </a:p>
        </p:txBody>
      </p:sp>
    </p:spTree>
    <p:extLst>
      <p:ext uri="{BB962C8B-B14F-4D97-AF65-F5344CB8AC3E}">
        <p14:creationId xmlns:p14="http://schemas.microsoft.com/office/powerpoint/2010/main" val="1252279086"/>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20000"/>
              </a:lnSpc>
              <a:spcBef>
                <a:spcPts val="500"/>
              </a:spcBef>
              <a:spcAft>
                <a:spcPts val="500"/>
              </a:spcAft>
              <a:buNone/>
            </a:pPr>
            <a:r>
              <a:rPr lang="en-IN" dirty="0"/>
              <a:t>For java </a:t>
            </a:r>
            <a:r>
              <a:rPr lang="en-IN" dirty="0" err="1"/>
              <a:t>printf</a:t>
            </a:r>
            <a:r>
              <a:rPr lang="en-IN" dirty="0"/>
              <a:t>() refer this link:</a:t>
            </a:r>
          </a:p>
          <a:p>
            <a:pPr marL="0" indent="0" algn="just">
              <a:lnSpc>
                <a:spcPct val="120000"/>
              </a:lnSpc>
              <a:spcBef>
                <a:spcPts val="500"/>
              </a:spcBef>
              <a:spcAft>
                <a:spcPts val="500"/>
              </a:spcAft>
              <a:buNone/>
            </a:pPr>
            <a:endParaRPr lang="en-IN" dirty="0"/>
          </a:p>
          <a:p>
            <a:pPr marL="0" indent="0" algn="just">
              <a:lnSpc>
                <a:spcPct val="120000"/>
              </a:lnSpc>
              <a:spcBef>
                <a:spcPts val="500"/>
              </a:spcBef>
              <a:spcAft>
                <a:spcPts val="500"/>
              </a:spcAft>
              <a:buNone/>
            </a:pPr>
            <a:r>
              <a:rPr lang="en-IN" dirty="0"/>
              <a:t>https://www.cs.colostate.edu/~cs160/.Summer16/resources/Java_printf_method_quick_reference.pdf</a:t>
            </a:r>
            <a:endParaRPr lang="en-IN" dirty="0"/>
          </a:p>
        </p:txBody>
      </p:sp>
    </p:spTree>
    <p:extLst>
      <p:ext uri="{BB962C8B-B14F-4D97-AF65-F5344CB8AC3E}">
        <p14:creationId xmlns:p14="http://schemas.microsoft.com/office/powerpoint/2010/main" val="1366693679"/>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45C15A-B5F0-4220-9430-A9F077520682}"/>
              </a:ext>
            </a:extLst>
          </p:cNvPr>
          <p:cNvSpPr>
            <a:spLocks noGrp="1"/>
          </p:cNvSpPr>
          <p:nvPr>
            <p:ph type="title"/>
          </p:nvPr>
        </p:nvSpPr>
        <p:spPr>
          <a:xfrm>
            <a:off x="628650" y="914400"/>
            <a:ext cx="7886700" cy="422365"/>
          </a:xfrm>
        </p:spPr>
        <p:txBody>
          <a:bodyPr>
            <a:normAutofit/>
          </a:bodyPr>
          <a:lstStyle/>
          <a:p>
            <a:r>
              <a:rPr lang="en-IN" sz="2000" b="1" dirty="0">
                <a:latin typeface="+mn-lt"/>
              </a:rPr>
              <a:t>Setting Permanent Java Path</a:t>
            </a:r>
          </a:p>
        </p:txBody>
      </p:sp>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1439862"/>
            <a:ext cx="8077200" cy="4351338"/>
          </a:xfrm>
        </p:spPr>
        <p:txBody>
          <a:bodyPr>
            <a:normAutofit fontScale="85000" lnSpcReduction="10000"/>
          </a:bodyPr>
          <a:lstStyle/>
          <a:p>
            <a:pPr algn="just"/>
            <a:r>
              <a:rPr lang="en-US" sz="2400" dirty="0"/>
              <a:t>In Search, search for and then select: System (Control Panel)</a:t>
            </a:r>
          </a:p>
          <a:p>
            <a:pPr algn="just"/>
            <a:r>
              <a:rPr lang="en-US" sz="2400" dirty="0"/>
              <a:t>Click the Advanced system settings link.</a:t>
            </a:r>
          </a:p>
          <a:p>
            <a:pPr algn="just"/>
            <a:r>
              <a:rPr lang="en-US" sz="2400" dirty="0"/>
              <a:t>Click Environment Variables. In the section System Variables find the PATH environment variable and select it. Click Edit. If the PATH environment variable does not exist, click New.</a:t>
            </a:r>
          </a:p>
          <a:p>
            <a:pPr algn="just"/>
            <a:r>
              <a:rPr lang="en-US" sz="2400" dirty="0"/>
              <a:t>In the Edit System Variable (or New System Variable) window, specify the value of the PATH environment variable. Click OK. Close all remaining windows by clicking OK.</a:t>
            </a:r>
          </a:p>
          <a:p>
            <a:pPr algn="just"/>
            <a:r>
              <a:rPr lang="en-US" sz="2400" dirty="0"/>
              <a:t>Reopen Command prompt window, and run your java code.</a:t>
            </a:r>
            <a:endParaRPr lang="en-IN" sz="2400" dirty="0"/>
          </a:p>
        </p:txBody>
      </p:sp>
    </p:spTree>
    <p:extLst>
      <p:ext uri="{BB962C8B-B14F-4D97-AF65-F5344CB8AC3E}">
        <p14:creationId xmlns:p14="http://schemas.microsoft.com/office/powerpoint/2010/main" val="2371570635"/>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20000"/>
              </a:lnSpc>
              <a:spcBef>
                <a:spcPts val="500"/>
              </a:spcBef>
              <a:spcAft>
                <a:spcPts val="500"/>
              </a:spcAft>
              <a:buNone/>
            </a:pPr>
            <a:r>
              <a:rPr lang="en-IN" b="1" dirty="0"/>
              <a:t>Predict the </a:t>
            </a:r>
            <a:r>
              <a:rPr lang="en-IN" b="1" dirty="0" smtClean="0"/>
              <a:t>output</a:t>
            </a:r>
          </a:p>
          <a:p>
            <a:pPr marL="0" indent="0" algn="just">
              <a:lnSpc>
                <a:spcPct val="120000"/>
              </a:lnSpc>
              <a:spcBef>
                <a:spcPts val="500"/>
              </a:spcBef>
              <a:spcAft>
                <a:spcPts val="500"/>
              </a:spcAft>
              <a:buNone/>
            </a:pPr>
            <a:r>
              <a:rPr lang="en-IN" dirty="0"/>
              <a:t>class Output</a:t>
            </a:r>
          </a:p>
          <a:p>
            <a:pPr marL="0" indent="0" algn="just">
              <a:lnSpc>
                <a:spcPct val="120000"/>
              </a:lnSpc>
              <a:spcBef>
                <a:spcPts val="500"/>
              </a:spcBef>
              <a:spcAft>
                <a:spcPts val="500"/>
              </a:spcAft>
              <a:buNone/>
            </a:pPr>
            <a:r>
              <a:rPr lang="en-IN" dirty="0"/>
              <a:t> {</a:t>
            </a:r>
          </a:p>
          <a:p>
            <a:pPr marL="0" indent="0" algn="just">
              <a:lnSpc>
                <a:spcPct val="120000"/>
              </a:lnSpc>
              <a:spcBef>
                <a:spcPts val="500"/>
              </a:spcBef>
              <a:spcAft>
                <a:spcPts val="500"/>
              </a:spcAft>
              <a:buNone/>
            </a:pPr>
            <a:r>
              <a:rPr lang="en-IN" dirty="0"/>
              <a:t> 	public static void main(String[] </a:t>
            </a:r>
            <a:r>
              <a:rPr lang="en-IN" dirty="0" err="1"/>
              <a:t>args</a:t>
            </a:r>
            <a:r>
              <a:rPr lang="en-IN" dirty="0"/>
              <a:t>)</a:t>
            </a:r>
          </a:p>
          <a:p>
            <a:pPr marL="0" indent="0" algn="just">
              <a:lnSpc>
                <a:spcPct val="120000"/>
              </a:lnSpc>
              <a:spcBef>
                <a:spcPts val="500"/>
              </a:spcBef>
              <a:spcAft>
                <a:spcPts val="500"/>
              </a:spcAft>
              <a:buNone/>
            </a:pPr>
            <a:r>
              <a:rPr lang="en-IN" dirty="0"/>
              <a:t> 	{</a:t>
            </a:r>
          </a:p>
          <a:p>
            <a:pPr marL="0" indent="0" algn="just">
              <a:lnSpc>
                <a:spcPct val="120000"/>
              </a:lnSpc>
              <a:spcBef>
                <a:spcPts val="500"/>
              </a:spcBef>
              <a:spcAft>
                <a:spcPts val="500"/>
              </a:spcAft>
              <a:buNone/>
            </a:pPr>
            <a:r>
              <a:rPr lang="en-IN" dirty="0"/>
              <a:t> 		</a:t>
            </a:r>
            <a:r>
              <a:rPr lang="en-IN" dirty="0" err="1"/>
              <a:t>System.out.println</a:t>
            </a:r>
            <a:r>
              <a:rPr lang="en-IN" dirty="0"/>
              <a:t>("1. </a:t>
            </a:r>
            <a:r>
              <a:rPr lang="en-IN" dirty="0" err="1"/>
              <a:t>println</a:t>
            </a:r>
            <a:r>
              <a:rPr lang="en-IN" dirty="0"/>
              <a:t> ");</a:t>
            </a:r>
          </a:p>
          <a:p>
            <a:pPr marL="0" indent="0" algn="just">
              <a:lnSpc>
                <a:spcPct val="120000"/>
              </a:lnSpc>
              <a:spcBef>
                <a:spcPts val="500"/>
              </a:spcBef>
              <a:spcAft>
                <a:spcPts val="500"/>
              </a:spcAft>
              <a:buNone/>
            </a:pPr>
            <a:r>
              <a:rPr lang="en-IN" dirty="0"/>
              <a:t> 		</a:t>
            </a:r>
            <a:r>
              <a:rPr lang="en-IN" dirty="0" err="1"/>
              <a:t>System.out.println</a:t>
            </a:r>
            <a:r>
              <a:rPr lang="en-IN" dirty="0"/>
              <a:t>("2. </a:t>
            </a:r>
            <a:r>
              <a:rPr lang="en-IN" dirty="0" err="1"/>
              <a:t>println</a:t>
            </a:r>
            <a:r>
              <a:rPr lang="en-IN" dirty="0"/>
              <a:t> ");</a:t>
            </a:r>
          </a:p>
          <a:p>
            <a:pPr marL="0" indent="0" algn="just">
              <a:lnSpc>
                <a:spcPct val="120000"/>
              </a:lnSpc>
              <a:spcBef>
                <a:spcPts val="500"/>
              </a:spcBef>
              <a:spcAft>
                <a:spcPts val="500"/>
              </a:spcAft>
              <a:buNone/>
            </a:pPr>
            <a:r>
              <a:rPr lang="en-IN" dirty="0"/>
              <a:t> 		</a:t>
            </a:r>
            <a:r>
              <a:rPr lang="en-IN" dirty="0" err="1"/>
              <a:t>System.out.print</a:t>
            </a:r>
            <a:r>
              <a:rPr lang="en-IN" dirty="0"/>
              <a:t>("1. print "); </a:t>
            </a:r>
          </a:p>
          <a:p>
            <a:pPr marL="0" indent="0" algn="just">
              <a:lnSpc>
                <a:spcPct val="120000"/>
              </a:lnSpc>
              <a:spcBef>
                <a:spcPts val="500"/>
              </a:spcBef>
              <a:spcAft>
                <a:spcPts val="500"/>
              </a:spcAft>
              <a:buNone/>
            </a:pPr>
            <a:r>
              <a:rPr lang="en-IN" dirty="0"/>
              <a:t>		</a:t>
            </a:r>
            <a:r>
              <a:rPr lang="en-IN" dirty="0" err="1"/>
              <a:t>System.out.print</a:t>
            </a:r>
            <a:r>
              <a:rPr lang="en-IN" dirty="0"/>
              <a:t>("2. print");</a:t>
            </a:r>
          </a:p>
          <a:p>
            <a:pPr marL="0" indent="0" algn="just">
              <a:lnSpc>
                <a:spcPct val="120000"/>
              </a:lnSpc>
              <a:spcBef>
                <a:spcPts val="500"/>
              </a:spcBef>
              <a:spcAft>
                <a:spcPts val="500"/>
              </a:spcAft>
              <a:buNone/>
            </a:pPr>
            <a:r>
              <a:rPr lang="en-IN" dirty="0"/>
              <a:t> 	}</a:t>
            </a:r>
          </a:p>
          <a:p>
            <a:pPr marL="0" indent="0" algn="just">
              <a:lnSpc>
                <a:spcPct val="120000"/>
              </a:lnSpc>
              <a:spcBef>
                <a:spcPts val="500"/>
              </a:spcBef>
              <a:spcAft>
                <a:spcPts val="500"/>
              </a:spcAft>
              <a:buNone/>
            </a:pPr>
            <a:r>
              <a:rPr lang="en-IN" dirty="0"/>
              <a:t> </a:t>
            </a:r>
            <a:r>
              <a:rPr lang="en-IN" dirty="0" smtClean="0"/>
              <a:t>}s</a:t>
            </a:r>
            <a:endParaRPr lang="en-IN" dirty="0"/>
          </a:p>
        </p:txBody>
      </p:sp>
    </p:spTree>
    <p:extLst>
      <p:ext uri="{BB962C8B-B14F-4D97-AF65-F5344CB8AC3E}">
        <p14:creationId xmlns:p14="http://schemas.microsoft.com/office/powerpoint/2010/main" val="650769041"/>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20000"/>
              </a:lnSpc>
              <a:spcBef>
                <a:spcPts val="500"/>
              </a:spcBef>
              <a:spcAft>
                <a:spcPts val="500"/>
              </a:spcAft>
              <a:buNone/>
            </a:pPr>
            <a:r>
              <a:rPr lang="en-IN" dirty="0"/>
              <a:t>When you run the program, the output will be:</a:t>
            </a:r>
          </a:p>
          <a:p>
            <a:pPr marL="0" indent="0" algn="just">
              <a:lnSpc>
                <a:spcPct val="120000"/>
              </a:lnSpc>
              <a:spcBef>
                <a:spcPts val="500"/>
              </a:spcBef>
              <a:spcAft>
                <a:spcPts val="500"/>
              </a:spcAft>
              <a:buNone/>
            </a:pPr>
            <a:r>
              <a:rPr lang="en-IN" dirty="0" err="1"/>
              <a:t>println</a:t>
            </a:r>
            <a:endParaRPr lang="en-IN" dirty="0"/>
          </a:p>
          <a:p>
            <a:pPr marL="0" indent="0" algn="just">
              <a:lnSpc>
                <a:spcPct val="120000"/>
              </a:lnSpc>
              <a:spcBef>
                <a:spcPts val="500"/>
              </a:spcBef>
              <a:spcAft>
                <a:spcPts val="500"/>
              </a:spcAft>
              <a:buNone/>
            </a:pPr>
            <a:r>
              <a:rPr lang="en-IN" dirty="0" err="1"/>
              <a:t>println</a:t>
            </a:r>
            <a:r>
              <a:rPr lang="en-IN" dirty="0"/>
              <a:t> </a:t>
            </a:r>
          </a:p>
          <a:p>
            <a:pPr marL="0" indent="0" algn="just">
              <a:lnSpc>
                <a:spcPct val="120000"/>
              </a:lnSpc>
              <a:spcBef>
                <a:spcPts val="500"/>
              </a:spcBef>
              <a:spcAft>
                <a:spcPts val="500"/>
              </a:spcAft>
              <a:buNone/>
            </a:pPr>
            <a:r>
              <a:rPr lang="en-IN" dirty="0" smtClean="0"/>
              <a:t>1. print</a:t>
            </a:r>
          </a:p>
          <a:p>
            <a:pPr marL="0" indent="0" algn="just">
              <a:lnSpc>
                <a:spcPct val="120000"/>
              </a:lnSpc>
              <a:spcBef>
                <a:spcPts val="500"/>
              </a:spcBef>
              <a:spcAft>
                <a:spcPts val="500"/>
              </a:spcAft>
              <a:buNone/>
            </a:pPr>
            <a:r>
              <a:rPr lang="en-IN" dirty="0" smtClean="0"/>
              <a:t>2</a:t>
            </a:r>
            <a:r>
              <a:rPr lang="en-IN" dirty="0"/>
              <a:t>. print</a:t>
            </a:r>
          </a:p>
          <a:p>
            <a:pPr marL="0" indent="0" algn="just">
              <a:lnSpc>
                <a:spcPct val="120000"/>
              </a:lnSpc>
              <a:spcBef>
                <a:spcPts val="500"/>
              </a:spcBef>
              <a:spcAft>
                <a:spcPts val="500"/>
              </a:spcAft>
              <a:buNone/>
            </a:pPr>
            <a:endParaRPr lang="en-IN" dirty="0"/>
          </a:p>
        </p:txBody>
      </p:sp>
    </p:spTree>
    <p:extLst>
      <p:ext uri="{BB962C8B-B14F-4D97-AF65-F5344CB8AC3E}">
        <p14:creationId xmlns:p14="http://schemas.microsoft.com/office/powerpoint/2010/main" val="1642995900"/>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20000"/>
              </a:lnSpc>
              <a:spcBef>
                <a:spcPts val="500"/>
              </a:spcBef>
              <a:spcAft>
                <a:spcPts val="500"/>
              </a:spcAft>
              <a:buNone/>
            </a:pPr>
            <a:r>
              <a:rPr lang="en-IN" b="1" dirty="0"/>
              <a:t>Printing variables and </a:t>
            </a:r>
            <a:r>
              <a:rPr lang="en-IN" b="1" dirty="0" smtClean="0"/>
              <a:t>literals</a:t>
            </a:r>
            <a:endParaRPr lang="en-IN" dirty="0" smtClean="0"/>
          </a:p>
          <a:p>
            <a:pPr marL="0" indent="0" algn="just">
              <a:lnSpc>
                <a:spcPct val="120000"/>
              </a:lnSpc>
              <a:spcBef>
                <a:spcPts val="500"/>
              </a:spcBef>
              <a:spcAft>
                <a:spcPts val="500"/>
              </a:spcAft>
              <a:buNone/>
            </a:pPr>
            <a:r>
              <a:rPr lang="en-IN" dirty="0"/>
              <a:t>To display integers, variables and so on, do not use quotation marks</a:t>
            </a:r>
            <a:r>
              <a:rPr lang="en-IN" dirty="0" smtClean="0"/>
              <a:t>.</a:t>
            </a:r>
          </a:p>
          <a:p>
            <a:pPr marL="0" indent="0" algn="just">
              <a:lnSpc>
                <a:spcPct val="120000"/>
              </a:lnSpc>
              <a:spcBef>
                <a:spcPts val="500"/>
              </a:spcBef>
              <a:spcAft>
                <a:spcPts val="500"/>
              </a:spcAft>
              <a:buNone/>
            </a:pPr>
            <a:r>
              <a:rPr lang="en-IN" dirty="0"/>
              <a:t>class Variables </a:t>
            </a:r>
          </a:p>
          <a:p>
            <a:pPr marL="0" indent="0" algn="just">
              <a:lnSpc>
                <a:spcPct val="120000"/>
              </a:lnSpc>
              <a:spcBef>
                <a:spcPts val="500"/>
              </a:spcBef>
              <a:spcAft>
                <a:spcPts val="500"/>
              </a:spcAft>
              <a:buNone/>
            </a:pPr>
            <a:r>
              <a:rPr lang="en-IN" dirty="0"/>
              <a:t>{</a:t>
            </a:r>
          </a:p>
          <a:p>
            <a:pPr marL="0" indent="0" algn="just">
              <a:lnSpc>
                <a:spcPct val="120000"/>
              </a:lnSpc>
              <a:spcBef>
                <a:spcPts val="500"/>
              </a:spcBef>
              <a:spcAft>
                <a:spcPts val="500"/>
              </a:spcAft>
              <a:buNone/>
            </a:pPr>
            <a:r>
              <a:rPr lang="en-IN" dirty="0"/>
              <a:t> 	public static void main(String[] </a:t>
            </a:r>
            <a:r>
              <a:rPr lang="en-IN" dirty="0" err="1"/>
              <a:t>args</a:t>
            </a:r>
            <a:r>
              <a:rPr lang="en-IN" dirty="0"/>
              <a:t>)</a:t>
            </a:r>
          </a:p>
          <a:p>
            <a:pPr marL="0" indent="0" algn="just">
              <a:lnSpc>
                <a:spcPct val="120000"/>
              </a:lnSpc>
              <a:spcBef>
                <a:spcPts val="500"/>
              </a:spcBef>
              <a:spcAft>
                <a:spcPts val="500"/>
              </a:spcAft>
              <a:buNone/>
            </a:pPr>
            <a:r>
              <a:rPr lang="en-IN" dirty="0"/>
              <a:t>	{</a:t>
            </a:r>
          </a:p>
          <a:p>
            <a:pPr marL="0" indent="0" algn="just">
              <a:lnSpc>
                <a:spcPct val="120000"/>
              </a:lnSpc>
              <a:spcBef>
                <a:spcPts val="500"/>
              </a:spcBef>
              <a:spcAft>
                <a:spcPts val="500"/>
              </a:spcAft>
              <a:buNone/>
            </a:pPr>
            <a:r>
              <a:rPr lang="en-IN" dirty="0"/>
              <a:t>		Double number = -10.6;</a:t>
            </a:r>
          </a:p>
          <a:p>
            <a:pPr marL="0" indent="0" algn="just">
              <a:lnSpc>
                <a:spcPct val="120000"/>
              </a:lnSpc>
              <a:spcBef>
                <a:spcPts val="500"/>
              </a:spcBef>
              <a:spcAft>
                <a:spcPts val="500"/>
              </a:spcAft>
              <a:buNone/>
            </a:pPr>
            <a:r>
              <a:rPr lang="en-IN" dirty="0"/>
              <a:t> 		</a:t>
            </a:r>
            <a:r>
              <a:rPr lang="en-IN" dirty="0" err="1"/>
              <a:t>System.out.println</a:t>
            </a:r>
            <a:r>
              <a:rPr lang="en-IN" dirty="0"/>
              <a:t>(15);</a:t>
            </a:r>
          </a:p>
          <a:p>
            <a:pPr marL="0" indent="0" algn="just">
              <a:lnSpc>
                <a:spcPct val="120000"/>
              </a:lnSpc>
              <a:spcBef>
                <a:spcPts val="500"/>
              </a:spcBef>
              <a:spcAft>
                <a:spcPts val="500"/>
              </a:spcAft>
              <a:buNone/>
            </a:pPr>
            <a:r>
              <a:rPr lang="en-IN" dirty="0"/>
              <a:t> 		</a:t>
            </a:r>
            <a:r>
              <a:rPr lang="en-IN" dirty="0" err="1"/>
              <a:t>System.out.println</a:t>
            </a:r>
            <a:r>
              <a:rPr lang="en-IN" dirty="0"/>
              <a:t>(number); </a:t>
            </a:r>
          </a:p>
          <a:p>
            <a:pPr marL="0" indent="0" algn="just">
              <a:lnSpc>
                <a:spcPct val="120000"/>
              </a:lnSpc>
              <a:spcBef>
                <a:spcPts val="500"/>
              </a:spcBef>
              <a:spcAft>
                <a:spcPts val="500"/>
              </a:spcAft>
              <a:buNone/>
            </a:pPr>
            <a:r>
              <a:rPr lang="en-IN" dirty="0"/>
              <a:t>	}</a:t>
            </a:r>
          </a:p>
          <a:p>
            <a:pPr marL="0" indent="0" algn="just">
              <a:lnSpc>
                <a:spcPct val="120000"/>
              </a:lnSpc>
              <a:spcBef>
                <a:spcPts val="500"/>
              </a:spcBef>
              <a:spcAft>
                <a:spcPts val="500"/>
              </a:spcAft>
              <a:buNone/>
            </a:pPr>
            <a:r>
              <a:rPr lang="en-IN" dirty="0"/>
              <a:t> }</a:t>
            </a:r>
          </a:p>
        </p:txBody>
      </p:sp>
    </p:spTree>
    <p:extLst>
      <p:ext uri="{BB962C8B-B14F-4D97-AF65-F5344CB8AC3E}">
        <p14:creationId xmlns:p14="http://schemas.microsoft.com/office/powerpoint/2010/main" val="1584001355"/>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20000"/>
              </a:lnSpc>
              <a:spcBef>
                <a:spcPts val="500"/>
              </a:spcBef>
              <a:spcAft>
                <a:spcPts val="500"/>
              </a:spcAft>
              <a:buNone/>
            </a:pPr>
            <a:r>
              <a:rPr lang="en-IN" dirty="0"/>
              <a:t>To display integers, variables and so on, do not use quotation marks.</a:t>
            </a:r>
          </a:p>
          <a:p>
            <a:pPr marL="0" indent="0" algn="just">
              <a:lnSpc>
                <a:spcPct val="120000"/>
              </a:lnSpc>
              <a:spcBef>
                <a:spcPts val="500"/>
              </a:spcBef>
              <a:spcAft>
                <a:spcPts val="500"/>
              </a:spcAft>
              <a:buNone/>
            </a:pPr>
            <a:r>
              <a:rPr lang="en-IN" dirty="0"/>
              <a:t>When you run the program, the output will be:</a:t>
            </a:r>
          </a:p>
          <a:p>
            <a:pPr marL="0" indent="0" algn="just">
              <a:lnSpc>
                <a:spcPct val="120000"/>
              </a:lnSpc>
              <a:spcBef>
                <a:spcPts val="500"/>
              </a:spcBef>
              <a:spcAft>
                <a:spcPts val="500"/>
              </a:spcAft>
              <a:buNone/>
            </a:pPr>
            <a:r>
              <a:rPr lang="en-IN" dirty="0"/>
              <a:t>15 </a:t>
            </a:r>
          </a:p>
          <a:p>
            <a:pPr marL="0" indent="0" algn="just">
              <a:lnSpc>
                <a:spcPct val="120000"/>
              </a:lnSpc>
              <a:spcBef>
                <a:spcPts val="500"/>
              </a:spcBef>
              <a:spcAft>
                <a:spcPts val="500"/>
              </a:spcAft>
              <a:buNone/>
            </a:pPr>
            <a:r>
              <a:rPr lang="en-IN" dirty="0"/>
              <a:t>-10.6</a:t>
            </a:r>
          </a:p>
        </p:txBody>
      </p:sp>
    </p:spTree>
    <p:extLst>
      <p:ext uri="{BB962C8B-B14F-4D97-AF65-F5344CB8AC3E}">
        <p14:creationId xmlns:p14="http://schemas.microsoft.com/office/powerpoint/2010/main" val="689419846"/>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20000"/>
              </a:lnSpc>
              <a:spcBef>
                <a:spcPts val="500"/>
              </a:spcBef>
              <a:spcAft>
                <a:spcPts val="500"/>
              </a:spcAft>
              <a:buNone/>
            </a:pPr>
            <a:r>
              <a:rPr lang="en-IN" b="1" dirty="0"/>
              <a:t>Print concatenated </a:t>
            </a:r>
            <a:r>
              <a:rPr lang="en-IN" b="1" dirty="0" smtClean="0"/>
              <a:t>strings</a:t>
            </a:r>
          </a:p>
          <a:p>
            <a:pPr marL="0" indent="0" algn="just">
              <a:lnSpc>
                <a:spcPct val="120000"/>
              </a:lnSpc>
              <a:spcBef>
                <a:spcPts val="500"/>
              </a:spcBef>
              <a:spcAft>
                <a:spcPts val="500"/>
              </a:spcAft>
              <a:buNone/>
            </a:pPr>
            <a:r>
              <a:rPr lang="en-IN" dirty="0"/>
              <a:t>You can use + operator to concatenate strings and print it</a:t>
            </a:r>
            <a:r>
              <a:rPr lang="en-IN" dirty="0" smtClean="0"/>
              <a:t>.</a:t>
            </a:r>
          </a:p>
          <a:p>
            <a:pPr marL="0" indent="0" algn="just">
              <a:lnSpc>
                <a:spcPct val="120000"/>
              </a:lnSpc>
              <a:spcBef>
                <a:spcPts val="500"/>
              </a:spcBef>
              <a:spcAft>
                <a:spcPts val="500"/>
              </a:spcAft>
              <a:buNone/>
            </a:pPr>
            <a:r>
              <a:rPr lang="en-IN" dirty="0"/>
              <a:t>class </a:t>
            </a:r>
            <a:r>
              <a:rPr lang="en-IN" dirty="0" err="1"/>
              <a:t>PrintVariables</a:t>
            </a:r>
            <a:r>
              <a:rPr lang="en-IN" dirty="0"/>
              <a:t> </a:t>
            </a:r>
          </a:p>
          <a:p>
            <a:pPr marL="0" indent="0" algn="just">
              <a:lnSpc>
                <a:spcPct val="120000"/>
              </a:lnSpc>
              <a:spcBef>
                <a:spcPts val="500"/>
              </a:spcBef>
              <a:spcAft>
                <a:spcPts val="500"/>
              </a:spcAft>
              <a:buNone/>
            </a:pPr>
            <a:r>
              <a:rPr lang="en-IN" dirty="0"/>
              <a:t>{</a:t>
            </a:r>
          </a:p>
          <a:p>
            <a:pPr marL="0" indent="0" algn="just">
              <a:lnSpc>
                <a:spcPct val="120000"/>
              </a:lnSpc>
              <a:spcBef>
                <a:spcPts val="500"/>
              </a:spcBef>
              <a:spcAft>
                <a:spcPts val="500"/>
              </a:spcAft>
              <a:buNone/>
            </a:pPr>
            <a:r>
              <a:rPr lang="en-IN" dirty="0"/>
              <a:t>	public static void main(String[] </a:t>
            </a:r>
            <a:r>
              <a:rPr lang="en-IN" dirty="0" err="1"/>
              <a:t>args</a:t>
            </a:r>
            <a:r>
              <a:rPr lang="en-IN" dirty="0"/>
              <a:t>) </a:t>
            </a:r>
          </a:p>
          <a:p>
            <a:pPr marL="0" indent="0" algn="just">
              <a:lnSpc>
                <a:spcPct val="120000"/>
              </a:lnSpc>
              <a:spcBef>
                <a:spcPts val="500"/>
              </a:spcBef>
              <a:spcAft>
                <a:spcPts val="500"/>
              </a:spcAft>
              <a:buNone/>
            </a:pPr>
            <a:r>
              <a:rPr lang="en-IN" dirty="0"/>
              <a:t>	{</a:t>
            </a:r>
          </a:p>
          <a:p>
            <a:pPr marL="0" indent="0" algn="just">
              <a:lnSpc>
                <a:spcPct val="120000"/>
              </a:lnSpc>
              <a:spcBef>
                <a:spcPts val="500"/>
              </a:spcBef>
              <a:spcAft>
                <a:spcPts val="500"/>
              </a:spcAft>
              <a:buNone/>
            </a:pPr>
            <a:r>
              <a:rPr lang="en-IN" dirty="0"/>
              <a:t>		 Double number = -10.6;</a:t>
            </a:r>
          </a:p>
          <a:p>
            <a:pPr marL="0" indent="0" algn="just">
              <a:lnSpc>
                <a:spcPct val="120000"/>
              </a:lnSpc>
              <a:spcBef>
                <a:spcPts val="500"/>
              </a:spcBef>
              <a:spcAft>
                <a:spcPts val="500"/>
              </a:spcAft>
              <a:buNone/>
            </a:pPr>
            <a:r>
              <a:rPr lang="en-IN" dirty="0"/>
              <a:t>		 </a:t>
            </a:r>
            <a:r>
              <a:rPr lang="en-IN" dirty="0" err="1"/>
              <a:t>System.out.println</a:t>
            </a:r>
            <a:r>
              <a:rPr lang="en-IN" dirty="0"/>
              <a:t>("I am " + "awesome."); 				 </a:t>
            </a:r>
            <a:r>
              <a:rPr lang="en-IN" dirty="0" err="1"/>
              <a:t>System.out.println</a:t>
            </a:r>
            <a:r>
              <a:rPr lang="en-IN" dirty="0"/>
              <a:t>("Number = " + number);</a:t>
            </a:r>
          </a:p>
          <a:p>
            <a:pPr marL="0" indent="0" algn="just">
              <a:lnSpc>
                <a:spcPct val="120000"/>
              </a:lnSpc>
              <a:spcBef>
                <a:spcPts val="500"/>
              </a:spcBef>
              <a:spcAft>
                <a:spcPts val="500"/>
              </a:spcAft>
              <a:buNone/>
            </a:pPr>
            <a:r>
              <a:rPr lang="en-IN" dirty="0"/>
              <a:t> 	}</a:t>
            </a:r>
          </a:p>
          <a:p>
            <a:pPr marL="0" indent="0" algn="just">
              <a:lnSpc>
                <a:spcPct val="120000"/>
              </a:lnSpc>
              <a:spcBef>
                <a:spcPts val="500"/>
              </a:spcBef>
              <a:spcAft>
                <a:spcPts val="500"/>
              </a:spcAft>
              <a:buNone/>
            </a:pPr>
            <a:r>
              <a:rPr lang="en-IN" dirty="0"/>
              <a:t> }</a:t>
            </a:r>
          </a:p>
        </p:txBody>
      </p:sp>
    </p:spTree>
    <p:extLst>
      <p:ext uri="{BB962C8B-B14F-4D97-AF65-F5344CB8AC3E}">
        <p14:creationId xmlns:p14="http://schemas.microsoft.com/office/powerpoint/2010/main" val="3796696763"/>
      </p:ext>
    </p:extLst>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20000"/>
              </a:lnSpc>
              <a:spcBef>
                <a:spcPts val="500"/>
              </a:spcBef>
              <a:spcAft>
                <a:spcPts val="500"/>
              </a:spcAft>
              <a:buNone/>
            </a:pPr>
            <a:r>
              <a:rPr lang="en-IN" dirty="0"/>
              <a:t>When you run the program, the output will be:</a:t>
            </a:r>
          </a:p>
          <a:p>
            <a:pPr marL="0" indent="0" algn="just">
              <a:lnSpc>
                <a:spcPct val="120000"/>
              </a:lnSpc>
              <a:spcBef>
                <a:spcPts val="500"/>
              </a:spcBef>
              <a:spcAft>
                <a:spcPts val="500"/>
              </a:spcAft>
              <a:buNone/>
            </a:pPr>
            <a:r>
              <a:rPr lang="en-IN" dirty="0"/>
              <a:t>I am awesome.</a:t>
            </a:r>
          </a:p>
          <a:p>
            <a:pPr marL="0" indent="0" algn="just">
              <a:lnSpc>
                <a:spcPct val="120000"/>
              </a:lnSpc>
              <a:spcBef>
                <a:spcPts val="500"/>
              </a:spcBef>
              <a:spcAft>
                <a:spcPts val="500"/>
              </a:spcAft>
              <a:buNone/>
            </a:pPr>
            <a:r>
              <a:rPr lang="en-IN" dirty="0"/>
              <a:t>Number = -10.6</a:t>
            </a:r>
          </a:p>
          <a:p>
            <a:pPr marL="0" indent="0" algn="just">
              <a:lnSpc>
                <a:spcPct val="120000"/>
              </a:lnSpc>
              <a:spcBef>
                <a:spcPts val="500"/>
              </a:spcBef>
              <a:spcAft>
                <a:spcPts val="500"/>
              </a:spcAft>
              <a:buNone/>
            </a:pPr>
            <a:r>
              <a:rPr lang="en-IN" dirty="0" smtClean="0"/>
              <a:t>Consider</a:t>
            </a:r>
            <a:r>
              <a:rPr lang="en-IN" dirty="0"/>
              <a:t>: </a:t>
            </a:r>
            <a:r>
              <a:rPr lang="en-IN" dirty="0" err="1"/>
              <a:t>System.out.println</a:t>
            </a:r>
            <a:r>
              <a:rPr lang="en-IN" dirty="0"/>
              <a:t>("I am " + "awesome.");</a:t>
            </a:r>
          </a:p>
          <a:p>
            <a:pPr marL="0" indent="0" algn="just">
              <a:lnSpc>
                <a:spcPct val="120000"/>
              </a:lnSpc>
              <a:spcBef>
                <a:spcPts val="500"/>
              </a:spcBef>
              <a:spcAft>
                <a:spcPts val="500"/>
              </a:spcAft>
              <a:buNone/>
            </a:pPr>
            <a:r>
              <a:rPr lang="en-IN" dirty="0"/>
              <a:t>Strings "I am " and "awesome." is concatenated first before it's printed on the screen.</a:t>
            </a:r>
          </a:p>
          <a:p>
            <a:pPr marL="0" indent="0" algn="just">
              <a:lnSpc>
                <a:spcPct val="120000"/>
              </a:lnSpc>
              <a:spcBef>
                <a:spcPts val="500"/>
              </a:spcBef>
              <a:spcAft>
                <a:spcPts val="500"/>
              </a:spcAft>
              <a:buNone/>
            </a:pPr>
            <a:r>
              <a:rPr lang="en-IN" dirty="0"/>
              <a:t>Consider: </a:t>
            </a:r>
            <a:r>
              <a:rPr lang="en-IN" dirty="0" err="1"/>
              <a:t>System.out.println</a:t>
            </a:r>
            <a:r>
              <a:rPr lang="en-IN" dirty="0"/>
              <a:t>("Number = " + number);</a:t>
            </a:r>
          </a:p>
          <a:p>
            <a:pPr marL="0" indent="0" algn="just">
              <a:lnSpc>
                <a:spcPct val="120000"/>
              </a:lnSpc>
              <a:spcBef>
                <a:spcPts val="500"/>
              </a:spcBef>
              <a:spcAft>
                <a:spcPts val="500"/>
              </a:spcAft>
              <a:buNone/>
            </a:pPr>
            <a:r>
              <a:rPr lang="en-IN" dirty="0"/>
              <a:t>The value of variable number is evaluated first. It's value is in double which is converted to string by the compiler. Then, the strings are concatenated and printed on the screen.</a:t>
            </a:r>
          </a:p>
          <a:p>
            <a:pPr marL="0" indent="0" algn="just">
              <a:lnSpc>
                <a:spcPct val="120000"/>
              </a:lnSpc>
              <a:spcBef>
                <a:spcPts val="500"/>
              </a:spcBef>
              <a:spcAft>
                <a:spcPts val="500"/>
              </a:spcAft>
              <a:buNone/>
            </a:pPr>
            <a:endParaRPr lang="en-IN" dirty="0"/>
          </a:p>
        </p:txBody>
      </p:sp>
    </p:spTree>
    <p:extLst>
      <p:ext uri="{BB962C8B-B14F-4D97-AF65-F5344CB8AC3E}">
        <p14:creationId xmlns:p14="http://schemas.microsoft.com/office/powerpoint/2010/main" val="3256899235"/>
      </p:ext>
    </p:extLst>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20000"/>
              </a:lnSpc>
              <a:spcBef>
                <a:spcPts val="500"/>
              </a:spcBef>
              <a:spcAft>
                <a:spcPts val="500"/>
              </a:spcAft>
              <a:buNone/>
            </a:pPr>
            <a:r>
              <a:rPr lang="en-IN" b="1" dirty="0"/>
              <a:t>Predict the </a:t>
            </a:r>
            <a:r>
              <a:rPr lang="en-IN" b="1" dirty="0" smtClean="0"/>
              <a:t>Output</a:t>
            </a:r>
          </a:p>
          <a:p>
            <a:pPr marL="0" indent="0" algn="just">
              <a:lnSpc>
                <a:spcPct val="120000"/>
              </a:lnSpc>
              <a:spcBef>
                <a:spcPts val="500"/>
              </a:spcBef>
              <a:spcAft>
                <a:spcPts val="500"/>
              </a:spcAft>
              <a:buNone/>
            </a:pPr>
            <a:r>
              <a:rPr lang="en-IN" dirty="0" err="1"/>
              <a:t>int</a:t>
            </a:r>
            <a:r>
              <a:rPr lang="en-IN" dirty="0"/>
              <a:t> a = </a:t>
            </a:r>
            <a:r>
              <a:rPr lang="en-IN" dirty="0" smtClean="0"/>
              <a:t>3;</a:t>
            </a:r>
          </a:p>
          <a:p>
            <a:pPr marL="0" indent="0" algn="just">
              <a:lnSpc>
                <a:spcPct val="120000"/>
              </a:lnSpc>
              <a:spcBef>
                <a:spcPts val="500"/>
              </a:spcBef>
              <a:spcAft>
                <a:spcPts val="500"/>
              </a:spcAft>
              <a:buNone/>
            </a:pPr>
            <a:r>
              <a:rPr lang="en-IN" dirty="0" err="1" smtClean="0"/>
              <a:t>int</a:t>
            </a:r>
            <a:r>
              <a:rPr lang="en-IN" dirty="0" smtClean="0"/>
              <a:t> </a:t>
            </a:r>
            <a:r>
              <a:rPr lang="en-IN" dirty="0"/>
              <a:t>b = </a:t>
            </a:r>
            <a:r>
              <a:rPr lang="en-IN" dirty="0" smtClean="0"/>
              <a:t>4;</a:t>
            </a:r>
          </a:p>
          <a:p>
            <a:pPr marL="0" indent="0" algn="just">
              <a:lnSpc>
                <a:spcPct val="120000"/>
              </a:lnSpc>
              <a:spcBef>
                <a:spcPts val="500"/>
              </a:spcBef>
              <a:spcAft>
                <a:spcPts val="500"/>
              </a:spcAft>
              <a:buNone/>
            </a:pPr>
            <a:r>
              <a:rPr lang="en-IN" dirty="0" err="1" smtClean="0"/>
              <a:t>System.out.println</a:t>
            </a:r>
            <a:r>
              <a:rPr lang="en-IN" dirty="0"/>
              <a:t>( a + b </a:t>
            </a:r>
            <a:r>
              <a:rPr lang="en-IN" dirty="0" smtClean="0"/>
              <a:t>);</a:t>
            </a:r>
          </a:p>
          <a:p>
            <a:pPr marL="0" indent="0" algn="just">
              <a:lnSpc>
                <a:spcPct val="120000"/>
              </a:lnSpc>
              <a:spcBef>
                <a:spcPts val="500"/>
              </a:spcBef>
              <a:spcAft>
                <a:spcPts val="500"/>
              </a:spcAft>
              <a:buNone/>
            </a:pPr>
            <a:r>
              <a:rPr lang="en-IN" dirty="0" err="1" smtClean="0"/>
              <a:t>System.out.println</a:t>
            </a:r>
            <a:r>
              <a:rPr lang="en-IN" dirty="0"/>
              <a:t>( "3" + "4" </a:t>
            </a:r>
            <a:r>
              <a:rPr lang="en-IN" dirty="0" smtClean="0"/>
              <a:t>);</a:t>
            </a:r>
          </a:p>
          <a:p>
            <a:pPr marL="0" indent="0" algn="just">
              <a:lnSpc>
                <a:spcPct val="120000"/>
              </a:lnSpc>
              <a:spcBef>
                <a:spcPts val="500"/>
              </a:spcBef>
              <a:spcAft>
                <a:spcPts val="500"/>
              </a:spcAft>
              <a:buNone/>
            </a:pPr>
            <a:r>
              <a:rPr lang="en-IN" dirty="0" err="1" smtClean="0"/>
              <a:t>System.out.println</a:t>
            </a:r>
            <a:r>
              <a:rPr lang="en-IN" dirty="0"/>
              <a:t>( "" + a + b </a:t>
            </a:r>
            <a:r>
              <a:rPr lang="en-IN" dirty="0" smtClean="0"/>
              <a:t>);</a:t>
            </a:r>
          </a:p>
          <a:p>
            <a:pPr marL="0" indent="0" algn="just">
              <a:lnSpc>
                <a:spcPct val="120000"/>
              </a:lnSpc>
              <a:spcBef>
                <a:spcPts val="500"/>
              </a:spcBef>
              <a:spcAft>
                <a:spcPts val="500"/>
              </a:spcAft>
              <a:buNone/>
            </a:pPr>
            <a:r>
              <a:rPr lang="en-IN" dirty="0" err="1" smtClean="0"/>
              <a:t>System.out.println</a:t>
            </a:r>
            <a:r>
              <a:rPr lang="en-IN" dirty="0"/>
              <a:t>( 3 + 4 + a + " " + b + a </a:t>
            </a:r>
            <a:r>
              <a:rPr lang="en-IN" dirty="0" smtClean="0"/>
              <a:t>);</a:t>
            </a:r>
          </a:p>
          <a:p>
            <a:pPr marL="0" indent="0" algn="just">
              <a:lnSpc>
                <a:spcPct val="120000"/>
              </a:lnSpc>
              <a:spcBef>
                <a:spcPts val="500"/>
              </a:spcBef>
              <a:spcAft>
                <a:spcPts val="500"/>
              </a:spcAft>
              <a:buNone/>
            </a:pPr>
            <a:r>
              <a:rPr lang="en-IN" dirty="0" err="1" smtClean="0"/>
              <a:t>System.out.println</a:t>
            </a:r>
            <a:r>
              <a:rPr lang="en-IN" dirty="0"/>
              <a:t>( "Result: " + a + b </a:t>
            </a:r>
            <a:r>
              <a:rPr lang="en-IN" dirty="0" smtClean="0"/>
              <a:t>);</a:t>
            </a:r>
          </a:p>
          <a:p>
            <a:pPr marL="0" indent="0" algn="just">
              <a:lnSpc>
                <a:spcPct val="120000"/>
              </a:lnSpc>
              <a:spcBef>
                <a:spcPts val="500"/>
              </a:spcBef>
              <a:spcAft>
                <a:spcPts val="500"/>
              </a:spcAft>
              <a:buNone/>
            </a:pPr>
            <a:r>
              <a:rPr lang="en-IN" dirty="0" err="1" smtClean="0"/>
              <a:t>System.out.println</a:t>
            </a:r>
            <a:r>
              <a:rPr lang="en-IN" dirty="0"/>
              <a:t>( "Result: " + ( a + b ) ); </a:t>
            </a:r>
          </a:p>
          <a:p>
            <a:pPr marL="0" indent="0" algn="just">
              <a:lnSpc>
                <a:spcPct val="120000"/>
              </a:lnSpc>
              <a:spcBef>
                <a:spcPts val="500"/>
              </a:spcBef>
              <a:spcAft>
                <a:spcPts val="500"/>
              </a:spcAft>
              <a:buNone/>
            </a:pPr>
            <a:endParaRPr lang="en-IN" b="1" dirty="0"/>
          </a:p>
        </p:txBody>
      </p:sp>
    </p:spTree>
    <p:extLst>
      <p:ext uri="{BB962C8B-B14F-4D97-AF65-F5344CB8AC3E}">
        <p14:creationId xmlns:p14="http://schemas.microsoft.com/office/powerpoint/2010/main" val="1887063724"/>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05000"/>
              </a:lnSpc>
              <a:spcBef>
                <a:spcPts val="100"/>
              </a:spcBef>
              <a:spcAft>
                <a:spcPts val="100"/>
              </a:spcAft>
              <a:buNone/>
            </a:pPr>
            <a:r>
              <a:rPr lang="en-IN" sz="1500" dirty="0"/>
              <a:t>The output would be </a:t>
            </a:r>
            <a:endParaRPr lang="en-IN" sz="1500" dirty="0" smtClean="0"/>
          </a:p>
          <a:p>
            <a:pPr marL="0" indent="0" algn="just">
              <a:lnSpc>
                <a:spcPct val="105000"/>
              </a:lnSpc>
              <a:spcBef>
                <a:spcPts val="100"/>
              </a:spcBef>
              <a:spcAft>
                <a:spcPts val="100"/>
              </a:spcAft>
              <a:buNone/>
            </a:pPr>
            <a:r>
              <a:rPr lang="en-IN" sz="1500" dirty="0" smtClean="0"/>
              <a:t>7</a:t>
            </a:r>
          </a:p>
          <a:p>
            <a:pPr marL="0" indent="0" algn="just">
              <a:lnSpc>
                <a:spcPct val="105000"/>
              </a:lnSpc>
              <a:spcBef>
                <a:spcPts val="100"/>
              </a:spcBef>
              <a:spcAft>
                <a:spcPts val="100"/>
              </a:spcAft>
              <a:buNone/>
            </a:pPr>
            <a:r>
              <a:rPr lang="en-IN" sz="1500" dirty="0" smtClean="0"/>
              <a:t>34</a:t>
            </a:r>
          </a:p>
          <a:p>
            <a:pPr marL="0" indent="0" algn="just">
              <a:lnSpc>
                <a:spcPct val="105000"/>
              </a:lnSpc>
              <a:spcBef>
                <a:spcPts val="100"/>
              </a:spcBef>
              <a:spcAft>
                <a:spcPts val="100"/>
              </a:spcAft>
              <a:buNone/>
            </a:pPr>
            <a:r>
              <a:rPr lang="en-IN" sz="1500" dirty="0" smtClean="0"/>
              <a:t>34</a:t>
            </a:r>
          </a:p>
          <a:p>
            <a:pPr marL="0" indent="0" algn="just">
              <a:lnSpc>
                <a:spcPct val="105000"/>
              </a:lnSpc>
              <a:spcBef>
                <a:spcPts val="100"/>
              </a:spcBef>
              <a:spcAft>
                <a:spcPts val="100"/>
              </a:spcAft>
              <a:buNone/>
            </a:pPr>
            <a:r>
              <a:rPr lang="en-IN" sz="1500" dirty="0" smtClean="0"/>
              <a:t>10 43</a:t>
            </a:r>
          </a:p>
          <a:p>
            <a:pPr marL="0" indent="0" algn="just">
              <a:lnSpc>
                <a:spcPct val="105000"/>
              </a:lnSpc>
              <a:spcBef>
                <a:spcPts val="100"/>
              </a:spcBef>
              <a:spcAft>
                <a:spcPts val="100"/>
              </a:spcAft>
              <a:buNone/>
            </a:pPr>
            <a:r>
              <a:rPr lang="en-IN" sz="1500" dirty="0" smtClean="0"/>
              <a:t>Result</a:t>
            </a:r>
            <a:r>
              <a:rPr lang="en-IN" sz="1500" dirty="0"/>
              <a:t>: </a:t>
            </a:r>
            <a:r>
              <a:rPr lang="en-IN" sz="1500" dirty="0" smtClean="0"/>
              <a:t>34</a:t>
            </a:r>
          </a:p>
          <a:p>
            <a:pPr marL="0" indent="0" algn="just">
              <a:lnSpc>
                <a:spcPct val="105000"/>
              </a:lnSpc>
              <a:spcBef>
                <a:spcPts val="100"/>
              </a:spcBef>
              <a:spcAft>
                <a:spcPts val="100"/>
              </a:spcAft>
              <a:buNone/>
            </a:pPr>
            <a:r>
              <a:rPr lang="en-IN" sz="1500" dirty="0" smtClean="0"/>
              <a:t>Result</a:t>
            </a:r>
            <a:r>
              <a:rPr lang="en-IN" sz="1500" dirty="0"/>
              <a:t>: </a:t>
            </a:r>
            <a:r>
              <a:rPr lang="en-IN" sz="1500" dirty="0" smtClean="0"/>
              <a:t>7</a:t>
            </a:r>
          </a:p>
          <a:p>
            <a:pPr marL="0" indent="0" algn="just">
              <a:lnSpc>
                <a:spcPct val="105000"/>
              </a:lnSpc>
              <a:spcBef>
                <a:spcPts val="100"/>
              </a:spcBef>
              <a:spcAft>
                <a:spcPts val="100"/>
              </a:spcAft>
              <a:buNone/>
            </a:pPr>
            <a:r>
              <a:rPr lang="en-IN" sz="1500" dirty="0" smtClean="0"/>
              <a:t>Expressions </a:t>
            </a:r>
            <a:r>
              <a:rPr lang="en-IN" sz="1500" dirty="0"/>
              <a:t>within the parentheses are evaluated from left to right. In the first </a:t>
            </a:r>
            <a:r>
              <a:rPr lang="en-IN" sz="1500" dirty="0" err="1"/>
              <a:t>println</a:t>
            </a:r>
            <a:r>
              <a:rPr lang="en-IN" sz="1500" dirty="0"/>
              <a:t>() statement, both a and b are integers. Hence, they are added together and the result 7 is displayed. In the second statement, the Strings "3" and "4" were joined by a + sign. It is to be noted that, here 3 and 4 are Strings and not integers. In the third line, the empty String, represented by the opening and closing quotes is added to the integer 3. Since a String was added to the integer 3, the resultant value is a String "3" and not the integer 3. Next this String is added to the integer 4. Therefore, the integer 4 is converted to the String "4" and concatenated with the String "3" to give the String "34". In the fourth statement, starting from the left as usual, we have the integers 3, 4 and a connected with a + sign. Hence, they are all added to give 10, an integer. Now this integer is added to a String " " giving the String "10 "and continuing in similar manner, we get the result "10 43". In a similar way, the next statement gives the answer "Result: 34". In the last statement, parentheses have been used to alter the order in which evaluation is performed. First, the expression within the parentheses is evaluated. Hence, a + b is evaluated to give an integer 7, which is concatenated with the String "Result: " to give the final String "Result: 7". </a:t>
            </a:r>
          </a:p>
        </p:txBody>
      </p:sp>
    </p:spTree>
    <p:extLst>
      <p:ext uri="{BB962C8B-B14F-4D97-AF65-F5344CB8AC3E}">
        <p14:creationId xmlns:p14="http://schemas.microsoft.com/office/powerpoint/2010/main" val="149123162"/>
      </p:ext>
    </p:extLst>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20000"/>
              </a:lnSpc>
              <a:spcBef>
                <a:spcPts val="500"/>
              </a:spcBef>
              <a:spcAft>
                <a:spcPts val="500"/>
              </a:spcAft>
              <a:buNone/>
            </a:pPr>
            <a:r>
              <a:rPr lang="en-IN" b="1" dirty="0"/>
              <a:t>Printing </a:t>
            </a:r>
            <a:r>
              <a:rPr lang="en-IN" b="1" dirty="0" smtClean="0"/>
              <a:t>characters</a:t>
            </a:r>
          </a:p>
          <a:p>
            <a:pPr marL="0" indent="0" algn="just">
              <a:lnSpc>
                <a:spcPct val="120000"/>
              </a:lnSpc>
              <a:spcBef>
                <a:spcPts val="500"/>
              </a:spcBef>
              <a:spcAft>
                <a:spcPts val="500"/>
              </a:spcAft>
              <a:buNone/>
            </a:pPr>
            <a:r>
              <a:rPr lang="en-IN" dirty="0"/>
              <a:t>You can use + operator to concatenate strings and print it</a:t>
            </a:r>
            <a:r>
              <a:rPr lang="en-IN" dirty="0" smtClean="0"/>
              <a:t>.</a:t>
            </a:r>
          </a:p>
          <a:p>
            <a:pPr marL="0" indent="0" algn="just">
              <a:lnSpc>
                <a:spcPct val="120000"/>
              </a:lnSpc>
              <a:spcBef>
                <a:spcPts val="500"/>
              </a:spcBef>
              <a:spcAft>
                <a:spcPts val="500"/>
              </a:spcAft>
              <a:buNone/>
            </a:pPr>
            <a:r>
              <a:rPr lang="en-IN" dirty="0"/>
              <a:t>char </a:t>
            </a:r>
            <a:r>
              <a:rPr lang="en-IN" dirty="0" smtClean="0"/>
              <a:t>a=97;</a:t>
            </a:r>
          </a:p>
          <a:p>
            <a:pPr marL="0" indent="0" algn="just">
              <a:lnSpc>
                <a:spcPct val="120000"/>
              </a:lnSpc>
              <a:spcBef>
                <a:spcPts val="500"/>
              </a:spcBef>
              <a:spcAft>
                <a:spcPts val="500"/>
              </a:spcAft>
              <a:buNone/>
            </a:pPr>
            <a:r>
              <a:rPr lang="en-IN" dirty="0" smtClean="0"/>
              <a:t>char </a:t>
            </a:r>
            <a:r>
              <a:rPr lang="en-IN" dirty="0"/>
              <a:t>b=‘a</a:t>
            </a:r>
            <a:r>
              <a:rPr lang="en-IN" dirty="0" smtClean="0"/>
              <a:t>';</a:t>
            </a:r>
          </a:p>
          <a:p>
            <a:pPr marL="0" indent="0" algn="just">
              <a:lnSpc>
                <a:spcPct val="120000"/>
              </a:lnSpc>
              <a:spcBef>
                <a:spcPts val="500"/>
              </a:spcBef>
              <a:spcAft>
                <a:spcPts val="500"/>
              </a:spcAft>
              <a:buNone/>
            </a:pPr>
            <a:r>
              <a:rPr lang="en-IN" dirty="0" err="1" smtClean="0"/>
              <a:t>System.out.println</a:t>
            </a:r>
            <a:r>
              <a:rPr lang="en-IN" dirty="0" smtClean="0"/>
              <a:t>(a);</a:t>
            </a:r>
          </a:p>
          <a:p>
            <a:pPr marL="0" indent="0" algn="just">
              <a:lnSpc>
                <a:spcPct val="120000"/>
              </a:lnSpc>
              <a:spcBef>
                <a:spcPts val="500"/>
              </a:spcBef>
              <a:spcAft>
                <a:spcPts val="500"/>
              </a:spcAft>
              <a:buNone/>
            </a:pPr>
            <a:r>
              <a:rPr lang="en-IN" dirty="0" err="1" smtClean="0"/>
              <a:t>System.out.println</a:t>
            </a:r>
            <a:r>
              <a:rPr lang="en-IN" dirty="0" smtClean="0"/>
              <a:t>(b</a:t>
            </a:r>
            <a:r>
              <a:rPr lang="en-IN" dirty="0"/>
              <a:t>); </a:t>
            </a:r>
          </a:p>
        </p:txBody>
      </p:sp>
    </p:spTree>
    <p:extLst>
      <p:ext uri="{BB962C8B-B14F-4D97-AF65-F5344CB8AC3E}">
        <p14:creationId xmlns:p14="http://schemas.microsoft.com/office/powerpoint/2010/main" val="3772067660"/>
      </p:ext>
    </p:extLst>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12000"/>
              </a:lnSpc>
              <a:spcBef>
                <a:spcPts val="300"/>
              </a:spcBef>
              <a:spcAft>
                <a:spcPts val="300"/>
              </a:spcAft>
              <a:buNone/>
            </a:pPr>
            <a:r>
              <a:rPr lang="en-IN" sz="1800" dirty="0"/>
              <a:t>Whenever a char variable is passed as a parameter to the print() or </a:t>
            </a:r>
            <a:r>
              <a:rPr lang="en-IN" sz="1800" dirty="0" err="1"/>
              <a:t>println</a:t>
            </a:r>
            <a:r>
              <a:rPr lang="en-IN" sz="1800" dirty="0"/>
              <a:t>() methods, the graphic representation is printed and not the numeric value. It does matter whether we have initialised the char with a number or with a graphic symbol. </a:t>
            </a:r>
          </a:p>
          <a:p>
            <a:pPr marL="0" indent="0" algn="just">
              <a:lnSpc>
                <a:spcPct val="112000"/>
              </a:lnSpc>
              <a:spcBef>
                <a:spcPts val="300"/>
              </a:spcBef>
              <a:spcAft>
                <a:spcPts val="300"/>
              </a:spcAft>
              <a:buNone/>
            </a:pPr>
            <a:r>
              <a:rPr lang="en-IN" sz="1800" dirty="0" smtClean="0"/>
              <a:t>The </a:t>
            </a:r>
            <a:r>
              <a:rPr lang="en-IN" sz="1800" dirty="0"/>
              <a:t>output would </a:t>
            </a:r>
            <a:r>
              <a:rPr lang="en-IN" sz="1800" dirty="0" smtClean="0"/>
              <a:t>be</a:t>
            </a:r>
          </a:p>
          <a:p>
            <a:pPr marL="0" indent="0" algn="just">
              <a:lnSpc>
                <a:spcPct val="112000"/>
              </a:lnSpc>
              <a:spcBef>
                <a:spcPts val="300"/>
              </a:spcBef>
              <a:spcAft>
                <a:spcPts val="300"/>
              </a:spcAft>
              <a:buNone/>
            </a:pPr>
            <a:r>
              <a:rPr lang="en-IN" sz="1800" dirty="0" smtClean="0"/>
              <a:t>a</a:t>
            </a:r>
          </a:p>
          <a:p>
            <a:pPr marL="0" indent="0" algn="just">
              <a:lnSpc>
                <a:spcPct val="112000"/>
              </a:lnSpc>
              <a:spcBef>
                <a:spcPts val="300"/>
              </a:spcBef>
              <a:spcAft>
                <a:spcPts val="300"/>
              </a:spcAft>
              <a:buNone/>
            </a:pPr>
            <a:r>
              <a:rPr lang="en-US" sz="1800" dirty="0" smtClean="0"/>
              <a:t>a</a:t>
            </a:r>
            <a:endParaRPr lang="en-IN" sz="1800" dirty="0" smtClean="0"/>
          </a:p>
          <a:p>
            <a:pPr marL="0" indent="0" algn="just">
              <a:lnSpc>
                <a:spcPct val="112000"/>
              </a:lnSpc>
              <a:spcBef>
                <a:spcPts val="300"/>
              </a:spcBef>
              <a:spcAft>
                <a:spcPts val="300"/>
              </a:spcAft>
              <a:buNone/>
            </a:pPr>
            <a:r>
              <a:rPr lang="en-IN" sz="1800" dirty="0" smtClean="0"/>
              <a:t>If </a:t>
            </a:r>
            <a:r>
              <a:rPr lang="en-IN" sz="1800" dirty="0"/>
              <a:t>we want the numeric representation to be printed, we need to cast the variable into one of the four integer </a:t>
            </a:r>
            <a:r>
              <a:rPr lang="en-IN" sz="1800" dirty="0" smtClean="0"/>
              <a:t>types.</a:t>
            </a:r>
          </a:p>
          <a:p>
            <a:pPr marL="0" indent="0" algn="just">
              <a:lnSpc>
                <a:spcPct val="112000"/>
              </a:lnSpc>
              <a:spcBef>
                <a:spcPts val="300"/>
              </a:spcBef>
              <a:spcAft>
                <a:spcPts val="300"/>
              </a:spcAft>
              <a:buNone/>
            </a:pPr>
            <a:r>
              <a:rPr lang="en-IN" sz="1800" dirty="0" err="1" smtClean="0"/>
              <a:t>System.out.println</a:t>
            </a:r>
            <a:r>
              <a:rPr lang="en-IN" sz="1800" dirty="0"/>
              <a:t>((</a:t>
            </a:r>
            <a:r>
              <a:rPr lang="en-IN" sz="1800" dirty="0" err="1"/>
              <a:t>int</a:t>
            </a:r>
            <a:r>
              <a:rPr lang="en-IN" sz="1800" dirty="0"/>
              <a:t>)a); </a:t>
            </a:r>
            <a:endParaRPr lang="en-IN" sz="1800" dirty="0" smtClean="0"/>
          </a:p>
          <a:p>
            <a:pPr marL="0" indent="0" algn="just">
              <a:lnSpc>
                <a:spcPct val="112000"/>
              </a:lnSpc>
              <a:spcBef>
                <a:spcPts val="300"/>
              </a:spcBef>
              <a:spcAft>
                <a:spcPts val="300"/>
              </a:spcAft>
              <a:buNone/>
            </a:pPr>
            <a:r>
              <a:rPr lang="en-IN" sz="1800" dirty="0" smtClean="0"/>
              <a:t>The </a:t>
            </a:r>
            <a:r>
              <a:rPr lang="en-IN" sz="1800" dirty="0"/>
              <a:t>output would be </a:t>
            </a:r>
            <a:r>
              <a:rPr lang="en-IN" sz="1800" dirty="0" smtClean="0"/>
              <a:t>65</a:t>
            </a:r>
            <a:r>
              <a:rPr lang="en-IN" sz="1800" dirty="0"/>
              <a:t> </a:t>
            </a:r>
            <a:endParaRPr lang="en-IN" sz="1800" dirty="0" smtClean="0"/>
          </a:p>
          <a:p>
            <a:pPr marL="0" indent="0" algn="just">
              <a:lnSpc>
                <a:spcPct val="112000"/>
              </a:lnSpc>
              <a:spcBef>
                <a:spcPts val="300"/>
              </a:spcBef>
              <a:spcAft>
                <a:spcPts val="300"/>
              </a:spcAft>
              <a:buNone/>
            </a:pPr>
            <a:r>
              <a:rPr lang="en-IN" sz="1800" dirty="0" smtClean="0"/>
              <a:t>When </a:t>
            </a:r>
            <a:r>
              <a:rPr lang="en-IN" sz="1800" dirty="0"/>
              <a:t>an integer is added to a char, the char is implicitly casted to an integer. </a:t>
            </a:r>
            <a:endParaRPr lang="en-IN" sz="1800" dirty="0" smtClean="0"/>
          </a:p>
          <a:p>
            <a:pPr marL="0" indent="0" algn="just">
              <a:lnSpc>
                <a:spcPct val="112000"/>
              </a:lnSpc>
              <a:spcBef>
                <a:spcPts val="300"/>
              </a:spcBef>
              <a:spcAft>
                <a:spcPts val="300"/>
              </a:spcAft>
              <a:buNone/>
            </a:pPr>
            <a:r>
              <a:rPr lang="en-IN" sz="1800" dirty="0" err="1" smtClean="0"/>
              <a:t>System.out.println</a:t>
            </a:r>
            <a:r>
              <a:rPr lang="en-IN" sz="1800" dirty="0" smtClean="0"/>
              <a:t>(b+1</a:t>
            </a:r>
            <a:r>
              <a:rPr lang="en-IN" sz="1800" dirty="0"/>
              <a:t>); </a:t>
            </a:r>
          </a:p>
          <a:p>
            <a:pPr marL="0" indent="0" algn="just">
              <a:lnSpc>
                <a:spcPct val="112000"/>
              </a:lnSpc>
              <a:spcBef>
                <a:spcPts val="300"/>
              </a:spcBef>
              <a:spcAft>
                <a:spcPts val="300"/>
              </a:spcAft>
              <a:buNone/>
            </a:pPr>
            <a:r>
              <a:rPr lang="en-IN" sz="1800" dirty="0"/>
              <a:t>The output would be </a:t>
            </a:r>
            <a:endParaRPr lang="en-IN" sz="1800" dirty="0" smtClean="0"/>
          </a:p>
          <a:p>
            <a:pPr marL="0" indent="0" algn="just">
              <a:lnSpc>
                <a:spcPct val="112000"/>
              </a:lnSpc>
              <a:spcBef>
                <a:spcPts val="300"/>
              </a:spcBef>
              <a:spcAft>
                <a:spcPts val="300"/>
              </a:spcAft>
              <a:buNone/>
            </a:pPr>
            <a:r>
              <a:rPr lang="en-IN" sz="1800" dirty="0" smtClean="0"/>
              <a:t>66</a:t>
            </a:r>
            <a:r>
              <a:rPr lang="en-IN" sz="1800" dirty="0"/>
              <a:t> </a:t>
            </a:r>
          </a:p>
          <a:p>
            <a:pPr marL="0" indent="0" algn="just">
              <a:lnSpc>
                <a:spcPct val="112000"/>
              </a:lnSpc>
              <a:spcBef>
                <a:spcPts val="300"/>
              </a:spcBef>
              <a:spcAft>
                <a:spcPts val="300"/>
              </a:spcAft>
              <a:buNone/>
            </a:pPr>
            <a:endParaRPr lang="en-IN" sz="1800" dirty="0"/>
          </a:p>
        </p:txBody>
      </p:sp>
    </p:spTree>
    <p:extLst>
      <p:ext uri="{BB962C8B-B14F-4D97-AF65-F5344CB8AC3E}">
        <p14:creationId xmlns:p14="http://schemas.microsoft.com/office/powerpoint/2010/main" val="303087607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45C15A-B5F0-4220-9430-A9F077520682}"/>
              </a:ext>
            </a:extLst>
          </p:cNvPr>
          <p:cNvSpPr>
            <a:spLocks noGrp="1"/>
          </p:cNvSpPr>
          <p:nvPr>
            <p:ph type="title"/>
          </p:nvPr>
        </p:nvSpPr>
        <p:spPr>
          <a:xfrm>
            <a:off x="621030" y="914400"/>
            <a:ext cx="8065770" cy="464602"/>
          </a:xfrm>
        </p:spPr>
        <p:txBody>
          <a:bodyPr>
            <a:normAutofit/>
          </a:bodyPr>
          <a:lstStyle/>
          <a:p>
            <a:r>
              <a:rPr lang="en-US" sz="2000" b="1" dirty="0">
                <a:latin typeface="+mn-lt"/>
              </a:rPr>
              <a:t>Compiling and Running From Command Line</a:t>
            </a:r>
            <a:endParaRPr lang="en-IN" sz="2000" b="1" dirty="0">
              <a:latin typeface="+mn-lt"/>
            </a:endParaRPr>
          </a:p>
        </p:txBody>
      </p:sp>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1439862"/>
            <a:ext cx="8077200" cy="4351338"/>
          </a:xfrm>
        </p:spPr>
        <p:txBody>
          <a:bodyPr>
            <a:normAutofit/>
          </a:bodyPr>
          <a:lstStyle/>
          <a:p>
            <a:pPr algn="just"/>
            <a:r>
              <a:rPr lang="en-IN" dirty="0"/>
              <a:t>How to compile and execute?</a:t>
            </a:r>
          </a:p>
          <a:p>
            <a:pPr lvl="1" algn="just">
              <a:buFont typeface="Wingdings" panose="05000000000000000000" pitchFamily="2" charset="2"/>
              <a:buChar char="ü"/>
            </a:pPr>
            <a:r>
              <a:rPr lang="en-US" sz="2000" dirty="0" smtClean="0"/>
              <a:t>Compiling </a:t>
            </a:r>
            <a:r>
              <a:rPr lang="en-US" sz="2000" dirty="0"/>
              <a:t>: </a:t>
            </a:r>
            <a:r>
              <a:rPr lang="en-US" sz="2000" dirty="0" err="1"/>
              <a:t>javac</a:t>
            </a:r>
            <a:r>
              <a:rPr lang="en-US" sz="2000" dirty="0"/>
              <a:t> &lt;name of file&gt;.java</a:t>
            </a:r>
          </a:p>
          <a:p>
            <a:pPr lvl="1" algn="just">
              <a:buFont typeface="Wingdings" panose="05000000000000000000" pitchFamily="2" charset="2"/>
              <a:buChar char="ü"/>
            </a:pPr>
            <a:r>
              <a:rPr lang="en-US" sz="2000" dirty="0"/>
              <a:t>Running	: java &lt;name of class containing main&gt;</a:t>
            </a:r>
          </a:p>
        </p:txBody>
      </p:sp>
    </p:spTree>
    <p:extLst>
      <p:ext uri="{BB962C8B-B14F-4D97-AF65-F5344CB8AC3E}">
        <p14:creationId xmlns:p14="http://schemas.microsoft.com/office/powerpoint/2010/main" val="2379791872"/>
      </p:ext>
    </p:extLst>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12000"/>
              </a:lnSpc>
              <a:spcBef>
                <a:spcPts val="300"/>
              </a:spcBef>
              <a:spcAft>
                <a:spcPts val="300"/>
              </a:spcAft>
              <a:buNone/>
            </a:pPr>
            <a:r>
              <a:rPr lang="en-IN" b="1" dirty="0" smtClean="0"/>
              <a:t>Variable</a:t>
            </a:r>
          </a:p>
          <a:p>
            <a:r>
              <a:rPr lang="en-US" dirty="0"/>
              <a:t>Holds a value</a:t>
            </a:r>
          </a:p>
          <a:p>
            <a:r>
              <a:rPr lang="en-US" dirty="0"/>
              <a:t>Assigned with a data type</a:t>
            </a:r>
          </a:p>
          <a:p>
            <a:r>
              <a:rPr lang="en-US" dirty="0"/>
              <a:t>To use variable, perform 2 steps</a:t>
            </a:r>
          </a:p>
          <a:p>
            <a:pPr marL="0" indent="0">
              <a:buNone/>
            </a:pPr>
            <a:r>
              <a:rPr lang="en-US" dirty="0"/>
              <a:t>	--Variable Declaration</a:t>
            </a:r>
          </a:p>
          <a:p>
            <a:pPr marL="0" indent="0">
              <a:buNone/>
            </a:pPr>
            <a:r>
              <a:rPr lang="en-US" dirty="0"/>
              <a:t>	--Variable Initialization</a:t>
            </a:r>
          </a:p>
          <a:p>
            <a:pPr lvl="1"/>
            <a:endParaRPr lang="en-US" sz="2000" dirty="0"/>
          </a:p>
          <a:p>
            <a:pPr marL="0" indent="0" algn="just">
              <a:lnSpc>
                <a:spcPct val="112000"/>
              </a:lnSpc>
              <a:spcBef>
                <a:spcPts val="300"/>
              </a:spcBef>
              <a:spcAft>
                <a:spcPts val="300"/>
              </a:spcAft>
              <a:buNone/>
            </a:pPr>
            <a:endParaRPr lang="en-IN" b="1" dirty="0"/>
          </a:p>
        </p:txBody>
      </p:sp>
    </p:spTree>
    <p:extLst>
      <p:ext uri="{BB962C8B-B14F-4D97-AF65-F5344CB8AC3E}">
        <p14:creationId xmlns:p14="http://schemas.microsoft.com/office/powerpoint/2010/main" val="349573127"/>
      </p:ext>
    </p:extLst>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buClr>
                <a:srgbClr val="C00000"/>
              </a:buClr>
              <a:buNone/>
            </a:pPr>
            <a:r>
              <a:rPr lang="en-US" dirty="0"/>
              <a:t>A variable which holds value, during the life of a Java program. </a:t>
            </a:r>
          </a:p>
          <a:p>
            <a:pPr marL="0" indent="0">
              <a:buClr>
                <a:srgbClr val="C00000"/>
              </a:buClr>
              <a:buNone/>
            </a:pPr>
            <a:endParaRPr lang="en-US" dirty="0"/>
          </a:p>
          <a:p>
            <a:pPr marL="0" indent="0">
              <a:buClr>
                <a:srgbClr val="C00000"/>
              </a:buClr>
              <a:buNone/>
            </a:pPr>
            <a:r>
              <a:rPr lang="en-US" dirty="0"/>
              <a:t>Every variable is assigned a </a:t>
            </a:r>
            <a:r>
              <a:rPr lang="en-US" b="1" dirty="0"/>
              <a:t>data type </a:t>
            </a:r>
            <a:r>
              <a:rPr lang="en-US" dirty="0"/>
              <a:t>which designates the type and quantity of value it can hold.</a:t>
            </a:r>
          </a:p>
          <a:p>
            <a:pPr marL="0" indent="0">
              <a:buClr>
                <a:srgbClr val="C00000"/>
              </a:buClr>
              <a:buNone/>
            </a:pPr>
            <a:endParaRPr lang="en-US" dirty="0"/>
          </a:p>
          <a:p>
            <a:pPr marL="0" indent="0">
              <a:buClr>
                <a:srgbClr val="C00000"/>
              </a:buClr>
              <a:buNone/>
            </a:pPr>
            <a:r>
              <a:rPr lang="en-US" dirty="0"/>
              <a:t>In order to use a variable in a program you to need to perform 2 steps</a:t>
            </a:r>
          </a:p>
          <a:p>
            <a:pPr marL="0" indent="0">
              <a:buNone/>
            </a:pPr>
            <a:r>
              <a:rPr lang="en-US" dirty="0"/>
              <a:t>--Variable Declaration</a:t>
            </a:r>
          </a:p>
          <a:p>
            <a:pPr marL="0" indent="0">
              <a:buNone/>
            </a:pPr>
            <a:r>
              <a:rPr lang="en-US" dirty="0"/>
              <a:t>--Variable Initialization</a:t>
            </a:r>
          </a:p>
          <a:p>
            <a:pPr marL="0" indent="0">
              <a:buNone/>
            </a:pPr>
            <a:endParaRPr lang="en-IN" dirty="0"/>
          </a:p>
        </p:txBody>
      </p:sp>
    </p:spTree>
    <p:extLst>
      <p:ext uri="{BB962C8B-B14F-4D97-AF65-F5344CB8AC3E}">
        <p14:creationId xmlns:p14="http://schemas.microsoft.com/office/powerpoint/2010/main" val="298147175"/>
      </p:ext>
    </p:extLst>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buClr>
                <a:srgbClr val="C00000"/>
              </a:buClr>
              <a:buNone/>
            </a:pPr>
            <a:r>
              <a:rPr lang="en-US" b="1" dirty="0"/>
              <a:t>Variable </a:t>
            </a:r>
            <a:r>
              <a:rPr lang="en-US" b="1" dirty="0" smtClean="0"/>
              <a:t>Declaration</a:t>
            </a:r>
          </a:p>
          <a:p>
            <a:pPr marL="0" indent="0">
              <a:buClr>
                <a:srgbClr val="C00000"/>
              </a:buClr>
              <a:buNone/>
            </a:pPr>
            <a:r>
              <a:rPr lang="en-IN" dirty="0"/>
              <a:t>To declare a variable, you must specify the data type &amp; give the variable a unique name.</a:t>
            </a:r>
          </a:p>
          <a:p>
            <a:pPr marL="0" indent="0">
              <a:buClr>
                <a:srgbClr val="C00000"/>
              </a:buClr>
              <a:buNone/>
            </a:pPr>
            <a:endParaRPr lang="en-IN" b="1" dirty="0"/>
          </a:p>
        </p:txBody>
      </p:sp>
      <p:pic>
        <p:nvPicPr>
          <p:cNvPr id="7170"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81200" y="2619375"/>
            <a:ext cx="518160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2146590"/>
      </p:ext>
    </p:extLst>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buClr>
                <a:srgbClr val="C00000"/>
              </a:buClr>
              <a:buNone/>
            </a:pPr>
            <a:r>
              <a:rPr lang="en-US" dirty="0"/>
              <a:t>Variable </a:t>
            </a:r>
            <a:r>
              <a:rPr lang="en-US" dirty="0" smtClean="0"/>
              <a:t>Initialization</a:t>
            </a:r>
          </a:p>
          <a:p>
            <a:pPr marL="0" indent="0">
              <a:buClr>
                <a:srgbClr val="C00000"/>
              </a:buClr>
              <a:buNone/>
            </a:pPr>
            <a:r>
              <a:rPr lang="en-IN" dirty="0"/>
              <a:t>To initialize a variable, you must assign it a valid value.</a:t>
            </a:r>
            <a:br>
              <a:rPr lang="en-IN" dirty="0"/>
            </a:br>
            <a:r>
              <a:rPr lang="en-US" b="1" dirty="0" smtClean="0"/>
              <a:t>temp=20;</a:t>
            </a:r>
          </a:p>
          <a:p>
            <a:pPr marL="0" indent="0">
              <a:buClr>
                <a:srgbClr val="C00000"/>
              </a:buClr>
              <a:buNone/>
            </a:pPr>
            <a:r>
              <a:rPr lang="en-US" dirty="0" smtClean="0"/>
              <a:t>You </a:t>
            </a:r>
            <a:r>
              <a:rPr lang="en-US" dirty="0"/>
              <a:t>can combine variable declaration and initialization</a:t>
            </a:r>
            <a:r>
              <a:rPr lang="en-US" dirty="0" smtClean="0"/>
              <a:t>.</a:t>
            </a:r>
          </a:p>
          <a:p>
            <a:pPr marL="0" indent="0">
              <a:buClr>
                <a:srgbClr val="C00000"/>
              </a:buClr>
              <a:buNone/>
            </a:pPr>
            <a:r>
              <a:rPr lang="en-US" b="1" dirty="0" err="1" smtClean="0"/>
              <a:t>int</a:t>
            </a:r>
            <a:r>
              <a:rPr lang="en-US" b="1" dirty="0" smtClean="0"/>
              <a:t> </a:t>
            </a:r>
            <a:r>
              <a:rPr lang="en-US" b="1" dirty="0"/>
              <a:t>temp=20</a:t>
            </a:r>
            <a:r>
              <a:rPr lang="en-US" b="1" dirty="0" smtClean="0"/>
              <a:t>;</a:t>
            </a:r>
          </a:p>
          <a:p>
            <a:pPr marL="0" indent="0">
              <a:buClr>
                <a:srgbClr val="C00000"/>
              </a:buClr>
              <a:buNone/>
            </a:pPr>
            <a:endParaRPr lang="en-IN" dirty="0"/>
          </a:p>
        </p:txBody>
      </p:sp>
      <p:pic>
        <p:nvPicPr>
          <p:cNvPr id="8194" name="Picture 2"/>
          <p:cNvPicPr>
            <a:picLocks noChangeAspect="1" noChangeArrowheads="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00375" y="2943225"/>
            <a:ext cx="2939736"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1506924"/>
      </p:ext>
    </p:extLst>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20000"/>
              </a:lnSpc>
              <a:spcBef>
                <a:spcPts val="500"/>
              </a:spcBef>
              <a:spcAft>
                <a:spcPts val="500"/>
              </a:spcAft>
              <a:buClr>
                <a:srgbClr val="C00000"/>
              </a:buClr>
              <a:buNone/>
            </a:pPr>
            <a:r>
              <a:rPr lang="en-US" b="1" dirty="0"/>
              <a:t>Naming convention of </a:t>
            </a:r>
            <a:r>
              <a:rPr lang="en-US" b="1" dirty="0" smtClean="0"/>
              <a:t>variables</a:t>
            </a:r>
          </a:p>
          <a:p>
            <a:pPr marL="468000" indent="-468000" algn="just">
              <a:lnSpc>
                <a:spcPct val="120000"/>
              </a:lnSpc>
              <a:spcBef>
                <a:spcPts val="500"/>
              </a:spcBef>
              <a:spcAft>
                <a:spcPts val="500"/>
              </a:spcAft>
            </a:pPr>
            <a:r>
              <a:rPr lang="en-US" dirty="0"/>
              <a:t> can start with underscore(‘_’) but not with digits.</a:t>
            </a:r>
          </a:p>
          <a:p>
            <a:pPr marL="468000" indent="-468000" algn="just">
              <a:lnSpc>
                <a:spcPct val="120000"/>
              </a:lnSpc>
              <a:spcBef>
                <a:spcPts val="500"/>
              </a:spcBef>
              <a:spcAft>
                <a:spcPts val="500"/>
              </a:spcAft>
            </a:pPr>
            <a:r>
              <a:rPr lang="en-US" dirty="0" smtClean="0"/>
              <a:t> </a:t>
            </a:r>
            <a:r>
              <a:rPr lang="en-US" dirty="0"/>
              <a:t>Should be mnemonic </a:t>
            </a:r>
            <a:r>
              <a:rPr lang="en-US" dirty="0" err="1"/>
              <a:t>i.e</a:t>
            </a:r>
            <a:r>
              <a:rPr lang="en-US" dirty="0"/>
              <a:t>, designed to indicate to the casual observer the intent of its use.</a:t>
            </a:r>
          </a:p>
          <a:p>
            <a:pPr marL="468000" indent="-468000" algn="just">
              <a:lnSpc>
                <a:spcPct val="120000"/>
              </a:lnSpc>
              <a:spcBef>
                <a:spcPts val="500"/>
              </a:spcBef>
              <a:spcAft>
                <a:spcPts val="500"/>
              </a:spcAft>
            </a:pPr>
            <a:r>
              <a:rPr lang="en-US" dirty="0" smtClean="0"/>
              <a:t> </a:t>
            </a:r>
            <a:r>
              <a:rPr lang="en-US" dirty="0"/>
              <a:t>Can use _(underscore), digits and letters.</a:t>
            </a:r>
          </a:p>
          <a:p>
            <a:pPr marL="468000" indent="-468000" algn="just">
              <a:lnSpc>
                <a:spcPct val="120000"/>
              </a:lnSpc>
              <a:spcBef>
                <a:spcPts val="500"/>
              </a:spcBef>
              <a:spcAft>
                <a:spcPts val="500"/>
              </a:spcAft>
            </a:pPr>
            <a:r>
              <a:rPr lang="en-US" dirty="0" smtClean="0"/>
              <a:t> </a:t>
            </a:r>
            <a:r>
              <a:rPr lang="en-US" dirty="0"/>
              <a:t>Should not use any </a:t>
            </a:r>
            <a:r>
              <a:rPr lang="en-US" dirty="0" err="1"/>
              <a:t>reseved</a:t>
            </a:r>
            <a:r>
              <a:rPr lang="en-US" dirty="0"/>
              <a:t> word.</a:t>
            </a:r>
            <a:endParaRPr lang="en-IN" dirty="0"/>
          </a:p>
        </p:txBody>
      </p:sp>
    </p:spTree>
    <p:extLst>
      <p:ext uri="{BB962C8B-B14F-4D97-AF65-F5344CB8AC3E}">
        <p14:creationId xmlns:p14="http://schemas.microsoft.com/office/powerpoint/2010/main" val="1735711382"/>
      </p:ext>
    </p:extLst>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45C15A-B5F0-4220-9430-A9F077520682}"/>
              </a:ext>
            </a:extLst>
          </p:cNvPr>
          <p:cNvSpPr>
            <a:spLocks noGrp="1"/>
          </p:cNvSpPr>
          <p:nvPr>
            <p:ph type="title"/>
          </p:nvPr>
        </p:nvSpPr>
        <p:spPr>
          <a:xfrm>
            <a:off x="609600" y="914400"/>
            <a:ext cx="7886700" cy="464602"/>
          </a:xfrm>
        </p:spPr>
        <p:txBody>
          <a:bodyPr/>
          <a:lstStyle/>
          <a:p>
            <a:r>
              <a:rPr lang="en-US" sz="2000" b="1" dirty="0">
                <a:latin typeface="+mn-lt"/>
              </a:rPr>
              <a:t>Types of Variable</a:t>
            </a:r>
            <a:endParaRPr lang="en-IN" sz="2000" b="1" dirty="0">
              <a:latin typeface="+mn-lt"/>
            </a:endParaRPr>
          </a:p>
        </p:txBody>
      </p:sp>
      <p:sp>
        <p:nvSpPr>
          <p:cNvPr id="14" name="Content Placeholder 13">
            <a:extLst>
              <a:ext uri="{FF2B5EF4-FFF2-40B4-BE49-F238E27FC236}">
                <a16:creationId xmlns:a16="http://schemas.microsoft.com/office/drawing/2014/main" xmlns="" id="{D0AA4DA7-543E-4524-B333-95FFCE544BAA}"/>
              </a:ext>
            </a:extLst>
          </p:cNvPr>
          <p:cNvSpPr>
            <a:spLocks noGrp="1"/>
          </p:cNvSpPr>
          <p:nvPr>
            <p:ph sz="half" idx="1"/>
          </p:nvPr>
        </p:nvSpPr>
        <p:spPr>
          <a:xfrm>
            <a:off x="556581" y="2266260"/>
            <a:ext cx="2186619" cy="400740"/>
          </a:xfrm>
        </p:spPr>
        <p:txBody>
          <a:bodyPr>
            <a:noAutofit/>
          </a:bodyPr>
          <a:lstStyle/>
          <a:p>
            <a:pPr marL="0" indent="0" algn="ctr">
              <a:buNone/>
            </a:pPr>
            <a:r>
              <a:rPr lang="en-IN" sz="1800" b="1" dirty="0"/>
              <a:t>Local Variable	</a:t>
            </a:r>
            <a:endParaRPr lang="en-IN" sz="1800" dirty="0"/>
          </a:p>
        </p:txBody>
      </p:sp>
      <p:cxnSp>
        <p:nvCxnSpPr>
          <p:cNvPr id="8" name="Straight Connector 7">
            <a:extLst>
              <a:ext uri="{FF2B5EF4-FFF2-40B4-BE49-F238E27FC236}">
                <a16:creationId xmlns:a16="http://schemas.microsoft.com/office/drawing/2014/main" xmlns="" id="{7D32F65E-0655-433C-9BFE-E7F9AF6C4C34}"/>
              </a:ext>
            </a:extLst>
          </p:cNvPr>
          <p:cNvCxnSpPr/>
          <p:nvPr/>
        </p:nvCxnSpPr>
        <p:spPr>
          <a:xfrm>
            <a:off x="4079327" y="1166648"/>
            <a:ext cx="0" cy="520262"/>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xmlns="" id="{3EC50CB5-3A8C-451A-8441-DFD082A7BED8}"/>
              </a:ext>
            </a:extLst>
          </p:cNvPr>
          <p:cNvCxnSpPr/>
          <p:nvPr/>
        </p:nvCxnSpPr>
        <p:spPr>
          <a:xfrm>
            <a:off x="1174038" y="1686910"/>
            <a:ext cx="5782004"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xmlns="" id="{0061F935-B4D2-49CE-B5CF-FCD45D0C8D1B}"/>
              </a:ext>
            </a:extLst>
          </p:cNvPr>
          <p:cNvCxnSpPr/>
          <p:nvPr/>
        </p:nvCxnSpPr>
        <p:spPr>
          <a:xfrm>
            <a:off x="4079327" y="1617498"/>
            <a:ext cx="0" cy="520262"/>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xmlns="" id="{CA086050-0B61-493E-B202-348BF0358F25}"/>
              </a:ext>
            </a:extLst>
          </p:cNvPr>
          <p:cNvCxnSpPr/>
          <p:nvPr/>
        </p:nvCxnSpPr>
        <p:spPr>
          <a:xfrm>
            <a:off x="6956042" y="1686910"/>
            <a:ext cx="0" cy="52026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xmlns="" id="{F503EFD3-E926-4BFC-9FFD-DC52F7603B0D}"/>
              </a:ext>
            </a:extLst>
          </p:cNvPr>
          <p:cNvCxnSpPr/>
          <p:nvPr/>
        </p:nvCxnSpPr>
        <p:spPr>
          <a:xfrm>
            <a:off x="1176501" y="1686910"/>
            <a:ext cx="0" cy="520262"/>
          </a:xfrm>
          <a:prstGeom prst="line">
            <a:avLst/>
          </a:prstGeom>
        </p:spPr>
        <p:style>
          <a:lnRef idx="1">
            <a:schemeClr val="dk1"/>
          </a:lnRef>
          <a:fillRef idx="0">
            <a:schemeClr val="dk1"/>
          </a:fillRef>
          <a:effectRef idx="0">
            <a:schemeClr val="dk1"/>
          </a:effectRef>
          <a:fontRef idx="minor">
            <a:schemeClr val="tx1"/>
          </a:fontRef>
        </p:style>
      </p:cxnSp>
      <p:sp>
        <p:nvSpPr>
          <p:cNvPr id="18" name="Content Placeholder 13">
            <a:extLst>
              <a:ext uri="{FF2B5EF4-FFF2-40B4-BE49-F238E27FC236}">
                <a16:creationId xmlns:a16="http://schemas.microsoft.com/office/drawing/2014/main" xmlns="" id="{067F28D1-5607-49BF-B594-DB6F33D6586E}"/>
              </a:ext>
            </a:extLst>
          </p:cNvPr>
          <p:cNvSpPr txBox="1">
            <a:spLocks/>
          </p:cNvSpPr>
          <p:nvPr/>
        </p:nvSpPr>
        <p:spPr>
          <a:xfrm>
            <a:off x="2971800" y="2266260"/>
            <a:ext cx="2614853" cy="400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2000" b="1" dirty="0"/>
              <a:t>Instance Variable</a:t>
            </a:r>
            <a:endParaRPr lang="en-IN" sz="2000" dirty="0"/>
          </a:p>
        </p:txBody>
      </p:sp>
      <p:sp>
        <p:nvSpPr>
          <p:cNvPr id="19" name="Content Placeholder 13">
            <a:extLst>
              <a:ext uri="{FF2B5EF4-FFF2-40B4-BE49-F238E27FC236}">
                <a16:creationId xmlns:a16="http://schemas.microsoft.com/office/drawing/2014/main" xmlns="" id="{66B21A64-B0C7-4C20-89D1-CF36F9C645BE}"/>
              </a:ext>
            </a:extLst>
          </p:cNvPr>
          <p:cNvSpPr txBox="1">
            <a:spLocks/>
          </p:cNvSpPr>
          <p:nvPr/>
        </p:nvSpPr>
        <p:spPr>
          <a:xfrm>
            <a:off x="5867400" y="2286000"/>
            <a:ext cx="2186619" cy="400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b="1" dirty="0"/>
              <a:t>Static Variable</a:t>
            </a:r>
            <a:endParaRPr lang="en-IN" sz="2000" dirty="0"/>
          </a:p>
        </p:txBody>
      </p:sp>
      <p:sp>
        <p:nvSpPr>
          <p:cNvPr id="15" name="TextBox 14">
            <a:extLst>
              <a:ext uri="{FF2B5EF4-FFF2-40B4-BE49-F238E27FC236}">
                <a16:creationId xmlns:a16="http://schemas.microsoft.com/office/drawing/2014/main" xmlns="" id="{37AB66D4-A527-406B-B584-AE5A29952682}"/>
              </a:ext>
            </a:extLst>
          </p:cNvPr>
          <p:cNvSpPr txBox="1"/>
          <p:nvPr/>
        </p:nvSpPr>
        <p:spPr>
          <a:xfrm>
            <a:off x="609601" y="2901077"/>
            <a:ext cx="8077200" cy="2585323"/>
          </a:xfrm>
          <a:prstGeom prst="rect">
            <a:avLst/>
          </a:prstGeom>
          <a:noFill/>
        </p:spPr>
        <p:txBody>
          <a:bodyPr wrap="square" rtlCol="0">
            <a:spAutoFit/>
          </a:bodyPr>
          <a:lstStyle/>
          <a:p>
            <a:r>
              <a:rPr lang="en-US" dirty="0"/>
              <a:t>class Main</a:t>
            </a:r>
          </a:p>
          <a:p>
            <a:r>
              <a:rPr lang="en-US" dirty="0"/>
              <a:t> {</a:t>
            </a:r>
          </a:p>
          <a:p>
            <a:r>
              <a:rPr lang="en-US" dirty="0"/>
              <a:t> 	</a:t>
            </a:r>
            <a:r>
              <a:rPr lang="en-US" dirty="0" err="1"/>
              <a:t>int</a:t>
            </a:r>
            <a:r>
              <a:rPr lang="en-US" dirty="0"/>
              <a:t> data = 99; </a:t>
            </a:r>
            <a:r>
              <a:rPr lang="en-US" b="1" dirty="0"/>
              <a:t>//instance variable </a:t>
            </a:r>
          </a:p>
          <a:p>
            <a:r>
              <a:rPr lang="en-US" dirty="0"/>
              <a:t>	static int a = 1;</a:t>
            </a:r>
            <a:r>
              <a:rPr lang="en-US" b="1" dirty="0"/>
              <a:t> //static variable</a:t>
            </a:r>
          </a:p>
          <a:p>
            <a:r>
              <a:rPr lang="en-US" dirty="0"/>
              <a:t> 	void method()</a:t>
            </a:r>
          </a:p>
          <a:p>
            <a:r>
              <a:rPr lang="en-US" dirty="0"/>
              <a:t> 	{</a:t>
            </a:r>
          </a:p>
          <a:p>
            <a:r>
              <a:rPr lang="en-US" dirty="0"/>
              <a:t>		 int b = 90; </a:t>
            </a:r>
            <a:r>
              <a:rPr lang="en-US" b="1" dirty="0"/>
              <a:t>//local variable</a:t>
            </a:r>
          </a:p>
          <a:p>
            <a:r>
              <a:rPr lang="en-US" dirty="0"/>
              <a:t> 	}</a:t>
            </a:r>
          </a:p>
          <a:p>
            <a:r>
              <a:rPr lang="en-US" dirty="0"/>
              <a:t> }</a:t>
            </a:r>
          </a:p>
        </p:txBody>
      </p:sp>
    </p:spTree>
    <p:extLst>
      <p:ext uri="{BB962C8B-B14F-4D97-AF65-F5344CB8AC3E}">
        <p14:creationId xmlns:p14="http://schemas.microsoft.com/office/powerpoint/2010/main" val="2780304048"/>
      </p:ext>
    </p:extLst>
  </p:cSld>
  <p:clrMapOvr>
    <a:masterClrMapping/>
  </p:clrMapOvr>
  <p:transition spd="slow">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20000"/>
              </a:lnSpc>
              <a:spcBef>
                <a:spcPts val="500"/>
              </a:spcBef>
              <a:spcAft>
                <a:spcPts val="500"/>
              </a:spcAft>
            </a:pPr>
            <a:r>
              <a:rPr lang="en-IN" dirty="0" smtClean="0"/>
              <a:t>Local </a:t>
            </a:r>
            <a:r>
              <a:rPr lang="en-IN" dirty="0"/>
              <a:t>Variables are a variable that are declared inside the body of a method.</a:t>
            </a:r>
          </a:p>
          <a:p>
            <a:pPr marL="468000" indent="-468000" algn="just">
              <a:lnSpc>
                <a:spcPct val="120000"/>
              </a:lnSpc>
              <a:spcBef>
                <a:spcPts val="500"/>
              </a:spcBef>
              <a:spcAft>
                <a:spcPts val="500"/>
              </a:spcAft>
            </a:pPr>
            <a:r>
              <a:rPr lang="en-IN" dirty="0"/>
              <a:t>They are defined Outside a method declaration. They are Object specific and are known as instance variables.</a:t>
            </a:r>
          </a:p>
          <a:p>
            <a:pPr marL="468000" indent="-468000" algn="just">
              <a:lnSpc>
                <a:spcPct val="120000"/>
              </a:lnSpc>
              <a:spcBef>
                <a:spcPts val="500"/>
              </a:spcBef>
              <a:spcAft>
                <a:spcPts val="500"/>
              </a:spcAft>
            </a:pPr>
            <a:r>
              <a:rPr lang="en-IN" dirty="0"/>
              <a:t>Static variables are initialized only once, at the start of the program execution. </a:t>
            </a:r>
          </a:p>
          <a:p>
            <a:pPr marL="468000" indent="-468000" algn="just">
              <a:lnSpc>
                <a:spcPct val="120000"/>
              </a:lnSpc>
              <a:spcBef>
                <a:spcPts val="500"/>
              </a:spcBef>
              <a:spcAft>
                <a:spcPts val="500"/>
              </a:spcAft>
            </a:pPr>
            <a:endParaRPr lang="en-IN" dirty="0"/>
          </a:p>
          <a:p>
            <a:pPr marL="468000" indent="-468000" algn="just">
              <a:lnSpc>
                <a:spcPct val="120000"/>
              </a:lnSpc>
              <a:spcBef>
                <a:spcPts val="500"/>
              </a:spcBef>
              <a:spcAft>
                <a:spcPts val="500"/>
              </a:spcAft>
            </a:pPr>
            <a:endParaRPr lang="en-IN" dirty="0"/>
          </a:p>
        </p:txBody>
      </p:sp>
    </p:spTree>
    <p:extLst>
      <p:ext uri="{BB962C8B-B14F-4D97-AF65-F5344CB8AC3E}">
        <p14:creationId xmlns:p14="http://schemas.microsoft.com/office/powerpoint/2010/main" val="2391072670"/>
      </p:ext>
    </p:extLst>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20000"/>
              </a:lnSpc>
              <a:spcBef>
                <a:spcPts val="500"/>
              </a:spcBef>
              <a:spcAft>
                <a:spcPts val="500"/>
              </a:spcAft>
              <a:buNone/>
            </a:pPr>
            <a:r>
              <a:rPr lang="en-IN" b="1" dirty="0" smtClean="0"/>
              <a:t>Predict </a:t>
            </a:r>
            <a:r>
              <a:rPr lang="en-IN" b="1" dirty="0"/>
              <a:t>the </a:t>
            </a:r>
            <a:r>
              <a:rPr lang="en-IN" b="1" dirty="0" smtClean="0"/>
              <a:t>output</a:t>
            </a:r>
          </a:p>
          <a:p>
            <a:pPr marL="468000" indent="-468000" algn="just">
              <a:lnSpc>
                <a:spcPct val="120000"/>
              </a:lnSpc>
              <a:spcBef>
                <a:spcPts val="500"/>
              </a:spcBef>
              <a:spcAft>
                <a:spcPts val="500"/>
              </a:spcAft>
              <a:buNone/>
            </a:pPr>
            <a:r>
              <a:rPr lang="en-IN" dirty="0" smtClean="0"/>
              <a:t>public class Test </a:t>
            </a:r>
          </a:p>
          <a:p>
            <a:pPr marL="468000" indent="-468000" algn="just">
              <a:lnSpc>
                <a:spcPct val="120000"/>
              </a:lnSpc>
              <a:spcBef>
                <a:spcPts val="500"/>
              </a:spcBef>
              <a:spcAft>
                <a:spcPts val="500"/>
              </a:spcAft>
              <a:buNone/>
            </a:pPr>
            <a:r>
              <a:rPr lang="en-IN" dirty="0" smtClean="0"/>
              <a:t>{ </a:t>
            </a:r>
          </a:p>
          <a:p>
            <a:pPr marL="468000" indent="-468000" algn="just">
              <a:lnSpc>
                <a:spcPct val="120000"/>
              </a:lnSpc>
              <a:spcBef>
                <a:spcPts val="500"/>
              </a:spcBef>
              <a:spcAft>
                <a:spcPts val="500"/>
              </a:spcAft>
              <a:buNone/>
            </a:pPr>
            <a:r>
              <a:rPr lang="en-IN" dirty="0" smtClean="0"/>
              <a:t>  public static void main(String[] </a:t>
            </a:r>
            <a:r>
              <a:rPr lang="en-IN" dirty="0" err="1" smtClean="0"/>
              <a:t>argv</a:t>
            </a:r>
            <a:r>
              <a:rPr lang="en-IN" dirty="0" smtClean="0"/>
              <a:t>) </a:t>
            </a:r>
          </a:p>
          <a:p>
            <a:pPr marL="468000" indent="-468000" algn="just">
              <a:lnSpc>
                <a:spcPct val="120000"/>
              </a:lnSpc>
              <a:spcBef>
                <a:spcPts val="500"/>
              </a:spcBef>
              <a:spcAft>
                <a:spcPts val="500"/>
              </a:spcAft>
              <a:buNone/>
            </a:pPr>
            <a:r>
              <a:rPr lang="en-IN" dirty="0" smtClean="0"/>
              <a:t>  { </a:t>
            </a:r>
          </a:p>
          <a:p>
            <a:pPr marL="468000" indent="-468000" algn="just">
              <a:lnSpc>
                <a:spcPct val="120000"/>
              </a:lnSpc>
              <a:spcBef>
                <a:spcPts val="500"/>
              </a:spcBef>
              <a:spcAft>
                <a:spcPts val="500"/>
              </a:spcAft>
              <a:buNone/>
            </a:pPr>
            <a:r>
              <a:rPr lang="en-IN" dirty="0" smtClean="0"/>
              <a:t>    char </a:t>
            </a:r>
            <a:r>
              <a:rPr lang="en-IN" dirty="0" err="1" smtClean="0"/>
              <a:t>ch</a:t>
            </a:r>
            <a:r>
              <a:rPr lang="en-IN" dirty="0" smtClean="0"/>
              <a:t> = 'c'; </a:t>
            </a:r>
          </a:p>
          <a:p>
            <a:pPr marL="468000" indent="-468000" algn="just">
              <a:lnSpc>
                <a:spcPct val="120000"/>
              </a:lnSpc>
              <a:spcBef>
                <a:spcPts val="500"/>
              </a:spcBef>
              <a:spcAft>
                <a:spcPts val="500"/>
              </a:spcAft>
              <a:buNone/>
            </a:pPr>
            <a:r>
              <a:rPr lang="en-IN" dirty="0" smtClean="0"/>
              <a:t>    </a:t>
            </a:r>
            <a:r>
              <a:rPr lang="en-IN" dirty="0" err="1" smtClean="0"/>
              <a:t>int</a:t>
            </a:r>
            <a:r>
              <a:rPr lang="en-IN" dirty="0" smtClean="0"/>
              <a:t> </a:t>
            </a:r>
            <a:r>
              <a:rPr lang="en-IN" dirty="0" err="1" smtClean="0"/>
              <a:t>num</a:t>
            </a:r>
            <a:r>
              <a:rPr lang="en-IN" dirty="0" smtClean="0"/>
              <a:t> = 88; </a:t>
            </a:r>
          </a:p>
          <a:p>
            <a:pPr marL="468000" indent="-468000" algn="just">
              <a:lnSpc>
                <a:spcPct val="120000"/>
              </a:lnSpc>
              <a:spcBef>
                <a:spcPts val="500"/>
              </a:spcBef>
              <a:spcAft>
                <a:spcPts val="500"/>
              </a:spcAft>
              <a:buNone/>
            </a:pPr>
            <a:r>
              <a:rPr lang="en-IN" dirty="0" smtClean="0"/>
              <a:t>    </a:t>
            </a:r>
            <a:r>
              <a:rPr lang="en-IN" dirty="0" err="1" smtClean="0"/>
              <a:t>ch</a:t>
            </a:r>
            <a:r>
              <a:rPr lang="en-IN" dirty="0" smtClean="0"/>
              <a:t> = </a:t>
            </a:r>
            <a:r>
              <a:rPr lang="en-IN" dirty="0" err="1" smtClean="0"/>
              <a:t>num</a:t>
            </a:r>
            <a:r>
              <a:rPr lang="en-IN" dirty="0" smtClean="0"/>
              <a:t>; </a:t>
            </a:r>
          </a:p>
          <a:p>
            <a:pPr marL="468000" indent="-468000" algn="just">
              <a:lnSpc>
                <a:spcPct val="120000"/>
              </a:lnSpc>
              <a:spcBef>
                <a:spcPts val="500"/>
              </a:spcBef>
              <a:spcAft>
                <a:spcPts val="500"/>
              </a:spcAft>
              <a:buNone/>
            </a:pPr>
            <a:r>
              <a:rPr lang="en-IN" dirty="0" smtClean="0"/>
              <a:t>  } </a:t>
            </a:r>
          </a:p>
          <a:p>
            <a:pPr marL="468000" indent="-468000" algn="just">
              <a:lnSpc>
                <a:spcPct val="120000"/>
              </a:lnSpc>
              <a:spcBef>
                <a:spcPts val="500"/>
              </a:spcBef>
              <a:spcAft>
                <a:spcPts val="500"/>
              </a:spcAft>
              <a:buNone/>
            </a:pPr>
            <a:r>
              <a:rPr lang="en-IN" dirty="0" smtClean="0"/>
              <a:t>} </a:t>
            </a:r>
          </a:p>
        </p:txBody>
      </p:sp>
    </p:spTree>
    <p:extLst>
      <p:ext uri="{BB962C8B-B14F-4D97-AF65-F5344CB8AC3E}">
        <p14:creationId xmlns:p14="http://schemas.microsoft.com/office/powerpoint/2010/main" val="2675899915"/>
      </p:ext>
    </p:extLst>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20000"/>
              </a:lnSpc>
              <a:spcBef>
                <a:spcPts val="500"/>
              </a:spcBef>
              <a:spcAft>
                <a:spcPts val="500"/>
              </a:spcAft>
              <a:buNone/>
            </a:pPr>
            <a:r>
              <a:rPr lang="en-IN" dirty="0" smtClean="0"/>
              <a:t>char and number are not compatible with each other.</a:t>
            </a:r>
          </a:p>
          <a:p>
            <a:pPr marL="0" indent="0" algn="just">
              <a:lnSpc>
                <a:spcPct val="120000"/>
              </a:lnSpc>
              <a:spcBef>
                <a:spcPts val="500"/>
              </a:spcBef>
              <a:spcAft>
                <a:spcPts val="500"/>
              </a:spcAft>
              <a:buNone/>
            </a:pPr>
            <a:r>
              <a:rPr lang="en-IN" dirty="0" smtClean="0"/>
              <a:t>Error</a:t>
            </a:r>
            <a:endParaRPr lang="en-IN" dirty="0"/>
          </a:p>
        </p:txBody>
      </p:sp>
    </p:spTree>
    <p:extLst>
      <p:ext uri="{BB962C8B-B14F-4D97-AF65-F5344CB8AC3E}">
        <p14:creationId xmlns:p14="http://schemas.microsoft.com/office/powerpoint/2010/main" val="3696470500"/>
      </p:ext>
    </p:extLst>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20000"/>
              </a:lnSpc>
              <a:spcBef>
                <a:spcPts val="500"/>
              </a:spcBef>
              <a:spcAft>
                <a:spcPts val="500"/>
              </a:spcAft>
              <a:buNone/>
            </a:pPr>
            <a:r>
              <a:rPr lang="en-IN" sz="1800" b="1" dirty="0" smtClean="0"/>
              <a:t>Predict </a:t>
            </a:r>
            <a:r>
              <a:rPr lang="en-IN" sz="1800" b="1" dirty="0"/>
              <a:t>the </a:t>
            </a:r>
            <a:r>
              <a:rPr lang="en-IN" sz="1800" b="1" dirty="0" smtClean="0"/>
              <a:t>output</a:t>
            </a:r>
          </a:p>
          <a:p>
            <a:pPr marL="468000" indent="-468000" algn="just">
              <a:lnSpc>
                <a:spcPct val="120000"/>
              </a:lnSpc>
              <a:spcBef>
                <a:spcPts val="500"/>
              </a:spcBef>
              <a:spcAft>
                <a:spcPts val="500"/>
              </a:spcAft>
              <a:buNone/>
            </a:pPr>
            <a:r>
              <a:rPr lang="en-US" sz="1800" b="1" dirty="0" smtClean="0"/>
              <a:t>class</a:t>
            </a:r>
            <a:r>
              <a:rPr lang="en-US" sz="1800" dirty="0"/>
              <a:t> Simple</a:t>
            </a:r>
          </a:p>
          <a:p>
            <a:pPr marL="468000" indent="-468000" algn="just">
              <a:lnSpc>
                <a:spcPct val="120000"/>
              </a:lnSpc>
              <a:spcBef>
                <a:spcPts val="500"/>
              </a:spcBef>
              <a:spcAft>
                <a:spcPts val="500"/>
              </a:spcAft>
              <a:buNone/>
            </a:pPr>
            <a:r>
              <a:rPr lang="en-US" sz="1800" dirty="0"/>
              <a:t>{  </a:t>
            </a:r>
          </a:p>
          <a:p>
            <a:pPr marL="468000" indent="-468000" algn="just">
              <a:lnSpc>
                <a:spcPct val="120000"/>
              </a:lnSpc>
              <a:spcBef>
                <a:spcPts val="500"/>
              </a:spcBef>
              <a:spcAft>
                <a:spcPts val="500"/>
              </a:spcAft>
              <a:buNone/>
            </a:pPr>
            <a:r>
              <a:rPr lang="en-US" sz="1800" b="1" dirty="0"/>
              <a:t>     public</a:t>
            </a:r>
            <a:r>
              <a:rPr lang="en-US" sz="1800" dirty="0"/>
              <a:t> </a:t>
            </a:r>
            <a:r>
              <a:rPr lang="en-US" sz="1800" b="1" dirty="0"/>
              <a:t>static</a:t>
            </a:r>
            <a:r>
              <a:rPr lang="en-US" sz="1800" dirty="0"/>
              <a:t> </a:t>
            </a:r>
            <a:r>
              <a:rPr lang="en-US" sz="1800" b="1" dirty="0"/>
              <a:t>void</a:t>
            </a:r>
            <a:r>
              <a:rPr lang="en-US" sz="1800" dirty="0"/>
              <a:t> main(String[] </a:t>
            </a:r>
            <a:r>
              <a:rPr lang="en-US" sz="1800" dirty="0" err="1"/>
              <a:t>args</a:t>
            </a:r>
            <a:r>
              <a:rPr lang="en-US" sz="1800" dirty="0"/>
              <a:t>)</a:t>
            </a:r>
          </a:p>
          <a:p>
            <a:pPr marL="468000" indent="-468000" algn="just">
              <a:lnSpc>
                <a:spcPct val="120000"/>
              </a:lnSpc>
              <a:spcBef>
                <a:spcPts val="500"/>
              </a:spcBef>
              <a:spcAft>
                <a:spcPts val="500"/>
              </a:spcAft>
              <a:buNone/>
            </a:pPr>
            <a:r>
              <a:rPr lang="en-US" sz="1800" dirty="0"/>
              <a:t>     {  </a:t>
            </a:r>
          </a:p>
          <a:p>
            <a:pPr marL="468000" indent="-468000" algn="just">
              <a:lnSpc>
                <a:spcPct val="120000"/>
              </a:lnSpc>
              <a:spcBef>
                <a:spcPts val="500"/>
              </a:spcBef>
              <a:spcAft>
                <a:spcPts val="500"/>
              </a:spcAft>
              <a:buNone/>
            </a:pPr>
            <a:r>
              <a:rPr lang="en-US" sz="1800" b="1" dirty="0"/>
              <a:t>	float</a:t>
            </a:r>
            <a:r>
              <a:rPr lang="en-US" sz="1800" dirty="0"/>
              <a:t> f=10.5f;  </a:t>
            </a:r>
          </a:p>
          <a:p>
            <a:pPr marL="468000" indent="-468000" algn="just">
              <a:lnSpc>
                <a:spcPct val="120000"/>
              </a:lnSpc>
              <a:spcBef>
                <a:spcPts val="500"/>
              </a:spcBef>
              <a:spcAft>
                <a:spcPts val="500"/>
              </a:spcAft>
              <a:buNone/>
            </a:pPr>
            <a:r>
              <a:rPr lang="en-US" sz="1800" dirty="0"/>
              <a:t>	//</a:t>
            </a:r>
            <a:r>
              <a:rPr lang="en-US" sz="1800" dirty="0" err="1"/>
              <a:t>int</a:t>
            </a:r>
            <a:r>
              <a:rPr lang="en-US" sz="1800" dirty="0"/>
              <a:t> a=f;//Compile time error  </a:t>
            </a:r>
          </a:p>
          <a:p>
            <a:pPr marL="468000" indent="-468000" algn="just">
              <a:lnSpc>
                <a:spcPct val="120000"/>
              </a:lnSpc>
              <a:spcBef>
                <a:spcPts val="500"/>
              </a:spcBef>
              <a:spcAft>
                <a:spcPts val="500"/>
              </a:spcAft>
              <a:buNone/>
            </a:pPr>
            <a:r>
              <a:rPr lang="en-US" sz="1800" b="1" dirty="0"/>
              <a:t>	</a:t>
            </a:r>
            <a:r>
              <a:rPr lang="en-US" sz="1800" b="1" dirty="0" err="1"/>
              <a:t>int</a:t>
            </a:r>
            <a:r>
              <a:rPr lang="en-US" sz="1800" dirty="0"/>
              <a:t> a=(</a:t>
            </a:r>
            <a:r>
              <a:rPr lang="en-US" sz="1800" b="1" dirty="0" err="1"/>
              <a:t>int</a:t>
            </a:r>
            <a:r>
              <a:rPr lang="en-US" sz="1800" dirty="0"/>
              <a:t>)f;  </a:t>
            </a:r>
          </a:p>
          <a:p>
            <a:pPr marL="468000" indent="-468000" algn="just">
              <a:lnSpc>
                <a:spcPct val="120000"/>
              </a:lnSpc>
              <a:spcBef>
                <a:spcPts val="500"/>
              </a:spcBef>
              <a:spcAft>
                <a:spcPts val="500"/>
              </a:spcAft>
              <a:buNone/>
            </a:pPr>
            <a:r>
              <a:rPr lang="en-US" sz="1800" dirty="0"/>
              <a:t>	</a:t>
            </a:r>
            <a:r>
              <a:rPr lang="en-US" sz="1800" dirty="0" err="1"/>
              <a:t>System.out.println</a:t>
            </a:r>
            <a:r>
              <a:rPr lang="en-US" sz="1800" dirty="0"/>
              <a:t>(f);  </a:t>
            </a:r>
          </a:p>
          <a:p>
            <a:pPr marL="468000" indent="-468000" algn="just">
              <a:lnSpc>
                <a:spcPct val="120000"/>
              </a:lnSpc>
              <a:spcBef>
                <a:spcPts val="500"/>
              </a:spcBef>
              <a:spcAft>
                <a:spcPts val="500"/>
              </a:spcAft>
              <a:buNone/>
            </a:pPr>
            <a:r>
              <a:rPr lang="en-US" sz="1800" dirty="0"/>
              <a:t>	</a:t>
            </a:r>
            <a:r>
              <a:rPr lang="en-US" sz="1800" dirty="0" err="1"/>
              <a:t>System.out.println</a:t>
            </a:r>
            <a:r>
              <a:rPr lang="en-US" sz="1800" dirty="0"/>
              <a:t>(a);  </a:t>
            </a:r>
          </a:p>
          <a:p>
            <a:pPr marL="468000" indent="-468000" algn="just">
              <a:lnSpc>
                <a:spcPct val="120000"/>
              </a:lnSpc>
              <a:spcBef>
                <a:spcPts val="500"/>
              </a:spcBef>
              <a:spcAft>
                <a:spcPts val="500"/>
              </a:spcAft>
              <a:buNone/>
            </a:pPr>
            <a:r>
              <a:rPr lang="en-US" sz="1800" dirty="0"/>
              <a:t>     }</a:t>
            </a:r>
          </a:p>
          <a:p>
            <a:pPr marL="468000" indent="-468000" algn="just">
              <a:lnSpc>
                <a:spcPct val="120000"/>
              </a:lnSpc>
              <a:spcBef>
                <a:spcPts val="500"/>
              </a:spcBef>
              <a:spcAft>
                <a:spcPts val="500"/>
              </a:spcAft>
              <a:buNone/>
            </a:pPr>
            <a:r>
              <a:rPr lang="en-US" sz="1800" dirty="0"/>
              <a:t>} </a:t>
            </a:r>
          </a:p>
          <a:p>
            <a:pPr marL="468000" indent="-468000" algn="just">
              <a:lnSpc>
                <a:spcPct val="120000"/>
              </a:lnSpc>
              <a:spcBef>
                <a:spcPts val="500"/>
              </a:spcBef>
              <a:spcAft>
                <a:spcPts val="500"/>
              </a:spcAft>
              <a:buNone/>
            </a:pPr>
            <a:endParaRPr lang="en-IN" sz="1800" b="1" dirty="0" smtClean="0"/>
          </a:p>
          <a:p>
            <a:pPr marL="468000" indent="-468000" algn="just">
              <a:lnSpc>
                <a:spcPct val="120000"/>
              </a:lnSpc>
              <a:spcBef>
                <a:spcPts val="500"/>
              </a:spcBef>
              <a:spcAft>
                <a:spcPts val="500"/>
              </a:spcAft>
              <a:buNone/>
            </a:pPr>
            <a:endParaRPr lang="en-IN" sz="1800" b="1" dirty="0"/>
          </a:p>
        </p:txBody>
      </p:sp>
    </p:spTree>
    <p:extLst>
      <p:ext uri="{BB962C8B-B14F-4D97-AF65-F5344CB8AC3E}">
        <p14:creationId xmlns:p14="http://schemas.microsoft.com/office/powerpoint/2010/main" val="3710133827"/>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20000"/>
              </a:lnSpc>
              <a:spcBef>
                <a:spcPts val="300"/>
              </a:spcBef>
              <a:spcAft>
                <a:spcPts val="300"/>
              </a:spcAft>
            </a:pPr>
            <a:r>
              <a:rPr lang="en-IN" sz="1800" dirty="0"/>
              <a:t>The name of the class defined by the program is </a:t>
            </a:r>
            <a:r>
              <a:rPr lang="en-IN" sz="1800" dirty="0" err="1"/>
              <a:t>HelloWorld</a:t>
            </a:r>
            <a:r>
              <a:rPr lang="en-IN" sz="1800" dirty="0"/>
              <a:t>, which is same as name of file(HelloWorld.java). This is not a coincidence. In Java, all codes must reside inside a class and there is at most one public class which contain main() method.</a:t>
            </a:r>
          </a:p>
          <a:p>
            <a:pPr marL="468000" indent="-468000" algn="just">
              <a:lnSpc>
                <a:spcPct val="120000"/>
              </a:lnSpc>
              <a:spcBef>
                <a:spcPts val="300"/>
              </a:spcBef>
              <a:spcAft>
                <a:spcPts val="300"/>
              </a:spcAft>
            </a:pPr>
            <a:r>
              <a:rPr lang="en-IN" sz="1800" dirty="0" smtClean="0"/>
              <a:t>By </a:t>
            </a:r>
            <a:r>
              <a:rPr lang="en-IN" sz="1800" dirty="0"/>
              <a:t>convention, the name of the main class(class which contain main method) should match the name of the file that holds the program.</a:t>
            </a:r>
          </a:p>
          <a:p>
            <a:pPr marL="468000" indent="-468000" algn="just">
              <a:lnSpc>
                <a:spcPct val="120000"/>
              </a:lnSpc>
              <a:spcBef>
                <a:spcPts val="300"/>
              </a:spcBef>
              <a:spcAft>
                <a:spcPts val="300"/>
              </a:spcAft>
            </a:pPr>
            <a:r>
              <a:rPr lang="en-IN" sz="1800" dirty="0" smtClean="0"/>
              <a:t>This </a:t>
            </a:r>
            <a:r>
              <a:rPr lang="en-IN" sz="1800" dirty="0"/>
              <a:t>will create a file called “</a:t>
            </a:r>
            <a:r>
              <a:rPr lang="en-IN" sz="1800" dirty="0" err="1"/>
              <a:t>YourProgramName.class</a:t>
            </a:r>
            <a:r>
              <a:rPr lang="en-IN" sz="1800" dirty="0"/>
              <a:t>”.  This contains the Java Byte Code for your program.</a:t>
            </a:r>
          </a:p>
          <a:p>
            <a:pPr marL="468000" indent="-468000" algn="just">
              <a:lnSpc>
                <a:spcPct val="120000"/>
              </a:lnSpc>
              <a:spcBef>
                <a:spcPts val="300"/>
              </a:spcBef>
              <a:spcAft>
                <a:spcPts val="300"/>
              </a:spcAft>
            </a:pPr>
            <a:r>
              <a:rPr lang="en-IN" sz="1800" dirty="0"/>
              <a:t>You can run a java program from either a Windows or Unix command prompt with the following </a:t>
            </a:r>
            <a:r>
              <a:rPr lang="en-IN" sz="1800" dirty="0" smtClean="0"/>
              <a:t>command:</a:t>
            </a:r>
          </a:p>
          <a:p>
            <a:pPr marL="0" indent="0" algn="just">
              <a:lnSpc>
                <a:spcPct val="120000"/>
              </a:lnSpc>
              <a:spcBef>
                <a:spcPts val="300"/>
              </a:spcBef>
              <a:spcAft>
                <a:spcPts val="300"/>
              </a:spcAft>
              <a:buNone/>
            </a:pPr>
            <a:r>
              <a:rPr lang="en-IN" sz="1800" b="1" dirty="0" smtClean="0"/>
              <a:t>Notes</a:t>
            </a:r>
            <a:r>
              <a:rPr lang="en-IN" sz="1800" b="1" dirty="0"/>
              <a:t>:</a:t>
            </a:r>
          </a:p>
          <a:p>
            <a:pPr marL="468000" indent="-468000" algn="just">
              <a:lnSpc>
                <a:spcPct val="120000"/>
              </a:lnSpc>
              <a:spcBef>
                <a:spcPts val="300"/>
              </a:spcBef>
              <a:spcAft>
                <a:spcPts val="300"/>
              </a:spcAft>
            </a:pPr>
            <a:r>
              <a:rPr lang="en-IN" sz="1800" dirty="0"/>
              <a:t>Your source file should end in “.java” </a:t>
            </a:r>
          </a:p>
          <a:p>
            <a:pPr marL="468000" indent="-468000" algn="just">
              <a:lnSpc>
                <a:spcPct val="120000"/>
              </a:lnSpc>
              <a:spcBef>
                <a:spcPts val="300"/>
              </a:spcBef>
              <a:spcAft>
                <a:spcPts val="300"/>
              </a:spcAft>
            </a:pPr>
            <a:r>
              <a:rPr lang="en-IN" sz="1800" dirty="0"/>
              <a:t>When you run your Java program just use the name of your source file WITHOUT “.java”</a:t>
            </a:r>
          </a:p>
          <a:p>
            <a:pPr marL="468000" indent="-468000" algn="just">
              <a:lnSpc>
                <a:spcPct val="120000"/>
              </a:lnSpc>
              <a:spcBef>
                <a:spcPts val="300"/>
              </a:spcBef>
              <a:spcAft>
                <a:spcPts val="300"/>
              </a:spcAft>
            </a:pPr>
            <a:endParaRPr lang="en-IN" sz="1800" dirty="0"/>
          </a:p>
          <a:p>
            <a:pPr marL="468000" indent="-468000" algn="just">
              <a:lnSpc>
                <a:spcPct val="120000"/>
              </a:lnSpc>
              <a:spcBef>
                <a:spcPts val="300"/>
              </a:spcBef>
              <a:spcAft>
                <a:spcPts val="300"/>
              </a:spcAft>
            </a:pPr>
            <a:endParaRPr lang="en-IN" sz="1800" dirty="0"/>
          </a:p>
        </p:txBody>
      </p:sp>
    </p:spTree>
    <p:extLst>
      <p:ext uri="{BB962C8B-B14F-4D97-AF65-F5344CB8AC3E}">
        <p14:creationId xmlns:p14="http://schemas.microsoft.com/office/powerpoint/2010/main" val="3304343243"/>
      </p:ext>
    </p:extLst>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20000"/>
              </a:lnSpc>
              <a:spcBef>
                <a:spcPts val="500"/>
              </a:spcBef>
              <a:spcAft>
                <a:spcPts val="500"/>
              </a:spcAft>
              <a:buNone/>
            </a:pPr>
            <a:r>
              <a:rPr lang="en-IN" dirty="0"/>
              <a:t>10.5</a:t>
            </a:r>
          </a:p>
          <a:p>
            <a:pPr marL="0" indent="0" algn="just">
              <a:lnSpc>
                <a:spcPct val="120000"/>
              </a:lnSpc>
              <a:spcBef>
                <a:spcPts val="500"/>
              </a:spcBef>
              <a:spcAft>
                <a:spcPts val="500"/>
              </a:spcAft>
              <a:buNone/>
            </a:pPr>
            <a:r>
              <a:rPr lang="en-IN" dirty="0"/>
              <a:t>10</a:t>
            </a:r>
          </a:p>
          <a:p>
            <a:pPr marL="0" indent="0" algn="just">
              <a:lnSpc>
                <a:spcPct val="120000"/>
              </a:lnSpc>
              <a:spcBef>
                <a:spcPts val="500"/>
              </a:spcBef>
              <a:spcAft>
                <a:spcPts val="500"/>
              </a:spcAft>
              <a:buNone/>
            </a:pPr>
            <a:endParaRPr lang="en-IN" dirty="0"/>
          </a:p>
        </p:txBody>
      </p:sp>
    </p:spTree>
    <p:extLst>
      <p:ext uri="{BB962C8B-B14F-4D97-AF65-F5344CB8AC3E}">
        <p14:creationId xmlns:p14="http://schemas.microsoft.com/office/powerpoint/2010/main" val="2953061713"/>
      </p:ext>
    </p:extLst>
  </p:cSld>
  <p:clrMapOvr>
    <a:masterClrMapping/>
  </p:clrMapOvr>
  <p:transition spd="slow">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20000"/>
              </a:lnSpc>
              <a:spcBef>
                <a:spcPts val="500"/>
              </a:spcBef>
              <a:spcAft>
                <a:spcPts val="500"/>
              </a:spcAft>
              <a:buNone/>
            </a:pPr>
            <a:r>
              <a:rPr lang="en-IN" b="1" dirty="0"/>
              <a:t>How to get input from user</a:t>
            </a:r>
            <a:r>
              <a:rPr lang="en-IN" b="1" dirty="0" smtClean="0"/>
              <a:t>?</a:t>
            </a:r>
          </a:p>
          <a:p>
            <a:r>
              <a:rPr lang="en-US" dirty="0"/>
              <a:t>Using Buffered Reader class</a:t>
            </a:r>
          </a:p>
          <a:p>
            <a:r>
              <a:rPr lang="en-US" dirty="0"/>
              <a:t>Using Scanner class</a:t>
            </a:r>
          </a:p>
          <a:p>
            <a:r>
              <a:rPr lang="en-US" dirty="0"/>
              <a:t>Using Console class</a:t>
            </a:r>
          </a:p>
          <a:p>
            <a:r>
              <a:rPr lang="en-US" dirty="0"/>
              <a:t>Using Command line argument</a:t>
            </a:r>
          </a:p>
          <a:p>
            <a:endParaRPr lang="en-US" dirty="0"/>
          </a:p>
          <a:p>
            <a:pPr marL="0" indent="0" algn="just">
              <a:lnSpc>
                <a:spcPct val="120000"/>
              </a:lnSpc>
              <a:spcBef>
                <a:spcPts val="500"/>
              </a:spcBef>
              <a:spcAft>
                <a:spcPts val="500"/>
              </a:spcAft>
              <a:buNone/>
            </a:pPr>
            <a:endParaRPr lang="en-IN" dirty="0"/>
          </a:p>
        </p:txBody>
      </p:sp>
    </p:spTree>
    <p:extLst>
      <p:ext uri="{BB962C8B-B14F-4D97-AF65-F5344CB8AC3E}">
        <p14:creationId xmlns:p14="http://schemas.microsoft.com/office/powerpoint/2010/main" val="2803179886"/>
      </p:ext>
    </p:extLst>
  </p:cSld>
  <p:clrMapOvr>
    <a:masterClrMapping/>
  </p:clrMapOvr>
  <p:transition spd="slow">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10000"/>
              </a:lnSpc>
              <a:spcBef>
                <a:spcPts val="100"/>
              </a:spcBef>
              <a:spcAft>
                <a:spcPts val="100"/>
              </a:spcAft>
              <a:buNone/>
            </a:pPr>
            <a:r>
              <a:rPr lang="en-IN" sz="1800" b="1" dirty="0" smtClean="0"/>
              <a:t>Buffered Reader class</a:t>
            </a:r>
          </a:p>
          <a:p>
            <a:pPr marL="468000" indent="-468000" algn="just">
              <a:lnSpc>
                <a:spcPct val="110000"/>
              </a:lnSpc>
              <a:spcBef>
                <a:spcPts val="100"/>
              </a:spcBef>
              <a:spcAft>
                <a:spcPts val="100"/>
              </a:spcAft>
              <a:buNone/>
            </a:pPr>
            <a:r>
              <a:rPr lang="en-US" sz="1800" dirty="0"/>
              <a:t>import </a:t>
            </a:r>
            <a:r>
              <a:rPr lang="en-US" sz="1800" dirty="0" err="1"/>
              <a:t>java.io.BufferedReader</a:t>
            </a:r>
            <a:r>
              <a:rPr lang="en-US" sz="1800" dirty="0"/>
              <a:t>;</a:t>
            </a:r>
          </a:p>
          <a:p>
            <a:pPr marL="468000" indent="-468000" algn="just">
              <a:lnSpc>
                <a:spcPct val="110000"/>
              </a:lnSpc>
              <a:spcBef>
                <a:spcPts val="100"/>
              </a:spcBef>
              <a:spcAft>
                <a:spcPts val="100"/>
              </a:spcAft>
              <a:buNone/>
            </a:pPr>
            <a:r>
              <a:rPr lang="en-US" sz="1800" dirty="0"/>
              <a:t>import </a:t>
            </a:r>
            <a:r>
              <a:rPr lang="en-US" sz="1800" dirty="0" err="1"/>
              <a:t>java.io.IOException</a:t>
            </a:r>
            <a:r>
              <a:rPr lang="en-US" sz="1800" dirty="0"/>
              <a:t>;</a:t>
            </a:r>
          </a:p>
          <a:p>
            <a:pPr marL="468000" indent="-468000" algn="just">
              <a:lnSpc>
                <a:spcPct val="110000"/>
              </a:lnSpc>
              <a:spcBef>
                <a:spcPts val="100"/>
              </a:spcBef>
              <a:spcAft>
                <a:spcPts val="100"/>
              </a:spcAft>
              <a:buNone/>
            </a:pPr>
            <a:r>
              <a:rPr lang="en-US" sz="1800" dirty="0"/>
              <a:t>import </a:t>
            </a:r>
            <a:r>
              <a:rPr lang="en-US" sz="1800" dirty="0" err="1"/>
              <a:t>java.io.InputStreamReader</a:t>
            </a:r>
            <a:r>
              <a:rPr lang="en-US" sz="1800" dirty="0"/>
              <a:t>;</a:t>
            </a:r>
          </a:p>
          <a:p>
            <a:pPr marL="468000" indent="-468000" algn="just">
              <a:lnSpc>
                <a:spcPct val="110000"/>
              </a:lnSpc>
              <a:spcBef>
                <a:spcPts val="100"/>
              </a:spcBef>
              <a:spcAft>
                <a:spcPts val="100"/>
              </a:spcAft>
              <a:buNone/>
            </a:pPr>
            <a:r>
              <a:rPr lang="en-US" sz="1800" dirty="0"/>
              <a:t>class Test </a:t>
            </a:r>
          </a:p>
          <a:p>
            <a:pPr marL="468000" indent="-468000" algn="just">
              <a:lnSpc>
                <a:spcPct val="110000"/>
              </a:lnSpc>
              <a:spcBef>
                <a:spcPts val="100"/>
              </a:spcBef>
              <a:spcAft>
                <a:spcPts val="100"/>
              </a:spcAft>
              <a:buNone/>
            </a:pPr>
            <a:r>
              <a:rPr lang="en-US" sz="1800" dirty="0"/>
              <a:t>{</a:t>
            </a:r>
          </a:p>
          <a:p>
            <a:pPr marL="468000" indent="-468000" algn="just">
              <a:lnSpc>
                <a:spcPct val="110000"/>
              </a:lnSpc>
              <a:spcBef>
                <a:spcPts val="100"/>
              </a:spcBef>
              <a:spcAft>
                <a:spcPts val="100"/>
              </a:spcAft>
              <a:buNone/>
            </a:pPr>
            <a:r>
              <a:rPr lang="en-US" sz="1800" dirty="0"/>
              <a:t>    public static void main(String[] </a:t>
            </a:r>
            <a:r>
              <a:rPr lang="en-US" sz="1800" dirty="0" err="1"/>
              <a:t>args</a:t>
            </a:r>
            <a:r>
              <a:rPr lang="en-US" sz="1800" dirty="0"/>
              <a:t>)</a:t>
            </a:r>
          </a:p>
          <a:p>
            <a:pPr marL="468000" indent="-468000" algn="just">
              <a:lnSpc>
                <a:spcPct val="110000"/>
              </a:lnSpc>
              <a:spcBef>
                <a:spcPts val="100"/>
              </a:spcBef>
              <a:spcAft>
                <a:spcPts val="100"/>
              </a:spcAft>
              <a:buNone/>
            </a:pPr>
            <a:r>
              <a:rPr lang="en-US" sz="1800" dirty="0"/>
              <a:t>    {</a:t>
            </a:r>
          </a:p>
          <a:p>
            <a:pPr marL="468000" indent="-468000" algn="just">
              <a:lnSpc>
                <a:spcPct val="110000"/>
              </a:lnSpc>
              <a:spcBef>
                <a:spcPts val="100"/>
              </a:spcBef>
              <a:spcAft>
                <a:spcPts val="100"/>
              </a:spcAft>
              <a:buNone/>
            </a:pPr>
            <a:r>
              <a:rPr lang="en-US" sz="1800" dirty="0"/>
              <a:t>        </a:t>
            </a:r>
            <a:r>
              <a:rPr lang="en-US" sz="1800" b="1" dirty="0"/>
              <a:t>// Enter data using </a:t>
            </a:r>
            <a:r>
              <a:rPr lang="en-US" sz="1800" b="1" dirty="0" err="1"/>
              <a:t>BufferReader</a:t>
            </a:r>
            <a:endParaRPr lang="en-US" sz="1800" b="1" dirty="0"/>
          </a:p>
          <a:p>
            <a:pPr marL="468000" indent="-468000" algn="just">
              <a:lnSpc>
                <a:spcPct val="110000"/>
              </a:lnSpc>
              <a:spcBef>
                <a:spcPts val="100"/>
              </a:spcBef>
              <a:spcAft>
                <a:spcPts val="100"/>
              </a:spcAft>
              <a:buNone/>
            </a:pPr>
            <a:r>
              <a:rPr lang="en-US" sz="1800" dirty="0"/>
              <a:t>        </a:t>
            </a:r>
            <a:r>
              <a:rPr lang="en-US" sz="1800" dirty="0" err="1"/>
              <a:t>BufferedReader</a:t>
            </a:r>
            <a:r>
              <a:rPr lang="en-US" sz="1800" dirty="0"/>
              <a:t> reader = new </a:t>
            </a:r>
            <a:r>
              <a:rPr lang="en-US" sz="1800" dirty="0" err="1"/>
              <a:t>BufferedReader</a:t>
            </a:r>
            <a:r>
              <a:rPr lang="en-US" sz="1800" dirty="0"/>
              <a:t>(new </a:t>
            </a:r>
            <a:r>
              <a:rPr lang="en-US" sz="1800" dirty="0" err="1"/>
              <a:t>InputStreamReader</a:t>
            </a:r>
            <a:r>
              <a:rPr lang="en-US" sz="1800" dirty="0"/>
              <a:t>(System.in));</a:t>
            </a:r>
          </a:p>
          <a:p>
            <a:pPr marL="468000" indent="-468000" algn="just">
              <a:lnSpc>
                <a:spcPct val="110000"/>
              </a:lnSpc>
              <a:spcBef>
                <a:spcPts val="100"/>
              </a:spcBef>
              <a:spcAft>
                <a:spcPts val="100"/>
              </a:spcAft>
              <a:buNone/>
            </a:pPr>
            <a:r>
              <a:rPr lang="en-US" sz="1800" dirty="0"/>
              <a:t>        String name = </a:t>
            </a:r>
            <a:r>
              <a:rPr lang="en-US" sz="1800" dirty="0" err="1"/>
              <a:t>reader.readLine</a:t>
            </a:r>
            <a:r>
              <a:rPr lang="en-US" sz="1800" dirty="0"/>
              <a:t>(); </a:t>
            </a:r>
            <a:r>
              <a:rPr lang="en-US" sz="1800" b="1" dirty="0"/>
              <a:t>// Reading data using </a:t>
            </a:r>
            <a:r>
              <a:rPr lang="en-US" sz="1800" b="1" dirty="0" err="1"/>
              <a:t>readLine</a:t>
            </a:r>
            <a:endParaRPr lang="en-US" sz="1800" dirty="0"/>
          </a:p>
          <a:p>
            <a:pPr marL="468000" indent="-468000" algn="just">
              <a:lnSpc>
                <a:spcPct val="110000"/>
              </a:lnSpc>
              <a:spcBef>
                <a:spcPts val="100"/>
              </a:spcBef>
              <a:spcAft>
                <a:spcPts val="100"/>
              </a:spcAft>
              <a:buNone/>
            </a:pPr>
            <a:r>
              <a:rPr lang="en-US" sz="1800" dirty="0"/>
              <a:t>        </a:t>
            </a:r>
            <a:r>
              <a:rPr lang="en-US" sz="1800" dirty="0" err="1"/>
              <a:t>int</a:t>
            </a:r>
            <a:r>
              <a:rPr lang="en-US" sz="1800" dirty="0"/>
              <a:t> temp = </a:t>
            </a:r>
            <a:r>
              <a:rPr lang="en-US" sz="1800" dirty="0" err="1"/>
              <a:t>Integer.parseInt</a:t>
            </a:r>
            <a:r>
              <a:rPr lang="en-US" sz="1800" dirty="0"/>
              <a:t>(</a:t>
            </a:r>
            <a:r>
              <a:rPr lang="en-US" sz="1800" dirty="0" err="1"/>
              <a:t>reader.readLine</a:t>
            </a:r>
            <a:r>
              <a:rPr lang="en-US" sz="1800" dirty="0"/>
              <a:t>()); </a:t>
            </a:r>
            <a:r>
              <a:rPr lang="en-US" sz="1800" b="1" dirty="0"/>
              <a:t>// Reading integer value</a:t>
            </a:r>
          </a:p>
          <a:p>
            <a:pPr marL="468000" indent="-468000" algn="just">
              <a:lnSpc>
                <a:spcPct val="110000"/>
              </a:lnSpc>
              <a:spcBef>
                <a:spcPts val="100"/>
              </a:spcBef>
              <a:spcAft>
                <a:spcPts val="100"/>
              </a:spcAft>
              <a:buNone/>
            </a:pPr>
            <a:r>
              <a:rPr lang="en-US" sz="1800" dirty="0"/>
              <a:t>        </a:t>
            </a:r>
            <a:r>
              <a:rPr lang="en-US" sz="1800" dirty="0" err="1"/>
              <a:t>System.out.println</a:t>
            </a:r>
            <a:r>
              <a:rPr lang="en-US" sz="1800" dirty="0"/>
              <a:t>(name); </a:t>
            </a:r>
            <a:r>
              <a:rPr lang="en-US" sz="1800" b="1" dirty="0"/>
              <a:t>// Printing the read line</a:t>
            </a:r>
            <a:endParaRPr lang="en-US" sz="1800" dirty="0"/>
          </a:p>
          <a:p>
            <a:pPr marL="468000" indent="-468000" algn="just">
              <a:lnSpc>
                <a:spcPct val="110000"/>
              </a:lnSpc>
              <a:spcBef>
                <a:spcPts val="100"/>
              </a:spcBef>
              <a:spcAft>
                <a:spcPts val="100"/>
              </a:spcAft>
              <a:buNone/>
            </a:pPr>
            <a:r>
              <a:rPr lang="en-US" sz="1800" dirty="0"/>
              <a:t>    }</a:t>
            </a:r>
          </a:p>
          <a:p>
            <a:pPr marL="468000" indent="-468000" algn="just">
              <a:lnSpc>
                <a:spcPct val="110000"/>
              </a:lnSpc>
              <a:spcBef>
                <a:spcPts val="100"/>
              </a:spcBef>
              <a:spcAft>
                <a:spcPts val="100"/>
              </a:spcAft>
              <a:buNone/>
            </a:pPr>
            <a:r>
              <a:rPr lang="en-US" sz="1800" dirty="0"/>
              <a:t>}</a:t>
            </a:r>
          </a:p>
          <a:p>
            <a:pPr marL="468000" indent="-468000" algn="just">
              <a:lnSpc>
                <a:spcPct val="110000"/>
              </a:lnSpc>
              <a:spcBef>
                <a:spcPts val="100"/>
              </a:spcBef>
              <a:spcAft>
                <a:spcPts val="100"/>
              </a:spcAft>
              <a:buNone/>
            </a:pPr>
            <a:endParaRPr lang="en-IN" sz="1800" dirty="0"/>
          </a:p>
        </p:txBody>
      </p:sp>
    </p:spTree>
    <p:extLst>
      <p:ext uri="{BB962C8B-B14F-4D97-AF65-F5344CB8AC3E}">
        <p14:creationId xmlns:p14="http://schemas.microsoft.com/office/powerpoint/2010/main" val="3182318636"/>
      </p:ext>
    </p:extLst>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10000"/>
              </a:lnSpc>
              <a:spcBef>
                <a:spcPts val="100"/>
              </a:spcBef>
              <a:spcAft>
                <a:spcPts val="100"/>
              </a:spcAft>
              <a:buNone/>
            </a:pPr>
            <a:r>
              <a:rPr lang="en-IN" sz="1800" dirty="0"/>
              <a:t>By default, whatever input we are taking using buffered reader will be of string type.</a:t>
            </a:r>
          </a:p>
          <a:p>
            <a:pPr marL="0" indent="0" algn="just">
              <a:lnSpc>
                <a:spcPct val="110000"/>
              </a:lnSpc>
              <a:spcBef>
                <a:spcPts val="100"/>
              </a:spcBef>
              <a:spcAft>
                <a:spcPts val="100"/>
              </a:spcAft>
              <a:buNone/>
            </a:pPr>
            <a:r>
              <a:rPr lang="en-IN" sz="1800" dirty="0"/>
              <a:t>We need to typecast by using </a:t>
            </a:r>
            <a:r>
              <a:rPr lang="en-IN" sz="1800" dirty="0" err="1"/>
              <a:t>parseInt</a:t>
            </a:r>
            <a:r>
              <a:rPr lang="en-IN" sz="1800" dirty="0"/>
              <a:t>() method for converting into integer and similarly for other data types</a:t>
            </a:r>
          </a:p>
          <a:p>
            <a:pPr marL="0" indent="0" algn="just">
              <a:lnSpc>
                <a:spcPct val="110000"/>
              </a:lnSpc>
              <a:spcBef>
                <a:spcPts val="100"/>
              </a:spcBef>
              <a:spcAft>
                <a:spcPts val="100"/>
              </a:spcAft>
              <a:buNone/>
            </a:pPr>
            <a:endParaRPr lang="en-IN" sz="1800" dirty="0"/>
          </a:p>
          <a:p>
            <a:pPr marL="0" indent="0" algn="just">
              <a:lnSpc>
                <a:spcPct val="110000"/>
              </a:lnSpc>
              <a:spcBef>
                <a:spcPts val="100"/>
              </a:spcBef>
              <a:spcAft>
                <a:spcPts val="100"/>
              </a:spcAft>
              <a:buNone/>
            </a:pPr>
            <a:r>
              <a:rPr lang="en-IN" sz="1800" dirty="0" err="1"/>
              <a:t>AdvantagesThe</a:t>
            </a:r>
            <a:r>
              <a:rPr lang="en-IN" sz="1800" dirty="0"/>
              <a:t> input is buffered for efficient reading.</a:t>
            </a:r>
          </a:p>
          <a:p>
            <a:pPr marL="0" indent="0" algn="just">
              <a:lnSpc>
                <a:spcPct val="110000"/>
              </a:lnSpc>
              <a:spcBef>
                <a:spcPts val="100"/>
              </a:spcBef>
              <a:spcAft>
                <a:spcPts val="100"/>
              </a:spcAft>
              <a:buNone/>
            </a:pPr>
            <a:endParaRPr lang="en-IN" sz="1800" dirty="0"/>
          </a:p>
          <a:p>
            <a:pPr marL="0" indent="0" algn="just">
              <a:lnSpc>
                <a:spcPct val="110000"/>
              </a:lnSpc>
              <a:spcBef>
                <a:spcPts val="100"/>
              </a:spcBef>
              <a:spcAft>
                <a:spcPts val="100"/>
              </a:spcAft>
              <a:buNone/>
            </a:pPr>
            <a:r>
              <a:rPr lang="en-IN" sz="1800" dirty="0" err="1"/>
              <a:t>Disdvantages</a:t>
            </a:r>
            <a:r>
              <a:rPr lang="en-IN" sz="1800" dirty="0"/>
              <a:t> The wrapping code is hard to remember.</a:t>
            </a:r>
          </a:p>
          <a:p>
            <a:pPr marL="0" indent="0" algn="just">
              <a:lnSpc>
                <a:spcPct val="110000"/>
              </a:lnSpc>
              <a:spcBef>
                <a:spcPts val="100"/>
              </a:spcBef>
              <a:spcAft>
                <a:spcPts val="100"/>
              </a:spcAft>
              <a:buNone/>
            </a:pPr>
            <a:endParaRPr lang="en-IN" sz="1800" dirty="0"/>
          </a:p>
          <a:p>
            <a:pPr marL="0" indent="0" algn="just">
              <a:lnSpc>
                <a:spcPct val="110000"/>
              </a:lnSpc>
              <a:spcBef>
                <a:spcPts val="100"/>
              </a:spcBef>
              <a:spcAft>
                <a:spcPts val="100"/>
              </a:spcAft>
              <a:buNone/>
            </a:pPr>
            <a:r>
              <a:rPr lang="en-IN" sz="1800" dirty="0"/>
              <a:t>Input : HAI</a:t>
            </a:r>
          </a:p>
          <a:p>
            <a:pPr marL="0" indent="0" algn="just">
              <a:lnSpc>
                <a:spcPct val="110000"/>
              </a:lnSpc>
              <a:spcBef>
                <a:spcPts val="100"/>
              </a:spcBef>
              <a:spcAft>
                <a:spcPts val="100"/>
              </a:spcAft>
              <a:buNone/>
            </a:pPr>
            <a:r>
              <a:rPr lang="en-IN" sz="1800" dirty="0"/>
              <a:t>Output : HAI</a:t>
            </a:r>
          </a:p>
          <a:p>
            <a:pPr marL="0" indent="0" algn="just">
              <a:lnSpc>
                <a:spcPct val="110000"/>
              </a:lnSpc>
              <a:spcBef>
                <a:spcPts val="100"/>
              </a:spcBef>
              <a:spcAft>
                <a:spcPts val="100"/>
              </a:spcAft>
              <a:buNone/>
            </a:pPr>
            <a:endParaRPr lang="en-IN" sz="1800" dirty="0"/>
          </a:p>
          <a:p>
            <a:pPr marL="0" indent="0" algn="just">
              <a:lnSpc>
                <a:spcPct val="110000"/>
              </a:lnSpc>
              <a:spcBef>
                <a:spcPts val="100"/>
              </a:spcBef>
              <a:spcAft>
                <a:spcPts val="100"/>
              </a:spcAft>
              <a:buNone/>
            </a:pPr>
            <a:r>
              <a:rPr lang="en-IN" sz="1800" dirty="0"/>
              <a:t>Note: To read other types, we use functions like </a:t>
            </a:r>
            <a:r>
              <a:rPr lang="en-IN" sz="1800" dirty="0" err="1"/>
              <a:t>Integer.parseInt</a:t>
            </a:r>
            <a:r>
              <a:rPr lang="en-IN" sz="1800" dirty="0"/>
              <a:t>(), </a:t>
            </a:r>
            <a:r>
              <a:rPr lang="en-IN" sz="1800" dirty="0" err="1"/>
              <a:t>Double.parseDouble</a:t>
            </a:r>
            <a:r>
              <a:rPr lang="en-IN" sz="1800" dirty="0"/>
              <a:t>(). </a:t>
            </a:r>
          </a:p>
          <a:p>
            <a:pPr marL="0" indent="0" algn="just">
              <a:lnSpc>
                <a:spcPct val="110000"/>
              </a:lnSpc>
              <a:spcBef>
                <a:spcPts val="100"/>
              </a:spcBef>
              <a:spcAft>
                <a:spcPts val="100"/>
              </a:spcAft>
              <a:buNone/>
            </a:pPr>
            <a:endParaRPr lang="en-IN" sz="1800" dirty="0"/>
          </a:p>
        </p:txBody>
      </p:sp>
    </p:spTree>
    <p:extLst>
      <p:ext uri="{BB962C8B-B14F-4D97-AF65-F5344CB8AC3E}">
        <p14:creationId xmlns:p14="http://schemas.microsoft.com/office/powerpoint/2010/main" val="1075963296"/>
      </p:ext>
    </p:extLst>
  </p:cSld>
  <p:clrMapOvr>
    <a:masterClrMapping/>
  </p:clrMapOvr>
  <p:transition spd="slow">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10000"/>
              </a:lnSpc>
              <a:spcBef>
                <a:spcPts val="100"/>
              </a:spcBef>
              <a:spcAft>
                <a:spcPts val="100"/>
              </a:spcAft>
              <a:buNone/>
            </a:pPr>
            <a:r>
              <a:rPr lang="en-IN" sz="1700" b="1" dirty="0"/>
              <a:t>Scanner </a:t>
            </a:r>
            <a:r>
              <a:rPr lang="en-IN" sz="1700" b="1" dirty="0" smtClean="0"/>
              <a:t>class</a:t>
            </a:r>
          </a:p>
          <a:p>
            <a:pPr marL="0" indent="0">
              <a:lnSpc>
                <a:spcPct val="110000"/>
              </a:lnSpc>
              <a:spcBef>
                <a:spcPts val="100"/>
              </a:spcBef>
              <a:spcAft>
                <a:spcPts val="100"/>
              </a:spcAft>
              <a:buNone/>
            </a:pPr>
            <a:r>
              <a:rPr lang="en-US" sz="1700" dirty="0"/>
              <a:t>import </a:t>
            </a:r>
            <a:r>
              <a:rPr lang="en-US" sz="1700" dirty="0" err="1"/>
              <a:t>java.util.Scanner</a:t>
            </a:r>
            <a:r>
              <a:rPr lang="en-US" sz="1700" dirty="0"/>
              <a:t>;</a:t>
            </a:r>
          </a:p>
          <a:p>
            <a:pPr marL="0" indent="0">
              <a:lnSpc>
                <a:spcPct val="110000"/>
              </a:lnSpc>
              <a:spcBef>
                <a:spcPts val="100"/>
              </a:spcBef>
              <a:spcAft>
                <a:spcPts val="100"/>
              </a:spcAft>
              <a:buNone/>
            </a:pPr>
            <a:r>
              <a:rPr lang="en-US" sz="1700" dirty="0"/>
              <a:t>class Main</a:t>
            </a:r>
          </a:p>
          <a:p>
            <a:pPr marL="0" indent="0">
              <a:lnSpc>
                <a:spcPct val="110000"/>
              </a:lnSpc>
              <a:spcBef>
                <a:spcPts val="100"/>
              </a:spcBef>
              <a:spcAft>
                <a:spcPts val="100"/>
              </a:spcAft>
              <a:buNone/>
            </a:pPr>
            <a:r>
              <a:rPr lang="en-US" sz="1700" dirty="0"/>
              <a:t> {</a:t>
            </a:r>
          </a:p>
          <a:p>
            <a:pPr marL="0" indent="0">
              <a:lnSpc>
                <a:spcPct val="110000"/>
              </a:lnSpc>
              <a:spcBef>
                <a:spcPts val="100"/>
              </a:spcBef>
              <a:spcAft>
                <a:spcPts val="100"/>
              </a:spcAft>
              <a:buNone/>
            </a:pPr>
            <a:r>
              <a:rPr lang="en-US" sz="1700" dirty="0"/>
              <a:t>    public static void main(String </a:t>
            </a:r>
            <a:r>
              <a:rPr lang="en-US" sz="1700" dirty="0" err="1"/>
              <a:t>args</a:t>
            </a:r>
            <a:r>
              <a:rPr lang="en-US" sz="1700" dirty="0"/>
              <a:t>[])</a:t>
            </a:r>
          </a:p>
          <a:p>
            <a:pPr marL="0" indent="0">
              <a:lnSpc>
                <a:spcPct val="110000"/>
              </a:lnSpc>
              <a:spcBef>
                <a:spcPts val="100"/>
              </a:spcBef>
              <a:spcAft>
                <a:spcPts val="100"/>
              </a:spcAft>
              <a:buNone/>
            </a:pPr>
            <a:r>
              <a:rPr lang="en-US" sz="1700" dirty="0"/>
              <a:t>    {</a:t>
            </a:r>
          </a:p>
          <a:p>
            <a:pPr marL="0" indent="0">
              <a:lnSpc>
                <a:spcPct val="110000"/>
              </a:lnSpc>
              <a:spcBef>
                <a:spcPts val="100"/>
              </a:spcBef>
              <a:spcAft>
                <a:spcPts val="100"/>
              </a:spcAft>
              <a:buNone/>
            </a:pPr>
            <a:r>
              <a:rPr lang="en-US" sz="1700" dirty="0"/>
              <a:t>        Scanner in = new Scanner(System.in); </a:t>
            </a:r>
            <a:r>
              <a:rPr lang="en-US" sz="1700" b="1" dirty="0"/>
              <a:t>// Using Scanner for Getting Input from User</a:t>
            </a:r>
          </a:p>
          <a:p>
            <a:pPr marL="0" indent="0">
              <a:lnSpc>
                <a:spcPct val="110000"/>
              </a:lnSpc>
              <a:spcBef>
                <a:spcPts val="100"/>
              </a:spcBef>
              <a:spcAft>
                <a:spcPts val="100"/>
              </a:spcAft>
              <a:buNone/>
            </a:pPr>
            <a:r>
              <a:rPr lang="en-US" sz="1700" dirty="0"/>
              <a:t>        String s = </a:t>
            </a:r>
            <a:r>
              <a:rPr lang="en-US" sz="1700" dirty="0" err="1"/>
              <a:t>in.nextLine</a:t>
            </a:r>
            <a:r>
              <a:rPr lang="en-US" sz="1700" dirty="0"/>
              <a:t>(); </a:t>
            </a:r>
            <a:r>
              <a:rPr lang="en-US" sz="1700" b="1" dirty="0"/>
              <a:t>// getting string from user</a:t>
            </a:r>
          </a:p>
          <a:p>
            <a:pPr marL="0" indent="0">
              <a:lnSpc>
                <a:spcPct val="110000"/>
              </a:lnSpc>
              <a:spcBef>
                <a:spcPts val="100"/>
              </a:spcBef>
              <a:spcAft>
                <a:spcPts val="100"/>
              </a:spcAft>
              <a:buNone/>
            </a:pPr>
            <a:r>
              <a:rPr lang="en-US" sz="1700" dirty="0"/>
              <a:t>        </a:t>
            </a:r>
            <a:r>
              <a:rPr lang="en-US" sz="1700" dirty="0" err="1"/>
              <a:t>System.out.println</a:t>
            </a:r>
            <a:r>
              <a:rPr lang="en-US" sz="1700" dirty="0"/>
              <a:t>("You entered string " + s);</a:t>
            </a:r>
          </a:p>
          <a:p>
            <a:pPr marL="0" indent="0">
              <a:lnSpc>
                <a:spcPct val="110000"/>
              </a:lnSpc>
              <a:spcBef>
                <a:spcPts val="100"/>
              </a:spcBef>
              <a:spcAft>
                <a:spcPts val="100"/>
              </a:spcAft>
              <a:buNone/>
            </a:pPr>
            <a:r>
              <a:rPr lang="en-US" sz="1700" dirty="0"/>
              <a:t>        </a:t>
            </a:r>
            <a:r>
              <a:rPr lang="en-US" sz="1700" dirty="0" err="1"/>
              <a:t>int</a:t>
            </a:r>
            <a:r>
              <a:rPr lang="en-US" sz="1700" dirty="0"/>
              <a:t> a = </a:t>
            </a:r>
            <a:r>
              <a:rPr lang="en-US" sz="1700" dirty="0" err="1"/>
              <a:t>in.nextInt</a:t>
            </a:r>
            <a:r>
              <a:rPr lang="en-US" sz="1700" dirty="0"/>
              <a:t>(); </a:t>
            </a:r>
            <a:r>
              <a:rPr lang="en-US" sz="1700" b="1" dirty="0"/>
              <a:t>// getting integer from user</a:t>
            </a:r>
          </a:p>
          <a:p>
            <a:pPr marL="0" indent="0">
              <a:lnSpc>
                <a:spcPct val="110000"/>
              </a:lnSpc>
              <a:spcBef>
                <a:spcPts val="100"/>
              </a:spcBef>
              <a:spcAft>
                <a:spcPts val="100"/>
              </a:spcAft>
              <a:buNone/>
            </a:pPr>
            <a:r>
              <a:rPr lang="en-US" sz="1700" dirty="0"/>
              <a:t>        </a:t>
            </a:r>
            <a:r>
              <a:rPr lang="en-US" sz="1700" dirty="0" err="1"/>
              <a:t>System.out.println</a:t>
            </a:r>
            <a:r>
              <a:rPr lang="en-US" sz="1700" dirty="0"/>
              <a:t>("You entered integer " + a);</a:t>
            </a:r>
          </a:p>
          <a:p>
            <a:pPr marL="0" indent="0">
              <a:lnSpc>
                <a:spcPct val="110000"/>
              </a:lnSpc>
              <a:spcBef>
                <a:spcPts val="100"/>
              </a:spcBef>
              <a:spcAft>
                <a:spcPts val="100"/>
              </a:spcAft>
              <a:buNone/>
            </a:pPr>
            <a:r>
              <a:rPr lang="en-US" sz="1700" dirty="0"/>
              <a:t>        float b = </a:t>
            </a:r>
            <a:r>
              <a:rPr lang="en-US" sz="1700" dirty="0" err="1"/>
              <a:t>in.nextFloat</a:t>
            </a:r>
            <a:r>
              <a:rPr lang="en-US" sz="1700" dirty="0"/>
              <a:t>(); </a:t>
            </a:r>
            <a:r>
              <a:rPr lang="en-US" sz="1700" b="1" dirty="0"/>
              <a:t>//getting float from user</a:t>
            </a:r>
          </a:p>
          <a:p>
            <a:pPr marL="0" indent="0">
              <a:lnSpc>
                <a:spcPct val="110000"/>
              </a:lnSpc>
              <a:spcBef>
                <a:spcPts val="100"/>
              </a:spcBef>
              <a:spcAft>
                <a:spcPts val="100"/>
              </a:spcAft>
              <a:buNone/>
            </a:pPr>
            <a:r>
              <a:rPr lang="en-US" sz="1700" dirty="0"/>
              <a:t>        </a:t>
            </a:r>
            <a:r>
              <a:rPr lang="en-US" sz="1700" dirty="0" err="1"/>
              <a:t>System.out.println</a:t>
            </a:r>
            <a:r>
              <a:rPr lang="en-US" sz="1700" dirty="0"/>
              <a:t>("You entered float " + b);</a:t>
            </a:r>
          </a:p>
          <a:p>
            <a:pPr marL="0" indent="0">
              <a:lnSpc>
                <a:spcPct val="110000"/>
              </a:lnSpc>
              <a:spcBef>
                <a:spcPts val="100"/>
              </a:spcBef>
              <a:spcAft>
                <a:spcPts val="100"/>
              </a:spcAft>
              <a:buNone/>
            </a:pPr>
            <a:r>
              <a:rPr lang="en-US" sz="1700" dirty="0"/>
              <a:t>        </a:t>
            </a:r>
            <a:r>
              <a:rPr lang="en-US" sz="1700" dirty="0" err="1"/>
              <a:t>in.close</a:t>
            </a:r>
            <a:r>
              <a:rPr lang="en-US" sz="1700" dirty="0"/>
              <a:t>(); </a:t>
            </a:r>
            <a:r>
              <a:rPr lang="en-US" sz="1700" b="1" dirty="0"/>
              <a:t>// closing scanner</a:t>
            </a:r>
          </a:p>
          <a:p>
            <a:pPr marL="0" indent="0">
              <a:lnSpc>
                <a:spcPct val="110000"/>
              </a:lnSpc>
              <a:spcBef>
                <a:spcPts val="100"/>
              </a:spcBef>
              <a:spcAft>
                <a:spcPts val="100"/>
              </a:spcAft>
              <a:buNone/>
            </a:pPr>
            <a:r>
              <a:rPr lang="en-US" sz="1700" dirty="0"/>
              <a:t>    }</a:t>
            </a:r>
          </a:p>
          <a:p>
            <a:pPr marL="0" indent="0">
              <a:lnSpc>
                <a:spcPct val="110000"/>
              </a:lnSpc>
              <a:spcBef>
                <a:spcPts val="100"/>
              </a:spcBef>
              <a:spcAft>
                <a:spcPts val="100"/>
              </a:spcAft>
              <a:buNone/>
            </a:pPr>
            <a:r>
              <a:rPr lang="en-US" sz="1700" dirty="0"/>
              <a:t>}</a:t>
            </a:r>
          </a:p>
          <a:p>
            <a:pPr marL="0" indent="0" algn="just">
              <a:lnSpc>
                <a:spcPct val="110000"/>
              </a:lnSpc>
              <a:spcBef>
                <a:spcPts val="100"/>
              </a:spcBef>
              <a:spcAft>
                <a:spcPts val="100"/>
              </a:spcAft>
              <a:buNone/>
            </a:pPr>
            <a:endParaRPr lang="en-IN" sz="1700" b="1" dirty="0"/>
          </a:p>
        </p:txBody>
      </p:sp>
    </p:spTree>
    <p:extLst>
      <p:ext uri="{BB962C8B-B14F-4D97-AF65-F5344CB8AC3E}">
        <p14:creationId xmlns:p14="http://schemas.microsoft.com/office/powerpoint/2010/main" val="1249056983"/>
      </p:ext>
    </p:extLst>
  </p:cSld>
  <p:clrMapOvr>
    <a:masterClrMapping/>
  </p:clrMapOvr>
  <p:transition spd="slow">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18000"/>
              </a:lnSpc>
              <a:spcBef>
                <a:spcPts val="300"/>
              </a:spcBef>
              <a:spcAft>
                <a:spcPts val="300"/>
              </a:spcAft>
              <a:buNone/>
            </a:pPr>
            <a:r>
              <a:rPr lang="en-IN" sz="1800" b="1" dirty="0"/>
              <a:t>Advantages</a:t>
            </a:r>
          </a:p>
          <a:p>
            <a:pPr marL="0" indent="0" algn="just">
              <a:lnSpc>
                <a:spcPct val="118000"/>
              </a:lnSpc>
              <a:spcBef>
                <a:spcPts val="300"/>
              </a:spcBef>
              <a:spcAft>
                <a:spcPts val="300"/>
              </a:spcAft>
              <a:buNone/>
            </a:pPr>
            <a:r>
              <a:rPr lang="en-IN" sz="1800" dirty="0" smtClean="0"/>
              <a:t>Convenient </a:t>
            </a:r>
            <a:r>
              <a:rPr lang="en-IN" sz="1800" dirty="0"/>
              <a:t>methods for parsing primitives (</a:t>
            </a:r>
            <a:r>
              <a:rPr lang="en-IN" sz="1800" dirty="0" err="1"/>
              <a:t>nextInt</a:t>
            </a:r>
            <a:r>
              <a:rPr lang="en-IN" sz="1800" dirty="0"/>
              <a:t>(), </a:t>
            </a:r>
            <a:r>
              <a:rPr lang="en-IN" sz="1800" dirty="0" err="1"/>
              <a:t>nextFloat</a:t>
            </a:r>
            <a:r>
              <a:rPr lang="en-IN" sz="1800" dirty="0"/>
              <a:t>(), …) from the tokenized input.</a:t>
            </a:r>
          </a:p>
          <a:p>
            <a:pPr marL="0" indent="0" algn="just">
              <a:lnSpc>
                <a:spcPct val="118000"/>
              </a:lnSpc>
              <a:spcBef>
                <a:spcPts val="300"/>
              </a:spcBef>
              <a:spcAft>
                <a:spcPts val="300"/>
              </a:spcAft>
              <a:buNone/>
            </a:pPr>
            <a:r>
              <a:rPr lang="en-IN" sz="1800" dirty="0"/>
              <a:t>Regular expressions can be used to find tokens.</a:t>
            </a:r>
          </a:p>
          <a:p>
            <a:pPr marL="0" indent="0" algn="just">
              <a:lnSpc>
                <a:spcPct val="118000"/>
              </a:lnSpc>
              <a:spcBef>
                <a:spcPts val="300"/>
              </a:spcBef>
              <a:spcAft>
                <a:spcPts val="300"/>
              </a:spcAft>
              <a:buNone/>
            </a:pPr>
            <a:r>
              <a:rPr lang="en-IN" sz="1800" dirty="0" err="1" smtClean="0"/>
              <a:t>Disdvantages</a:t>
            </a:r>
            <a:endParaRPr lang="en-IN" sz="1800" dirty="0"/>
          </a:p>
          <a:p>
            <a:pPr marL="0" indent="0" algn="just">
              <a:lnSpc>
                <a:spcPct val="118000"/>
              </a:lnSpc>
              <a:spcBef>
                <a:spcPts val="300"/>
              </a:spcBef>
              <a:spcAft>
                <a:spcPts val="300"/>
              </a:spcAft>
              <a:buNone/>
            </a:pPr>
            <a:r>
              <a:rPr lang="en-IN" sz="1800" dirty="0" smtClean="0"/>
              <a:t>The </a:t>
            </a:r>
            <a:r>
              <a:rPr lang="en-IN" sz="1800" dirty="0"/>
              <a:t>reading methods are not synchronized</a:t>
            </a:r>
          </a:p>
          <a:p>
            <a:pPr marL="0" indent="0" algn="just">
              <a:lnSpc>
                <a:spcPct val="118000"/>
              </a:lnSpc>
              <a:spcBef>
                <a:spcPts val="300"/>
              </a:spcBef>
              <a:spcAft>
                <a:spcPts val="300"/>
              </a:spcAft>
              <a:buNone/>
            </a:pPr>
            <a:r>
              <a:rPr lang="en-IN" sz="1800" b="1" dirty="0" smtClean="0"/>
              <a:t>Input </a:t>
            </a:r>
            <a:r>
              <a:rPr lang="en-IN" sz="1800" b="1" dirty="0"/>
              <a:t>:</a:t>
            </a:r>
          </a:p>
          <a:p>
            <a:pPr marL="0" indent="0" algn="just">
              <a:lnSpc>
                <a:spcPct val="118000"/>
              </a:lnSpc>
              <a:spcBef>
                <a:spcPts val="300"/>
              </a:spcBef>
              <a:spcAft>
                <a:spcPts val="300"/>
              </a:spcAft>
              <a:buNone/>
            </a:pPr>
            <a:r>
              <a:rPr lang="en-IN" sz="1800" dirty="0" smtClean="0"/>
              <a:t>HAI</a:t>
            </a:r>
            <a:endParaRPr lang="en-IN" sz="1800" dirty="0"/>
          </a:p>
          <a:p>
            <a:pPr marL="0" indent="0" algn="just">
              <a:lnSpc>
                <a:spcPct val="118000"/>
              </a:lnSpc>
              <a:spcBef>
                <a:spcPts val="300"/>
              </a:spcBef>
              <a:spcAft>
                <a:spcPts val="300"/>
              </a:spcAft>
              <a:buNone/>
            </a:pPr>
            <a:r>
              <a:rPr lang="en-IN" sz="1800" dirty="0"/>
              <a:t>88</a:t>
            </a:r>
          </a:p>
          <a:p>
            <a:pPr marL="0" indent="0" algn="just">
              <a:lnSpc>
                <a:spcPct val="118000"/>
              </a:lnSpc>
              <a:spcBef>
                <a:spcPts val="300"/>
              </a:spcBef>
              <a:spcAft>
                <a:spcPts val="300"/>
              </a:spcAft>
              <a:buNone/>
            </a:pPr>
            <a:r>
              <a:rPr lang="en-IN" sz="1800" dirty="0"/>
              <a:t>8.99</a:t>
            </a:r>
          </a:p>
          <a:p>
            <a:pPr marL="0" indent="0" algn="just">
              <a:lnSpc>
                <a:spcPct val="118000"/>
              </a:lnSpc>
              <a:spcBef>
                <a:spcPts val="300"/>
              </a:spcBef>
              <a:spcAft>
                <a:spcPts val="300"/>
              </a:spcAft>
              <a:buNone/>
            </a:pPr>
            <a:r>
              <a:rPr lang="en-IN" sz="1800" b="1" dirty="0" smtClean="0"/>
              <a:t>Output </a:t>
            </a:r>
            <a:r>
              <a:rPr lang="en-IN" sz="1800" b="1" dirty="0"/>
              <a:t>:</a:t>
            </a:r>
          </a:p>
          <a:p>
            <a:pPr marL="0" indent="0" algn="just">
              <a:lnSpc>
                <a:spcPct val="118000"/>
              </a:lnSpc>
              <a:spcBef>
                <a:spcPts val="300"/>
              </a:spcBef>
              <a:spcAft>
                <a:spcPts val="300"/>
              </a:spcAft>
              <a:buNone/>
            </a:pPr>
            <a:r>
              <a:rPr lang="en-IN" sz="1800" dirty="0" smtClean="0"/>
              <a:t>You </a:t>
            </a:r>
            <a:r>
              <a:rPr lang="en-IN" sz="1800" dirty="0"/>
              <a:t>entered string HAI</a:t>
            </a:r>
          </a:p>
          <a:p>
            <a:pPr marL="0" indent="0" algn="just">
              <a:lnSpc>
                <a:spcPct val="118000"/>
              </a:lnSpc>
              <a:spcBef>
                <a:spcPts val="300"/>
              </a:spcBef>
              <a:spcAft>
                <a:spcPts val="300"/>
              </a:spcAft>
              <a:buNone/>
            </a:pPr>
            <a:r>
              <a:rPr lang="en-IN" sz="1800" dirty="0"/>
              <a:t>You entered integer 88</a:t>
            </a:r>
          </a:p>
          <a:p>
            <a:pPr marL="0" indent="0" algn="just">
              <a:lnSpc>
                <a:spcPct val="118000"/>
              </a:lnSpc>
              <a:spcBef>
                <a:spcPts val="300"/>
              </a:spcBef>
              <a:spcAft>
                <a:spcPts val="300"/>
              </a:spcAft>
              <a:buNone/>
            </a:pPr>
            <a:r>
              <a:rPr lang="en-IN" sz="1800" dirty="0"/>
              <a:t>You entered float </a:t>
            </a:r>
            <a:r>
              <a:rPr lang="en-IN" sz="1800" dirty="0" smtClean="0"/>
              <a:t>8.99</a:t>
            </a:r>
            <a:endParaRPr lang="en-IN" sz="1800" dirty="0"/>
          </a:p>
        </p:txBody>
      </p:sp>
    </p:spTree>
    <p:extLst>
      <p:ext uri="{BB962C8B-B14F-4D97-AF65-F5344CB8AC3E}">
        <p14:creationId xmlns:p14="http://schemas.microsoft.com/office/powerpoint/2010/main" val="4238368229"/>
      </p:ext>
    </p:extLst>
  </p:cSld>
  <p:clrMapOvr>
    <a:masterClrMapping/>
  </p:clrMapOvr>
  <p:transition spd="slow">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18000"/>
              </a:lnSpc>
              <a:spcBef>
                <a:spcPts val="300"/>
              </a:spcBef>
              <a:spcAft>
                <a:spcPts val="300"/>
              </a:spcAft>
              <a:buNone/>
            </a:pPr>
            <a:r>
              <a:rPr lang="en-IN" sz="1800" b="1" dirty="0"/>
              <a:t>Console </a:t>
            </a:r>
            <a:r>
              <a:rPr lang="en-IN" sz="1800" b="1" dirty="0" smtClean="0"/>
              <a:t>class</a:t>
            </a:r>
          </a:p>
          <a:p>
            <a:pPr marL="0" indent="0" algn="just">
              <a:lnSpc>
                <a:spcPct val="118000"/>
              </a:lnSpc>
              <a:spcBef>
                <a:spcPts val="300"/>
              </a:spcBef>
              <a:spcAft>
                <a:spcPts val="300"/>
              </a:spcAft>
              <a:buNone/>
            </a:pPr>
            <a:r>
              <a:rPr lang="en-IN" sz="1800" dirty="0"/>
              <a:t>class Main</a:t>
            </a:r>
          </a:p>
          <a:p>
            <a:pPr marL="0" indent="0" algn="just">
              <a:lnSpc>
                <a:spcPct val="118000"/>
              </a:lnSpc>
              <a:spcBef>
                <a:spcPts val="300"/>
              </a:spcBef>
              <a:spcAft>
                <a:spcPts val="300"/>
              </a:spcAft>
              <a:buNone/>
            </a:pPr>
            <a:r>
              <a:rPr lang="en-IN" sz="1800" dirty="0"/>
              <a:t>{</a:t>
            </a:r>
          </a:p>
          <a:p>
            <a:pPr marL="0" indent="0" algn="just">
              <a:lnSpc>
                <a:spcPct val="118000"/>
              </a:lnSpc>
              <a:spcBef>
                <a:spcPts val="300"/>
              </a:spcBef>
              <a:spcAft>
                <a:spcPts val="300"/>
              </a:spcAft>
              <a:buNone/>
            </a:pPr>
            <a:r>
              <a:rPr lang="en-IN" sz="1800" dirty="0"/>
              <a:t>    public static void main(String[] </a:t>
            </a:r>
            <a:r>
              <a:rPr lang="en-IN" sz="1800" dirty="0" err="1"/>
              <a:t>args</a:t>
            </a:r>
            <a:r>
              <a:rPr lang="en-IN" sz="1800" dirty="0"/>
              <a:t>)</a:t>
            </a:r>
          </a:p>
          <a:p>
            <a:pPr marL="0" indent="0" algn="just">
              <a:lnSpc>
                <a:spcPct val="118000"/>
              </a:lnSpc>
              <a:spcBef>
                <a:spcPts val="300"/>
              </a:spcBef>
              <a:spcAft>
                <a:spcPts val="300"/>
              </a:spcAft>
              <a:buNone/>
            </a:pPr>
            <a:r>
              <a:rPr lang="en-IN" sz="1800" dirty="0"/>
              <a:t>    {</a:t>
            </a:r>
          </a:p>
          <a:p>
            <a:pPr marL="0" indent="0" algn="just">
              <a:lnSpc>
                <a:spcPct val="118000"/>
              </a:lnSpc>
              <a:spcBef>
                <a:spcPts val="300"/>
              </a:spcBef>
              <a:spcAft>
                <a:spcPts val="300"/>
              </a:spcAft>
              <a:buNone/>
            </a:pPr>
            <a:r>
              <a:rPr lang="en-IN" sz="1800" dirty="0"/>
              <a:t>        </a:t>
            </a:r>
            <a:r>
              <a:rPr lang="en-IN" sz="1800" b="1" dirty="0"/>
              <a:t>// Using Console to input data from user</a:t>
            </a:r>
          </a:p>
          <a:p>
            <a:pPr marL="0" indent="0" algn="just">
              <a:lnSpc>
                <a:spcPct val="118000"/>
              </a:lnSpc>
              <a:spcBef>
                <a:spcPts val="300"/>
              </a:spcBef>
              <a:spcAft>
                <a:spcPts val="300"/>
              </a:spcAft>
              <a:buNone/>
            </a:pPr>
            <a:r>
              <a:rPr lang="en-IN" sz="1800" dirty="0"/>
              <a:t>        String name = </a:t>
            </a:r>
            <a:r>
              <a:rPr lang="en-IN" sz="1800" dirty="0" err="1"/>
              <a:t>System.console</a:t>
            </a:r>
            <a:r>
              <a:rPr lang="en-IN" sz="1800" dirty="0"/>
              <a:t>().</a:t>
            </a:r>
            <a:r>
              <a:rPr lang="en-IN" sz="1800" dirty="0" err="1"/>
              <a:t>readLine</a:t>
            </a:r>
            <a:r>
              <a:rPr lang="en-IN" sz="1800" dirty="0"/>
              <a:t>();</a:t>
            </a:r>
          </a:p>
          <a:p>
            <a:pPr marL="0" indent="0" algn="just">
              <a:lnSpc>
                <a:spcPct val="118000"/>
              </a:lnSpc>
              <a:spcBef>
                <a:spcPts val="300"/>
              </a:spcBef>
              <a:spcAft>
                <a:spcPts val="300"/>
              </a:spcAft>
              <a:buNone/>
            </a:pPr>
            <a:r>
              <a:rPr lang="en-IN" sz="1800" dirty="0"/>
              <a:t>        </a:t>
            </a:r>
            <a:r>
              <a:rPr lang="en-IN" sz="1800" dirty="0" err="1"/>
              <a:t>System.out.println</a:t>
            </a:r>
            <a:r>
              <a:rPr lang="en-IN" sz="1800" dirty="0"/>
              <a:t>("You entered string " + name);</a:t>
            </a:r>
          </a:p>
          <a:p>
            <a:pPr marL="0" indent="0" algn="just">
              <a:lnSpc>
                <a:spcPct val="118000"/>
              </a:lnSpc>
              <a:spcBef>
                <a:spcPts val="300"/>
              </a:spcBef>
              <a:spcAft>
                <a:spcPts val="300"/>
              </a:spcAft>
              <a:buNone/>
            </a:pPr>
            <a:r>
              <a:rPr lang="en-IN" sz="1800" dirty="0"/>
              <a:t>    }</a:t>
            </a:r>
          </a:p>
          <a:p>
            <a:pPr marL="0" indent="0" algn="just">
              <a:lnSpc>
                <a:spcPct val="118000"/>
              </a:lnSpc>
              <a:spcBef>
                <a:spcPts val="300"/>
              </a:spcBef>
              <a:spcAft>
                <a:spcPts val="300"/>
              </a:spcAft>
              <a:buNone/>
            </a:pPr>
            <a:r>
              <a:rPr lang="en-IN" sz="1800" dirty="0"/>
              <a:t>}</a:t>
            </a:r>
          </a:p>
          <a:p>
            <a:pPr marL="0" indent="0" algn="just">
              <a:lnSpc>
                <a:spcPct val="118000"/>
              </a:lnSpc>
              <a:spcBef>
                <a:spcPts val="300"/>
              </a:spcBef>
              <a:spcAft>
                <a:spcPts val="300"/>
              </a:spcAft>
              <a:buNone/>
            </a:pPr>
            <a:endParaRPr lang="en-IN" sz="1800" dirty="0"/>
          </a:p>
        </p:txBody>
      </p:sp>
    </p:spTree>
    <p:extLst>
      <p:ext uri="{BB962C8B-B14F-4D97-AF65-F5344CB8AC3E}">
        <p14:creationId xmlns:p14="http://schemas.microsoft.com/office/powerpoint/2010/main" val="2944315612"/>
      </p:ext>
    </p:extLst>
  </p:cSld>
  <p:clrMapOvr>
    <a:masterClrMapping/>
  </p:clrMapOvr>
  <p:transition spd="slow">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buNone/>
            </a:pPr>
            <a:r>
              <a:rPr lang="en-US" sz="1800" b="1" dirty="0"/>
              <a:t>Advantages:</a:t>
            </a:r>
            <a:endParaRPr lang="en-US" sz="1800" dirty="0"/>
          </a:p>
          <a:p>
            <a:pPr marL="0" indent="0">
              <a:buNone/>
            </a:pPr>
            <a:r>
              <a:rPr lang="en-US" sz="1800" dirty="0"/>
              <a:t>Reading password without echoing the entered characters.</a:t>
            </a:r>
          </a:p>
          <a:p>
            <a:pPr marL="0" indent="0">
              <a:buNone/>
            </a:pPr>
            <a:r>
              <a:rPr lang="en-US" sz="1800" dirty="0"/>
              <a:t>Reading methods are synchronized.</a:t>
            </a:r>
          </a:p>
          <a:p>
            <a:pPr marL="0" indent="0">
              <a:buNone/>
            </a:pPr>
            <a:r>
              <a:rPr lang="en-US" sz="1800" dirty="0"/>
              <a:t>Format string syntax can be used.</a:t>
            </a:r>
          </a:p>
          <a:p>
            <a:pPr marL="0" indent="0">
              <a:buNone/>
            </a:pPr>
            <a:endParaRPr lang="en-US" sz="1800" dirty="0"/>
          </a:p>
          <a:p>
            <a:pPr marL="0" indent="0">
              <a:buNone/>
            </a:pPr>
            <a:r>
              <a:rPr lang="en-US" sz="1800" b="1" dirty="0"/>
              <a:t>Drawback:</a:t>
            </a:r>
          </a:p>
          <a:p>
            <a:pPr marL="0" indent="0">
              <a:buNone/>
            </a:pPr>
            <a:r>
              <a:rPr lang="en-US" sz="1800" dirty="0"/>
              <a:t>Does not work in non-interactive environment (such as in an IDE).</a:t>
            </a:r>
          </a:p>
        </p:txBody>
      </p:sp>
    </p:spTree>
    <p:extLst>
      <p:ext uri="{BB962C8B-B14F-4D97-AF65-F5344CB8AC3E}">
        <p14:creationId xmlns:p14="http://schemas.microsoft.com/office/powerpoint/2010/main" val="1503205747"/>
      </p:ext>
    </p:extLst>
  </p:cSld>
  <p:clrMapOvr>
    <a:masterClrMapping/>
  </p:clrMapOvr>
  <p:transition spd="slow">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12000"/>
              </a:lnSpc>
              <a:spcBef>
                <a:spcPts val="300"/>
              </a:spcBef>
              <a:spcAft>
                <a:spcPts val="300"/>
              </a:spcAft>
              <a:buNone/>
            </a:pPr>
            <a:r>
              <a:rPr lang="en-US" sz="1800" b="1" dirty="0"/>
              <a:t>Using </a:t>
            </a:r>
            <a:r>
              <a:rPr lang="en-US" sz="1800" b="1" dirty="0" smtClean="0"/>
              <a:t>command </a:t>
            </a:r>
            <a:r>
              <a:rPr lang="en-US" sz="1800" b="1" dirty="0"/>
              <a:t>line </a:t>
            </a:r>
            <a:r>
              <a:rPr lang="en-US" sz="1800" b="1" dirty="0" smtClean="0"/>
              <a:t>argument</a:t>
            </a:r>
          </a:p>
          <a:p>
            <a:pPr marL="468000" indent="-468000" algn="just">
              <a:lnSpc>
                <a:spcPct val="112000"/>
              </a:lnSpc>
              <a:spcBef>
                <a:spcPts val="300"/>
              </a:spcBef>
              <a:spcAft>
                <a:spcPts val="300"/>
              </a:spcAft>
              <a:buNone/>
            </a:pPr>
            <a:r>
              <a:rPr lang="en-US" sz="1800" dirty="0"/>
              <a:t>class Main</a:t>
            </a:r>
          </a:p>
          <a:p>
            <a:pPr marL="468000" indent="-468000" algn="just">
              <a:lnSpc>
                <a:spcPct val="112000"/>
              </a:lnSpc>
              <a:spcBef>
                <a:spcPts val="300"/>
              </a:spcBef>
              <a:spcAft>
                <a:spcPts val="300"/>
              </a:spcAft>
              <a:buNone/>
            </a:pPr>
            <a:r>
              <a:rPr lang="en-US" sz="1800" dirty="0"/>
              <a:t>{</a:t>
            </a:r>
          </a:p>
          <a:p>
            <a:pPr marL="468000" indent="-468000" algn="just">
              <a:lnSpc>
                <a:spcPct val="112000"/>
              </a:lnSpc>
              <a:spcBef>
                <a:spcPts val="300"/>
              </a:spcBef>
              <a:spcAft>
                <a:spcPts val="300"/>
              </a:spcAft>
              <a:buNone/>
            </a:pPr>
            <a:r>
              <a:rPr lang="en-US" sz="1800" dirty="0"/>
              <a:t>    public static void main(String[] </a:t>
            </a:r>
            <a:r>
              <a:rPr lang="en-US" sz="1800" dirty="0" err="1"/>
              <a:t>args</a:t>
            </a:r>
            <a:r>
              <a:rPr lang="en-US" sz="1800" dirty="0"/>
              <a:t>)</a:t>
            </a:r>
          </a:p>
          <a:p>
            <a:pPr marL="468000" indent="-468000" algn="just">
              <a:lnSpc>
                <a:spcPct val="112000"/>
              </a:lnSpc>
              <a:spcBef>
                <a:spcPts val="300"/>
              </a:spcBef>
              <a:spcAft>
                <a:spcPts val="300"/>
              </a:spcAft>
              <a:buNone/>
            </a:pPr>
            <a:r>
              <a:rPr lang="en-US" sz="1800" dirty="0"/>
              <a:t>    {</a:t>
            </a:r>
          </a:p>
          <a:p>
            <a:pPr marL="468000" indent="-468000" algn="just">
              <a:lnSpc>
                <a:spcPct val="112000"/>
              </a:lnSpc>
              <a:spcBef>
                <a:spcPts val="300"/>
              </a:spcBef>
              <a:spcAft>
                <a:spcPts val="300"/>
              </a:spcAft>
              <a:buNone/>
            </a:pPr>
            <a:r>
              <a:rPr lang="en-US" sz="1800" dirty="0"/>
              <a:t>	if (</a:t>
            </a:r>
            <a:r>
              <a:rPr lang="en-US" sz="1800" dirty="0" err="1"/>
              <a:t>args.length</a:t>
            </a:r>
            <a:r>
              <a:rPr lang="en-US" sz="1800" dirty="0"/>
              <a:t> &gt; 0) </a:t>
            </a:r>
          </a:p>
          <a:p>
            <a:pPr marL="468000" indent="-468000" algn="just">
              <a:lnSpc>
                <a:spcPct val="112000"/>
              </a:lnSpc>
              <a:spcBef>
                <a:spcPts val="300"/>
              </a:spcBef>
              <a:spcAft>
                <a:spcPts val="300"/>
              </a:spcAft>
              <a:buNone/>
            </a:pPr>
            <a:r>
              <a:rPr lang="en-US" sz="1800" dirty="0"/>
              <a:t>	{ </a:t>
            </a:r>
          </a:p>
          <a:p>
            <a:pPr marL="468000" indent="-468000" algn="just">
              <a:lnSpc>
                <a:spcPct val="112000"/>
              </a:lnSpc>
              <a:spcBef>
                <a:spcPts val="300"/>
              </a:spcBef>
              <a:spcAft>
                <a:spcPts val="300"/>
              </a:spcAft>
              <a:buNone/>
            </a:pPr>
            <a:r>
              <a:rPr lang="en-US" sz="1800" dirty="0"/>
              <a:t>		for (String </a:t>
            </a:r>
            <a:r>
              <a:rPr lang="en-US" sz="1800" dirty="0" err="1"/>
              <a:t>val</a:t>
            </a:r>
            <a:r>
              <a:rPr lang="en-US" sz="1800" dirty="0"/>
              <a:t> : </a:t>
            </a:r>
            <a:r>
              <a:rPr lang="en-US" sz="1800" dirty="0" err="1"/>
              <a:t>args</a:t>
            </a:r>
            <a:r>
              <a:rPr lang="en-US" sz="1800" dirty="0"/>
              <a:t>)</a:t>
            </a:r>
          </a:p>
          <a:p>
            <a:pPr marL="468000" indent="-468000" algn="just">
              <a:lnSpc>
                <a:spcPct val="112000"/>
              </a:lnSpc>
              <a:spcBef>
                <a:spcPts val="300"/>
              </a:spcBef>
              <a:spcAft>
                <a:spcPts val="300"/>
              </a:spcAft>
              <a:buNone/>
            </a:pPr>
            <a:r>
              <a:rPr lang="en-US" sz="1800" dirty="0"/>
              <a:t>                		</a:t>
            </a:r>
            <a:r>
              <a:rPr lang="en-US" sz="1800" dirty="0" err="1"/>
              <a:t>System.out.println</a:t>
            </a:r>
            <a:r>
              <a:rPr lang="en-US" sz="1800" dirty="0"/>
              <a:t>(</a:t>
            </a:r>
            <a:r>
              <a:rPr lang="en-US" sz="1800" dirty="0" err="1"/>
              <a:t>val</a:t>
            </a:r>
            <a:r>
              <a:rPr lang="en-US" sz="1800" dirty="0"/>
              <a:t>);</a:t>
            </a:r>
          </a:p>
          <a:p>
            <a:pPr marL="468000" indent="-468000" algn="just">
              <a:lnSpc>
                <a:spcPct val="112000"/>
              </a:lnSpc>
              <a:spcBef>
                <a:spcPts val="300"/>
              </a:spcBef>
              <a:spcAft>
                <a:spcPts val="300"/>
              </a:spcAft>
              <a:buNone/>
            </a:pPr>
            <a:r>
              <a:rPr lang="en-US" sz="1800" dirty="0"/>
              <a:t>       	}</a:t>
            </a:r>
          </a:p>
          <a:p>
            <a:pPr marL="468000" indent="-468000" algn="just">
              <a:lnSpc>
                <a:spcPct val="112000"/>
              </a:lnSpc>
              <a:spcBef>
                <a:spcPts val="300"/>
              </a:spcBef>
              <a:spcAft>
                <a:spcPts val="300"/>
              </a:spcAft>
              <a:buNone/>
            </a:pPr>
            <a:r>
              <a:rPr lang="en-US" sz="1800" dirty="0"/>
              <a:t>            else</a:t>
            </a:r>
          </a:p>
          <a:p>
            <a:pPr marL="468000" indent="-468000" algn="just">
              <a:lnSpc>
                <a:spcPct val="112000"/>
              </a:lnSpc>
              <a:spcBef>
                <a:spcPts val="300"/>
              </a:spcBef>
              <a:spcAft>
                <a:spcPts val="300"/>
              </a:spcAft>
              <a:buNone/>
            </a:pPr>
            <a:r>
              <a:rPr lang="en-US" sz="1800" dirty="0"/>
              <a:t>           	 </a:t>
            </a:r>
            <a:r>
              <a:rPr lang="en-US" sz="1800" dirty="0" err="1"/>
              <a:t>System.out.println</a:t>
            </a:r>
            <a:r>
              <a:rPr lang="en-US" sz="1800" dirty="0"/>
              <a:t>("No command line "+ "arguments found.");</a:t>
            </a:r>
          </a:p>
          <a:p>
            <a:pPr marL="468000" indent="-468000" algn="just">
              <a:lnSpc>
                <a:spcPct val="112000"/>
              </a:lnSpc>
              <a:spcBef>
                <a:spcPts val="300"/>
              </a:spcBef>
              <a:spcAft>
                <a:spcPts val="300"/>
              </a:spcAft>
              <a:buNone/>
            </a:pPr>
            <a:r>
              <a:rPr lang="en-US" sz="1800" dirty="0"/>
              <a:t>    }</a:t>
            </a:r>
          </a:p>
          <a:p>
            <a:pPr marL="468000" indent="-468000" algn="just">
              <a:lnSpc>
                <a:spcPct val="112000"/>
              </a:lnSpc>
              <a:spcBef>
                <a:spcPts val="300"/>
              </a:spcBef>
              <a:spcAft>
                <a:spcPts val="300"/>
              </a:spcAft>
              <a:buNone/>
            </a:pPr>
            <a:r>
              <a:rPr lang="en-US" sz="1800" dirty="0"/>
              <a:t>}</a:t>
            </a:r>
          </a:p>
          <a:p>
            <a:pPr marL="468000" indent="-468000" algn="just">
              <a:lnSpc>
                <a:spcPct val="112000"/>
              </a:lnSpc>
              <a:spcBef>
                <a:spcPts val="300"/>
              </a:spcBef>
              <a:spcAft>
                <a:spcPts val="300"/>
              </a:spcAft>
              <a:buNone/>
            </a:pPr>
            <a:endParaRPr lang="en-US" sz="1800" dirty="0"/>
          </a:p>
        </p:txBody>
      </p:sp>
    </p:spTree>
    <p:extLst>
      <p:ext uri="{BB962C8B-B14F-4D97-AF65-F5344CB8AC3E}">
        <p14:creationId xmlns:p14="http://schemas.microsoft.com/office/powerpoint/2010/main" val="537278457"/>
      </p:ext>
    </p:extLst>
  </p:cSld>
  <p:clrMapOvr>
    <a:masterClrMapping/>
  </p:clrMapOvr>
  <p:transition spd="slow">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12000"/>
              </a:lnSpc>
              <a:spcBef>
                <a:spcPts val="300"/>
              </a:spcBef>
              <a:spcAft>
                <a:spcPts val="300"/>
              </a:spcAft>
              <a:buNone/>
            </a:pPr>
            <a:r>
              <a:rPr lang="en-IN" sz="1800" dirty="0"/>
              <a:t>compile by &gt; </a:t>
            </a:r>
            <a:r>
              <a:rPr lang="en-IN" sz="1800" dirty="0" err="1"/>
              <a:t>javac</a:t>
            </a:r>
            <a:r>
              <a:rPr lang="en-IN" sz="1800" dirty="0"/>
              <a:t> CommandLineExample.java  </a:t>
            </a:r>
          </a:p>
          <a:p>
            <a:pPr marL="468000" indent="-468000" algn="just">
              <a:lnSpc>
                <a:spcPct val="112000"/>
              </a:lnSpc>
              <a:spcBef>
                <a:spcPts val="300"/>
              </a:spcBef>
              <a:spcAft>
                <a:spcPts val="300"/>
              </a:spcAft>
              <a:buNone/>
            </a:pPr>
            <a:r>
              <a:rPr lang="en-IN" sz="1800" dirty="0"/>
              <a:t>run by &gt; java </a:t>
            </a:r>
            <a:r>
              <a:rPr lang="en-IN" sz="1800" dirty="0" err="1"/>
              <a:t>CommandLineExample</a:t>
            </a:r>
            <a:r>
              <a:rPr lang="en-IN" sz="1800" dirty="0"/>
              <a:t> </a:t>
            </a:r>
            <a:r>
              <a:rPr lang="en-IN" sz="1800" dirty="0" err="1"/>
              <a:t>sonoo</a:t>
            </a:r>
            <a:r>
              <a:rPr lang="en-IN" sz="1800" dirty="0"/>
              <a:t> </a:t>
            </a:r>
          </a:p>
          <a:p>
            <a:pPr marL="468000" indent="-468000" algn="just">
              <a:lnSpc>
                <a:spcPct val="112000"/>
              </a:lnSpc>
              <a:spcBef>
                <a:spcPts val="300"/>
              </a:spcBef>
              <a:spcAft>
                <a:spcPts val="300"/>
              </a:spcAft>
              <a:buNone/>
            </a:pPr>
            <a:endParaRPr lang="en-IN" sz="1800" dirty="0"/>
          </a:p>
          <a:p>
            <a:pPr marL="468000" indent="-468000" algn="just">
              <a:lnSpc>
                <a:spcPct val="112000"/>
              </a:lnSpc>
              <a:spcBef>
                <a:spcPts val="300"/>
              </a:spcBef>
              <a:spcAft>
                <a:spcPts val="300"/>
              </a:spcAft>
              <a:buNone/>
            </a:pPr>
            <a:endParaRPr lang="en-IN" sz="1800" dirty="0"/>
          </a:p>
          <a:p>
            <a:pPr marL="468000" indent="-468000" algn="just">
              <a:lnSpc>
                <a:spcPct val="112000"/>
              </a:lnSpc>
              <a:spcBef>
                <a:spcPts val="300"/>
              </a:spcBef>
              <a:spcAft>
                <a:spcPts val="300"/>
              </a:spcAft>
              <a:buNone/>
            </a:pPr>
            <a:r>
              <a:rPr lang="en-IN" sz="1800" dirty="0"/>
              <a:t>Output: Your first argument is: </a:t>
            </a:r>
            <a:r>
              <a:rPr lang="en-IN" sz="1800" dirty="0" err="1"/>
              <a:t>sonoo</a:t>
            </a:r>
            <a:endParaRPr lang="en-IN" sz="1800" dirty="0"/>
          </a:p>
        </p:txBody>
      </p:sp>
    </p:spTree>
    <p:extLst>
      <p:ext uri="{BB962C8B-B14F-4D97-AF65-F5344CB8AC3E}">
        <p14:creationId xmlns:p14="http://schemas.microsoft.com/office/powerpoint/2010/main" val="1301587773"/>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45C15A-B5F0-4220-9430-A9F077520682}"/>
              </a:ext>
            </a:extLst>
          </p:cNvPr>
          <p:cNvSpPr>
            <a:spLocks noGrp="1"/>
          </p:cNvSpPr>
          <p:nvPr>
            <p:ph type="title"/>
          </p:nvPr>
        </p:nvSpPr>
        <p:spPr>
          <a:xfrm>
            <a:off x="628650" y="914400"/>
            <a:ext cx="7886700" cy="511062"/>
          </a:xfrm>
        </p:spPr>
        <p:txBody>
          <a:bodyPr>
            <a:normAutofit/>
          </a:bodyPr>
          <a:lstStyle/>
          <a:p>
            <a:r>
              <a:rPr lang="en-US" sz="2000" b="1" dirty="0">
                <a:latin typeface="+mn-lt"/>
              </a:rPr>
              <a:t>Integrated Development Environment (IDE)</a:t>
            </a:r>
            <a:endParaRPr lang="en-IN" sz="2000" b="1" dirty="0">
              <a:latin typeface="+mn-lt"/>
            </a:endParaRPr>
          </a:p>
        </p:txBody>
      </p:sp>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1439862"/>
            <a:ext cx="8077200" cy="4351338"/>
          </a:xfrm>
        </p:spPr>
        <p:txBody>
          <a:bodyPr>
            <a:normAutofit/>
          </a:bodyPr>
          <a:lstStyle/>
          <a:p>
            <a:pPr algn="just"/>
            <a:r>
              <a:rPr lang="en-US" dirty="0"/>
              <a:t>Text editor and Compiling is basic way</a:t>
            </a:r>
          </a:p>
          <a:p>
            <a:pPr algn="just"/>
            <a:r>
              <a:rPr lang="en-US" dirty="0"/>
              <a:t>Tools which helps to create java programs called IDEs</a:t>
            </a:r>
          </a:p>
          <a:p>
            <a:pPr algn="just"/>
            <a:r>
              <a:rPr lang="en-US" dirty="0"/>
              <a:t>The two major ones are:</a:t>
            </a:r>
          </a:p>
          <a:p>
            <a:pPr lvl="1" algn="just"/>
            <a:r>
              <a:rPr lang="en-US" sz="2000" dirty="0" err="1"/>
              <a:t>Netbeans</a:t>
            </a:r>
            <a:endParaRPr lang="en-US" sz="2000" dirty="0"/>
          </a:p>
          <a:p>
            <a:pPr lvl="1" algn="just"/>
            <a:r>
              <a:rPr lang="en-US" sz="2000" dirty="0"/>
              <a:t>Eclipse</a:t>
            </a:r>
          </a:p>
        </p:txBody>
      </p:sp>
    </p:spTree>
    <p:extLst>
      <p:ext uri="{BB962C8B-B14F-4D97-AF65-F5344CB8AC3E}">
        <p14:creationId xmlns:p14="http://schemas.microsoft.com/office/powerpoint/2010/main" val="3911107662"/>
      </p:ext>
    </p:extLst>
  </p:cSld>
  <p:clrMapOvr>
    <a:masterClrMapping/>
  </p:clrMapOvr>
  <p:transition spd="slow">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12000"/>
              </a:lnSpc>
              <a:spcBef>
                <a:spcPts val="300"/>
              </a:spcBef>
              <a:spcAft>
                <a:spcPts val="300"/>
              </a:spcAft>
              <a:buNone/>
            </a:pPr>
            <a:r>
              <a:rPr lang="en-IN" sz="1800" b="1" dirty="0" smtClean="0"/>
              <a:t>Predict the </a:t>
            </a:r>
            <a:r>
              <a:rPr lang="en-IN" sz="1800" b="1" dirty="0"/>
              <a:t>output </a:t>
            </a:r>
            <a:endParaRPr lang="en-IN" sz="1800" b="1" dirty="0" smtClean="0"/>
          </a:p>
          <a:p>
            <a:pPr marL="468000" indent="-468000" algn="just">
              <a:lnSpc>
                <a:spcPct val="112000"/>
              </a:lnSpc>
              <a:spcBef>
                <a:spcPts val="300"/>
              </a:spcBef>
              <a:spcAft>
                <a:spcPts val="300"/>
              </a:spcAft>
              <a:buNone/>
            </a:pPr>
            <a:r>
              <a:rPr lang="en-IN" sz="1800" dirty="0" smtClean="0"/>
              <a:t>	class</a:t>
            </a:r>
            <a:r>
              <a:rPr lang="en-IN" sz="1800" dirty="0"/>
              <a:t> Main</a:t>
            </a:r>
          </a:p>
          <a:p>
            <a:pPr marL="468000" indent="-468000" algn="just">
              <a:lnSpc>
                <a:spcPct val="112000"/>
              </a:lnSpc>
              <a:spcBef>
                <a:spcPts val="300"/>
              </a:spcBef>
              <a:spcAft>
                <a:spcPts val="300"/>
              </a:spcAft>
              <a:buNone/>
            </a:pPr>
            <a:r>
              <a:rPr lang="en-IN" sz="1800" dirty="0" smtClean="0"/>
              <a:t>	{</a:t>
            </a:r>
            <a:r>
              <a:rPr lang="en-IN" sz="1800" dirty="0"/>
              <a:t>  </a:t>
            </a:r>
          </a:p>
          <a:p>
            <a:pPr marL="468000" indent="-468000" algn="just">
              <a:lnSpc>
                <a:spcPct val="112000"/>
              </a:lnSpc>
              <a:spcBef>
                <a:spcPts val="300"/>
              </a:spcBef>
              <a:spcAft>
                <a:spcPts val="300"/>
              </a:spcAft>
              <a:buNone/>
            </a:pPr>
            <a:r>
              <a:rPr lang="en-IN" sz="1800" dirty="0" smtClean="0"/>
              <a:t>	</a:t>
            </a:r>
            <a:r>
              <a:rPr lang="en-IN" sz="1800" dirty="0"/>
              <a:t>	public static void main(String </a:t>
            </a:r>
            <a:r>
              <a:rPr lang="en-IN" sz="1800" dirty="0" err="1"/>
              <a:t>args</a:t>
            </a:r>
            <a:r>
              <a:rPr lang="en-IN" sz="1800" dirty="0"/>
              <a:t>[])</a:t>
            </a:r>
          </a:p>
          <a:p>
            <a:pPr marL="468000" indent="-468000" algn="just">
              <a:lnSpc>
                <a:spcPct val="112000"/>
              </a:lnSpc>
              <a:spcBef>
                <a:spcPts val="300"/>
              </a:spcBef>
              <a:spcAft>
                <a:spcPts val="300"/>
              </a:spcAft>
              <a:buNone/>
            </a:pPr>
            <a:r>
              <a:rPr lang="en-IN" sz="1800" dirty="0" smtClean="0"/>
              <a:t>	</a:t>
            </a:r>
            <a:r>
              <a:rPr lang="en-IN" sz="1800" dirty="0"/>
              <a:t>	{  </a:t>
            </a:r>
          </a:p>
          <a:p>
            <a:pPr marL="468000" indent="-468000" algn="just">
              <a:lnSpc>
                <a:spcPct val="112000"/>
              </a:lnSpc>
              <a:spcBef>
                <a:spcPts val="300"/>
              </a:spcBef>
              <a:spcAft>
                <a:spcPts val="300"/>
              </a:spcAft>
              <a:buNone/>
            </a:pPr>
            <a:r>
              <a:rPr lang="en-IN" sz="1800" dirty="0" smtClean="0"/>
              <a:t>	</a:t>
            </a:r>
            <a:r>
              <a:rPr lang="en-IN" sz="1800" dirty="0"/>
              <a:t>  	   </a:t>
            </a:r>
            <a:r>
              <a:rPr lang="en-IN" sz="1800" dirty="0" err="1"/>
              <a:t>System.out.println</a:t>
            </a:r>
            <a:r>
              <a:rPr lang="en-IN" sz="1800" dirty="0"/>
              <a:t>(</a:t>
            </a:r>
            <a:r>
              <a:rPr lang="en-IN" sz="1800" dirty="0" err="1"/>
              <a:t>args</a:t>
            </a:r>
            <a:r>
              <a:rPr lang="en-IN" sz="1800" dirty="0"/>
              <a:t>[0]+</a:t>
            </a:r>
            <a:r>
              <a:rPr lang="en-IN" sz="1800" dirty="0" err="1"/>
              <a:t>args</a:t>
            </a:r>
            <a:r>
              <a:rPr lang="en-IN" sz="1800" dirty="0"/>
              <a:t>[1]);  </a:t>
            </a:r>
          </a:p>
          <a:p>
            <a:pPr marL="468000" indent="-468000" algn="just">
              <a:lnSpc>
                <a:spcPct val="112000"/>
              </a:lnSpc>
              <a:spcBef>
                <a:spcPts val="300"/>
              </a:spcBef>
              <a:spcAft>
                <a:spcPts val="300"/>
              </a:spcAft>
              <a:buNone/>
            </a:pPr>
            <a:r>
              <a:rPr lang="en-IN" sz="1800" dirty="0" smtClean="0"/>
              <a:t>	</a:t>
            </a:r>
            <a:r>
              <a:rPr lang="en-IN" sz="1800" dirty="0"/>
              <a:t>  	}  </a:t>
            </a:r>
          </a:p>
          <a:p>
            <a:pPr marL="468000" indent="-468000" algn="just">
              <a:lnSpc>
                <a:spcPct val="112000"/>
              </a:lnSpc>
              <a:spcBef>
                <a:spcPts val="300"/>
              </a:spcBef>
              <a:spcAft>
                <a:spcPts val="300"/>
              </a:spcAft>
              <a:buNone/>
            </a:pPr>
            <a:r>
              <a:rPr lang="en-IN" sz="1800" dirty="0" smtClean="0"/>
              <a:t>	}</a:t>
            </a:r>
            <a:endParaRPr lang="en-IN" sz="1800" dirty="0"/>
          </a:p>
          <a:p>
            <a:pPr marL="468000" indent="-468000" algn="just">
              <a:lnSpc>
                <a:spcPct val="112000"/>
              </a:lnSpc>
              <a:spcBef>
                <a:spcPts val="300"/>
              </a:spcBef>
              <a:spcAft>
                <a:spcPts val="300"/>
              </a:spcAft>
              <a:buNone/>
            </a:pPr>
            <a:r>
              <a:rPr lang="en-US" sz="1800" dirty="0" smtClean="0"/>
              <a:t>	</a:t>
            </a:r>
            <a:r>
              <a:rPr lang="en-US" sz="1800" dirty="0" err="1" smtClean="0"/>
              <a:t>javac</a:t>
            </a:r>
            <a:r>
              <a:rPr lang="en-US" sz="1800" dirty="0" smtClean="0"/>
              <a:t> </a:t>
            </a:r>
            <a:r>
              <a:rPr lang="en-US" sz="1800" dirty="0"/>
              <a:t>Main.java</a:t>
            </a:r>
          </a:p>
          <a:p>
            <a:pPr marL="0" indent="0">
              <a:buNone/>
            </a:pPr>
            <a:r>
              <a:rPr lang="en-US" sz="1800" dirty="0" smtClean="0"/>
              <a:t>	java </a:t>
            </a:r>
            <a:r>
              <a:rPr lang="en-US" sz="1800" dirty="0"/>
              <a:t>Main 1 8</a:t>
            </a:r>
          </a:p>
          <a:p>
            <a:pPr marL="468000" indent="-468000" algn="just">
              <a:lnSpc>
                <a:spcPct val="112000"/>
              </a:lnSpc>
              <a:spcBef>
                <a:spcPts val="300"/>
              </a:spcBef>
              <a:spcAft>
                <a:spcPts val="300"/>
              </a:spcAft>
              <a:buNone/>
            </a:pPr>
            <a:endParaRPr lang="en-US" sz="1800" dirty="0" smtClean="0"/>
          </a:p>
          <a:p>
            <a:pPr marL="468000" indent="-468000" algn="just">
              <a:lnSpc>
                <a:spcPct val="112000"/>
              </a:lnSpc>
              <a:spcBef>
                <a:spcPts val="300"/>
              </a:spcBef>
              <a:spcAft>
                <a:spcPts val="300"/>
              </a:spcAft>
              <a:buNone/>
            </a:pPr>
            <a:endParaRPr lang="en-IN" sz="1800" dirty="0"/>
          </a:p>
        </p:txBody>
      </p:sp>
    </p:spTree>
    <p:extLst>
      <p:ext uri="{BB962C8B-B14F-4D97-AF65-F5344CB8AC3E}">
        <p14:creationId xmlns:p14="http://schemas.microsoft.com/office/powerpoint/2010/main" val="3942284676"/>
      </p:ext>
    </p:extLst>
  </p:cSld>
  <p:clrMapOvr>
    <a:masterClrMapping/>
  </p:clrMapOvr>
  <p:transition spd="slow">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buNone/>
            </a:pPr>
            <a:r>
              <a:rPr lang="en-US" sz="1800" dirty="0"/>
              <a:t>compile by &gt; </a:t>
            </a:r>
            <a:r>
              <a:rPr lang="en-US" sz="1800" dirty="0" err="1"/>
              <a:t>javac</a:t>
            </a:r>
            <a:r>
              <a:rPr lang="en-US" sz="1800" dirty="0"/>
              <a:t> Main.java  </a:t>
            </a:r>
          </a:p>
          <a:p>
            <a:pPr marL="0" indent="0">
              <a:buNone/>
            </a:pPr>
            <a:r>
              <a:rPr lang="en-US" sz="1800" dirty="0"/>
              <a:t>run by &gt; java Main 1 8</a:t>
            </a:r>
          </a:p>
          <a:p>
            <a:pPr marL="0" indent="0">
              <a:buNone/>
            </a:pPr>
            <a:endParaRPr lang="en-US" sz="1800" dirty="0"/>
          </a:p>
          <a:p>
            <a:pPr marL="0" indent="0">
              <a:buNone/>
            </a:pPr>
            <a:r>
              <a:rPr lang="en-US" sz="1800" dirty="0"/>
              <a:t>Output : 18</a:t>
            </a:r>
          </a:p>
          <a:p>
            <a:pPr marL="0" indent="0">
              <a:buNone/>
            </a:pPr>
            <a:endParaRPr lang="en-US" sz="1800" dirty="0"/>
          </a:p>
        </p:txBody>
      </p:sp>
    </p:spTree>
    <p:extLst>
      <p:ext uri="{BB962C8B-B14F-4D97-AF65-F5344CB8AC3E}">
        <p14:creationId xmlns:p14="http://schemas.microsoft.com/office/powerpoint/2010/main" val="787230099"/>
      </p:ext>
    </p:extLst>
  </p:cSld>
  <p:clrMapOvr>
    <a:masterClrMapping/>
  </p:clrMapOvr>
  <p:transition spd="slow">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buNone/>
            </a:pPr>
            <a:r>
              <a:rPr lang="en-US" sz="1800" b="1" dirty="0"/>
              <a:t> Predict the output </a:t>
            </a:r>
            <a:endParaRPr lang="en-US" sz="1800" b="1" dirty="0" smtClean="0"/>
          </a:p>
          <a:p>
            <a:pPr marL="0" indent="0">
              <a:buNone/>
            </a:pPr>
            <a:r>
              <a:rPr lang="en-US" sz="1800" dirty="0"/>
              <a:t>class Main</a:t>
            </a:r>
          </a:p>
          <a:p>
            <a:pPr marL="0" indent="0">
              <a:buNone/>
            </a:pPr>
            <a:r>
              <a:rPr lang="en-US" sz="1800" dirty="0"/>
              <a:t>{  </a:t>
            </a:r>
          </a:p>
          <a:p>
            <a:pPr marL="0" indent="0">
              <a:buNone/>
            </a:pPr>
            <a:r>
              <a:rPr lang="en-US" sz="1800" dirty="0"/>
              <a:t>	public static void main(String </a:t>
            </a:r>
            <a:r>
              <a:rPr lang="en-US" sz="1800" dirty="0" err="1"/>
              <a:t>args</a:t>
            </a:r>
            <a:r>
              <a:rPr lang="en-US" sz="1800" dirty="0"/>
              <a:t>[])</a:t>
            </a:r>
          </a:p>
          <a:p>
            <a:pPr marL="0" indent="0">
              <a:buNone/>
            </a:pPr>
            <a:r>
              <a:rPr lang="en-US" sz="1800" dirty="0"/>
              <a:t>	{  </a:t>
            </a:r>
          </a:p>
          <a:p>
            <a:pPr marL="0" indent="0">
              <a:buNone/>
            </a:pPr>
            <a:r>
              <a:rPr lang="en-US" sz="1800" dirty="0"/>
              <a:t>  		</a:t>
            </a:r>
            <a:r>
              <a:rPr lang="en-US" sz="1800" dirty="0" err="1"/>
              <a:t>System.out.println</a:t>
            </a:r>
            <a:r>
              <a:rPr lang="en-US" sz="1800" dirty="0"/>
              <a:t>(</a:t>
            </a:r>
            <a:r>
              <a:rPr lang="en-US" sz="1800" dirty="0" err="1"/>
              <a:t>Integer.parseInt</a:t>
            </a:r>
            <a:r>
              <a:rPr lang="en-US" sz="1800" dirty="0"/>
              <a:t>(</a:t>
            </a:r>
            <a:r>
              <a:rPr lang="en-US" sz="1800" dirty="0" err="1"/>
              <a:t>args</a:t>
            </a:r>
            <a:r>
              <a:rPr lang="en-US" sz="1800" dirty="0"/>
              <a:t>[0])+</a:t>
            </a:r>
            <a:r>
              <a:rPr lang="en-US" sz="1800" dirty="0" err="1"/>
              <a:t>Integer.parseInt</a:t>
            </a:r>
            <a:r>
              <a:rPr lang="en-US" sz="1800" dirty="0"/>
              <a:t>(</a:t>
            </a:r>
            <a:r>
              <a:rPr lang="en-US" sz="1800" dirty="0" err="1"/>
              <a:t>args</a:t>
            </a:r>
            <a:r>
              <a:rPr lang="en-US" sz="1800" dirty="0"/>
              <a:t>[1]));  </a:t>
            </a:r>
          </a:p>
          <a:p>
            <a:pPr marL="0" indent="0">
              <a:buNone/>
            </a:pPr>
            <a:r>
              <a:rPr lang="en-US" sz="1800" dirty="0"/>
              <a:t>  	}  </a:t>
            </a:r>
          </a:p>
          <a:p>
            <a:pPr marL="0" indent="0">
              <a:buNone/>
            </a:pPr>
            <a:r>
              <a:rPr lang="en-US" sz="1800" dirty="0"/>
              <a:t>}</a:t>
            </a:r>
          </a:p>
          <a:p>
            <a:pPr marL="0" indent="0">
              <a:buNone/>
            </a:pPr>
            <a:r>
              <a:rPr lang="en-US" sz="1800" dirty="0" err="1"/>
              <a:t>javac</a:t>
            </a:r>
            <a:r>
              <a:rPr lang="en-US" sz="1800" dirty="0"/>
              <a:t> Main.java</a:t>
            </a:r>
          </a:p>
          <a:p>
            <a:pPr marL="0" indent="0">
              <a:buNone/>
            </a:pPr>
            <a:r>
              <a:rPr lang="en-US" sz="1800" dirty="0"/>
              <a:t>java Main 1 8</a:t>
            </a:r>
          </a:p>
          <a:p>
            <a:pPr marL="0" indent="0">
              <a:buNone/>
            </a:pPr>
            <a:endParaRPr lang="en-US" sz="1800" dirty="0"/>
          </a:p>
          <a:p>
            <a:pPr marL="0" indent="0">
              <a:buNone/>
            </a:pPr>
            <a:endParaRPr lang="en-US" sz="1800" b="1" dirty="0"/>
          </a:p>
        </p:txBody>
      </p:sp>
    </p:spTree>
    <p:extLst>
      <p:ext uri="{BB962C8B-B14F-4D97-AF65-F5344CB8AC3E}">
        <p14:creationId xmlns:p14="http://schemas.microsoft.com/office/powerpoint/2010/main" val="1295171831"/>
      </p:ext>
    </p:extLst>
  </p:cSld>
  <p:clrMapOvr>
    <a:masterClrMapping/>
  </p:clrMapOvr>
  <p:transition spd="slow">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buNone/>
            </a:pPr>
            <a:r>
              <a:rPr lang="en-IN" sz="1800" dirty="0"/>
              <a:t>compile by &gt; </a:t>
            </a:r>
            <a:r>
              <a:rPr lang="en-IN" sz="1800" dirty="0" err="1"/>
              <a:t>javac</a:t>
            </a:r>
            <a:r>
              <a:rPr lang="en-IN" sz="1800" dirty="0"/>
              <a:t> Main.java  </a:t>
            </a:r>
          </a:p>
          <a:p>
            <a:pPr marL="0" indent="0">
              <a:buNone/>
            </a:pPr>
            <a:r>
              <a:rPr lang="en-IN" sz="1800" dirty="0"/>
              <a:t>run by &gt; java Main 1 8</a:t>
            </a:r>
          </a:p>
          <a:p>
            <a:pPr marL="0" indent="0">
              <a:buNone/>
            </a:pPr>
            <a:endParaRPr lang="en-IN" sz="1800" dirty="0"/>
          </a:p>
          <a:p>
            <a:pPr marL="0" indent="0">
              <a:buNone/>
            </a:pPr>
            <a:r>
              <a:rPr lang="en-IN" sz="1800" dirty="0"/>
              <a:t>Output : 9 </a:t>
            </a:r>
          </a:p>
          <a:p>
            <a:pPr marL="0" indent="0">
              <a:buNone/>
            </a:pPr>
            <a:endParaRPr lang="en-IN" sz="1800" dirty="0"/>
          </a:p>
          <a:p>
            <a:pPr marL="0" indent="0">
              <a:buNone/>
            </a:pPr>
            <a:r>
              <a:rPr lang="en-IN" sz="1800" dirty="0"/>
              <a:t>Integer is a class and </a:t>
            </a:r>
            <a:r>
              <a:rPr lang="en-IN" sz="1800" dirty="0" err="1"/>
              <a:t>parseInt</a:t>
            </a:r>
            <a:r>
              <a:rPr lang="en-IN" sz="1800" dirty="0"/>
              <a:t> is a static function in the class Integer </a:t>
            </a:r>
            <a:r>
              <a:rPr lang="en-IN" sz="1800" dirty="0" err="1"/>
              <a:t>i.e</a:t>
            </a:r>
            <a:r>
              <a:rPr lang="en-IN" sz="1800" dirty="0"/>
              <a:t>, </a:t>
            </a:r>
            <a:r>
              <a:rPr lang="en-IN" sz="1800" dirty="0" err="1"/>
              <a:t>Integer.parseInt</a:t>
            </a:r>
            <a:r>
              <a:rPr lang="en-IN" sz="1800" dirty="0"/>
              <a:t>().</a:t>
            </a:r>
          </a:p>
          <a:p>
            <a:pPr marL="0" indent="0">
              <a:buNone/>
            </a:pPr>
            <a:endParaRPr lang="en-IN" sz="1800" dirty="0"/>
          </a:p>
          <a:p>
            <a:pPr marL="0" indent="0">
              <a:buNone/>
            </a:pPr>
            <a:r>
              <a:rPr lang="en-IN" sz="1800" dirty="0"/>
              <a:t>This function converts a string to integer.</a:t>
            </a:r>
          </a:p>
        </p:txBody>
      </p:sp>
    </p:spTree>
    <p:extLst>
      <p:ext uri="{BB962C8B-B14F-4D97-AF65-F5344CB8AC3E}">
        <p14:creationId xmlns:p14="http://schemas.microsoft.com/office/powerpoint/2010/main" val="29953662"/>
      </p:ext>
    </p:extLst>
  </p:cSld>
  <p:clrMapOvr>
    <a:masterClrMapping/>
  </p:clrMapOvr>
  <p:transition spd="slow">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buNone/>
            </a:pPr>
            <a:r>
              <a:rPr lang="en-IN" sz="1800" b="1" dirty="0"/>
              <a:t> Predict the </a:t>
            </a:r>
            <a:r>
              <a:rPr lang="en-IN" sz="1800" b="1" dirty="0" smtClean="0"/>
              <a:t>output</a:t>
            </a:r>
          </a:p>
          <a:p>
            <a:pPr marL="0" indent="0">
              <a:buNone/>
            </a:pPr>
            <a:r>
              <a:rPr lang="en-US" sz="1800" dirty="0"/>
              <a:t>class A</a:t>
            </a:r>
          </a:p>
          <a:p>
            <a:pPr marL="0" indent="0">
              <a:buNone/>
            </a:pPr>
            <a:r>
              <a:rPr lang="en-US" sz="1800" dirty="0"/>
              <a:t>{  </a:t>
            </a:r>
          </a:p>
          <a:p>
            <a:pPr marL="0" indent="0">
              <a:buNone/>
            </a:pPr>
            <a:r>
              <a:rPr lang="en-US" sz="1800" dirty="0"/>
              <a:t>     public static void main(String </a:t>
            </a:r>
            <a:r>
              <a:rPr lang="en-US" sz="1800" dirty="0" err="1"/>
              <a:t>args</a:t>
            </a:r>
            <a:r>
              <a:rPr lang="en-US" sz="1800" dirty="0"/>
              <a:t>[])</a:t>
            </a:r>
          </a:p>
          <a:p>
            <a:pPr marL="0" indent="0">
              <a:buNone/>
            </a:pPr>
            <a:r>
              <a:rPr lang="en-US" sz="1800" dirty="0"/>
              <a:t>     {  </a:t>
            </a:r>
          </a:p>
          <a:p>
            <a:pPr marL="0" indent="0">
              <a:buNone/>
            </a:pPr>
            <a:r>
              <a:rPr lang="en-US" sz="1800" dirty="0"/>
              <a:t>           </a:t>
            </a:r>
            <a:r>
              <a:rPr lang="en-US" sz="1800" dirty="0" err="1"/>
              <a:t>System.out.println</a:t>
            </a:r>
            <a:r>
              <a:rPr lang="en-US" sz="1800" dirty="0"/>
              <a:t>(</a:t>
            </a:r>
            <a:r>
              <a:rPr lang="en-US" sz="1800" dirty="0" err="1"/>
              <a:t>args</a:t>
            </a:r>
            <a:r>
              <a:rPr lang="en-US" sz="1800" dirty="0"/>
              <a:t>[0]+</a:t>
            </a:r>
            <a:r>
              <a:rPr lang="en-US" sz="1800" dirty="0" err="1"/>
              <a:t>args</a:t>
            </a:r>
            <a:r>
              <a:rPr lang="en-US" sz="1800" dirty="0"/>
              <a:t>[1]);  </a:t>
            </a:r>
          </a:p>
          <a:p>
            <a:pPr marL="0" indent="0">
              <a:buNone/>
            </a:pPr>
            <a:r>
              <a:rPr lang="en-US" sz="1800" dirty="0"/>
              <a:t>     }  </a:t>
            </a:r>
          </a:p>
          <a:p>
            <a:pPr marL="0" indent="0">
              <a:buNone/>
            </a:pPr>
            <a:r>
              <a:rPr lang="en-US" sz="1800" dirty="0" smtClean="0"/>
              <a:t>}</a:t>
            </a:r>
          </a:p>
          <a:p>
            <a:pPr marL="0" indent="0">
              <a:buNone/>
            </a:pPr>
            <a:r>
              <a:rPr lang="en-US" sz="1800" dirty="0" err="1"/>
              <a:t>javac</a:t>
            </a:r>
            <a:r>
              <a:rPr lang="en-US" sz="1800" dirty="0"/>
              <a:t> Main.java</a:t>
            </a:r>
          </a:p>
          <a:p>
            <a:pPr marL="0" indent="0">
              <a:buNone/>
            </a:pPr>
            <a:r>
              <a:rPr lang="en-US" sz="1800" dirty="0"/>
              <a:t>java Main </a:t>
            </a:r>
            <a:r>
              <a:rPr lang="en-US" sz="1800" dirty="0" err="1"/>
              <a:t>Hai</a:t>
            </a:r>
            <a:r>
              <a:rPr lang="en-US" sz="1800" dirty="0"/>
              <a:t> Hello</a:t>
            </a:r>
          </a:p>
          <a:p>
            <a:pPr marL="0" indent="0">
              <a:buNone/>
            </a:pPr>
            <a:endParaRPr lang="en-US" sz="1800" dirty="0"/>
          </a:p>
          <a:p>
            <a:pPr marL="0" indent="0">
              <a:buNone/>
            </a:pPr>
            <a:endParaRPr lang="en-US" sz="1800" dirty="0"/>
          </a:p>
          <a:p>
            <a:pPr marL="0" indent="0">
              <a:buNone/>
            </a:pPr>
            <a:endParaRPr lang="en-IN" sz="1800" b="1" dirty="0"/>
          </a:p>
        </p:txBody>
      </p:sp>
    </p:spTree>
    <p:extLst>
      <p:ext uri="{BB962C8B-B14F-4D97-AF65-F5344CB8AC3E}">
        <p14:creationId xmlns:p14="http://schemas.microsoft.com/office/powerpoint/2010/main" val="2696545138"/>
      </p:ext>
    </p:extLst>
  </p:cSld>
  <p:clrMapOvr>
    <a:masterClrMapping/>
  </p:clrMapOvr>
  <p:transition spd="slow">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buNone/>
            </a:pPr>
            <a:r>
              <a:rPr lang="en-IN" sz="1800" dirty="0"/>
              <a:t>compile by &gt; </a:t>
            </a:r>
            <a:r>
              <a:rPr lang="en-IN" sz="1800" dirty="0" err="1"/>
              <a:t>javac</a:t>
            </a:r>
            <a:r>
              <a:rPr lang="en-IN" sz="1800" dirty="0"/>
              <a:t> Main.java  </a:t>
            </a:r>
          </a:p>
          <a:p>
            <a:pPr marL="0" indent="0">
              <a:buNone/>
            </a:pPr>
            <a:r>
              <a:rPr lang="en-IN" sz="1800" dirty="0"/>
              <a:t>run by &gt; java Main </a:t>
            </a:r>
            <a:r>
              <a:rPr lang="en-IN" sz="1800" dirty="0" err="1"/>
              <a:t>Hai</a:t>
            </a:r>
            <a:r>
              <a:rPr lang="en-IN" sz="1800" dirty="0"/>
              <a:t> Hello</a:t>
            </a:r>
          </a:p>
          <a:p>
            <a:pPr marL="0" indent="0">
              <a:buNone/>
            </a:pPr>
            <a:endParaRPr lang="en-IN" sz="1800" dirty="0"/>
          </a:p>
          <a:p>
            <a:pPr marL="0" indent="0">
              <a:buNone/>
            </a:pPr>
            <a:r>
              <a:rPr lang="en-IN" sz="1800" dirty="0"/>
              <a:t>Output : </a:t>
            </a:r>
            <a:r>
              <a:rPr lang="en-IN" sz="1800" dirty="0" err="1"/>
              <a:t>Hai</a:t>
            </a:r>
            <a:r>
              <a:rPr lang="en-IN" sz="1800" dirty="0"/>
              <a:t> Hello</a:t>
            </a:r>
          </a:p>
          <a:p>
            <a:pPr marL="0" indent="0">
              <a:buNone/>
            </a:pPr>
            <a:endParaRPr lang="en-IN" sz="1800" dirty="0"/>
          </a:p>
          <a:p>
            <a:pPr marL="0" indent="0">
              <a:buNone/>
            </a:pPr>
            <a:r>
              <a:rPr lang="en-IN" sz="1800" dirty="0"/>
              <a:t>No need of any function, as already it is in String.</a:t>
            </a:r>
          </a:p>
        </p:txBody>
      </p:sp>
    </p:spTree>
    <p:extLst>
      <p:ext uri="{BB962C8B-B14F-4D97-AF65-F5344CB8AC3E}">
        <p14:creationId xmlns:p14="http://schemas.microsoft.com/office/powerpoint/2010/main" val="2712652581"/>
      </p:ext>
    </p:extLst>
  </p:cSld>
  <p:clrMapOvr>
    <a:masterClrMapping/>
  </p:clrMapOvr>
  <p:transition spd="slow">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562600"/>
          </a:xfrm>
        </p:spPr>
        <p:txBody>
          <a:bodyPr>
            <a:noAutofit/>
          </a:bodyPr>
          <a:lstStyle/>
          <a:p>
            <a:pPr marL="0" indent="0">
              <a:buNone/>
            </a:pPr>
            <a:r>
              <a:rPr lang="en-IN" sz="1800" dirty="0"/>
              <a:t>compile by &gt; </a:t>
            </a:r>
            <a:r>
              <a:rPr lang="en-IN" sz="1800" dirty="0" err="1"/>
              <a:t>javac</a:t>
            </a:r>
            <a:r>
              <a:rPr lang="en-IN" sz="1800" dirty="0"/>
              <a:t> Main.java  </a:t>
            </a:r>
          </a:p>
          <a:p>
            <a:pPr marL="0" indent="0">
              <a:buNone/>
            </a:pPr>
            <a:r>
              <a:rPr lang="en-IN" sz="1800" dirty="0"/>
              <a:t>run by &gt; java Main </a:t>
            </a:r>
            <a:r>
              <a:rPr lang="en-IN" sz="1800" dirty="0" err="1"/>
              <a:t>Hai</a:t>
            </a:r>
            <a:r>
              <a:rPr lang="en-IN" sz="1800" dirty="0"/>
              <a:t> Hello</a:t>
            </a:r>
          </a:p>
          <a:p>
            <a:pPr marL="0" indent="0">
              <a:buNone/>
            </a:pPr>
            <a:endParaRPr lang="en-IN" sz="1800" dirty="0"/>
          </a:p>
          <a:p>
            <a:pPr marL="0" indent="0">
              <a:buNone/>
            </a:pPr>
            <a:r>
              <a:rPr lang="en-IN" sz="1800" dirty="0"/>
              <a:t>Output : </a:t>
            </a:r>
            <a:r>
              <a:rPr lang="en-IN" sz="1800" dirty="0" err="1"/>
              <a:t>Hai</a:t>
            </a:r>
            <a:r>
              <a:rPr lang="en-IN" sz="1800" dirty="0"/>
              <a:t> Hello</a:t>
            </a:r>
          </a:p>
          <a:p>
            <a:pPr marL="0" indent="0">
              <a:buNone/>
            </a:pPr>
            <a:endParaRPr lang="en-IN" sz="1800" dirty="0"/>
          </a:p>
          <a:p>
            <a:pPr marL="0" indent="0">
              <a:buNone/>
            </a:pPr>
            <a:r>
              <a:rPr lang="en-IN" sz="1800" dirty="0"/>
              <a:t>No need of any function, as already it is in String.</a:t>
            </a:r>
          </a:p>
        </p:txBody>
      </p:sp>
    </p:spTree>
    <p:extLst>
      <p:ext uri="{BB962C8B-B14F-4D97-AF65-F5344CB8AC3E}">
        <p14:creationId xmlns:p14="http://schemas.microsoft.com/office/powerpoint/2010/main" val="44931077"/>
      </p:ext>
    </p:extLst>
  </p:cSld>
  <p:clrMapOvr>
    <a:masterClrMapping/>
  </p:clrMapOvr>
  <p:transition spd="slow">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3276600" y="3112579"/>
            <a:ext cx="3114111" cy="621221"/>
          </a:xfrm>
        </p:spPr>
        <p:txBody>
          <a:bodyPr>
            <a:noAutofit/>
          </a:bodyPr>
          <a:lstStyle/>
          <a:p>
            <a:pPr marL="0" indent="0" algn="ctr">
              <a:buNone/>
            </a:pPr>
            <a:r>
              <a:rPr lang="en-IN" sz="2800" b="1" dirty="0" smtClean="0"/>
              <a:t>Thank You …</a:t>
            </a:r>
            <a:endParaRPr lang="en-IN" sz="2800" b="1" dirty="0"/>
          </a:p>
        </p:txBody>
      </p:sp>
    </p:spTree>
    <p:extLst>
      <p:ext uri="{BB962C8B-B14F-4D97-AF65-F5344CB8AC3E}">
        <p14:creationId xmlns:p14="http://schemas.microsoft.com/office/powerpoint/2010/main" val="2387026520"/>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54C18AF-5BF6-42F4-8935-710C2BEF4171}"/>
              </a:ext>
            </a:extLst>
          </p:cNvPr>
          <p:cNvSpPr>
            <a:spLocks noGrp="1"/>
          </p:cNvSpPr>
          <p:nvPr>
            <p:ph idx="1"/>
          </p:nvPr>
        </p:nvSpPr>
        <p:spPr>
          <a:xfrm>
            <a:off x="609600" y="914400"/>
            <a:ext cx="8077200" cy="5410200"/>
          </a:xfrm>
        </p:spPr>
        <p:txBody>
          <a:bodyPr>
            <a:noAutofit/>
          </a:bodyPr>
          <a:lstStyle/>
          <a:p>
            <a:pPr marL="468000" indent="-468000" algn="just">
              <a:lnSpc>
                <a:spcPct val="120000"/>
              </a:lnSpc>
              <a:spcBef>
                <a:spcPts val="500"/>
              </a:spcBef>
              <a:spcAft>
                <a:spcPts val="500"/>
              </a:spcAft>
            </a:pPr>
            <a:r>
              <a:rPr lang="en-IN" dirty="0"/>
              <a:t>Using a text editor and compiling from the command line is the most basic way of creating a Java program, but there are tools available to make it easier to create Java programs called </a:t>
            </a:r>
            <a:r>
              <a:rPr lang="en-IN" dirty="0" smtClean="0"/>
              <a:t>IDEs</a:t>
            </a:r>
          </a:p>
          <a:p>
            <a:pPr marL="468000" indent="-468000" algn="just">
              <a:lnSpc>
                <a:spcPct val="120000"/>
              </a:lnSpc>
              <a:spcBef>
                <a:spcPts val="500"/>
              </a:spcBef>
              <a:spcAft>
                <a:spcPts val="500"/>
              </a:spcAft>
            </a:pPr>
            <a:r>
              <a:rPr lang="en-IN" dirty="0" err="1" smtClean="0"/>
              <a:t>Netbeans</a:t>
            </a:r>
            <a:r>
              <a:rPr lang="en-IN" dirty="0" smtClean="0"/>
              <a:t> </a:t>
            </a:r>
            <a:r>
              <a:rPr lang="en-IN" dirty="0"/>
              <a:t>is an IDE from Oracle, the current owners of the Java language, and thus, is very easy to use with Java.</a:t>
            </a:r>
          </a:p>
          <a:p>
            <a:pPr marL="468000" indent="-468000" algn="just">
              <a:lnSpc>
                <a:spcPct val="120000"/>
              </a:lnSpc>
              <a:spcBef>
                <a:spcPts val="500"/>
              </a:spcBef>
              <a:spcAft>
                <a:spcPts val="500"/>
              </a:spcAft>
            </a:pPr>
            <a:r>
              <a:rPr lang="en-IN" dirty="0"/>
              <a:t>If you install </a:t>
            </a:r>
            <a:r>
              <a:rPr lang="en-IN" dirty="0" err="1"/>
              <a:t>Netbeans</a:t>
            </a:r>
            <a:r>
              <a:rPr lang="en-IN" dirty="0"/>
              <a:t>, it will guide you through installing the JDK</a:t>
            </a:r>
          </a:p>
          <a:p>
            <a:pPr marL="468000" indent="-468000" algn="just">
              <a:lnSpc>
                <a:spcPct val="120000"/>
              </a:lnSpc>
              <a:spcBef>
                <a:spcPts val="500"/>
              </a:spcBef>
              <a:spcAft>
                <a:spcPts val="500"/>
              </a:spcAft>
            </a:pPr>
            <a:r>
              <a:rPr lang="en-IN" dirty="0"/>
              <a:t>Eclipse is a third-party open-source IDE that is very powerful and popular.</a:t>
            </a:r>
          </a:p>
          <a:p>
            <a:pPr marL="468000" indent="-468000" algn="just">
              <a:lnSpc>
                <a:spcPct val="120000"/>
              </a:lnSpc>
              <a:spcBef>
                <a:spcPts val="500"/>
              </a:spcBef>
              <a:spcAft>
                <a:spcPts val="500"/>
              </a:spcAft>
            </a:pPr>
            <a:r>
              <a:rPr lang="en-IN" dirty="0"/>
              <a:t>You may need to install the JDK successfully before installing Eclipse.</a:t>
            </a:r>
          </a:p>
          <a:p>
            <a:pPr marL="468000" indent="-468000" algn="just">
              <a:lnSpc>
                <a:spcPct val="120000"/>
              </a:lnSpc>
              <a:spcBef>
                <a:spcPts val="500"/>
              </a:spcBef>
              <a:spcAft>
                <a:spcPts val="500"/>
              </a:spcAft>
            </a:pPr>
            <a:endParaRPr lang="en-IN" dirty="0"/>
          </a:p>
        </p:txBody>
      </p:sp>
    </p:spTree>
    <p:extLst>
      <p:ext uri="{BB962C8B-B14F-4D97-AF65-F5344CB8AC3E}">
        <p14:creationId xmlns:p14="http://schemas.microsoft.com/office/powerpoint/2010/main" val="4217014394"/>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837873"/>
            <a:ext cx="8077200" cy="1200727"/>
          </a:xfrm>
        </p:spPr>
        <p:txBody>
          <a:bodyPr>
            <a:noAutofit/>
          </a:bodyPr>
          <a:lstStyle/>
          <a:p>
            <a:r>
              <a:rPr lang="en-US" sz="3200" b="1" dirty="0">
                <a:latin typeface="+mn-lt"/>
              </a:rPr>
              <a:t>HOW JAVA IS PLATFORM-INDEPENDENT?</a:t>
            </a:r>
          </a:p>
        </p:txBody>
      </p:sp>
    </p:spTree>
    <p:extLst>
      <p:ext uri="{BB962C8B-B14F-4D97-AF65-F5344CB8AC3E}">
        <p14:creationId xmlns:p14="http://schemas.microsoft.com/office/powerpoint/2010/main" val="3773390238"/>
      </p:ext>
    </p:extLst>
  </p:cSld>
  <p:clrMapOvr>
    <a:masterClrMapping/>
  </p:clrMapOvr>
  <p:transition spd="slow">
    <p:blinds dir="vert"/>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3" id="{F1E59B11-9CF5-4456-816A-FC69754ED7CC}" vid="{26E5F4DA-0996-4936-87C6-2D7B297F8B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4282</Words>
  <Application>Microsoft Office PowerPoint</Application>
  <PresentationFormat>On-screen Show (4:3)</PresentationFormat>
  <Paragraphs>1181</Paragraphs>
  <Slides>77</Slides>
  <Notes>74</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Smart_ppt_Theme</vt:lpstr>
      <vt:lpstr>JAVA FUNDAMENTALS</vt:lpstr>
      <vt:lpstr>Things you will need</vt:lpstr>
      <vt:lpstr>Setting Temporary Java Path</vt:lpstr>
      <vt:lpstr>Setting Permanent Java Path</vt:lpstr>
      <vt:lpstr>Compiling and Running From Command Line</vt:lpstr>
      <vt:lpstr>PowerPoint Presentation</vt:lpstr>
      <vt:lpstr>Integrated Development Environment (IDE)</vt:lpstr>
      <vt:lpstr>PowerPoint Presentation</vt:lpstr>
      <vt:lpstr>HOW JAVA IS PLATFORM-INDEPENDENT?</vt:lpstr>
      <vt:lpstr>PowerPoint Presentation</vt:lpstr>
      <vt:lpstr>PowerPoint Presentation</vt:lpstr>
      <vt:lpstr>PowerPoint Presentation</vt:lpstr>
      <vt:lpstr>WHAT IS JDK, JRE AND JVM?</vt:lpstr>
      <vt:lpstr>PowerPoint Presentation</vt:lpstr>
      <vt:lpstr>PowerPoint Presentation</vt:lpstr>
      <vt:lpstr>DIFFERENCE BETWEEN JDK,JRE &amp; JVM</vt:lpstr>
      <vt:lpstr>PowerPoint Presentation</vt:lpstr>
      <vt:lpstr>Syntax vs Semantic Error</vt:lpstr>
      <vt:lpstr>Syntax Error</vt:lpstr>
      <vt:lpstr>Semantic Error</vt:lpstr>
      <vt:lpstr>Structure of the program</vt:lpstr>
      <vt:lpstr>PowerPoint Presentation</vt:lpstr>
      <vt:lpstr>PowerPoint Presentation</vt:lpstr>
      <vt:lpstr>Data types in c++</vt:lpstr>
      <vt:lpstr>Data types modifiers in c++</vt:lpstr>
      <vt:lpstr>Data types in Java</vt:lpstr>
      <vt:lpstr>WHY CHAR REQUIRES 2 BYTES IN JAVA?</vt:lpstr>
      <vt:lpstr>PowerPoint Presentation</vt:lpstr>
      <vt:lpstr>PowerPoint Presentation</vt:lpstr>
      <vt:lpstr>IS STRING A NINTH TYPE?</vt:lpstr>
      <vt:lpstr>PowerPoint Presentation</vt:lpstr>
      <vt:lpstr>WHY DO WE NEED DATA-TYPES?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2016-08-04T05:36:12Z</dcterms:created>
  <dcterms:modified xsi:type="dcterms:W3CDTF">2021-08-17T08:44:07Z</dcterms:modified>
</cp:coreProperties>
</file>