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1"/>
  </p:sldMasterIdLst>
  <p:notesMasterIdLst>
    <p:notesMasterId r:id="rId71"/>
  </p:notesMasterIdLst>
  <p:handoutMasterIdLst>
    <p:handoutMasterId r:id="rId72"/>
  </p:handoutMasterIdLst>
  <p:sldIdLst>
    <p:sldId id="259" r:id="rId2"/>
    <p:sldId id="972" r:id="rId3"/>
    <p:sldId id="973" r:id="rId4"/>
    <p:sldId id="974" r:id="rId5"/>
    <p:sldId id="975" r:id="rId6"/>
    <p:sldId id="976" r:id="rId7"/>
    <p:sldId id="977" r:id="rId8"/>
    <p:sldId id="978" r:id="rId9"/>
    <p:sldId id="979" r:id="rId10"/>
    <p:sldId id="980" r:id="rId11"/>
    <p:sldId id="981" r:id="rId12"/>
    <p:sldId id="982" r:id="rId13"/>
    <p:sldId id="983" r:id="rId14"/>
    <p:sldId id="984" r:id="rId15"/>
    <p:sldId id="985" r:id="rId16"/>
    <p:sldId id="986" r:id="rId17"/>
    <p:sldId id="987" r:id="rId18"/>
    <p:sldId id="988" r:id="rId19"/>
    <p:sldId id="989" r:id="rId20"/>
    <p:sldId id="990" r:id="rId21"/>
    <p:sldId id="991" r:id="rId22"/>
    <p:sldId id="992" r:id="rId23"/>
    <p:sldId id="993" r:id="rId24"/>
    <p:sldId id="994" r:id="rId25"/>
    <p:sldId id="995" r:id="rId26"/>
    <p:sldId id="1022" r:id="rId27"/>
    <p:sldId id="996" r:id="rId28"/>
    <p:sldId id="997" r:id="rId29"/>
    <p:sldId id="998" r:id="rId30"/>
    <p:sldId id="999" r:id="rId31"/>
    <p:sldId id="1023" r:id="rId32"/>
    <p:sldId id="1024" r:id="rId33"/>
    <p:sldId id="1001" r:id="rId34"/>
    <p:sldId id="1002" r:id="rId35"/>
    <p:sldId id="1003" r:id="rId36"/>
    <p:sldId id="1004" r:id="rId37"/>
    <p:sldId id="1005" r:id="rId38"/>
    <p:sldId id="1006" r:id="rId39"/>
    <p:sldId id="1025" r:id="rId40"/>
    <p:sldId id="1007" r:id="rId41"/>
    <p:sldId id="1026" r:id="rId42"/>
    <p:sldId id="1008" r:id="rId43"/>
    <p:sldId id="1027" r:id="rId44"/>
    <p:sldId id="1009" r:id="rId45"/>
    <p:sldId id="1028" r:id="rId46"/>
    <p:sldId id="1010" r:id="rId47"/>
    <p:sldId id="1029" r:id="rId48"/>
    <p:sldId id="1011" r:id="rId49"/>
    <p:sldId id="1030" r:id="rId50"/>
    <p:sldId id="1012" r:id="rId51"/>
    <p:sldId id="1031" r:id="rId52"/>
    <p:sldId id="1013" r:id="rId53"/>
    <p:sldId id="1032" r:id="rId54"/>
    <p:sldId id="1014" r:id="rId55"/>
    <p:sldId id="1033" r:id="rId56"/>
    <p:sldId id="1015" r:id="rId57"/>
    <p:sldId id="1034" r:id="rId58"/>
    <p:sldId id="1016" r:id="rId59"/>
    <p:sldId id="1035" r:id="rId60"/>
    <p:sldId id="1017" r:id="rId61"/>
    <p:sldId id="1036" r:id="rId62"/>
    <p:sldId id="1018" r:id="rId63"/>
    <p:sldId id="1037" r:id="rId64"/>
    <p:sldId id="1019" r:id="rId65"/>
    <p:sldId id="1038" r:id="rId66"/>
    <p:sldId id="1020" r:id="rId67"/>
    <p:sldId id="1039" r:id="rId68"/>
    <p:sldId id="1021" r:id="rId69"/>
    <p:sldId id="967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/>
        </p14:section>
        <p14:section name="Untitled Section" id="{626CD85F-AB9A-4856-B148-BBB4BF46DB5D}">
          <p14:sldIdLst>
            <p14:sldId id="259"/>
            <p14:sldId id="972"/>
            <p14:sldId id="973"/>
            <p14:sldId id="974"/>
            <p14:sldId id="975"/>
            <p14:sldId id="976"/>
            <p14:sldId id="977"/>
            <p14:sldId id="978"/>
            <p14:sldId id="979"/>
            <p14:sldId id="980"/>
            <p14:sldId id="981"/>
            <p14:sldId id="982"/>
            <p14:sldId id="983"/>
            <p14:sldId id="984"/>
            <p14:sldId id="985"/>
            <p14:sldId id="986"/>
            <p14:sldId id="987"/>
            <p14:sldId id="988"/>
            <p14:sldId id="989"/>
            <p14:sldId id="990"/>
            <p14:sldId id="991"/>
            <p14:sldId id="992"/>
            <p14:sldId id="993"/>
            <p14:sldId id="994"/>
            <p14:sldId id="995"/>
            <p14:sldId id="1022"/>
            <p14:sldId id="996"/>
            <p14:sldId id="997"/>
            <p14:sldId id="998"/>
            <p14:sldId id="999"/>
            <p14:sldId id="1023"/>
            <p14:sldId id="1024"/>
            <p14:sldId id="1001"/>
            <p14:sldId id="1002"/>
            <p14:sldId id="1003"/>
            <p14:sldId id="1004"/>
            <p14:sldId id="1005"/>
            <p14:sldId id="1006"/>
            <p14:sldId id="1025"/>
            <p14:sldId id="1007"/>
            <p14:sldId id="1026"/>
            <p14:sldId id="1008"/>
            <p14:sldId id="1027"/>
            <p14:sldId id="1009"/>
            <p14:sldId id="1028"/>
            <p14:sldId id="1010"/>
            <p14:sldId id="1029"/>
            <p14:sldId id="1011"/>
            <p14:sldId id="1030"/>
            <p14:sldId id="1012"/>
            <p14:sldId id="1031"/>
            <p14:sldId id="1013"/>
            <p14:sldId id="1032"/>
            <p14:sldId id="1014"/>
            <p14:sldId id="1033"/>
            <p14:sldId id="1015"/>
            <p14:sldId id="1034"/>
            <p14:sldId id="1016"/>
            <p14:sldId id="1035"/>
            <p14:sldId id="1017"/>
            <p14:sldId id="1036"/>
            <p14:sldId id="1018"/>
            <p14:sldId id="1037"/>
            <p14:sldId id="1019"/>
            <p14:sldId id="1038"/>
            <p14:sldId id="1020"/>
            <p14:sldId id="1039"/>
            <p14:sldId id="1021"/>
            <p14:sldId id="967"/>
          </p14:sldIdLst>
        </p14:section>
        <p14:section name="Appendix" id="{E35CCD6A-2288-476E-BC93-C75323AE1F32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DFF"/>
    <a:srgbClr val="D5DE24"/>
    <a:srgbClr val="D9FF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9" autoAdjust="0"/>
    <p:restoredTop sz="88225" autoAdjust="0"/>
  </p:normalViewPr>
  <p:slideViewPr>
    <p:cSldViewPr>
      <p:cViewPr>
        <p:scale>
          <a:sx n="75" d="100"/>
          <a:sy n="75" d="100"/>
        </p:scale>
        <p:origin x="-1140" y="126"/>
      </p:cViewPr>
      <p:guideLst>
        <p:guide orient="horz" pos="2160"/>
        <p:guide orient="horz" pos="576"/>
        <p:guide pos="3072"/>
        <p:guide pos="384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72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4D088-C02B-4F78-987E-33593DD274A4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F00F3-9898-47DB-8404-FEBA10F2C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313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9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11"/>
          <p:cNvSpPr txBox="1">
            <a:spLocks noChangeArrowheads="1"/>
          </p:cNvSpPr>
          <p:nvPr userDrawn="1"/>
        </p:nvSpPr>
        <p:spPr bwMode="auto">
          <a:xfrm>
            <a:off x="6073538" y="6587867"/>
            <a:ext cx="29182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</a:t>
            </a:r>
            <a:r>
              <a:rPr lang="en-US" sz="1200" dirty="0" smtClean="0">
                <a:solidFill>
                  <a:srgbClr val="595959"/>
                </a:solidFill>
                <a:latin typeface="Cambria" panose="02040503050406030204" pitchFamily="18" charset="0"/>
              </a:rPr>
              <a:t>2021</a:t>
            </a:r>
            <a:r>
              <a:rPr lang="en-US" sz="1200" baseline="0" dirty="0" smtClean="0">
                <a:solidFill>
                  <a:srgbClr val="595959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 smtClean="0">
                <a:solidFill>
                  <a:srgbClr val="595959"/>
                </a:solidFill>
                <a:latin typeface="Cambria" panose="02040503050406030204" pitchFamily="18" charset="0"/>
              </a:rPr>
              <a:t>SMART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Training Resources Pvt. Ltd.</a:t>
            </a:r>
          </a:p>
        </p:txBody>
      </p:sp>
      <p:sp>
        <p:nvSpPr>
          <p:cNvPr id="7" name="TextBox 10"/>
          <p:cNvSpPr txBox="1">
            <a:spLocks noChangeArrowheads="1"/>
          </p:cNvSpPr>
          <p:nvPr userDrawn="1"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</p:spTree>
    <p:extLst>
      <p:ext uri="{BB962C8B-B14F-4D97-AF65-F5344CB8AC3E}">
        <p14:creationId xmlns:p14="http://schemas.microsoft.com/office/powerpoint/2010/main" val="125059480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02189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716161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19231172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989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42443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0458720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1511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4223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67119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6073538" y="6587867"/>
            <a:ext cx="29182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</a:t>
            </a:r>
            <a:r>
              <a:rPr lang="en-US" sz="1200" dirty="0" smtClean="0">
                <a:solidFill>
                  <a:srgbClr val="595959"/>
                </a:solidFill>
                <a:latin typeface="Cambria" panose="02040503050406030204" pitchFamily="18" charset="0"/>
              </a:rPr>
              <a:t>2021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SMART Training Resources Pvt.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transition spd="slow"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32502" y="3051149"/>
            <a:ext cx="6612396" cy="755703"/>
          </a:xfrm>
        </p:spPr>
        <p:txBody>
          <a:bodyPr/>
          <a:lstStyle/>
          <a:p>
            <a:r>
              <a:rPr kumimoji="1" lang="en-US" altLang="en-US" sz="3600" dirty="0" smtClean="0"/>
              <a:t> CONTROL STRUCTURES</a:t>
            </a:r>
            <a:endParaRPr lang="en-IN" sz="36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1" dirty="0"/>
              <a:t>switch </a:t>
            </a:r>
            <a:r>
              <a:rPr lang="en-US" sz="2000" b="1" dirty="0" smtClean="0"/>
              <a:t>statement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switch </a:t>
            </a:r>
            <a:r>
              <a:rPr lang="en-US" sz="2000" dirty="0"/>
              <a:t>is a type of conditional statement that executes only the matching condition out of the given input</a:t>
            </a:r>
            <a:r>
              <a:rPr lang="en-US" sz="2000" dirty="0" smtClean="0"/>
              <a:t>.</a:t>
            </a:r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                                                                                                                                                 </a:t>
            </a:r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b="1" dirty="0"/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b="1" dirty="0" smtClean="0"/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b="1" dirty="0"/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b="1" dirty="0" smtClean="0"/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b="1" dirty="0"/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b="1" dirty="0" smtClean="0"/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b="1" dirty="0"/>
          </a:p>
          <a:p>
            <a:pPr marL="468000" indent="-468000" algn="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1" dirty="0" smtClean="0"/>
              <a:t>contd..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3" name="Picture 2" descr="Image result for switch case java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0"/>
            <a:ext cx="5994400" cy="331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0866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59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switch </a:t>
            </a:r>
            <a:r>
              <a:rPr lang="en-US" b="1" dirty="0" smtClean="0"/>
              <a:t>statement</a:t>
            </a:r>
          </a:p>
          <a:p>
            <a:pPr marL="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switch </a:t>
            </a:r>
            <a:r>
              <a:rPr lang="en-US" dirty="0"/>
              <a:t>is a type of conditional statement that executes only the matching </a:t>
            </a:r>
            <a:r>
              <a:rPr lang="en-US" dirty="0" smtClean="0"/>
              <a:t>condition </a:t>
            </a:r>
            <a:r>
              <a:rPr lang="en-US" dirty="0"/>
              <a:t>out of the given input</a:t>
            </a:r>
            <a:r>
              <a:rPr lang="en-US" dirty="0" smtClean="0"/>
              <a:t>.</a:t>
            </a:r>
          </a:p>
          <a:p>
            <a:pPr marL="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switch</a:t>
            </a:r>
            <a:r>
              <a:rPr lang="en-US" dirty="0"/>
              <a:t>( expression </a:t>
            </a:r>
            <a:r>
              <a:rPr lang="en-US" dirty="0" smtClean="0"/>
              <a:t>)</a:t>
            </a:r>
          </a:p>
          <a:p>
            <a:pPr marL="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{ </a:t>
            </a:r>
          </a:p>
          <a:p>
            <a:pPr marL="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case case_selector1: </a:t>
            </a:r>
            <a:endParaRPr lang="en-US" dirty="0" smtClean="0"/>
          </a:p>
          <a:p>
            <a:pPr marL="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	statement1;// block </a:t>
            </a:r>
            <a:r>
              <a:rPr lang="en-US" dirty="0" smtClean="0"/>
              <a:t>1</a:t>
            </a:r>
          </a:p>
          <a:p>
            <a:pPr marL="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	break; </a:t>
            </a:r>
            <a:endParaRPr lang="en-US" dirty="0" smtClean="0"/>
          </a:p>
          <a:p>
            <a:pPr marL="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case case_selector2</a:t>
            </a:r>
            <a:r>
              <a:rPr lang="en-US" dirty="0" smtClean="0"/>
              <a:t>:</a:t>
            </a:r>
          </a:p>
          <a:p>
            <a:pPr marL="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	statement2;//block </a:t>
            </a:r>
            <a:r>
              <a:rPr lang="en-US" dirty="0" smtClean="0"/>
              <a:t>2</a:t>
            </a:r>
          </a:p>
          <a:p>
            <a:pPr marL="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}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where </a:t>
            </a:r>
            <a:r>
              <a:rPr lang="en-US" dirty="0"/>
              <a:t>expression is an integer, string or character expression </a:t>
            </a:r>
            <a:br>
              <a:rPr lang="en-US" dirty="0"/>
            </a:br>
            <a:r>
              <a:rPr lang="en-US" dirty="0"/>
              <a:t>case_selector1, case_selector2 and so on, are unique integer, string or character </a:t>
            </a:r>
            <a:r>
              <a:rPr lang="en-US" dirty="0" smtClean="0"/>
              <a:t>constants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smtClean="0"/>
              <a:t>		                                                                              </a:t>
            </a:r>
            <a:r>
              <a:rPr lang="en-US" b="1" dirty="0"/>
              <a:t>contd</a:t>
            </a:r>
            <a:r>
              <a:rPr lang="en-US" b="1" dirty="0" smtClean="0"/>
              <a:t>..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4980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4298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 smtClean="0">
                <a:latin typeface="+mj-lt"/>
              </a:rPr>
              <a:t>When </a:t>
            </a:r>
            <a:r>
              <a:rPr lang="en-US" sz="2000" b="1" dirty="0">
                <a:latin typeface="+mj-lt"/>
              </a:rPr>
              <a:t>a switch is encountered:</a:t>
            </a:r>
            <a:r>
              <a:rPr lang="en-US" sz="2000" dirty="0">
                <a:latin typeface="+mj-lt"/>
              </a:rPr>
              <a:t>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Java </a:t>
            </a:r>
            <a:r>
              <a:rPr lang="en-US" sz="2000" dirty="0">
                <a:latin typeface="+mj-lt"/>
              </a:rPr>
              <a:t>first evaluates the expression, and jumps to the case whose selector matches the value of the expression.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program executes the statements in order from that point on until a break statement is encountered, skipping then to the first statement after the end of the switch structure.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If </a:t>
            </a:r>
            <a:r>
              <a:rPr lang="en-US" sz="2000" dirty="0">
                <a:latin typeface="+mj-lt"/>
              </a:rPr>
              <a:t>none of the cases are satisfied, then the default block is executed. however, that the default part is optional. </a:t>
            </a:r>
          </a:p>
          <a:p>
            <a:pPr marL="468000" indent="-468000" algn="r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2000" dirty="0" smtClean="0">
                <a:latin typeface="+mj-lt"/>
                <a:ea typeface="ＭＳ Ｐゴシック" panose="020B0600070205080204" pitchFamily="34" charset="-128"/>
              </a:rPr>
              <a:t>                                                                                                                                  </a:t>
            </a:r>
            <a:r>
              <a:rPr lang="en-US" altLang="en-US" sz="2000" b="1" dirty="0">
                <a:latin typeface="+mj-lt"/>
                <a:ea typeface="ＭＳ Ｐゴシック" panose="020B0600070205080204" pitchFamily="34" charset="-128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4602210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686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b="1" dirty="0" smtClean="0"/>
              <a:t>Example</a:t>
            </a:r>
            <a:r>
              <a:rPr lang="en-US" sz="1700" b="1" dirty="0"/>
              <a:t>: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err="1"/>
              <a:t>int</a:t>
            </a:r>
            <a:r>
              <a:rPr lang="en-US" sz="1700" dirty="0"/>
              <a:t> mark = 90; 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switch(mark)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{ 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   case 100: 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   </a:t>
            </a:r>
            <a:r>
              <a:rPr lang="en-US" sz="1700" dirty="0" err="1"/>
              <a:t>System.out.println</a:t>
            </a:r>
            <a:r>
              <a:rPr lang="en-US" sz="1700" dirty="0"/>
              <a:t>(“Excellent!” ); 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   break; 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   case 90: 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   </a:t>
            </a:r>
            <a:r>
              <a:rPr lang="en-US" sz="1700" dirty="0" err="1"/>
              <a:t>System.out.println</a:t>
            </a:r>
            <a:r>
              <a:rPr lang="en-US" sz="1700" dirty="0"/>
              <a:t>(“ Very Good ” ); 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   break; 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   case 60: 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   </a:t>
            </a:r>
            <a:r>
              <a:rPr lang="en-US" sz="1700" dirty="0" err="1"/>
              <a:t>System.out.println</a:t>
            </a:r>
            <a:r>
              <a:rPr lang="en-US" sz="1700" dirty="0"/>
              <a:t>(“Study harder!” ); 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   break;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   default: 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   </a:t>
            </a:r>
            <a:r>
              <a:rPr lang="en-US" sz="1700" dirty="0" err="1"/>
              <a:t>System.out.println</a:t>
            </a:r>
            <a:r>
              <a:rPr lang="en-US" sz="1700" dirty="0"/>
              <a:t>(“Sorry, you failed.”);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  }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1700" b="1" dirty="0">
                <a:ea typeface="ＭＳ Ｐゴシック" panose="020B0600070205080204" pitchFamily="34" charset="-128"/>
              </a:rPr>
              <a:t>Output:  </a:t>
            </a:r>
            <a:r>
              <a:rPr lang="en-US" altLang="en-US" sz="1700" dirty="0">
                <a:ea typeface="ＭＳ Ｐゴシック" panose="020B0600070205080204" pitchFamily="34" charset="-128"/>
              </a:rPr>
              <a:t>Very Good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endParaRPr lang="en-US" altLang="en-US" sz="17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34410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137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b="1" dirty="0" smtClean="0"/>
              <a:t>Hands </a:t>
            </a:r>
            <a:r>
              <a:rPr lang="en-US" sz="2000" b="1" dirty="0"/>
              <a:t>On</a:t>
            </a:r>
          </a:p>
          <a:p>
            <a:pPr marL="468000" indent="-468000" algn="just">
              <a:lnSpc>
                <a:spcPct val="11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 smtClean="0"/>
              <a:t>1.	Government </a:t>
            </a:r>
            <a:r>
              <a:rPr lang="en-US" sz="2000" dirty="0"/>
              <a:t>has to check the Voter’s eligibility using decision control     </a:t>
            </a:r>
          </a:p>
          <a:p>
            <a:pPr marL="468000" indent="-468000" algn="just">
              <a:lnSpc>
                <a:spcPct val="11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       structures and </a:t>
            </a:r>
          </a:p>
          <a:p>
            <a:pPr marL="468000" indent="-468000" algn="just">
              <a:lnSpc>
                <a:spcPct val="11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 smtClean="0"/>
              <a:t>	User </a:t>
            </a:r>
            <a:r>
              <a:rPr lang="en-US" sz="2000" dirty="0"/>
              <a:t>should give the person’s age during run time</a:t>
            </a:r>
          </a:p>
          <a:p>
            <a:pPr marL="468000" indent="-468000" algn="just">
              <a:lnSpc>
                <a:spcPct val="11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 smtClean="0"/>
              <a:t>	variable </a:t>
            </a:r>
            <a:r>
              <a:rPr lang="en-US" sz="2000" dirty="0"/>
              <a:t>name: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personAge</a:t>
            </a:r>
            <a:r>
              <a:rPr lang="en-US" sz="2000" dirty="0"/>
              <a:t>;</a:t>
            </a:r>
          </a:p>
          <a:p>
            <a:pPr marL="468000" indent="-468000" algn="just">
              <a:lnSpc>
                <a:spcPct val="11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 smtClean="0"/>
              <a:t>	Validation</a:t>
            </a:r>
            <a:r>
              <a:rPr lang="en-US" sz="2000" dirty="0"/>
              <a:t>: Accept only Numbers (integers)</a:t>
            </a:r>
          </a:p>
          <a:p>
            <a:pPr marL="468000" indent="-468000" algn="just">
              <a:lnSpc>
                <a:spcPct val="11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 smtClean="0"/>
              <a:t>	</a:t>
            </a:r>
            <a:r>
              <a:rPr lang="en-US" sz="2000" b="1" dirty="0" smtClean="0"/>
              <a:t>Test </a:t>
            </a:r>
            <a:r>
              <a:rPr lang="en-US" sz="2000" b="1" dirty="0"/>
              <a:t>Case 1:</a:t>
            </a:r>
          </a:p>
          <a:p>
            <a:pPr marL="468000" indent="-468000" algn="just">
              <a:lnSpc>
                <a:spcPct val="11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 smtClean="0"/>
              <a:t>	Input</a:t>
            </a:r>
            <a:r>
              <a:rPr lang="en-US" sz="2000" dirty="0"/>
              <a:t>: Enter the Age:  12</a:t>
            </a:r>
          </a:p>
          <a:p>
            <a:pPr marL="468000" indent="-468000" algn="just">
              <a:lnSpc>
                <a:spcPct val="11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 smtClean="0"/>
              <a:t>	Output</a:t>
            </a:r>
            <a:r>
              <a:rPr lang="en-US" sz="2000" dirty="0"/>
              <a:t>: Not eligible for Voting</a:t>
            </a:r>
          </a:p>
          <a:p>
            <a:pPr marL="468000" indent="-468000" algn="just">
              <a:lnSpc>
                <a:spcPct val="11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 smtClean="0"/>
              <a:t>	</a:t>
            </a:r>
            <a:r>
              <a:rPr lang="en-US" sz="2000" b="1" dirty="0" smtClean="0"/>
              <a:t>Test </a:t>
            </a:r>
            <a:r>
              <a:rPr lang="en-US" sz="2000" b="1" dirty="0"/>
              <a:t>Case 2:</a:t>
            </a:r>
          </a:p>
          <a:p>
            <a:pPr marL="468000" indent="-468000" algn="just">
              <a:lnSpc>
                <a:spcPct val="11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 smtClean="0"/>
              <a:t>	Input</a:t>
            </a:r>
            <a:r>
              <a:rPr lang="en-US" sz="2000" dirty="0"/>
              <a:t>: Enter the Number of employees: *</a:t>
            </a:r>
          </a:p>
          <a:p>
            <a:pPr marL="468000" indent="-468000" algn="just">
              <a:lnSpc>
                <a:spcPct val="11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 smtClean="0"/>
              <a:t>	Output</a:t>
            </a:r>
            <a:r>
              <a:rPr lang="en-US" sz="2000" dirty="0"/>
              <a:t>: You are not eligible for </a:t>
            </a:r>
            <a:r>
              <a:rPr lang="en-US" sz="2000" dirty="0" smtClean="0"/>
              <a:t>Voting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99287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42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1" dirty="0" smtClean="0"/>
              <a:t>Hands </a:t>
            </a:r>
            <a:r>
              <a:rPr lang="en-US" sz="2000" b="1" dirty="0"/>
              <a:t>On</a:t>
            </a:r>
          </a:p>
          <a:p>
            <a:pPr marL="468000" indent="-468000" algn="just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2.	A </a:t>
            </a:r>
            <a:r>
              <a:rPr lang="en-US" sz="2000" dirty="0"/>
              <a:t>company decided to give bonus of 5% to employee if his/her year of service is more than 5 years.</a:t>
            </a:r>
          </a:p>
          <a:p>
            <a:pPr marL="468000" indent="-468000" algn="just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Ask </a:t>
            </a:r>
            <a:r>
              <a:rPr lang="en-US" sz="2000" dirty="0"/>
              <a:t>user for their salary and year of service and print the net bonus amount.</a:t>
            </a:r>
          </a:p>
          <a:p>
            <a:pPr marL="468000" indent="-468000" algn="just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</a:t>
            </a:r>
            <a:r>
              <a:rPr lang="en-US" sz="2000" b="1" dirty="0" smtClean="0"/>
              <a:t>Test </a:t>
            </a:r>
            <a:r>
              <a:rPr lang="en-US" sz="2000" b="1" dirty="0"/>
              <a:t>Case 1:</a:t>
            </a:r>
          </a:p>
          <a:p>
            <a:pPr marL="468000" indent="-468000" algn="just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Input</a:t>
            </a:r>
            <a:r>
              <a:rPr lang="en-US" sz="2000" dirty="0"/>
              <a:t>:  Enter the salary: 40000</a:t>
            </a:r>
          </a:p>
          <a:p>
            <a:pPr marL="468000" indent="-468000" algn="just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Year </a:t>
            </a:r>
            <a:r>
              <a:rPr lang="en-US" sz="2000" dirty="0"/>
              <a:t>of service: 6</a:t>
            </a:r>
          </a:p>
          <a:p>
            <a:pPr marL="468000" indent="-468000" algn="just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Output</a:t>
            </a:r>
            <a:r>
              <a:rPr lang="en-US" sz="2000" dirty="0"/>
              <a:t>: Bonus Amount: 2000</a:t>
            </a:r>
          </a:p>
          <a:p>
            <a:pPr marL="468000" indent="-468000" algn="just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</a:t>
            </a:r>
            <a:r>
              <a:rPr lang="en-US" sz="2000" b="1" dirty="0" smtClean="0"/>
              <a:t>Test </a:t>
            </a:r>
            <a:r>
              <a:rPr lang="en-US" sz="2000" b="1" dirty="0"/>
              <a:t>Case 2:</a:t>
            </a:r>
          </a:p>
          <a:p>
            <a:pPr marL="468000" indent="-468000" algn="just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Input</a:t>
            </a:r>
            <a:r>
              <a:rPr lang="en-US" sz="2000" dirty="0"/>
              <a:t>: Enter the salary: 40000</a:t>
            </a:r>
          </a:p>
          <a:p>
            <a:pPr marL="468000" indent="-468000" algn="just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Year </a:t>
            </a:r>
            <a:r>
              <a:rPr lang="en-US" sz="2000" dirty="0"/>
              <a:t>of service: 2</a:t>
            </a:r>
          </a:p>
          <a:p>
            <a:pPr marL="468000" indent="-468000" algn="just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Output</a:t>
            </a:r>
            <a:r>
              <a:rPr lang="en-US" sz="2000" dirty="0"/>
              <a:t>:  No Bonus 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43307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/>
              <a:t>Repetitions Control Structures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Repetition </a:t>
            </a:r>
            <a:r>
              <a:rPr lang="en-US" sz="2000" dirty="0"/>
              <a:t>control structures are Java statements that allows you to execute specific blocks of code a number of times.  A single relational expression or combination of relational expressions are given as conditions.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Types </a:t>
            </a:r>
            <a:r>
              <a:rPr lang="en-US" sz="2000" dirty="0"/>
              <a:t>of repetition control structures are: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while-loop </a:t>
            </a:r>
            <a:endParaRPr lang="en-US" sz="2000" dirty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do-while loop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for-loop 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53835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70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700" b="1" dirty="0" smtClean="0"/>
              <a:t>while loop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700" dirty="0" smtClean="0"/>
              <a:t>	while </a:t>
            </a:r>
            <a:r>
              <a:rPr lang="en-US" sz="1700" dirty="0"/>
              <a:t>loop is a statement or block of statements that is repeated as long </a:t>
            </a:r>
            <a:r>
              <a:rPr lang="en-US" sz="1700" dirty="0" smtClean="0"/>
              <a:t>as some </a:t>
            </a:r>
            <a:r>
              <a:rPr lang="en-US" sz="1700" dirty="0"/>
              <a:t>condition is satisfied. </a:t>
            </a:r>
            <a:endParaRPr lang="en-US" sz="1700" dirty="0" smtClean="0"/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700" b="1" dirty="0" smtClean="0"/>
              <a:t>	syntax: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700" dirty="0" smtClean="0"/>
              <a:t>	while</a:t>
            </a:r>
            <a:r>
              <a:rPr lang="en-US" sz="1700" dirty="0"/>
              <a:t>( </a:t>
            </a:r>
            <a:r>
              <a:rPr lang="en-US" sz="1700" dirty="0" err="1"/>
              <a:t>boolean_expression</a:t>
            </a:r>
            <a:r>
              <a:rPr lang="en-US" sz="1700" dirty="0"/>
              <a:t> </a:t>
            </a:r>
            <a:r>
              <a:rPr lang="en-US" sz="1700" dirty="0" smtClean="0"/>
              <a:t>)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700" dirty="0" smtClean="0"/>
              <a:t>	{ 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700" dirty="0" smtClean="0"/>
              <a:t>	</a:t>
            </a:r>
            <a:r>
              <a:rPr lang="en-US" sz="1700" dirty="0"/>
              <a:t>	statements; </a:t>
            </a:r>
            <a:endParaRPr lang="en-US" sz="1700" dirty="0" smtClean="0"/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700" dirty="0" smtClean="0"/>
              <a:t>	}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700" dirty="0" smtClean="0"/>
              <a:t>	The </a:t>
            </a:r>
            <a:r>
              <a:rPr lang="en-US" sz="1700" dirty="0"/>
              <a:t>statements inside the while loop are executed as long as the </a:t>
            </a:r>
            <a:r>
              <a:rPr lang="en-US" sz="1700" dirty="0" err="1"/>
              <a:t>boolean_expression</a:t>
            </a:r>
            <a:r>
              <a:rPr lang="en-US" sz="1700" dirty="0"/>
              <a:t> evaluates to true. </a:t>
            </a:r>
            <a:endParaRPr lang="en-US" sz="1700" dirty="0" smtClean="0"/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700" b="1" dirty="0" smtClean="0"/>
              <a:t>	example: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700" dirty="0" smtClean="0"/>
              <a:t>	</a:t>
            </a:r>
            <a:r>
              <a:rPr lang="en-US" sz="1700" dirty="0" err="1" smtClean="0"/>
              <a:t>int</a:t>
            </a:r>
            <a:r>
              <a:rPr lang="en-US" sz="1700" dirty="0" smtClean="0"/>
              <a:t> </a:t>
            </a:r>
            <a:r>
              <a:rPr lang="en-US" sz="1700" dirty="0"/>
              <a:t>x = 0; </a:t>
            </a:r>
            <a:endParaRPr lang="en-US" sz="1700" dirty="0" smtClean="0"/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700" dirty="0" smtClean="0"/>
              <a:t>	while </a:t>
            </a:r>
            <a:r>
              <a:rPr lang="en-US" sz="1700" dirty="0"/>
              <a:t>(x&lt;5) </a:t>
            </a:r>
            <a:endParaRPr lang="en-US" sz="1700" dirty="0" smtClean="0"/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700" dirty="0" smtClean="0"/>
              <a:t>	{ 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700" dirty="0" smtClean="0"/>
              <a:t>	</a:t>
            </a:r>
            <a:r>
              <a:rPr lang="en-US" sz="1700" dirty="0"/>
              <a:t>	</a:t>
            </a:r>
            <a:r>
              <a:rPr lang="en-US" sz="1700" dirty="0" err="1"/>
              <a:t>System.out.println</a:t>
            </a:r>
            <a:r>
              <a:rPr lang="en-US" sz="1700" dirty="0"/>
              <a:t>(x); </a:t>
            </a:r>
            <a:endParaRPr lang="en-US" sz="1700" dirty="0" smtClean="0"/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700" dirty="0" smtClean="0"/>
              <a:t>	</a:t>
            </a:r>
            <a:r>
              <a:rPr lang="en-US" sz="1700" dirty="0"/>
              <a:t>	x++; </a:t>
            </a:r>
            <a:endParaRPr lang="en-US" sz="1700" dirty="0" smtClean="0"/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700" dirty="0" smtClean="0"/>
              <a:t>	} </a:t>
            </a:r>
            <a:endParaRPr lang="en-US" altLang="en-US" sz="17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17095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343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b="1" dirty="0" smtClean="0"/>
              <a:t>do </a:t>
            </a:r>
            <a:r>
              <a:rPr lang="en-US" sz="1700" b="1" dirty="0"/>
              <a:t>- while </a:t>
            </a:r>
            <a:r>
              <a:rPr lang="en-US" sz="1700" b="1" dirty="0" smtClean="0"/>
              <a:t>loop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/>
              <a:t>	Statements </a:t>
            </a:r>
            <a:r>
              <a:rPr lang="en-US" sz="1700" dirty="0"/>
              <a:t>inside a do-while loop are executed several times as long as the condition is satisfied </a:t>
            </a:r>
            <a:endParaRPr lang="en-US" sz="1700" dirty="0" smtClean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</a:t>
            </a:r>
            <a:r>
              <a:rPr lang="en-US" sz="1700" dirty="0" smtClean="0"/>
              <a:t>Difference </a:t>
            </a:r>
            <a:r>
              <a:rPr lang="en-US" sz="1700" dirty="0"/>
              <a:t>between a while and do-while loop is that the statements inside a do-while </a:t>
            </a:r>
            <a:r>
              <a:rPr lang="en-US" sz="1700" dirty="0" smtClean="0"/>
              <a:t>loop </a:t>
            </a:r>
            <a:r>
              <a:rPr lang="en-US" sz="1700" dirty="0"/>
              <a:t>are executed at least once </a:t>
            </a:r>
            <a:endParaRPr lang="en-US" sz="1700" dirty="0" smtClean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b="1" dirty="0" smtClean="0"/>
              <a:t>	syntax: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/>
              <a:t>	Do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/>
              <a:t>	{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/>
              <a:t>	</a:t>
            </a:r>
            <a:r>
              <a:rPr lang="en-US" sz="1700" dirty="0"/>
              <a:t>	</a:t>
            </a:r>
            <a:r>
              <a:rPr lang="en-US" sz="1700" dirty="0" smtClean="0"/>
              <a:t>statements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/>
              <a:t>	} while(condition)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b="1" dirty="0" smtClean="0"/>
              <a:t>	example: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/>
              <a:t>	</a:t>
            </a:r>
            <a:r>
              <a:rPr lang="en-US" sz="1700" dirty="0" err="1" smtClean="0"/>
              <a:t>int</a:t>
            </a:r>
            <a:r>
              <a:rPr lang="en-US" sz="1700" dirty="0" smtClean="0"/>
              <a:t> </a:t>
            </a:r>
            <a:r>
              <a:rPr lang="en-US" sz="1700" dirty="0"/>
              <a:t>x = 0; </a:t>
            </a:r>
            <a:endParaRPr lang="en-US" sz="1700" dirty="0" smtClean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/>
              <a:t>	do 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/>
              <a:t>	{ 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</a:t>
            </a:r>
            <a:r>
              <a:rPr lang="en-US" sz="1700" dirty="0" err="1"/>
              <a:t>System.out.println</a:t>
            </a:r>
            <a:r>
              <a:rPr lang="en-US" sz="1700" dirty="0"/>
              <a:t>(x); </a:t>
            </a:r>
            <a:endParaRPr lang="en-US" sz="1700" dirty="0" smtClean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x++; </a:t>
            </a:r>
            <a:endParaRPr lang="en-US" sz="1700" dirty="0" smtClean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/>
              <a:t>	} </a:t>
            </a:r>
            <a:r>
              <a:rPr lang="en-US" sz="1700" dirty="0"/>
              <a:t>while (x&lt;5); </a:t>
            </a:r>
            <a:endParaRPr lang="en-US" altLang="en-US" sz="17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75446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23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1" dirty="0" smtClean="0"/>
              <a:t>for-loop 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for </a:t>
            </a:r>
            <a:r>
              <a:rPr lang="en-US" sz="2000" dirty="0"/>
              <a:t>loop allows execution of the same code a number of times. </a:t>
            </a:r>
            <a:endParaRPr lang="en-US" sz="2000" dirty="0" smtClean="0"/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1" dirty="0" smtClean="0"/>
              <a:t>syntax: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for(</a:t>
            </a:r>
            <a:r>
              <a:rPr lang="en-US" sz="2000" dirty="0" err="1" smtClean="0"/>
              <a:t>initialization;condition;iteration</a:t>
            </a:r>
            <a:r>
              <a:rPr lang="en-US" sz="2000" dirty="0"/>
              <a:t>) </a:t>
            </a:r>
            <a:endParaRPr lang="en-US" sz="2000" dirty="0" smtClean="0"/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{ 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	statements; </a:t>
            </a:r>
            <a:endParaRPr lang="en-US" sz="2000" dirty="0" smtClean="0"/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} 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The </a:t>
            </a:r>
            <a:r>
              <a:rPr lang="en-US" sz="2000" dirty="0"/>
              <a:t>initialization allows to declare and/or initialize the loop variables, </a:t>
            </a:r>
            <a:r>
              <a:rPr lang="en-US" sz="2000" dirty="0" smtClean="0"/>
              <a:t>and </a:t>
            </a:r>
            <a:r>
              <a:rPr lang="en-US" sz="2000" dirty="0"/>
              <a:t>it is executed only </a:t>
            </a:r>
            <a:r>
              <a:rPr lang="en-US" sz="2000" dirty="0" smtClean="0"/>
              <a:t>once. The </a:t>
            </a:r>
            <a:r>
              <a:rPr lang="en-US" sz="2000" dirty="0"/>
              <a:t>condition compares the loop variables to some limit value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 </a:t>
            </a:r>
            <a:r>
              <a:rPr lang="en-US" sz="2000" dirty="0"/>
              <a:t>If the loop condition is not met it is </a:t>
            </a:r>
            <a:r>
              <a:rPr lang="en-US" sz="2000" dirty="0" smtClean="0"/>
              <a:t>broken. The </a:t>
            </a:r>
            <a:r>
              <a:rPr lang="en-US" sz="2000" dirty="0"/>
              <a:t>iteration usually increments or decrements the values of the loop </a:t>
            </a:r>
            <a:r>
              <a:rPr lang="en-US" sz="2000" dirty="0" smtClean="0"/>
              <a:t>variables </a:t>
            </a:r>
          </a:p>
          <a:p>
            <a:pPr algn="r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1" dirty="0" smtClean="0"/>
              <a:t>contd..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76815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4811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/>
              <a:t>What are Control Statements </a:t>
            </a:r>
            <a:r>
              <a:rPr lang="en-US" sz="2000" b="1" dirty="0" smtClean="0"/>
              <a:t>?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The control statements allows developers to change the order of statements execution based on the conditions at run time.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 smtClean="0"/>
              <a:t>Two </a:t>
            </a:r>
            <a:r>
              <a:rPr lang="en-US" sz="2000" b="1" dirty="0"/>
              <a:t>types of Control statements are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Decision </a:t>
            </a:r>
            <a:r>
              <a:rPr lang="en-US" sz="2000" dirty="0"/>
              <a:t>Control Structures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Repetition Control Structures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042064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435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Example: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i; 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nn-NO" dirty="0"/>
              <a:t>for( i = 0; i &lt; 5; i++ )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nn-NO" dirty="0"/>
              <a:t>{ 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System.out.print</a:t>
            </a:r>
            <a:r>
              <a:rPr lang="en-US" dirty="0"/>
              <a:t>(i); 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} 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 </a:t>
            </a:r>
            <a:r>
              <a:rPr lang="en-US" dirty="0"/>
              <a:t>preceding code shown is equivalent to the following while loop: 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 = 0; 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while( i &lt; 5 )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{ 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System.out.print</a:t>
            </a:r>
            <a:r>
              <a:rPr lang="en-US" dirty="0"/>
              <a:t>(i); 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i++; 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} 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Output: 0 1 2 3 </a:t>
            </a:r>
            <a:r>
              <a:rPr lang="en-US" dirty="0" smtClean="0"/>
              <a:t>4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58127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18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1" dirty="0" smtClean="0"/>
              <a:t>enhanced</a:t>
            </a:r>
            <a:r>
              <a:rPr lang="en-US" sz="2000" dirty="0" smtClean="0"/>
              <a:t> </a:t>
            </a:r>
            <a:r>
              <a:rPr lang="en-US" sz="2000" b="1" dirty="0"/>
              <a:t>for- loop </a:t>
            </a:r>
            <a:endParaRPr lang="en-US" sz="2000" b="1" dirty="0" smtClean="0"/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1" dirty="0" smtClean="0"/>
              <a:t>syntax: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for(data </a:t>
            </a:r>
            <a:r>
              <a:rPr lang="en-US" sz="2000" dirty="0"/>
              <a:t>type </a:t>
            </a:r>
            <a:r>
              <a:rPr lang="en-US" sz="2000" dirty="0" err="1"/>
              <a:t>variable_name:array_name</a:t>
            </a:r>
            <a:r>
              <a:rPr lang="en-US" sz="2000" dirty="0"/>
              <a:t>) </a:t>
            </a:r>
            <a:endParaRPr lang="en-US" sz="2000" dirty="0" smtClean="0"/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{ 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	statements; </a:t>
            </a:r>
            <a:endParaRPr lang="en-US" sz="2000" dirty="0" smtClean="0"/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}  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enhanced </a:t>
            </a:r>
            <a:r>
              <a:rPr lang="en-US" sz="2000" dirty="0"/>
              <a:t>for –loop mainly to iterate elements in arrays and collections. </a:t>
            </a:r>
            <a:endParaRPr lang="en-US" sz="2000" dirty="0" smtClean="0"/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It </a:t>
            </a:r>
            <a:r>
              <a:rPr lang="en-US" sz="2000" dirty="0"/>
              <a:t>is also called for –each loop since the loop iterate every element present in the collections and </a:t>
            </a:r>
            <a:r>
              <a:rPr lang="en-US" sz="2000" dirty="0" smtClean="0"/>
              <a:t>arrays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b="1" dirty="0"/>
          </a:p>
          <a:p>
            <a:pPr algn="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1" dirty="0" smtClean="0"/>
              <a:t>contd..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87019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Example: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/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     char[] vowels = {'a', 'e', 'i', 'o', 'u'};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      // for-each loop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      for (char item: vowels) 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      {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         </a:t>
            </a:r>
            <a:r>
              <a:rPr lang="en-US" sz="2000" dirty="0" err="1"/>
              <a:t>System.out.print</a:t>
            </a:r>
            <a:r>
              <a:rPr lang="en-US" sz="2000" dirty="0"/>
              <a:t>(item);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      }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/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Output: a e i o u</a:t>
            </a:r>
            <a:endParaRPr lang="en-US" altLang="en-US" sz="2000" dirty="0"/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367061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077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dirty="0"/>
              <a:t>Hands On</a:t>
            </a:r>
          </a:p>
          <a:p>
            <a:pPr marL="468000" indent="-468000" algn="just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1.	</a:t>
            </a:r>
            <a:r>
              <a:rPr lang="en-US" dirty="0" err="1" smtClean="0"/>
              <a:t>Hariharan</a:t>
            </a:r>
            <a:r>
              <a:rPr lang="en-US" dirty="0" smtClean="0"/>
              <a:t> </a:t>
            </a:r>
            <a:r>
              <a:rPr lang="en-US" dirty="0"/>
              <a:t>has to develop many small programs </a:t>
            </a:r>
            <a:r>
              <a:rPr lang="en-US" b="1" dirty="0"/>
              <a:t>using all the repetition control structures</a:t>
            </a:r>
            <a:r>
              <a:rPr lang="en-US" dirty="0"/>
              <a:t> which needs to print  “Welcome to my Party” as long as the number of guests is greater than zero</a:t>
            </a:r>
          </a:p>
          <a:p>
            <a:pPr marL="468000" indent="-468000" algn="just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	User </a:t>
            </a:r>
            <a:r>
              <a:rPr lang="en-US" dirty="0"/>
              <a:t>should give the number of guests during run time</a:t>
            </a:r>
          </a:p>
          <a:p>
            <a:pPr marL="468000" indent="-468000" algn="just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	variable </a:t>
            </a:r>
            <a:r>
              <a:rPr lang="en-US" dirty="0"/>
              <a:t>name: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countOfGuests</a:t>
            </a:r>
            <a:r>
              <a:rPr lang="en-US" dirty="0"/>
              <a:t>;</a:t>
            </a:r>
          </a:p>
          <a:p>
            <a:pPr marL="468000" indent="-468000" algn="just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	Validation</a:t>
            </a:r>
            <a:r>
              <a:rPr lang="en-US" dirty="0"/>
              <a:t>: Accept only Numbers (integers)</a:t>
            </a:r>
          </a:p>
          <a:p>
            <a:pPr marL="468000" indent="-468000" algn="just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	</a:t>
            </a:r>
            <a:r>
              <a:rPr lang="en-US" b="1" dirty="0" smtClean="0"/>
              <a:t>Test </a:t>
            </a:r>
            <a:r>
              <a:rPr lang="en-US" b="1" dirty="0"/>
              <a:t>Case 1:</a:t>
            </a:r>
          </a:p>
          <a:p>
            <a:pPr marL="468000" indent="-468000" algn="just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	</a:t>
            </a:r>
            <a:r>
              <a:rPr lang="en-US" b="1" dirty="0" smtClean="0"/>
              <a:t>Input</a:t>
            </a:r>
            <a:r>
              <a:rPr lang="en-US" b="1" dirty="0"/>
              <a:t>:   </a:t>
            </a:r>
            <a:r>
              <a:rPr lang="en-US" dirty="0"/>
              <a:t>Enter the Number of employees:  2</a:t>
            </a:r>
          </a:p>
          <a:p>
            <a:pPr marL="468000" indent="-468000" algn="just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	</a:t>
            </a:r>
            <a:r>
              <a:rPr lang="en-US" b="1" dirty="0" smtClean="0"/>
              <a:t>Output</a:t>
            </a:r>
            <a:r>
              <a:rPr lang="en-US" b="1" dirty="0"/>
              <a:t>: </a:t>
            </a:r>
            <a:r>
              <a:rPr lang="en-US" dirty="0"/>
              <a:t>Welcome to my party</a:t>
            </a:r>
          </a:p>
          <a:p>
            <a:pPr marL="468000" indent="-468000" algn="just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	Welcome </a:t>
            </a:r>
            <a:r>
              <a:rPr lang="en-US" dirty="0"/>
              <a:t>to my party</a:t>
            </a:r>
          </a:p>
          <a:p>
            <a:pPr marL="468000" indent="-468000" algn="just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dirty="0" smtClean="0"/>
              <a:t>	Test </a:t>
            </a:r>
            <a:r>
              <a:rPr lang="en-US" b="1" dirty="0"/>
              <a:t>Case 2:</a:t>
            </a:r>
          </a:p>
          <a:p>
            <a:pPr marL="468000" indent="-468000" algn="just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       </a:t>
            </a:r>
            <a:r>
              <a:rPr lang="en-US" b="1" dirty="0"/>
              <a:t>Input: </a:t>
            </a:r>
            <a:r>
              <a:rPr lang="en-US" dirty="0"/>
              <a:t>Enter the Number of employees: *</a:t>
            </a:r>
          </a:p>
          <a:p>
            <a:pPr marL="468000" indent="-468000" algn="just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       </a:t>
            </a:r>
            <a:r>
              <a:rPr lang="en-US" b="1" dirty="0"/>
              <a:t>Output: </a:t>
            </a:r>
            <a:r>
              <a:rPr lang="en-US" dirty="0"/>
              <a:t>Input is not </a:t>
            </a:r>
            <a:r>
              <a:rPr lang="en-US" dirty="0" smtClean="0"/>
              <a:t>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72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 smtClean="0"/>
              <a:t>Branching </a:t>
            </a:r>
            <a:r>
              <a:rPr lang="en-US" sz="2000" b="1" dirty="0"/>
              <a:t>Statements </a:t>
            </a:r>
            <a:endParaRPr lang="en-US" sz="2000" dirty="0"/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Branching </a:t>
            </a:r>
            <a:r>
              <a:rPr lang="en-US" sz="2000" dirty="0"/>
              <a:t>statements allows you to redirect the flow of program execution. 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There </a:t>
            </a:r>
            <a:r>
              <a:rPr lang="en-US" sz="2000" dirty="0"/>
              <a:t>are three branching statements: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break </a:t>
            </a:r>
            <a:endParaRPr lang="en-US" sz="2000" dirty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continue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return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31344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>
                <a:latin typeface="+mj-lt"/>
              </a:rPr>
              <a:t>Break Statement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AutoNum type="alphaLcParenR"/>
            </a:pPr>
            <a:r>
              <a:rPr lang="en-US" sz="2000" b="1" dirty="0">
                <a:latin typeface="+mj-lt"/>
              </a:rPr>
              <a:t>Unlabeled break:</a:t>
            </a:r>
            <a:r>
              <a:rPr lang="en-US" sz="2000" dirty="0">
                <a:latin typeface="+mj-lt"/>
              </a:rPr>
              <a:t>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Terminates the enclosing switch statement, and flow of control transfers to the statement immediately following the switch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This can also be used to terminate a for, while, or do-while loop </a:t>
            </a:r>
            <a:endParaRPr lang="en-US" sz="2000" dirty="0" smtClean="0"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endParaRPr lang="en-US" sz="2000" dirty="0"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endParaRPr lang="en-US" sz="2000" dirty="0" smtClean="0"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endParaRPr lang="en-US" sz="2000" dirty="0"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endParaRPr lang="en-US" sz="2000" dirty="0" smtClean="0"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endParaRPr lang="en-US" sz="2000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 smtClean="0"/>
              <a:t>contd</a:t>
            </a:r>
            <a:r>
              <a:rPr lang="en-US" sz="2000" b="1" dirty="0"/>
              <a:t>..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15781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437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lvl="1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 smtClean="0">
                <a:latin typeface="+mj-lt"/>
              </a:rPr>
              <a:t>Example:</a:t>
            </a:r>
            <a:endParaRPr lang="en-US" sz="2000" b="1" dirty="0">
              <a:latin typeface="+mj-lt"/>
            </a:endParaRPr>
          </a:p>
          <a:p>
            <a:pPr marL="468000" lvl="3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>
                <a:latin typeface="+mj-lt"/>
              </a:rPr>
              <a:t>String names[]={"</a:t>
            </a:r>
            <a:r>
              <a:rPr lang="en-US" sz="2000" dirty="0" err="1">
                <a:latin typeface="+mj-lt"/>
              </a:rPr>
              <a:t>Ram","Raja","Rani</a:t>
            </a:r>
            <a:r>
              <a:rPr lang="en-US" sz="2000" dirty="0">
                <a:latin typeface="+mj-lt"/>
              </a:rPr>
              <a:t>"}; </a:t>
            </a:r>
          </a:p>
          <a:p>
            <a:pPr marL="468000" lvl="3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>
                <a:latin typeface="+mj-lt"/>
              </a:rPr>
              <a:t>String </a:t>
            </a:r>
            <a:r>
              <a:rPr lang="en-US" sz="2000" dirty="0" err="1">
                <a:latin typeface="+mj-lt"/>
              </a:rPr>
              <a:t>searchName</a:t>
            </a:r>
            <a:r>
              <a:rPr lang="en-US" sz="2000" dirty="0">
                <a:latin typeface="+mj-lt"/>
              </a:rPr>
              <a:t> = "Raja"; </a:t>
            </a:r>
          </a:p>
          <a:p>
            <a:pPr marL="468000" lvl="3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empId</a:t>
            </a:r>
            <a:r>
              <a:rPr lang="en-US" sz="2000" dirty="0">
                <a:latin typeface="+mj-lt"/>
              </a:rPr>
              <a:t>=10;</a:t>
            </a:r>
          </a:p>
          <a:p>
            <a:pPr marL="468000" lvl="3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err="1">
                <a:latin typeface="+mj-lt"/>
              </a:rPr>
              <a:t>boolean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foundName</a:t>
            </a:r>
            <a:r>
              <a:rPr lang="en-US" sz="2000" dirty="0">
                <a:latin typeface="+mj-lt"/>
              </a:rPr>
              <a:t> = false; </a:t>
            </a:r>
          </a:p>
          <a:p>
            <a:pPr marL="468000" lvl="3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nn-NO" sz="2000" dirty="0">
                <a:latin typeface="+mj-lt"/>
              </a:rPr>
              <a:t>for( int i=0; i&lt; names.length; i++ )</a:t>
            </a:r>
          </a:p>
          <a:p>
            <a:pPr marL="468000" lvl="3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>
                <a:latin typeface="+mj-lt"/>
              </a:rPr>
              <a:t>{  if( names[i].equals(</a:t>
            </a:r>
            <a:r>
              <a:rPr lang="en-US" sz="2000" dirty="0" err="1">
                <a:latin typeface="+mj-lt"/>
              </a:rPr>
              <a:t>searchName</a:t>
            </a:r>
            <a:r>
              <a:rPr lang="en-US" sz="2000" dirty="0">
                <a:latin typeface="+mj-lt"/>
              </a:rPr>
              <a:t>))</a:t>
            </a:r>
          </a:p>
          <a:p>
            <a:pPr marL="468000" lvl="3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>
                <a:latin typeface="+mj-lt"/>
              </a:rPr>
              <a:t>{ </a:t>
            </a:r>
            <a:r>
              <a:rPr lang="en-US" sz="2000" dirty="0" err="1">
                <a:latin typeface="+mj-lt"/>
              </a:rPr>
              <a:t>foundName</a:t>
            </a:r>
            <a:r>
              <a:rPr lang="en-US" sz="2000" dirty="0">
                <a:latin typeface="+mj-lt"/>
              </a:rPr>
              <a:t> = true; </a:t>
            </a:r>
          </a:p>
          <a:p>
            <a:pPr marL="468000" lvl="3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err="1">
                <a:latin typeface="+mj-lt"/>
              </a:rPr>
              <a:t>System.out.println</a:t>
            </a:r>
            <a:r>
              <a:rPr lang="en-US" sz="2000" dirty="0">
                <a:latin typeface="+mj-lt"/>
              </a:rPr>
              <a:t>("I am found");</a:t>
            </a:r>
          </a:p>
          <a:p>
            <a:pPr marL="468000" lvl="3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>
                <a:latin typeface="+mj-lt"/>
              </a:rPr>
              <a:t>break;}}  //</a:t>
            </a:r>
            <a:r>
              <a:rPr lang="en-US" sz="2000" dirty="0" err="1">
                <a:latin typeface="+mj-lt"/>
              </a:rPr>
              <a:t>Unlabelled</a:t>
            </a:r>
            <a:r>
              <a:rPr lang="en-US" sz="2000" dirty="0">
                <a:latin typeface="+mj-lt"/>
              </a:rPr>
              <a:t> break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>
                <a:latin typeface="+mj-lt"/>
              </a:rPr>
              <a:t>Output:  I am </a:t>
            </a:r>
            <a:r>
              <a:rPr lang="en-US" sz="2000" dirty="0" smtClean="0">
                <a:latin typeface="+mj-lt"/>
              </a:rPr>
              <a:t>found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76234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b)	</a:t>
            </a:r>
            <a:r>
              <a:rPr lang="en-US" sz="2000" b="1" dirty="0" err="1" smtClean="0"/>
              <a:t>labelled</a:t>
            </a:r>
            <a:r>
              <a:rPr lang="en-US" sz="2000" b="1" dirty="0" smtClean="0"/>
              <a:t> </a:t>
            </a:r>
            <a:r>
              <a:rPr lang="en-US" sz="2000" b="1" dirty="0"/>
              <a:t>break:</a:t>
            </a:r>
            <a:r>
              <a:rPr lang="en-US" sz="2000" dirty="0"/>
              <a:t>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terminates an outer statement, which is identified by the label specified in the break statement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flow of control transfers to the statement immediately following the labeled (terminated) statement.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                                                                                                                     </a:t>
            </a:r>
            <a:endParaRPr lang="en-US" sz="2000" dirty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endParaRPr lang="en-US" sz="2000" dirty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endParaRPr lang="en-US" sz="2000" dirty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endParaRPr lang="en-US" sz="2000" dirty="0"/>
          </a:p>
          <a:p>
            <a:pPr marL="468000" indent="-468000" algn="r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                                                                                                                                </a:t>
            </a:r>
            <a:endParaRPr lang="en-US" sz="2000" dirty="0" smtClean="0"/>
          </a:p>
          <a:p>
            <a:pPr marL="468000" indent="-468000" algn="r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endParaRPr lang="en-US" sz="2000" b="1" dirty="0"/>
          </a:p>
          <a:p>
            <a:pPr marL="468000" indent="-468000" algn="r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 smtClean="0"/>
              <a:t>contd</a:t>
            </a:r>
            <a:r>
              <a:rPr lang="en-US" sz="2000" b="1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5569538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358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dirty="0"/>
              <a:t>Example: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err="1"/>
              <a:t>int</a:t>
            </a:r>
            <a:r>
              <a:rPr lang="en-US" dirty="0"/>
              <a:t>[] numbers = {1, 2, 5}; 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searchNum</a:t>
            </a:r>
            <a:r>
              <a:rPr lang="en-US" dirty="0"/>
              <a:t> = 15; 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foundNum</a:t>
            </a:r>
            <a:r>
              <a:rPr lang="en-US" dirty="0"/>
              <a:t> = false; 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err="1" smtClean="0"/>
              <a:t>searchLabel</a:t>
            </a:r>
            <a:r>
              <a:rPr lang="en-US" dirty="0"/>
              <a:t>: 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for( </a:t>
            </a:r>
            <a:r>
              <a:rPr lang="en-US" dirty="0" err="1"/>
              <a:t>int</a:t>
            </a:r>
            <a:r>
              <a:rPr lang="en-US" dirty="0"/>
              <a:t> i=0; i&lt;</a:t>
            </a:r>
            <a:r>
              <a:rPr lang="en-US" dirty="0" err="1"/>
              <a:t>numbers.length</a:t>
            </a:r>
            <a:r>
              <a:rPr lang="en-US" dirty="0"/>
              <a:t>; i++ ){ 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if( </a:t>
            </a:r>
            <a:r>
              <a:rPr lang="en-US" dirty="0" err="1"/>
              <a:t>searchNum</a:t>
            </a:r>
            <a:r>
              <a:rPr lang="en-US" dirty="0"/>
              <a:t> == numbers[i]){ 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err="1"/>
              <a:t>foundNum</a:t>
            </a:r>
            <a:r>
              <a:rPr lang="en-US" dirty="0"/>
              <a:t> = true; 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break </a:t>
            </a:r>
            <a:r>
              <a:rPr lang="en-US" dirty="0" err="1"/>
              <a:t>searchLabel</a:t>
            </a:r>
            <a:r>
              <a:rPr lang="en-US" dirty="0"/>
              <a:t>; 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} 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} 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if( </a:t>
            </a:r>
            <a:r>
              <a:rPr lang="en-US" dirty="0" err="1"/>
              <a:t>foundNum</a:t>
            </a:r>
            <a:r>
              <a:rPr lang="en-US" dirty="0"/>
              <a:t> )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searchNum</a:t>
            </a:r>
            <a:r>
              <a:rPr lang="en-US" dirty="0"/>
              <a:t> + " found!" ); 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else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searchNum</a:t>
            </a:r>
            <a:r>
              <a:rPr lang="en-US" dirty="0"/>
              <a:t> + " not found!"); 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Output:  15 not found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75412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6481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 smtClean="0"/>
              <a:t>Continue statement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Continue </a:t>
            </a:r>
            <a:r>
              <a:rPr lang="en-US" sz="2000" dirty="0"/>
              <a:t>statement can be used within selection statements which are inside iteration </a:t>
            </a:r>
            <a:r>
              <a:rPr lang="en-US" sz="2000" dirty="0" smtClean="0"/>
              <a:t>statements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In while and do while statements, control to be transferred directly to the conditional expression that controls the </a:t>
            </a:r>
            <a:r>
              <a:rPr lang="en-US" sz="2000" dirty="0" smtClean="0"/>
              <a:t>loop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In for statement, it skips the current iteration and causes the control to go to the first statement of the loop to proceed with the next </a:t>
            </a:r>
            <a:r>
              <a:rPr lang="en-US" sz="2000" dirty="0" smtClean="0"/>
              <a:t>iteration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9605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3318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b="1" dirty="0" smtClean="0"/>
              <a:t>Decision </a:t>
            </a:r>
            <a:r>
              <a:rPr lang="en-IN" sz="2000" b="1" dirty="0"/>
              <a:t>Control Structures: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 smtClean="0"/>
              <a:t>It </a:t>
            </a:r>
            <a:r>
              <a:rPr lang="en-IN" sz="2000" dirty="0"/>
              <a:t>allows you to select and execute specific sections of code while skipping other sections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 smtClean="0"/>
              <a:t>Types </a:t>
            </a:r>
            <a:r>
              <a:rPr lang="en-IN" sz="2000" dirty="0"/>
              <a:t>of Decisions Control Structures</a:t>
            </a:r>
          </a:p>
          <a:p>
            <a:pPr marL="342900" indent="-3429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</a:pPr>
            <a:r>
              <a:rPr lang="en-IN" sz="2000" dirty="0" smtClean="0"/>
              <a:t>if </a:t>
            </a:r>
            <a:r>
              <a:rPr lang="en-IN" sz="2000" dirty="0"/>
              <a:t>- statement</a:t>
            </a:r>
          </a:p>
          <a:p>
            <a:pPr marL="342900" indent="-3429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</a:pPr>
            <a:r>
              <a:rPr lang="en-IN" sz="2000" dirty="0"/>
              <a:t>if - else-statement</a:t>
            </a:r>
          </a:p>
          <a:p>
            <a:pPr marL="342900" indent="-3429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</a:pPr>
            <a:r>
              <a:rPr lang="en-IN" sz="2000" dirty="0"/>
              <a:t>if - else-if </a:t>
            </a:r>
            <a:r>
              <a:rPr lang="en-IN" sz="2000" dirty="0" smtClean="0"/>
              <a:t>statement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256275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 smtClean="0"/>
              <a:t>a)	Unlabeled continue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 smtClean="0"/>
              <a:t>     	</a:t>
            </a:r>
            <a:r>
              <a:rPr lang="en-US" sz="2000" dirty="0" smtClean="0"/>
              <a:t>It </a:t>
            </a:r>
            <a:r>
              <a:rPr lang="en-US" sz="2000" dirty="0"/>
              <a:t>skips to the end of the body of the innermost loop and evaluates the </a:t>
            </a:r>
            <a:r>
              <a:rPr lang="en-US" sz="2000" dirty="0" err="1"/>
              <a:t>boolean</a:t>
            </a:r>
            <a:r>
              <a:rPr lang="en-US" sz="2000" dirty="0"/>
              <a:t> expression that controls the loop, basically skipping the remainder of this iteration of the loop. </a:t>
            </a:r>
            <a:endParaRPr lang="en-US" sz="2000" dirty="0" smtClean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endParaRPr lang="en-US" sz="2000" dirty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900080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496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1" dirty="0"/>
              <a:t>Example: Unlabeled Continue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String </a:t>
            </a:r>
            <a:r>
              <a:rPr lang="en-US" sz="2000" dirty="0"/>
              <a:t>names[]={"</a:t>
            </a:r>
            <a:r>
              <a:rPr lang="en-US" sz="2000" dirty="0" err="1"/>
              <a:t>Ram","Raja","Rani","Raja</a:t>
            </a:r>
            <a:r>
              <a:rPr lang="en-US" sz="2000" dirty="0"/>
              <a:t>"};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err="1"/>
              <a:t>int</a:t>
            </a:r>
            <a:r>
              <a:rPr lang="en-US" sz="2000" dirty="0"/>
              <a:t> count=0;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nn-NO" sz="2000" dirty="0"/>
              <a:t>for( int i=0; i&lt; names.length; i++ 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{ 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if( names[i].equals("Raja"))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	count++;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	continue; 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}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}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err="1"/>
              <a:t>System.out.println</a:t>
            </a:r>
            <a:r>
              <a:rPr lang="en-US" sz="2000" dirty="0"/>
              <a:t>("There are "+count+" Raja in the names list");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1" dirty="0" smtClean="0"/>
              <a:t>Output</a:t>
            </a:r>
            <a:r>
              <a:rPr lang="en-US" sz="2000" dirty="0"/>
              <a:t>: There are 2 Raja in the names </a:t>
            </a:r>
            <a:r>
              <a:rPr lang="en-US" sz="2000" dirty="0" smtClean="0"/>
              <a:t>list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10901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2934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 smtClean="0"/>
              <a:t>b)	</a:t>
            </a:r>
            <a:r>
              <a:rPr lang="en-US" sz="2000" b="1" dirty="0" err="1" smtClean="0"/>
              <a:t>Labelled</a:t>
            </a:r>
            <a:r>
              <a:rPr lang="en-US" sz="2000" b="1" dirty="0" smtClean="0"/>
              <a:t> continue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Labeled </a:t>
            </a:r>
            <a:r>
              <a:rPr lang="en-US" sz="2000" dirty="0"/>
              <a:t>continue statement skips the current iteration of an outer loop marked with </a:t>
            </a:r>
            <a:r>
              <a:rPr lang="en-US" sz="2000" dirty="0" smtClean="0"/>
              <a:t>the given </a:t>
            </a:r>
            <a:r>
              <a:rPr lang="en-US" sz="2000" dirty="0"/>
              <a:t>label. </a:t>
            </a:r>
            <a:endParaRPr lang="en-US" sz="2000" dirty="0" smtClean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3287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/>
              <a:t>Example: Unlabeled Continue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err="1" smtClean="0"/>
              <a:t>outerLoop</a:t>
            </a:r>
            <a:r>
              <a:rPr lang="en-US" sz="2000" dirty="0"/>
              <a:t>: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nn-NO" sz="2000" dirty="0"/>
              <a:t>for( int i=0; i&lt;3; i++ ){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for( </a:t>
            </a:r>
            <a:r>
              <a:rPr lang="en-US" sz="2000" dirty="0" err="1"/>
              <a:t>int</a:t>
            </a:r>
            <a:r>
              <a:rPr lang="en-US" sz="2000" dirty="0"/>
              <a:t> j=0; j&lt;3; j++ ){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err="1"/>
              <a:t>System.out.println</a:t>
            </a:r>
            <a:r>
              <a:rPr lang="en-US" sz="2000" dirty="0"/>
              <a:t>("Inside for(j) loop"); //message1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if</a:t>
            </a:r>
            <a:r>
              <a:rPr lang="en-US" sz="2000" dirty="0"/>
              <a:t>( j == 2 ) continue </a:t>
            </a:r>
            <a:r>
              <a:rPr lang="en-US" sz="2000" dirty="0" err="1"/>
              <a:t>outerLoop</a:t>
            </a:r>
            <a:r>
              <a:rPr lang="en-US" sz="2000" dirty="0"/>
              <a:t>;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}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err="1"/>
              <a:t>System.out.println</a:t>
            </a:r>
            <a:r>
              <a:rPr lang="en-US" sz="2000" dirty="0"/>
              <a:t>("Inside for(i) loop"); //message2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} </a:t>
            </a:r>
          </a:p>
          <a:p>
            <a:pPr marL="468000" indent="-468000" algn="r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 smtClean="0"/>
              <a:t>contd</a:t>
            </a:r>
            <a:r>
              <a:rPr lang="en-US" sz="2000" b="1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4024061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41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1" dirty="0"/>
              <a:t>Output: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Inside </a:t>
            </a:r>
            <a:r>
              <a:rPr lang="en-US" sz="2000" dirty="0"/>
              <a:t>for(j) loop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Inside </a:t>
            </a:r>
            <a:r>
              <a:rPr lang="en-US" sz="2000" dirty="0"/>
              <a:t>for(j) loop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Inside </a:t>
            </a:r>
            <a:r>
              <a:rPr lang="en-US" sz="2000" dirty="0"/>
              <a:t>for(j) loop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Inside </a:t>
            </a:r>
            <a:r>
              <a:rPr lang="en-US" sz="2000" dirty="0"/>
              <a:t>for(j) loop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Inside </a:t>
            </a:r>
            <a:r>
              <a:rPr lang="en-US" sz="2000" dirty="0"/>
              <a:t>for(j) loop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Inside </a:t>
            </a:r>
            <a:r>
              <a:rPr lang="en-US" sz="2000" dirty="0"/>
              <a:t>for(j) loop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Inside </a:t>
            </a:r>
            <a:r>
              <a:rPr lang="en-US" sz="2000" dirty="0"/>
              <a:t>for(j) loop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Inside </a:t>
            </a:r>
            <a:r>
              <a:rPr lang="en-US" sz="2000" dirty="0"/>
              <a:t>for(j) loop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Inside </a:t>
            </a:r>
            <a:r>
              <a:rPr lang="en-US" sz="2000" dirty="0"/>
              <a:t>for(j) loop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1" dirty="0" smtClean="0"/>
              <a:t>Note</a:t>
            </a:r>
            <a:r>
              <a:rPr lang="en-US" sz="2000" b="1" dirty="0"/>
              <a:t>: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message </a:t>
            </a:r>
            <a:r>
              <a:rPr lang="en-US" sz="2000" dirty="0"/>
              <a:t>2 never gets printed since you have the statement continue </a:t>
            </a:r>
            <a:r>
              <a:rPr lang="en-US" sz="2000" dirty="0" err="1"/>
              <a:t>outerLoop</a:t>
            </a:r>
            <a:r>
              <a:rPr lang="en-US" sz="2000" dirty="0"/>
              <a:t>, which skips the iteration. </a:t>
            </a:r>
          </a:p>
        </p:txBody>
      </p:sp>
    </p:spTree>
    <p:extLst>
      <p:ext uri="{BB962C8B-B14F-4D97-AF65-F5344CB8AC3E}">
        <p14:creationId xmlns:p14="http://schemas.microsoft.com/office/powerpoint/2010/main" val="2731425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 smtClean="0"/>
              <a:t>Return statement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The </a:t>
            </a:r>
            <a:r>
              <a:rPr lang="en-US" sz="2000" dirty="0"/>
              <a:t>return statement </a:t>
            </a:r>
            <a:r>
              <a:rPr lang="en-US" sz="2000" b="1" dirty="0"/>
              <a:t>exits </a:t>
            </a:r>
            <a:r>
              <a:rPr lang="en-US" sz="2000" dirty="0"/>
              <a:t>from the current method, and the control flow </a:t>
            </a:r>
            <a:endParaRPr lang="en-US" sz="2000" dirty="0" smtClean="0"/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returns </a:t>
            </a:r>
            <a:r>
              <a:rPr lang="en-US" sz="2000" dirty="0"/>
              <a:t>to where the method was </a:t>
            </a:r>
            <a:r>
              <a:rPr lang="en-US" sz="2000" dirty="0" smtClean="0"/>
              <a:t>invoked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The </a:t>
            </a:r>
            <a:r>
              <a:rPr lang="en-US" sz="2000" dirty="0"/>
              <a:t>return statement has two </a:t>
            </a:r>
            <a:r>
              <a:rPr lang="en-US" sz="2000" dirty="0" smtClean="0"/>
              <a:t>forms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1.	returns value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return </a:t>
            </a:r>
            <a:r>
              <a:rPr lang="en-US" sz="2000" dirty="0"/>
              <a:t>&lt;value/expression</a:t>
            </a:r>
            <a:r>
              <a:rPr lang="en-US" sz="2000" dirty="0" smtClean="0"/>
              <a:t>&gt;;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2.	returns nothing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	</a:t>
            </a:r>
            <a:r>
              <a:rPr lang="en-US" sz="2000" dirty="0" smtClean="0"/>
              <a:t>return;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In </a:t>
            </a:r>
            <a:r>
              <a:rPr lang="en-US" sz="2000" dirty="0"/>
              <a:t>this case, execution of method is stopped</a:t>
            </a:r>
            <a:r>
              <a:rPr lang="en-US" sz="2000" dirty="0" smtClean="0"/>
              <a:t>.</a:t>
            </a:r>
          </a:p>
          <a:p>
            <a:pPr algn="r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                                                                                                                                              </a:t>
            </a:r>
            <a:r>
              <a:rPr lang="en-US" sz="2000" b="1" dirty="0"/>
              <a:t>contd</a:t>
            </a:r>
            <a:r>
              <a:rPr lang="en-US" sz="2000" b="1" dirty="0" smtClean="0"/>
              <a:t>..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48911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437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/>
              <a:t>Example:</a:t>
            </a:r>
            <a:endParaRPr lang="en-US" sz="2000" dirty="0" smtClean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a</a:t>
            </a:r>
            <a:r>
              <a:rPr lang="en-US" sz="2000" dirty="0"/>
              <a:t>)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for(</a:t>
            </a:r>
            <a:r>
              <a:rPr lang="en-US" sz="2000" dirty="0" err="1"/>
              <a:t>int</a:t>
            </a:r>
            <a:r>
              <a:rPr lang="en-US" sz="2000" dirty="0"/>
              <a:t> i=0;i&lt;4;i++)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{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if(i==4)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return;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}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err="1"/>
              <a:t>System.out.println</a:t>
            </a:r>
            <a:r>
              <a:rPr lang="en-US" sz="2000" dirty="0"/>
              <a:t>("I am fine");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 smtClean="0"/>
              <a:t>Output</a:t>
            </a:r>
            <a:r>
              <a:rPr lang="en-US" sz="2000" b="1" dirty="0"/>
              <a:t>:</a:t>
            </a:r>
            <a:r>
              <a:rPr lang="en-US" sz="2000" dirty="0"/>
              <a:t> I am fine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endParaRPr lang="en-US" sz="2000" dirty="0"/>
          </a:p>
          <a:p>
            <a:pPr marL="468000" indent="-468000" algn="r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 smtClean="0"/>
              <a:t>Contd</a:t>
            </a:r>
            <a:r>
              <a:rPr lang="en-US" sz="2000" b="1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3572342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437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/>
              <a:t>Example:</a:t>
            </a:r>
            <a:endParaRPr lang="en-US" sz="2000" dirty="0" smtClean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/>
              <a:t>b)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for(</a:t>
            </a:r>
            <a:r>
              <a:rPr lang="en-US" sz="2000" dirty="0" err="1"/>
              <a:t>int</a:t>
            </a:r>
            <a:r>
              <a:rPr lang="en-US" sz="2000" dirty="0"/>
              <a:t> i=0;i&lt;4;i++)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{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if(i==2)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return;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}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err="1"/>
              <a:t>System.out.println</a:t>
            </a:r>
            <a:r>
              <a:rPr lang="en-US" sz="2000" dirty="0"/>
              <a:t>("I am fine");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 smtClean="0"/>
              <a:t>No </a:t>
            </a:r>
            <a:r>
              <a:rPr lang="en-US" sz="2000" b="1" dirty="0"/>
              <a:t>output	</a:t>
            </a:r>
          </a:p>
          <a:p>
            <a:pPr marL="468000" indent="-468000" algn="r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endParaRPr lang="en-US" sz="2000" b="1" dirty="0" smtClean="0"/>
          </a:p>
          <a:p>
            <a:pPr marL="468000" indent="-468000" algn="r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 smtClean="0"/>
              <a:t>Contd</a:t>
            </a:r>
            <a:r>
              <a:rPr lang="en-US" sz="2000" b="1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6561483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1.	Find </a:t>
            </a:r>
            <a:r>
              <a:rPr lang="en-US" sz="2000" dirty="0"/>
              <a:t>the output of the code below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a=5, b=7;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if </a:t>
            </a:r>
            <a:r>
              <a:rPr lang="en-US" sz="2000" dirty="0"/>
              <a:t>((a = 3) == b)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</a:t>
            </a:r>
            <a:r>
              <a:rPr lang="en-US" sz="2000" dirty="0" err="1" smtClean="0"/>
              <a:t>System.out.print</a:t>
            </a:r>
            <a:r>
              <a:rPr lang="en-US" sz="2000" dirty="0" smtClean="0"/>
              <a:t>(b</a:t>
            </a:r>
            <a:r>
              <a:rPr lang="en-US" sz="2000" dirty="0"/>
              <a:t>);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else </a:t>
            </a:r>
            <a:endParaRPr lang="en-US" sz="2000" dirty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</a:t>
            </a:r>
            <a:r>
              <a:rPr lang="en-US" sz="2000" dirty="0" err="1" smtClean="0"/>
              <a:t>System.out.print</a:t>
            </a:r>
            <a:r>
              <a:rPr lang="en-US" sz="2000" dirty="0"/>
              <a:t>(++b);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(a) 7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(b</a:t>
            </a:r>
            <a:r>
              <a:rPr lang="en-US" sz="2000" dirty="0"/>
              <a:t>) 8 </a:t>
            </a:r>
            <a:endParaRPr lang="en-US" sz="2000" dirty="0" smtClean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(c</a:t>
            </a:r>
            <a:r>
              <a:rPr lang="en-US" sz="2000" dirty="0"/>
              <a:t>) 3 </a:t>
            </a:r>
            <a:endParaRPr lang="en-US" sz="2000" dirty="0" smtClean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(d</a:t>
            </a:r>
            <a:r>
              <a:rPr lang="en-US" sz="2000" dirty="0"/>
              <a:t>) 5      </a:t>
            </a:r>
          </a:p>
        </p:txBody>
      </p:sp>
    </p:spTree>
    <p:extLst>
      <p:ext uri="{BB962C8B-B14F-4D97-AF65-F5344CB8AC3E}">
        <p14:creationId xmlns:p14="http://schemas.microsoft.com/office/powerpoint/2010/main" val="32767814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1.	</a:t>
            </a:r>
            <a:r>
              <a:rPr lang="en-US" sz="2000" dirty="0" err="1" smtClean="0"/>
              <a:t>Ans</a:t>
            </a:r>
            <a:r>
              <a:rPr lang="en-US" sz="2000" dirty="0"/>
              <a:t>: </a:t>
            </a:r>
            <a:r>
              <a:rPr lang="en-US" sz="2000" dirty="0" smtClean="0"/>
              <a:t>[b]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214334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65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b="1" dirty="0"/>
              <a:t>if- statement</a:t>
            </a:r>
            <a:endParaRPr lang="en-US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if-statement specifies that a statement will be executed if and only if a certain expression is true.  </a:t>
            </a:r>
            <a:endParaRPr lang="en-US" sz="1700" dirty="0" smtClean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>
                <a:solidFill>
                  <a:srgbClr val="000000"/>
                </a:solidFill>
              </a:rPr>
              <a:t>	if</a:t>
            </a:r>
            <a:r>
              <a:rPr lang="en-US" sz="1700" dirty="0">
                <a:solidFill>
                  <a:srgbClr val="000000"/>
                </a:solidFill>
              </a:rPr>
              <a:t>( expression ) 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>
                <a:solidFill>
                  <a:srgbClr val="000000"/>
                </a:solidFill>
              </a:rPr>
              <a:t>	statement </a:t>
            </a:r>
            <a:endParaRPr lang="en-US" sz="1700" dirty="0">
              <a:solidFill>
                <a:srgbClr val="000000"/>
              </a:solidFill>
            </a:endParaRP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>
                <a:solidFill>
                  <a:srgbClr val="000000"/>
                </a:solidFill>
              </a:rPr>
              <a:t>	or </a:t>
            </a:r>
            <a:endParaRPr lang="en-US" sz="1700" dirty="0">
              <a:solidFill>
                <a:srgbClr val="000000"/>
              </a:solidFill>
            </a:endParaRP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>
                <a:solidFill>
                  <a:srgbClr val="000000"/>
                </a:solidFill>
              </a:rPr>
              <a:t>	if</a:t>
            </a:r>
            <a:r>
              <a:rPr lang="en-US" sz="1700" dirty="0">
                <a:solidFill>
                  <a:srgbClr val="000000"/>
                </a:solidFill>
              </a:rPr>
              <a:t>( expression )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>
                <a:solidFill>
                  <a:srgbClr val="000000"/>
                </a:solidFill>
              </a:rPr>
              <a:t>	{ </a:t>
            </a:r>
            <a:endParaRPr lang="en-US" sz="1700" dirty="0">
              <a:solidFill>
                <a:srgbClr val="000000"/>
              </a:solidFill>
            </a:endParaRP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>
                <a:solidFill>
                  <a:srgbClr val="000000"/>
                </a:solidFill>
              </a:rPr>
              <a:t>	statement1</a:t>
            </a:r>
            <a:r>
              <a:rPr lang="en-US" sz="1700" dirty="0">
                <a:solidFill>
                  <a:srgbClr val="000000"/>
                </a:solidFill>
              </a:rPr>
              <a:t>; 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>
                <a:solidFill>
                  <a:srgbClr val="000000"/>
                </a:solidFill>
              </a:rPr>
              <a:t>	statement2</a:t>
            </a:r>
            <a:r>
              <a:rPr lang="en-US" sz="1700" dirty="0">
                <a:solidFill>
                  <a:srgbClr val="000000"/>
                </a:solidFill>
              </a:rPr>
              <a:t>; 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1082675" algn="l"/>
              </a:tabLst>
            </a:pPr>
            <a:r>
              <a:rPr lang="en-US" sz="1700" dirty="0" smtClean="0">
                <a:solidFill>
                  <a:srgbClr val="000000"/>
                </a:solidFill>
              </a:rPr>
              <a:t>	} </a:t>
            </a:r>
            <a:endParaRPr lang="en-US" sz="1700" dirty="0">
              <a:solidFill>
                <a:srgbClr val="000000"/>
              </a:solidFill>
            </a:endParaRP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/>
              <a:t>	where </a:t>
            </a:r>
            <a:r>
              <a:rPr lang="en-US" sz="1700" dirty="0"/>
              <a:t>expression is either a </a:t>
            </a:r>
            <a:r>
              <a:rPr lang="en-US" sz="1700" dirty="0" err="1"/>
              <a:t>boolean</a:t>
            </a:r>
            <a:r>
              <a:rPr lang="en-US" sz="1700" dirty="0"/>
              <a:t> expression or </a:t>
            </a:r>
            <a:r>
              <a:rPr lang="en-US" sz="1700" dirty="0" err="1"/>
              <a:t>boolean</a:t>
            </a:r>
            <a:r>
              <a:rPr lang="en-US" sz="1700" dirty="0"/>
              <a:t> variable  (</a:t>
            </a:r>
            <a:r>
              <a:rPr lang="en-US" sz="1700" dirty="0" err="1"/>
              <a:t>boolean_expression</a:t>
            </a:r>
            <a:r>
              <a:rPr lang="en-US" sz="1700" dirty="0"/>
              <a:t>- true or false)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b="1" dirty="0" smtClean="0"/>
              <a:t>	example</a:t>
            </a:r>
            <a:endParaRPr lang="en-US" sz="1700" b="1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/>
              <a:t>	</a:t>
            </a:r>
            <a:r>
              <a:rPr lang="en-US" sz="1700" dirty="0" err="1" smtClean="0"/>
              <a:t>int</a:t>
            </a:r>
            <a:r>
              <a:rPr lang="en-US" sz="1700" dirty="0" smtClean="0"/>
              <a:t> </a:t>
            </a:r>
            <a:r>
              <a:rPr lang="en-US" sz="1700" dirty="0"/>
              <a:t>mark = 98; 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/>
              <a:t>	if</a:t>
            </a:r>
            <a:r>
              <a:rPr lang="en-US" sz="1700" dirty="0"/>
              <a:t>( mark &gt; 90 ) 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/>
              <a:t>	</a:t>
            </a:r>
            <a:r>
              <a:rPr lang="en-US" sz="1700" dirty="0" err="1" smtClean="0"/>
              <a:t>System.out.println</a:t>
            </a:r>
            <a:r>
              <a:rPr lang="en-US" sz="1700" dirty="0"/>
              <a:t>(“Excellent”); </a:t>
            </a:r>
            <a:r>
              <a:rPr lang="en-US" sz="1700" dirty="0" smtClean="0"/>
              <a:t>                                                                                                  </a:t>
            </a:r>
            <a:endParaRPr lang="en-US" sz="1700" dirty="0">
              <a:solidFill>
                <a:srgbClr val="C00000"/>
              </a:solidFill>
            </a:endParaRP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5576252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6930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2.	Find </a:t>
            </a:r>
            <a:r>
              <a:rPr lang="en-US" sz="2000" dirty="0"/>
              <a:t>the output of the code below</a:t>
            </a:r>
            <a:endParaRPr lang="en-US" sz="2000" dirty="0" smtClean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sum = 0;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nn-NO" sz="2000" dirty="0"/>
              <a:t>        for (int i = 0, j = 0; i &lt; 5 &amp; j &lt; 5; ++i, j = i + 1)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sum </a:t>
            </a:r>
            <a:r>
              <a:rPr lang="en-US" sz="2000" dirty="0"/>
              <a:t>+= i;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(sum</a:t>
            </a:r>
            <a:r>
              <a:rPr lang="en-US" sz="2000" dirty="0"/>
              <a:t>);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(a) 5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(b</a:t>
            </a:r>
            <a:r>
              <a:rPr lang="en-US" sz="2000" dirty="0"/>
              <a:t>) </a:t>
            </a:r>
            <a:r>
              <a:rPr lang="en-US" sz="2000" dirty="0" smtClean="0"/>
              <a:t>6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(c</a:t>
            </a:r>
            <a:r>
              <a:rPr lang="en-US" sz="2000" dirty="0"/>
              <a:t>) 7 </a:t>
            </a:r>
            <a:endParaRPr lang="en-US" sz="2000" dirty="0" smtClean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(d</a:t>
            </a:r>
            <a:r>
              <a:rPr lang="en-US" sz="2000" dirty="0"/>
              <a:t>) 8       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</a:t>
            </a:r>
            <a:endParaRPr lang="en-US" sz="2000" dirty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endParaRPr lang="en-US" sz="2000" dirty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endParaRPr lang="en-US" sz="2000" dirty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endParaRPr lang="en-US" sz="2000" dirty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7045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2.	</a:t>
            </a:r>
            <a:r>
              <a:rPr lang="en-US" sz="2000" dirty="0" err="1" smtClean="0"/>
              <a:t>Ans</a:t>
            </a:r>
            <a:r>
              <a:rPr lang="en-US" sz="2000" dirty="0"/>
              <a:t>: </a:t>
            </a:r>
            <a:r>
              <a:rPr lang="en-US" sz="2000" dirty="0" smtClean="0"/>
              <a:t>[b]</a:t>
            </a:r>
            <a:endParaRPr lang="en-US" sz="2000" dirty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endParaRPr lang="en-US" sz="2000" dirty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endParaRPr lang="en-US" sz="2000" dirty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endParaRPr lang="en-US" sz="2000" dirty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endParaRPr lang="en-US" sz="2000" dirty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69769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3.	Find </a:t>
            </a:r>
            <a:r>
              <a:rPr lang="en-US" sz="2000" dirty="0"/>
              <a:t>the output of the code below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final </a:t>
            </a:r>
            <a:r>
              <a:rPr lang="en-US" sz="2000" dirty="0" err="1"/>
              <a:t>int</a:t>
            </a:r>
            <a:r>
              <a:rPr lang="en-US" sz="2000" dirty="0"/>
              <a:t> a=10,b=20;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        while(a&lt;b)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        {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("Hello");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        }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(a) Compile </a:t>
            </a:r>
            <a:r>
              <a:rPr lang="en-US" sz="2000" dirty="0"/>
              <a:t>time </a:t>
            </a:r>
            <a:r>
              <a:rPr lang="en-US" sz="2000" dirty="0" smtClean="0"/>
              <a:t>exception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	</a:t>
            </a:r>
            <a:r>
              <a:rPr lang="en-US" sz="2000" dirty="0" smtClean="0"/>
              <a:t>(b</a:t>
            </a:r>
            <a:r>
              <a:rPr lang="en-US" sz="2000" dirty="0"/>
              <a:t>) Run time exception </a:t>
            </a:r>
            <a:endParaRPr lang="en-US" sz="2000" dirty="0" smtClean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	</a:t>
            </a:r>
            <a:r>
              <a:rPr lang="en-US" sz="2000" dirty="0" smtClean="0"/>
              <a:t>(c</a:t>
            </a:r>
            <a:r>
              <a:rPr lang="en-US" sz="2000" dirty="0"/>
              <a:t>) Infinite loop </a:t>
            </a:r>
            <a:endParaRPr lang="en-US" sz="2000" dirty="0" smtClean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	</a:t>
            </a:r>
            <a:r>
              <a:rPr lang="en-US" sz="2000" dirty="0" smtClean="0"/>
              <a:t>(d</a:t>
            </a:r>
            <a:r>
              <a:rPr lang="en-US" sz="2000" dirty="0"/>
              <a:t>) Hello   </a:t>
            </a:r>
          </a:p>
        </p:txBody>
      </p:sp>
    </p:spTree>
    <p:extLst>
      <p:ext uri="{BB962C8B-B14F-4D97-AF65-F5344CB8AC3E}">
        <p14:creationId xmlns:p14="http://schemas.microsoft.com/office/powerpoint/2010/main" val="16484935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3.	</a:t>
            </a:r>
            <a:r>
              <a:rPr lang="en-US" sz="2000" dirty="0" err="1" smtClean="0"/>
              <a:t>Ans</a:t>
            </a:r>
            <a:r>
              <a:rPr lang="en-US" sz="2000" dirty="0" smtClean="0"/>
              <a:t>: [c]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53233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4.	Find </a:t>
            </a:r>
            <a:r>
              <a:rPr lang="en-US" sz="2000" dirty="0"/>
              <a:t>the output of the code below</a:t>
            </a:r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a=15;</a:t>
            </a:r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b=25;</a:t>
            </a:r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	</a:t>
            </a:r>
            <a:r>
              <a:rPr lang="en-US" sz="2000" dirty="0" smtClean="0"/>
              <a:t>if </a:t>
            </a:r>
            <a:r>
              <a:rPr lang="en-US" sz="2000" dirty="0"/>
              <a:t>((a&lt;b) || (a=5)&gt;15</a:t>
            </a:r>
            <a:r>
              <a:rPr lang="en-US" sz="2000" dirty="0" smtClean="0"/>
              <a:t>)</a:t>
            </a:r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(a);</a:t>
            </a:r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	</a:t>
            </a:r>
            <a:r>
              <a:rPr lang="en-US" sz="2000" dirty="0" smtClean="0"/>
              <a:t>else</a:t>
            </a:r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(b);</a:t>
            </a:r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	</a:t>
            </a:r>
            <a:r>
              <a:rPr lang="en-US" sz="2000" dirty="0" smtClean="0"/>
              <a:t>(a</a:t>
            </a:r>
            <a:r>
              <a:rPr lang="en-US" sz="2000" dirty="0"/>
              <a:t>) 10 </a:t>
            </a:r>
            <a:endParaRPr lang="en-US" sz="2000" dirty="0" smtClean="0"/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	</a:t>
            </a:r>
            <a:r>
              <a:rPr lang="en-US" sz="2000" dirty="0" smtClean="0"/>
              <a:t>(b</a:t>
            </a:r>
            <a:r>
              <a:rPr lang="en-US" sz="2000" dirty="0"/>
              <a:t>) 15 </a:t>
            </a:r>
            <a:endParaRPr lang="en-US" sz="2000" dirty="0" smtClean="0"/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	</a:t>
            </a:r>
            <a:r>
              <a:rPr lang="en-US" sz="2000" dirty="0" smtClean="0"/>
              <a:t>(c) Compile </a:t>
            </a:r>
            <a:r>
              <a:rPr lang="en-US" sz="2000" dirty="0"/>
              <a:t>time error </a:t>
            </a:r>
            <a:endParaRPr lang="en-US" sz="2000" dirty="0" smtClean="0"/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	</a:t>
            </a:r>
            <a:r>
              <a:rPr lang="en-US" sz="2000" dirty="0" smtClean="0"/>
              <a:t>(d</a:t>
            </a:r>
            <a:r>
              <a:rPr lang="en-US" sz="2000" dirty="0"/>
              <a:t>) Run time error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747010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4.	</a:t>
            </a:r>
            <a:r>
              <a:rPr lang="en-US" sz="2000" dirty="0" err="1" smtClean="0"/>
              <a:t>Ans</a:t>
            </a:r>
            <a:r>
              <a:rPr lang="en-US" sz="2000" dirty="0"/>
              <a:t>: </a:t>
            </a:r>
            <a:r>
              <a:rPr lang="en-US" sz="2000" dirty="0" smtClean="0"/>
              <a:t>[b]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98700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504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000" dirty="0" smtClean="0"/>
              <a:t>5.	Find </a:t>
            </a:r>
            <a:r>
              <a:rPr lang="en-US" sz="2000" dirty="0"/>
              <a:t>the output of the code below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x, y;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000" dirty="0" smtClean="0"/>
              <a:t>	x=15</a:t>
            </a:r>
            <a:r>
              <a:rPr lang="en-US" sz="2000" dirty="0"/>
              <a:t>; y=20;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000" dirty="0" smtClean="0"/>
              <a:t>	if </a:t>
            </a:r>
            <a:r>
              <a:rPr lang="en-US" sz="2000" dirty="0"/>
              <a:t>(x&gt;15)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000" dirty="0" smtClean="0"/>
              <a:t>	if(y&gt;15</a:t>
            </a:r>
            <a:r>
              <a:rPr lang="en-US" sz="2000" dirty="0"/>
              <a:t>)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000" dirty="0"/>
              <a:t> </a:t>
            </a:r>
            <a:r>
              <a:rPr lang="en-US" sz="2000" dirty="0" smtClean="0"/>
              <a:t>	{            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000" dirty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/>
              <a:t>("y is  "+y); 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000" dirty="0" smtClean="0"/>
              <a:t>	}</a:t>
            </a:r>
            <a:endParaRPr lang="en-US" sz="20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000" dirty="0" smtClean="0"/>
              <a:t>	else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000" dirty="0"/>
              <a:t>	</a:t>
            </a:r>
            <a:r>
              <a:rPr lang="en-US" sz="2000" dirty="0" smtClean="0"/>
              <a:t>{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000" dirty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/>
              <a:t>("x is "+x); }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000" dirty="0" smtClean="0"/>
              <a:t>	(a) No </a:t>
            </a:r>
            <a:r>
              <a:rPr lang="en-US" sz="2000" dirty="0"/>
              <a:t>output </a:t>
            </a:r>
            <a:endParaRPr lang="en-US" sz="2000" dirty="0" smtClean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000" dirty="0"/>
              <a:t>	</a:t>
            </a:r>
            <a:r>
              <a:rPr lang="en-US" sz="2000" dirty="0" smtClean="0"/>
              <a:t>(b</a:t>
            </a:r>
            <a:r>
              <a:rPr lang="en-US" sz="2000" dirty="0"/>
              <a:t>) Exception </a:t>
            </a:r>
            <a:endParaRPr lang="en-US" sz="2000" dirty="0" smtClean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000" dirty="0"/>
              <a:t>	</a:t>
            </a:r>
            <a:r>
              <a:rPr lang="en-US" sz="2000" dirty="0" smtClean="0"/>
              <a:t>(c</a:t>
            </a:r>
            <a:r>
              <a:rPr lang="en-US" sz="2000" dirty="0"/>
              <a:t>) 15 </a:t>
            </a:r>
            <a:endParaRPr lang="en-US" sz="2000" dirty="0" smtClean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000" dirty="0"/>
              <a:t>	</a:t>
            </a:r>
            <a:r>
              <a:rPr lang="en-US" sz="2000" dirty="0" smtClean="0"/>
              <a:t>(d</a:t>
            </a:r>
            <a:r>
              <a:rPr lang="en-US" sz="2000" dirty="0"/>
              <a:t>) </a:t>
            </a:r>
            <a:r>
              <a:rPr lang="en-US" sz="2000" dirty="0" smtClean="0"/>
              <a:t>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5719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405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000" dirty="0" smtClean="0"/>
              <a:t>5.	</a:t>
            </a:r>
            <a:r>
              <a:rPr lang="en-US" sz="2000" dirty="0" err="1" smtClean="0"/>
              <a:t>Ans</a:t>
            </a:r>
            <a:r>
              <a:rPr lang="en-US" sz="2000" dirty="0"/>
              <a:t>: </a:t>
            </a:r>
            <a:r>
              <a:rPr lang="en-US" sz="2000" dirty="0" smtClean="0"/>
              <a:t>[a]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1762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031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6.	Find </a:t>
            </a:r>
            <a:r>
              <a:rPr lang="en-US" dirty="0"/>
              <a:t>the Error Line in the code below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j=0;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	while </a:t>
            </a:r>
            <a:r>
              <a:rPr lang="en-US" dirty="0"/>
              <a:t>(j&lt;10){     //Line 1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	j</a:t>
            </a:r>
            <a:r>
              <a:rPr lang="en-US" dirty="0"/>
              <a:t>++;   // Line2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	 </a:t>
            </a:r>
            <a:r>
              <a:rPr lang="en-US" dirty="0"/>
              <a:t>if (j==5)// Line3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	continue </a:t>
            </a:r>
            <a:r>
              <a:rPr lang="en-US" dirty="0"/>
              <a:t>loop;  //Line 4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 j is " +j);} 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	(a) Line </a:t>
            </a:r>
            <a:r>
              <a:rPr lang="en-US" dirty="0"/>
              <a:t>1 </a:t>
            </a:r>
            <a:endParaRPr lang="en-US" dirty="0" smtClean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	</a:t>
            </a:r>
            <a:r>
              <a:rPr lang="en-US" dirty="0" smtClean="0"/>
              <a:t>(b</a:t>
            </a:r>
            <a:r>
              <a:rPr lang="en-US" dirty="0"/>
              <a:t>) Line 2 </a:t>
            </a:r>
            <a:endParaRPr lang="en-US" dirty="0" smtClean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	</a:t>
            </a:r>
            <a:r>
              <a:rPr lang="en-US" dirty="0" smtClean="0"/>
              <a:t>(c</a:t>
            </a:r>
            <a:r>
              <a:rPr lang="en-US" dirty="0"/>
              <a:t>) Line 3 </a:t>
            </a:r>
            <a:endParaRPr lang="en-US" dirty="0" smtClean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	</a:t>
            </a:r>
            <a:r>
              <a:rPr lang="en-US" dirty="0" smtClean="0"/>
              <a:t>(d</a:t>
            </a:r>
            <a:r>
              <a:rPr lang="en-US" dirty="0"/>
              <a:t>) Line 4  </a:t>
            </a:r>
          </a:p>
        </p:txBody>
      </p:sp>
    </p:spTree>
    <p:extLst>
      <p:ext uri="{BB962C8B-B14F-4D97-AF65-F5344CB8AC3E}">
        <p14:creationId xmlns:p14="http://schemas.microsoft.com/office/powerpoint/2010/main" val="28319399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6.	</a:t>
            </a:r>
            <a:r>
              <a:rPr lang="en-US" dirty="0" err="1" smtClean="0"/>
              <a:t>Ans</a:t>
            </a:r>
            <a:r>
              <a:rPr lang="en-US" dirty="0"/>
              <a:t>: </a:t>
            </a:r>
            <a:r>
              <a:rPr lang="en-US" dirty="0" smtClean="0"/>
              <a:t>[d]   ( Line 4 // label loop is missing)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482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813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1" dirty="0" smtClean="0"/>
              <a:t>if- </a:t>
            </a:r>
            <a:r>
              <a:rPr lang="en-US" sz="2000" b="1" dirty="0"/>
              <a:t>else statement </a:t>
            </a:r>
            <a:endParaRPr lang="en-US" sz="2000" b="1" dirty="0" smtClean="0"/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It </a:t>
            </a:r>
            <a:r>
              <a:rPr lang="en-US" sz="2000" dirty="0"/>
              <a:t>is used to execute a certain statement if a condition is true, and a   </a:t>
            </a:r>
            <a:r>
              <a:rPr lang="en-US" sz="2000" dirty="0" smtClean="0"/>
              <a:t>different </a:t>
            </a:r>
            <a:r>
              <a:rPr lang="en-US" sz="2000" dirty="0"/>
              <a:t>statement if the condition is false. </a:t>
            </a:r>
            <a:endParaRPr lang="en-US" sz="2000" dirty="0" smtClean="0"/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1" dirty="0" smtClean="0"/>
              <a:t>flow chart</a:t>
            </a:r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b="1" dirty="0"/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b="1" dirty="0" smtClean="0"/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b="1" dirty="0"/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b="1" dirty="0" smtClean="0"/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b="1" dirty="0"/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b="1" dirty="0" smtClean="0"/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b="1" dirty="0"/>
          </a:p>
          <a:p>
            <a:pPr marL="468000" indent="-468000" algn="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1" dirty="0"/>
              <a:t>contd..</a:t>
            </a:r>
            <a:endParaRPr lang="en-US" sz="2000" b="1" dirty="0" smtClean="0"/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209800"/>
            <a:ext cx="4781177" cy="31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963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7.	Find </a:t>
            </a:r>
            <a:r>
              <a:rPr lang="en-US" sz="2000" dirty="0"/>
              <a:t>the output of the code below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String </a:t>
            </a:r>
            <a:r>
              <a:rPr lang="en-US" sz="2000" dirty="0"/>
              <a:t>names[]={"</a:t>
            </a:r>
            <a:r>
              <a:rPr lang="en-US" sz="2000" dirty="0" err="1"/>
              <a:t>Hyundai","Ford","Hyundai</a:t>
            </a:r>
            <a:r>
              <a:rPr lang="en-US" sz="2000" dirty="0"/>
              <a:t>"};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for(Object </a:t>
            </a:r>
            <a:r>
              <a:rPr lang="en-US" sz="2000" dirty="0"/>
              <a:t>o:names)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</a:t>
            </a:r>
            <a:r>
              <a:rPr lang="en-US" sz="2000" dirty="0" err="1" smtClean="0"/>
              <a:t>System.out.print</a:t>
            </a:r>
            <a:r>
              <a:rPr lang="en-US" sz="2000" dirty="0" smtClean="0"/>
              <a:t>(o</a:t>
            </a:r>
            <a:r>
              <a:rPr lang="en-US" sz="2000" dirty="0"/>
              <a:t>);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(</a:t>
            </a:r>
            <a:r>
              <a:rPr lang="en-US" sz="2000" dirty="0" smtClean="0"/>
              <a:t>a)	Hyundai </a:t>
            </a:r>
            <a:r>
              <a:rPr lang="en-US" sz="2000" dirty="0"/>
              <a:t>Ford Hyundai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(</a:t>
            </a:r>
            <a:r>
              <a:rPr lang="en-US" sz="2000" dirty="0" smtClean="0"/>
              <a:t>b)	Hyundai </a:t>
            </a:r>
            <a:r>
              <a:rPr lang="en-US" sz="2000" dirty="0"/>
              <a:t>Ford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(</a:t>
            </a:r>
            <a:r>
              <a:rPr lang="en-US" sz="2000" dirty="0" smtClean="0"/>
              <a:t>c)	Ford </a:t>
            </a:r>
            <a:r>
              <a:rPr lang="en-US" sz="2000" dirty="0"/>
              <a:t>Hyundai </a:t>
            </a:r>
            <a:r>
              <a:rPr lang="en-US" sz="2000" dirty="0" err="1"/>
              <a:t>Hyundai</a:t>
            </a:r>
            <a:endParaRPr lang="en-US" sz="2000" dirty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(</a:t>
            </a:r>
            <a:r>
              <a:rPr lang="en-US" sz="2000" dirty="0" smtClean="0"/>
              <a:t>d)	Compile </a:t>
            </a:r>
            <a:r>
              <a:rPr lang="en-US" sz="2000" dirty="0"/>
              <a:t>time Exception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(</a:t>
            </a:r>
            <a:r>
              <a:rPr lang="en-US" sz="2000" dirty="0" smtClean="0"/>
              <a:t>e)	Run </a:t>
            </a:r>
            <a:r>
              <a:rPr lang="en-US" sz="2000" dirty="0"/>
              <a:t>Time exception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67932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7.	</a:t>
            </a:r>
            <a:r>
              <a:rPr lang="en-US" sz="2000" dirty="0" err="1" smtClean="0"/>
              <a:t>Ans</a:t>
            </a:r>
            <a:r>
              <a:rPr lang="en-US" sz="2000" dirty="0"/>
              <a:t>: </a:t>
            </a:r>
            <a:r>
              <a:rPr lang="en-US" sz="2000" dirty="0" smtClean="0"/>
              <a:t>[a]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28117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40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8.	Find </a:t>
            </a:r>
            <a:r>
              <a:rPr lang="en-US" dirty="0"/>
              <a:t>the output below:</a:t>
            </a:r>
          </a:p>
          <a:p>
            <a:pPr marL="468000" indent="-468000" algn="just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a=1;</a:t>
            </a:r>
          </a:p>
          <a:p>
            <a:pPr marL="468000" indent="-468000" algn="just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	switch(a</a:t>
            </a:r>
            <a:r>
              <a:rPr lang="en-US" dirty="0"/>
              <a:t>)</a:t>
            </a:r>
          </a:p>
          <a:p>
            <a:pPr marL="468000" indent="-468000" algn="just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	{ </a:t>
            </a:r>
            <a:r>
              <a:rPr lang="en-US" dirty="0"/>
              <a:t>case 1:System.out.print(“One”);</a:t>
            </a:r>
          </a:p>
          <a:p>
            <a:pPr marL="468000" indent="-468000" algn="just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	case </a:t>
            </a:r>
            <a:r>
              <a:rPr lang="en-US" dirty="0"/>
              <a:t>2:System.out.print(“Two”);</a:t>
            </a:r>
          </a:p>
          <a:p>
            <a:pPr marL="468000" indent="-468000" algn="just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	    </a:t>
            </a:r>
            <a:r>
              <a:rPr lang="en-US" dirty="0"/>
              <a:t>break;</a:t>
            </a:r>
          </a:p>
          <a:p>
            <a:pPr marL="468000" indent="-468000" algn="just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	default</a:t>
            </a:r>
            <a:r>
              <a:rPr lang="en-US" dirty="0"/>
              <a:t>:</a:t>
            </a:r>
          </a:p>
          <a:p>
            <a:pPr marL="468000" indent="-468000" algn="just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(“Default”);}</a:t>
            </a:r>
          </a:p>
          <a:p>
            <a:pPr marL="468000" indent="-468000" algn="just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	(</a:t>
            </a:r>
            <a:r>
              <a:rPr lang="en-US" dirty="0" smtClean="0"/>
              <a:t>a)	One  </a:t>
            </a:r>
            <a:endParaRPr lang="en-US" dirty="0" smtClean="0"/>
          </a:p>
          <a:p>
            <a:pPr marL="468000" indent="-468000" algn="just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smtClean="0"/>
              <a:t>b)	</a:t>
            </a:r>
            <a:r>
              <a:rPr lang="en-US" dirty="0" err="1" smtClean="0"/>
              <a:t>OneTwo</a:t>
            </a:r>
            <a:r>
              <a:rPr lang="en-US" dirty="0" smtClean="0"/>
              <a:t> </a:t>
            </a:r>
            <a:endParaRPr lang="en-US" dirty="0" smtClean="0"/>
          </a:p>
          <a:p>
            <a:pPr marL="468000" indent="-468000" algn="just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smtClean="0"/>
              <a:t>c)	</a:t>
            </a:r>
            <a:r>
              <a:rPr lang="en-US" dirty="0" err="1" smtClean="0"/>
              <a:t>OneTwoDefault</a:t>
            </a:r>
            <a:r>
              <a:rPr lang="en-US" dirty="0" smtClean="0"/>
              <a:t> </a:t>
            </a:r>
            <a:endParaRPr lang="en-US" dirty="0" smtClean="0"/>
          </a:p>
          <a:p>
            <a:pPr marL="468000" indent="-468000" algn="just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smtClean="0"/>
              <a:t>d)	Default</a:t>
            </a:r>
            <a:endParaRPr lang="en-US" dirty="0"/>
          </a:p>
          <a:p>
            <a:pPr marL="468000" indent="-468000" algn="just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805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414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8.	</a:t>
            </a:r>
            <a:r>
              <a:rPr lang="en-US" sz="2000" dirty="0" err="1" smtClean="0"/>
              <a:t>Ans</a:t>
            </a:r>
            <a:r>
              <a:rPr lang="en-US" sz="2000" dirty="0"/>
              <a:t>: </a:t>
            </a:r>
            <a:r>
              <a:rPr lang="en-US" sz="2000" dirty="0" smtClean="0"/>
              <a:t>[b]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10285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437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9.	Find </a:t>
            </a:r>
            <a:r>
              <a:rPr lang="en-US" sz="2000" dirty="0"/>
              <a:t>the output of the code below.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String </a:t>
            </a:r>
            <a:r>
              <a:rPr lang="en-US" sz="2000" dirty="0"/>
              <a:t>state;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float </a:t>
            </a:r>
            <a:r>
              <a:rPr lang="en-US" sz="2000" dirty="0"/>
              <a:t>temp=125.5f;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if </a:t>
            </a:r>
            <a:r>
              <a:rPr lang="en-US" sz="2000" dirty="0"/>
              <a:t>(0&lt;temp&lt;100) {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 </a:t>
            </a:r>
            <a:r>
              <a:rPr lang="en-US" sz="2000" dirty="0"/>
              <a:t>state = "LIQUID";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 </a:t>
            </a:r>
            <a:r>
              <a:rPr lang="en-US" sz="2000" dirty="0" err="1"/>
              <a:t>System.out.println</a:t>
            </a:r>
            <a:r>
              <a:rPr lang="en-US" sz="2000" dirty="0"/>
              <a:t>(state);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}</a:t>
            </a:r>
            <a:endParaRPr lang="en-US" sz="2000" dirty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(a) LIQUID 	</a:t>
            </a:r>
            <a:endParaRPr lang="en-US" sz="2000" dirty="0" smtClean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(b</a:t>
            </a:r>
            <a:r>
              <a:rPr lang="en-US" sz="2000" dirty="0"/>
              <a:t>) Compile time error </a:t>
            </a:r>
            <a:endParaRPr lang="en-US" sz="2000" dirty="0" smtClean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	</a:t>
            </a:r>
            <a:r>
              <a:rPr lang="en-US" sz="2000" dirty="0" smtClean="0"/>
              <a:t>(c</a:t>
            </a:r>
            <a:r>
              <a:rPr lang="en-US" sz="2000" dirty="0"/>
              <a:t>) Run time error </a:t>
            </a:r>
            <a:r>
              <a:rPr lang="en-US" sz="2000" dirty="0" smtClean="0"/>
              <a:t>	</a:t>
            </a:r>
            <a:endParaRPr lang="en-US" sz="2000" dirty="0" smtClean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(d</a:t>
            </a:r>
            <a:r>
              <a:rPr lang="en-US" sz="2000" dirty="0"/>
              <a:t>) No </a:t>
            </a:r>
            <a:r>
              <a:rPr lang="en-US" sz="2000" dirty="0" smtClean="0"/>
              <a:t>output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527941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9.	</a:t>
            </a:r>
            <a:r>
              <a:rPr lang="en-US" sz="2000" dirty="0" err="1" smtClean="0"/>
              <a:t>Ans</a:t>
            </a:r>
            <a:r>
              <a:rPr lang="en-US" sz="2000" dirty="0"/>
              <a:t>: </a:t>
            </a:r>
            <a:r>
              <a:rPr lang="en-US" sz="2000" dirty="0" smtClean="0"/>
              <a:t>[b]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44385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394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10.	Find </a:t>
            </a:r>
            <a:r>
              <a:rPr lang="en-US" sz="2000" dirty="0"/>
              <a:t>the output of the code below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a=10;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String </a:t>
            </a:r>
            <a:r>
              <a:rPr lang="en-US" sz="2000" dirty="0"/>
              <a:t>name=(a&gt;13)?"</a:t>
            </a:r>
            <a:r>
              <a:rPr lang="en-US" sz="2000" dirty="0" err="1"/>
              <a:t>Raja":"Rani</a:t>
            </a:r>
            <a:r>
              <a:rPr lang="en-US" sz="2000" dirty="0"/>
              <a:t>";  //ternary operator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</a:t>
            </a:r>
            <a:r>
              <a:rPr lang="en-US" sz="2000" dirty="0" err="1" smtClean="0"/>
              <a:t>System.out.print</a:t>
            </a:r>
            <a:r>
              <a:rPr lang="en-US" sz="2000" dirty="0" smtClean="0"/>
              <a:t>(name</a:t>
            </a:r>
            <a:r>
              <a:rPr lang="en-US" sz="2000" dirty="0"/>
              <a:t>);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(a) Rani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	</a:t>
            </a:r>
            <a:r>
              <a:rPr lang="en-US" sz="2000" dirty="0" smtClean="0"/>
              <a:t>(b</a:t>
            </a:r>
            <a:r>
              <a:rPr lang="en-US" sz="2000" dirty="0"/>
              <a:t>) Raja </a:t>
            </a:r>
            <a:endParaRPr lang="en-US" sz="2000" dirty="0" smtClean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	</a:t>
            </a:r>
            <a:r>
              <a:rPr lang="en-US" sz="2000" dirty="0" smtClean="0"/>
              <a:t>(c</a:t>
            </a:r>
            <a:r>
              <a:rPr lang="en-US" sz="2000" dirty="0"/>
              <a:t>) </a:t>
            </a:r>
            <a:r>
              <a:rPr lang="en-US" sz="2000" dirty="0" err="1"/>
              <a:t>RajaRani</a:t>
            </a:r>
            <a:r>
              <a:rPr lang="en-US" sz="2000" dirty="0"/>
              <a:t> </a:t>
            </a:r>
            <a:endParaRPr lang="en-US" sz="2000" dirty="0" smtClean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	</a:t>
            </a:r>
            <a:r>
              <a:rPr lang="en-US" sz="2000" dirty="0" smtClean="0"/>
              <a:t>(d) </a:t>
            </a:r>
            <a:r>
              <a:rPr lang="en-US" sz="2000" dirty="0" err="1" smtClean="0"/>
              <a:t>RaniRaja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927391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10.	</a:t>
            </a:r>
            <a:r>
              <a:rPr lang="en-US" sz="2000" dirty="0" err="1" smtClean="0"/>
              <a:t>Ans</a:t>
            </a:r>
            <a:r>
              <a:rPr lang="en-US" sz="2000" dirty="0"/>
              <a:t>: </a:t>
            </a:r>
            <a:r>
              <a:rPr lang="en-US" sz="2000" dirty="0" smtClean="0"/>
              <a:t>[a]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94511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4927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11.	Find </a:t>
            </a:r>
            <a:r>
              <a:rPr lang="en-US" dirty="0"/>
              <a:t>the output of the code below</a:t>
            </a:r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char </a:t>
            </a:r>
            <a:r>
              <a:rPr lang="en-US" dirty="0" err="1"/>
              <a:t>suitAsChar</a:t>
            </a:r>
            <a:r>
              <a:rPr lang="en-US" dirty="0"/>
              <a:t>='H';</a:t>
            </a:r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String </a:t>
            </a:r>
            <a:r>
              <a:rPr lang="en-US" dirty="0" err="1"/>
              <a:t>suitAsName</a:t>
            </a:r>
            <a:r>
              <a:rPr lang="en-US" dirty="0"/>
              <a:t>;</a:t>
            </a:r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switch </a:t>
            </a:r>
            <a:r>
              <a:rPr lang="en-US" dirty="0"/>
              <a:t>(</a:t>
            </a:r>
            <a:r>
              <a:rPr lang="en-US" dirty="0" err="1"/>
              <a:t>suitAsChar</a:t>
            </a:r>
            <a:r>
              <a:rPr lang="en-US" dirty="0"/>
              <a:t>) {</a:t>
            </a:r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case </a:t>
            </a:r>
            <a:r>
              <a:rPr lang="en-US" dirty="0"/>
              <a:t>'C': </a:t>
            </a:r>
            <a:r>
              <a:rPr lang="en-US" dirty="0" err="1"/>
              <a:t>suitAsName</a:t>
            </a:r>
            <a:r>
              <a:rPr lang="en-US" dirty="0"/>
              <a:t> = "Clubs"; break;</a:t>
            </a:r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case </a:t>
            </a:r>
            <a:r>
              <a:rPr lang="en-US" dirty="0"/>
              <a:t>'D': </a:t>
            </a:r>
            <a:r>
              <a:rPr lang="en-US" dirty="0" err="1"/>
              <a:t>suitAsName</a:t>
            </a:r>
            <a:r>
              <a:rPr lang="en-US" dirty="0"/>
              <a:t> = "Diamonds"; break;</a:t>
            </a:r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case </a:t>
            </a:r>
            <a:r>
              <a:rPr lang="en-US" dirty="0"/>
              <a:t>'H': </a:t>
            </a:r>
            <a:r>
              <a:rPr lang="en-US" dirty="0" err="1"/>
              <a:t>suitAsName</a:t>
            </a:r>
            <a:r>
              <a:rPr lang="en-US" dirty="0"/>
              <a:t> = "Hearts"; </a:t>
            </a:r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case </a:t>
            </a:r>
            <a:r>
              <a:rPr lang="en-US" dirty="0"/>
              <a:t>'S': </a:t>
            </a:r>
            <a:r>
              <a:rPr lang="en-US" dirty="0" err="1"/>
              <a:t>suitAsName</a:t>
            </a:r>
            <a:r>
              <a:rPr lang="en-US" dirty="0"/>
              <a:t> = "Spades"; break;</a:t>
            </a:r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default</a:t>
            </a:r>
            <a:r>
              <a:rPr lang="en-US" dirty="0"/>
              <a:t>: </a:t>
            </a:r>
            <a:r>
              <a:rPr lang="en-US" dirty="0" err="1"/>
              <a:t>suitAsName</a:t>
            </a:r>
            <a:r>
              <a:rPr lang="en-US" dirty="0"/>
              <a:t> = "Unknown";</a:t>
            </a:r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} 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suitAsName</a:t>
            </a:r>
            <a:r>
              <a:rPr lang="en-US" dirty="0"/>
              <a:t>);</a:t>
            </a:r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(a) Compile </a:t>
            </a:r>
            <a:r>
              <a:rPr lang="en-US" dirty="0"/>
              <a:t>time error </a:t>
            </a:r>
            <a:r>
              <a:rPr lang="en-US" dirty="0" smtClean="0"/>
              <a:t>			(b</a:t>
            </a:r>
            <a:r>
              <a:rPr lang="en-US" dirty="0"/>
              <a:t>) Hearts </a:t>
            </a:r>
            <a:endParaRPr lang="en-US" dirty="0" smtClean="0"/>
          </a:p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smtClean="0"/>
              <a:t>(c</a:t>
            </a:r>
            <a:r>
              <a:rPr lang="en-US" dirty="0"/>
              <a:t>) </a:t>
            </a:r>
            <a:r>
              <a:rPr lang="en-US" dirty="0" err="1"/>
              <a:t>HeartsSpades</a:t>
            </a:r>
            <a:r>
              <a:rPr lang="en-US" dirty="0"/>
              <a:t> </a:t>
            </a:r>
            <a:r>
              <a:rPr lang="en-US" dirty="0" smtClean="0"/>
              <a:t>				(d) </a:t>
            </a:r>
            <a:r>
              <a:rPr lang="en-US" dirty="0" smtClean="0"/>
              <a:t>Spades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06498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11.	</a:t>
            </a:r>
            <a:r>
              <a:rPr lang="en-US" sz="2000" dirty="0" err="1" smtClean="0"/>
              <a:t>Ans</a:t>
            </a:r>
            <a:r>
              <a:rPr lang="en-US" sz="2000" dirty="0" smtClean="0"/>
              <a:t>: [d]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1398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472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>
                <a:solidFill>
                  <a:srgbClr val="000000"/>
                </a:solidFill>
              </a:rPr>
              <a:t>	if(expression </a:t>
            </a:r>
            <a:r>
              <a:rPr lang="en-US" sz="1700" dirty="0">
                <a:solidFill>
                  <a:srgbClr val="000000"/>
                </a:solidFill>
              </a:rPr>
              <a:t>)</a:t>
            </a:r>
          </a:p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>
                <a:solidFill>
                  <a:srgbClr val="000000"/>
                </a:solidFill>
              </a:rPr>
              <a:t>	 </a:t>
            </a:r>
            <a:r>
              <a:rPr lang="en-US" sz="1700" dirty="0">
                <a:solidFill>
                  <a:srgbClr val="000000"/>
                </a:solidFill>
              </a:rPr>
              <a:t>{ </a:t>
            </a:r>
          </a:p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>
                <a:solidFill>
                  <a:srgbClr val="000000"/>
                </a:solidFill>
              </a:rPr>
              <a:t>	</a:t>
            </a:r>
            <a:r>
              <a:rPr lang="en-US" sz="1700" dirty="0">
                <a:solidFill>
                  <a:srgbClr val="000000"/>
                </a:solidFill>
              </a:rPr>
              <a:t>	statement1; </a:t>
            </a:r>
          </a:p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>
                <a:solidFill>
                  <a:srgbClr val="000000"/>
                </a:solidFill>
              </a:rPr>
              <a:t>	}</a:t>
            </a:r>
            <a:endParaRPr lang="en-US" sz="1700" dirty="0">
              <a:solidFill>
                <a:srgbClr val="000000"/>
              </a:solidFill>
            </a:endParaRPr>
          </a:p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>
                <a:solidFill>
                  <a:srgbClr val="000000"/>
                </a:solidFill>
              </a:rPr>
              <a:t>	else </a:t>
            </a:r>
            <a:endParaRPr lang="en-US" sz="1700" dirty="0">
              <a:solidFill>
                <a:srgbClr val="000000"/>
              </a:solidFill>
            </a:endParaRPr>
          </a:p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>
                <a:solidFill>
                  <a:srgbClr val="000000"/>
                </a:solidFill>
              </a:rPr>
              <a:t>	{ </a:t>
            </a:r>
            <a:endParaRPr lang="en-US" sz="1700" dirty="0">
              <a:solidFill>
                <a:srgbClr val="000000"/>
              </a:solidFill>
            </a:endParaRPr>
          </a:p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>
                <a:solidFill>
                  <a:srgbClr val="000000"/>
                </a:solidFill>
              </a:rPr>
              <a:t>	</a:t>
            </a:r>
            <a:r>
              <a:rPr lang="en-US" sz="1700" dirty="0">
                <a:solidFill>
                  <a:srgbClr val="000000"/>
                </a:solidFill>
              </a:rPr>
              <a:t>	statement2; </a:t>
            </a:r>
          </a:p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>
                <a:solidFill>
                  <a:srgbClr val="000000"/>
                </a:solidFill>
              </a:rPr>
              <a:t>	}</a:t>
            </a:r>
            <a:endParaRPr lang="en-US" sz="1700" dirty="0">
              <a:solidFill>
                <a:srgbClr val="000000"/>
              </a:solidFill>
            </a:endParaRPr>
          </a:p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b="1" dirty="0" smtClean="0"/>
              <a:t>	Example</a:t>
            </a:r>
            <a:r>
              <a:rPr lang="en-US" sz="1700" b="1" dirty="0"/>
              <a:t>:</a:t>
            </a:r>
          </a:p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/>
              <a:t>	</a:t>
            </a:r>
            <a:r>
              <a:rPr lang="en-US" sz="1700" dirty="0" err="1" smtClean="0"/>
              <a:t>int</a:t>
            </a:r>
            <a:r>
              <a:rPr lang="en-US" sz="1700" dirty="0" smtClean="0"/>
              <a:t> </a:t>
            </a:r>
            <a:r>
              <a:rPr lang="en-US" sz="1700" dirty="0"/>
              <a:t>mark = 96; </a:t>
            </a:r>
          </a:p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/>
              <a:t>	if</a:t>
            </a:r>
            <a:r>
              <a:rPr lang="en-US" sz="1700" dirty="0"/>
              <a:t>( mark &gt; =60 ) </a:t>
            </a:r>
          </a:p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/>
              <a:t>	{</a:t>
            </a:r>
            <a:endParaRPr lang="en-US" sz="1700" dirty="0"/>
          </a:p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/>
              <a:t>	</a:t>
            </a:r>
            <a:r>
              <a:rPr lang="en-US" sz="1700" dirty="0"/>
              <a:t>	</a:t>
            </a:r>
            <a:r>
              <a:rPr lang="en-US" sz="1700" dirty="0" err="1"/>
              <a:t>System.out.println</a:t>
            </a:r>
            <a:r>
              <a:rPr lang="en-US" sz="1700" dirty="0"/>
              <a:t>(“Pass”); </a:t>
            </a:r>
          </a:p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/>
              <a:t>	}</a:t>
            </a:r>
            <a:endParaRPr lang="en-US" sz="1700" dirty="0"/>
          </a:p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/>
              <a:t>	else </a:t>
            </a:r>
            <a:endParaRPr lang="en-US" sz="1700" dirty="0"/>
          </a:p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/>
              <a:t>	{</a:t>
            </a:r>
            <a:endParaRPr lang="en-US" sz="1700" dirty="0"/>
          </a:p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/>
              <a:t>	</a:t>
            </a:r>
            <a:r>
              <a:rPr lang="en-US" sz="1700" dirty="0"/>
              <a:t>	</a:t>
            </a:r>
            <a:r>
              <a:rPr lang="en-US" sz="1700" dirty="0" err="1"/>
              <a:t>System.out.println</a:t>
            </a:r>
            <a:r>
              <a:rPr lang="en-US" sz="1700" dirty="0"/>
              <a:t>(“Fail”);</a:t>
            </a:r>
          </a:p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 smtClean="0"/>
              <a:t>	}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4795268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479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12.	Find </a:t>
            </a:r>
            <a:r>
              <a:rPr lang="en-US" dirty="0"/>
              <a:t>the Output of the code below   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i=2,j=5,k=7;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	while </a:t>
            </a:r>
            <a:r>
              <a:rPr lang="en-US" dirty="0"/>
              <a:t>( i &gt; 0 )  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	{</a:t>
            </a:r>
            <a:endParaRPr lang="en-US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(“I am outer");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	i-</a:t>
            </a:r>
            <a:r>
              <a:rPr lang="en-US" dirty="0"/>
              <a:t>-;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	   </a:t>
            </a:r>
            <a:r>
              <a:rPr lang="en-US" dirty="0"/>
              <a:t>while ( j &lt; k )  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	   </a:t>
            </a:r>
            <a:r>
              <a:rPr lang="en-US" dirty="0"/>
              <a:t>{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	      </a:t>
            </a:r>
            <a:r>
              <a:rPr lang="en-US" dirty="0" err="1"/>
              <a:t>System.out.println</a:t>
            </a:r>
            <a:r>
              <a:rPr lang="en-US" dirty="0"/>
              <a:t>(“I am enclosing by two loops");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	      </a:t>
            </a:r>
            <a:r>
              <a:rPr lang="en-US" dirty="0"/>
              <a:t>j++ 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	   </a:t>
            </a:r>
            <a:r>
              <a:rPr lang="en-US" dirty="0" smtClean="0"/>
              <a:t>}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endParaRPr lang="en-US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endParaRPr lang="en-US" dirty="0" smtClean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endParaRPr lang="en-US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endParaRPr lang="en-US" sz="1200" dirty="0" smtClean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200" dirty="0" smtClean="0"/>
              <a:t>	</a:t>
            </a:r>
          </a:p>
          <a:p>
            <a:pPr marL="468000" indent="-468000" algn="just" defTabSz="54000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	(</a:t>
            </a:r>
            <a:r>
              <a:rPr lang="en-US" dirty="0"/>
              <a:t>c)	Compile time </a:t>
            </a:r>
            <a:r>
              <a:rPr lang="en-US" dirty="0" smtClean="0"/>
              <a:t>error			(</a:t>
            </a:r>
            <a:r>
              <a:rPr lang="en-US" dirty="0"/>
              <a:t>d)	Run time </a:t>
            </a:r>
            <a:r>
              <a:rPr lang="en-US" dirty="0" smtClean="0"/>
              <a:t>error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0"/>
            <a:ext cx="76962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4722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428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12.	</a:t>
            </a:r>
            <a:r>
              <a:rPr lang="en-US" sz="2000" dirty="0" err="1" smtClean="0"/>
              <a:t>Ans</a:t>
            </a:r>
            <a:r>
              <a:rPr lang="en-US" sz="2000" dirty="0"/>
              <a:t>: </a:t>
            </a:r>
            <a:r>
              <a:rPr lang="en-US" sz="2000" dirty="0" smtClean="0"/>
              <a:t>[b]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7637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27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13.	Find </a:t>
            </a:r>
            <a:r>
              <a:rPr lang="en-US" dirty="0"/>
              <a:t>the Output of the code below   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i=3,j=5,k=7;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	while </a:t>
            </a:r>
            <a:r>
              <a:rPr lang="en-US" dirty="0"/>
              <a:t>( i &gt; 0 )  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	{   </a:t>
            </a:r>
            <a:r>
              <a:rPr lang="en-US" dirty="0"/>
              <a:t>while ( j &gt; k )  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	   </a:t>
            </a:r>
            <a:r>
              <a:rPr lang="en-US" dirty="0"/>
              <a:t>{       </a:t>
            </a:r>
            <a:r>
              <a:rPr lang="en-US" dirty="0" err="1"/>
              <a:t>System.out.println</a:t>
            </a:r>
            <a:r>
              <a:rPr lang="en-US" dirty="0"/>
              <a:t>("I am enclosing by two loops");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	      </a:t>
            </a:r>
            <a:r>
              <a:rPr lang="en-US" dirty="0"/>
              <a:t>j++ ;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	   </a:t>
            </a:r>
            <a:r>
              <a:rPr lang="en-US" dirty="0"/>
              <a:t>}   i--;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("I am enclosed with one loop");}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200" dirty="0" smtClean="0"/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smtClean="0"/>
              <a:t>a)	I </a:t>
            </a:r>
            <a:r>
              <a:rPr lang="en-US" dirty="0"/>
              <a:t>am enclosed with one loop   </a:t>
            </a:r>
            <a:r>
              <a:rPr lang="en-US" dirty="0" smtClean="0"/>
              <a:t>	(b</a:t>
            </a:r>
            <a:r>
              <a:rPr lang="en-US" dirty="0"/>
              <a:t>) I am enclosing by two loops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	    	I </a:t>
            </a:r>
            <a:r>
              <a:rPr lang="en-US" dirty="0"/>
              <a:t>am enclosed with one loop    </a:t>
            </a:r>
            <a:r>
              <a:rPr lang="en-US" dirty="0" smtClean="0"/>
              <a:t>	      </a:t>
            </a:r>
            <a:r>
              <a:rPr lang="en-US" dirty="0"/>
              <a:t>I am enclosed with one loop    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	    	I </a:t>
            </a:r>
            <a:r>
              <a:rPr lang="en-US" dirty="0"/>
              <a:t>am enclosing by two loops    </a:t>
            </a:r>
            <a:r>
              <a:rPr lang="en-US" dirty="0" smtClean="0"/>
              <a:t>	      I </a:t>
            </a:r>
            <a:r>
              <a:rPr lang="en-US" dirty="0"/>
              <a:t>am enclosed with one loop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	(c)	I </a:t>
            </a:r>
            <a:r>
              <a:rPr lang="en-US" dirty="0"/>
              <a:t>am enclosing  by two loops   </a:t>
            </a:r>
            <a:r>
              <a:rPr lang="en-US" dirty="0" smtClean="0"/>
              <a:t>	(d) I </a:t>
            </a:r>
            <a:r>
              <a:rPr lang="en-US" dirty="0"/>
              <a:t>am enclosed with one loop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	    	I </a:t>
            </a:r>
            <a:r>
              <a:rPr lang="en-US" dirty="0"/>
              <a:t>am enclosed with one loop       </a:t>
            </a:r>
            <a:r>
              <a:rPr lang="en-US" dirty="0" smtClean="0"/>
              <a:t>	      I </a:t>
            </a:r>
            <a:r>
              <a:rPr lang="en-US" dirty="0"/>
              <a:t>am enclosed with one loop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	    	I </a:t>
            </a:r>
            <a:r>
              <a:rPr lang="en-US" dirty="0"/>
              <a:t>am enclosing  by two loops       </a:t>
            </a:r>
            <a:r>
              <a:rPr lang="en-US" dirty="0" smtClean="0"/>
              <a:t>              I </a:t>
            </a:r>
            <a:r>
              <a:rPr lang="en-US" dirty="0"/>
              <a:t>am enclosed with one </a:t>
            </a:r>
            <a:r>
              <a:rPr lang="en-US" dirty="0" smtClean="0"/>
              <a:t>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600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428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13.	</a:t>
            </a:r>
            <a:r>
              <a:rPr lang="en-US" sz="2000" dirty="0" err="1" smtClean="0"/>
              <a:t>Ans</a:t>
            </a:r>
            <a:r>
              <a:rPr lang="en-US" sz="2000" dirty="0"/>
              <a:t>: </a:t>
            </a:r>
            <a:r>
              <a:rPr lang="en-US" sz="2000" dirty="0" smtClean="0"/>
              <a:t>[d]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07046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517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 smtClean="0"/>
              <a:t>14.	Find </a:t>
            </a:r>
            <a:r>
              <a:rPr lang="en-US" sz="1600" dirty="0"/>
              <a:t>the Output of the code below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value=0;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 smtClean="0"/>
              <a:t>	LOOP1</a:t>
            </a:r>
            <a:r>
              <a:rPr lang="en-US" sz="1600" dirty="0"/>
              <a:t>: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 smtClean="0"/>
              <a:t>	for </a:t>
            </a:r>
            <a:r>
              <a:rPr lang="en-US" sz="1600" dirty="0"/>
              <a:t>( </a:t>
            </a:r>
            <a:r>
              <a:rPr lang="en-US" sz="1600" dirty="0" err="1"/>
              <a:t>int</a:t>
            </a:r>
            <a:r>
              <a:rPr lang="en-US" sz="1600" dirty="0"/>
              <a:t> j = 0 ; j &lt; 3 ; j++ )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 smtClean="0"/>
              <a:t>	  </a:t>
            </a:r>
            <a:r>
              <a:rPr lang="en-US" sz="1600" dirty="0"/>
              <a:t>{      if ( j &gt;= 2 * value )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 smtClean="0"/>
              <a:t>	         </a:t>
            </a:r>
            <a:r>
              <a:rPr lang="en-US" sz="1600" dirty="0"/>
              <a:t>break LOOP1; 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 smtClean="0"/>
              <a:t>	     </a:t>
            </a:r>
            <a:r>
              <a:rPr lang="en-US" sz="1600" dirty="0"/>
              <a:t>value = value / 2 ;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 smtClean="0"/>
              <a:t>	  </a:t>
            </a:r>
            <a:r>
              <a:rPr lang="en-US" sz="1600" dirty="0"/>
              <a:t>} </a:t>
            </a:r>
            <a:r>
              <a:rPr lang="en-US" sz="1600" dirty="0" err="1"/>
              <a:t>System.out.print</a:t>
            </a:r>
            <a:r>
              <a:rPr lang="en-US" sz="1600" dirty="0"/>
              <a:t>("quit1");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 smtClean="0"/>
              <a:t>	LOOP2</a:t>
            </a:r>
            <a:r>
              <a:rPr lang="en-US" sz="1600" dirty="0"/>
              <a:t>: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 smtClean="0"/>
              <a:t>	for </a:t>
            </a:r>
            <a:r>
              <a:rPr lang="en-US" sz="1600" dirty="0"/>
              <a:t>( </a:t>
            </a:r>
            <a:r>
              <a:rPr lang="en-US" sz="1600" dirty="0" err="1"/>
              <a:t>int</a:t>
            </a:r>
            <a:r>
              <a:rPr lang="en-US" sz="1600" dirty="0"/>
              <a:t> j = 0 ; j &lt; 3 ; j++ )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 smtClean="0"/>
              <a:t>	  </a:t>
            </a:r>
            <a:r>
              <a:rPr lang="en-US" sz="1600" dirty="0"/>
              <a:t>{      if ( j &gt;= 2 * value )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 smtClean="0"/>
              <a:t>	         </a:t>
            </a:r>
            <a:r>
              <a:rPr lang="en-US" sz="1600" dirty="0"/>
              <a:t>break LOOP2; 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 smtClean="0"/>
              <a:t>	        </a:t>
            </a:r>
            <a:r>
              <a:rPr lang="en-US" sz="1600" dirty="0"/>
              <a:t>value = value / 2 ;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 smtClean="0"/>
              <a:t>	  </a:t>
            </a:r>
            <a:r>
              <a:rPr lang="en-US" sz="1600" dirty="0"/>
              <a:t>} </a:t>
            </a:r>
            <a:r>
              <a:rPr lang="en-US" sz="1600" dirty="0" err="1"/>
              <a:t>System.out.print</a:t>
            </a:r>
            <a:r>
              <a:rPr lang="en-US" sz="1600" dirty="0"/>
              <a:t>("quit2");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 smtClean="0"/>
              <a:t>	        </a:t>
            </a:r>
            <a:r>
              <a:rPr lang="en-US" sz="1600" dirty="0"/>
              <a:t>}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 smtClean="0"/>
              <a:t>	(a) quit1 	(b) quit2 		(c) compile </a:t>
            </a:r>
            <a:r>
              <a:rPr lang="en-US" sz="1600" dirty="0"/>
              <a:t>time exception </a:t>
            </a:r>
            <a:r>
              <a:rPr lang="en-US" sz="1600" dirty="0" smtClean="0"/>
              <a:t>	(d) quit1quit2</a:t>
            </a:r>
            <a:endParaRPr lang="en-US" sz="1600" dirty="0"/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01522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926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14.	</a:t>
            </a:r>
            <a:r>
              <a:rPr lang="en-US" sz="2000" dirty="0" err="1" smtClean="0"/>
              <a:t>Ans</a:t>
            </a:r>
            <a:r>
              <a:rPr lang="en-US" sz="2000" dirty="0"/>
              <a:t>: </a:t>
            </a:r>
            <a:r>
              <a:rPr lang="en-US" sz="2000" dirty="0" smtClean="0"/>
              <a:t>[d]  </a:t>
            </a:r>
            <a:endParaRPr lang="en-US" sz="2000" dirty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1127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075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15.	Find </a:t>
            </a:r>
            <a:r>
              <a:rPr lang="en-US" sz="2000" dirty="0"/>
              <a:t>the Output of the code below   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nn-NO" sz="2000" dirty="0" smtClean="0"/>
              <a:t>	for </a:t>
            </a:r>
            <a:r>
              <a:rPr lang="nn-NO" sz="2000" dirty="0"/>
              <a:t>(int i = 1 ; i &lt; 6 ; i++ 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{</a:t>
            </a:r>
            <a:endParaRPr lang="en-US" sz="2000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   </a:t>
            </a:r>
            <a:r>
              <a:rPr lang="en-US" sz="2000" dirty="0"/>
              <a:t>if ( i &lt; 8 / 2 )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   </a:t>
            </a:r>
            <a:r>
              <a:rPr lang="en-US" sz="2000" dirty="0" err="1"/>
              <a:t>System.out.println</a:t>
            </a:r>
            <a:r>
              <a:rPr lang="en-US" sz="2000" dirty="0"/>
              <a:t>( "Here I am!" ) 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      </a:t>
            </a:r>
            <a:r>
              <a:rPr lang="en-US" sz="2000" dirty="0"/>
              <a:t>continue ; 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      </a:t>
            </a:r>
            <a:r>
              <a:rPr lang="en-US" sz="2000" dirty="0" err="1"/>
              <a:t>System.out.println</a:t>
            </a:r>
            <a:r>
              <a:rPr lang="en-US" sz="2000" dirty="0"/>
              <a:t>( "Here also !" ) 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}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	</a:t>
            </a:r>
            <a:r>
              <a:rPr lang="en-US" sz="2000" dirty="0" smtClean="0"/>
              <a:t>(a)	</a:t>
            </a:r>
            <a:r>
              <a:rPr lang="en-US" sz="2000" dirty="0" smtClean="0"/>
              <a:t>Here </a:t>
            </a:r>
            <a:r>
              <a:rPr lang="en-US" sz="2000" dirty="0"/>
              <a:t>I am!    </a:t>
            </a:r>
            <a:r>
              <a:rPr lang="en-US" sz="2000" dirty="0" smtClean="0"/>
              <a:t>		(b</a:t>
            </a:r>
            <a:r>
              <a:rPr lang="en-US" sz="2000" dirty="0"/>
              <a:t>) Here also!   </a:t>
            </a:r>
            <a:endParaRPr lang="en-US" sz="2000" dirty="0" smtClean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	Here </a:t>
            </a:r>
            <a:r>
              <a:rPr lang="en-US" sz="2000" dirty="0"/>
              <a:t>also !</a:t>
            </a:r>
            <a:endParaRPr lang="en-US" sz="2000" dirty="0" smtClean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	</a:t>
            </a:r>
            <a:r>
              <a:rPr lang="en-US" sz="2000" dirty="0" smtClean="0"/>
              <a:t>(</a:t>
            </a:r>
            <a:r>
              <a:rPr lang="en-US" sz="2000" dirty="0" smtClean="0"/>
              <a:t>c)	Here </a:t>
            </a:r>
            <a:r>
              <a:rPr lang="en-US" sz="2000" dirty="0"/>
              <a:t>I am</a:t>
            </a:r>
            <a:r>
              <a:rPr lang="en-US" sz="2000" dirty="0" smtClean="0"/>
              <a:t>! 		(d</a:t>
            </a:r>
            <a:r>
              <a:rPr lang="en-US" sz="2000" dirty="0"/>
              <a:t>) Compile time error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72722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15.	</a:t>
            </a:r>
            <a:r>
              <a:rPr lang="en-US" sz="2000" dirty="0" err="1" smtClean="0"/>
              <a:t>Ans</a:t>
            </a:r>
            <a:r>
              <a:rPr lang="en-US" sz="2000" dirty="0"/>
              <a:t>: </a:t>
            </a:r>
            <a:r>
              <a:rPr lang="en-US" sz="2000" dirty="0" smtClean="0"/>
              <a:t>[d]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78813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3318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/>
              <a:t>Summary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Control </a:t>
            </a:r>
            <a:r>
              <a:rPr lang="en-US" sz="2000" dirty="0"/>
              <a:t>structures are useful to direct the program flow and execution based on the conditions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There </a:t>
            </a:r>
            <a:r>
              <a:rPr lang="en-US" sz="2000" dirty="0"/>
              <a:t>are three types of Control </a:t>
            </a:r>
            <a:r>
              <a:rPr lang="en-US" sz="2000" dirty="0" smtClean="0"/>
              <a:t>structures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	</a:t>
            </a:r>
            <a:r>
              <a:rPr lang="en-US" sz="2000" dirty="0" smtClean="0"/>
              <a:t>(a) </a:t>
            </a:r>
            <a:r>
              <a:rPr lang="en-US" sz="2000" dirty="0" smtClean="0"/>
              <a:t>Decision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	</a:t>
            </a:r>
            <a:r>
              <a:rPr lang="en-US" sz="2000" dirty="0" smtClean="0"/>
              <a:t>(b) </a:t>
            </a:r>
            <a:r>
              <a:rPr lang="en-US" sz="2000" dirty="0" smtClean="0"/>
              <a:t>Repetition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	</a:t>
            </a:r>
            <a:r>
              <a:rPr lang="en-US" sz="2000" dirty="0" smtClean="0"/>
              <a:t>(c) </a:t>
            </a:r>
            <a:r>
              <a:rPr lang="en-US" sz="2000" dirty="0" smtClean="0"/>
              <a:t>Branching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091650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C68CF-FB51-4BF5-A51D-CAE0D36E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625" y="3243402"/>
            <a:ext cx="2376350" cy="4983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Thank You …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060244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075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1" dirty="0" smtClean="0"/>
              <a:t>Nested </a:t>
            </a:r>
            <a:r>
              <a:rPr lang="en-US" sz="2000" b="1" dirty="0"/>
              <a:t>if-else blocks: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if</a:t>
            </a:r>
            <a:r>
              <a:rPr lang="en-US" sz="2000" dirty="0"/>
              <a:t>( expression 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{ </a:t>
            </a:r>
            <a:endParaRPr lang="en-US" sz="2000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</a:t>
            </a:r>
            <a:r>
              <a:rPr lang="en-US" sz="2000" dirty="0"/>
              <a:t>	if( expression 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</a:t>
            </a:r>
            <a:r>
              <a:rPr lang="en-US" sz="2000" dirty="0"/>
              <a:t>	{ 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</a:t>
            </a:r>
            <a:r>
              <a:rPr lang="en-US" sz="2000" dirty="0"/>
              <a:t>		//some statements here 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</a:t>
            </a:r>
            <a:r>
              <a:rPr lang="en-US" sz="2000" dirty="0"/>
              <a:t>	}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}</a:t>
            </a:r>
            <a:endParaRPr lang="en-US" sz="2000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else</a:t>
            </a:r>
            <a:endParaRPr lang="en-US" sz="2000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{ </a:t>
            </a:r>
            <a:endParaRPr lang="en-US" sz="2000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</a:t>
            </a:r>
            <a:r>
              <a:rPr lang="en-US" sz="2000" dirty="0"/>
              <a:t>	//some statements here 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3660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571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900" b="1" dirty="0"/>
              <a:t>if- else if - else </a:t>
            </a:r>
            <a:r>
              <a:rPr lang="en-US" sz="1900" b="1" dirty="0" smtClean="0"/>
              <a:t>statement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900" dirty="0" smtClean="0"/>
              <a:t>if </a:t>
            </a:r>
            <a:r>
              <a:rPr lang="en-US" sz="1900" dirty="0"/>
              <a:t>-else if- else can handle more than two blocks of code, and only one of those block will be </a:t>
            </a:r>
            <a:r>
              <a:rPr lang="en-US" sz="1900" dirty="0" smtClean="0"/>
              <a:t>executed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900" dirty="0" smtClean="0"/>
              <a:t>if(expression1</a:t>
            </a:r>
            <a:r>
              <a:rPr lang="en-US" sz="1900" dirty="0"/>
              <a:t>) </a:t>
            </a:r>
            <a:endParaRPr lang="en-US" sz="1900" dirty="0" smtClean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900" dirty="0" smtClean="0"/>
              <a:t>{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900" dirty="0"/>
              <a:t>	statement1; </a:t>
            </a:r>
            <a:endParaRPr lang="en-US" sz="1900" dirty="0" smtClean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900" dirty="0" smtClean="0"/>
              <a:t>}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900" dirty="0" smtClean="0"/>
              <a:t>else </a:t>
            </a:r>
            <a:r>
              <a:rPr lang="en-US" sz="1900" dirty="0"/>
              <a:t>if(expression2) </a:t>
            </a:r>
            <a:endParaRPr lang="en-US" sz="1900" dirty="0" smtClean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900" dirty="0" smtClean="0"/>
              <a:t>{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900" dirty="0"/>
              <a:t>	statement2; </a:t>
            </a:r>
            <a:endParaRPr lang="en-US" sz="1900" dirty="0" smtClean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900" dirty="0" smtClean="0"/>
              <a:t>}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900" dirty="0" smtClean="0"/>
              <a:t>else 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900" dirty="0" smtClean="0"/>
              <a:t>{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900" dirty="0"/>
              <a:t>	statement3; </a:t>
            </a:r>
            <a:endParaRPr lang="en-US" sz="1900" dirty="0" smtClean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900" dirty="0" smtClean="0"/>
              <a:t>}                                                                                                                </a:t>
            </a:r>
            <a:r>
              <a:rPr lang="en-US" sz="1900" b="1" dirty="0" smtClean="0"/>
              <a:t>              contd..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938681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8077200" cy="5547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dirty="0"/>
              <a:t>Example:</a:t>
            </a:r>
          </a:p>
          <a:p>
            <a:pPr marL="468000" indent="-468000" algn="just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mark = 97; </a:t>
            </a:r>
          </a:p>
          <a:p>
            <a:pPr marL="468000" indent="-468000" algn="just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if( mark &gt; 90 )</a:t>
            </a:r>
          </a:p>
          <a:p>
            <a:pPr marL="468000" indent="-468000" algn="just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{ </a:t>
            </a:r>
          </a:p>
          <a:p>
            <a:pPr marL="468000" indent="-468000" algn="just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(“Very good!”); </a:t>
            </a:r>
          </a:p>
          <a:p>
            <a:pPr marL="468000" indent="-468000" algn="just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} </a:t>
            </a:r>
          </a:p>
          <a:p>
            <a:pPr marL="468000" indent="-468000" algn="just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else if (mark &gt; =60)</a:t>
            </a:r>
          </a:p>
          <a:p>
            <a:pPr marL="468000" indent="-468000" algn="just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{ </a:t>
            </a:r>
          </a:p>
          <a:p>
            <a:pPr marL="468000" indent="-468000" algn="just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(“Good”); </a:t>
            </a:r>
          </a:p>
          <a:p>
            <a:pPr marL="468000" indent="-468000" algn="just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} </a:t>
            </a:r>
          </a:p>
          <a:p>
            <a:pPr marL="468000" indent="-468000" algn="just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else</a:t>
            </a:r>
          </a:p>
          <a:p>
            <a:pPr marL="468000" indent="-468000" algn="just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{ </a:t>
            </a:r>
          </a:p>
          <a:p>
            <a:pPr marL="468000" indent="-468000" algn="just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(“Sorry you failed”); </a:t>
            </a:r>
          </a:p>
          <a:p>
            <a:pPr marL="468000" indent="-468000" algn="just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} </a:t>
            </a:r>
            <a:endParaRPr lang="en-US" dirty="0">
              <a:solidFill>
                <a:srgbClr val="000000"/>
              </a:solidFill>
            </a:endParaRPr>
          </a:p>
          <a:p>
            <a:pPr marL="468000" indent="-468000" algn="just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dirty="0" smtClean="0">
                <a:solidFill>
                  <a:srgbClr val="000000"/>
                </a:solidFill>
              </a:rPr>
              <a:t>Output</a:t>
            </a:r>
            <a:r>
              <a:rPr lang="en-US" dirty="0">
                <a:solidFill>
                  <a:srgbClr val="000000"/>
                </a:solidFill>
              </a:rPr>
              <a:t>: Very good!</a:t>
            </a:r>
          </a:p>
        </p:txBody>
      </p:sp>
    </p:spTree>
    <p:extLst>
      <p:ext uri="{BB962C8B-B14F-4D97-AF65-F5344CB8AC3E}">
        <p14:creationId xmlns:p14="http://schemas.microsoft.com/office/powerpoint/2010/main" val="227265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heme/theme1.xml><?xml version="1.0" encoding="utf-8"?>
<a:theme xmlns:a="http://schemas.openxmlformats.org/drawingml/2006/main" name="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3" id="{F1E59B11-9CF5-4456-816A-FC69754ED7CC}" vid="{26E5F4DA-0996-4936-87C6-2D7B297F8B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1072</Words>
  <Application>Microsoft Office PowerPoint</Application>
  <PresentationFormat>On-screen Show (4:3)</PresentationFormat>
  <Paragraphs>664</Paragraphs>
  <Slides>69</Slides>
  <Notes>69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Smart_ppt_Theme</vt:lpstr>
      <vt:lpstr> CONTROL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2016-08-04T05:36:12Z</dcterms:created>
  <dcterms:modified xsi:type="dcterms:W3CDTF">2021-08-17T06:20:24Z</dcterms:modified>
</cp:coreProperties>
</file>