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24"/>
  </p:notesMasterIdLst>
  <p:handoutMasterIdLst>
    <p:handoutMasterId r:id="rId25"/>
  </p:handoutMasterIdLst>
  <p:sldIdLst>
    <p:sldId id="259" r:id="rId2"/>
    <p:sldId id="973" r:id="rId3"/>
    <p:sldId id="974" r:id="rId4"/>
    <p:sldId id="975" r:id="rId5"/>
    <p:sldId id="976" r:id="rId6"/>
    <p:sldId id="977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988" r:id="rId18"/>
    <p:sldId id="989" r:id="rId19"/>
    <p:sldId id="990" r:id="rId20"/>
    <p:sldId id="991" r:id="rId21"/>
    <p:sldId id="992" r:id="rId22"/>
    <p:sldId id="9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973"/>
            <p14:sldId id="974"/>
            <p14:sldId id="975"/>
            <p14:sldId id="976"/>
            <p14:sldId id="977"/>
            <p14:sldId id="978"/>
            <p14:sldId id="979"/>
            <p14:sldId id="980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90"/>
            <p14:sldId id="991"/>
            <p14:sldId id="992"/>
            <p14:sldId id="967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88225" autoAdjust="0"/>
  </p:normalViewPr>
  <p:slideViewPr>
    <p:cSldViewPr>
      <p:cViewPr>
        <p:scale>
          <a:sx n="50" d="100"/>
          <a:sy n="50" d="100"/>
        </p:scale>
        <p:origin x="30" y="-504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9/2/2021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048000"/>
            <a:ext cx="7162800" cy="698970"/>
          </a:xfrm>
        </p:spPr>
        <p:txBody>
          <a:bodyPr/>
          <a:lstStyle/>
          <a:p>
            <a:r>
              <a:rPr lang="en-IN" sz="4200" dirty="0" smtClean="0"/>
              <a:t>BITWISE ALGORITHMS</a:t>
            </a:r>
            <a:endParaRPr lang="en-IN" sz="42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Algorithm</a:t>
            </a:r>
          </a:p>
          <a:p>
            <a:pPr marL="0" indent="0" algn="just">
              <a:buNone/>
              <a:tabLst>
                <a:tab pos="287338" algn="l"/>
                <a:tab pos="573088" algn="l"/>
              </a:tabLst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 smtClean="0">
                <a:latin typeface="+mj-lt"/>
                <a:sym typeface="Symbol"/>
              </a:rPr>
              <a:t></a:t>
            </a:r>
            <a:r>
              <a:rPr lang="en-US" altLang="en-US" dirty="0" smtClean="0">
                <a:latin typeface="+mj-lt"/>
              </a:rPr>
              <a:t>	The </a:t>
            </a:r>
            <a:r>
              <a:rPr lang="en-US" altLang="en-US" dirty="0">
                <a:latin typeface="+mj-lt"/>
              </a:rPr>
              <a:t>Euclidean Algorithm to find GCD(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) relies upon replacing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one </a:t>
            </a:r>
            <a:r>
              <a:rPr lang="en-US" altLang="en-US" dirty="0">
                <a:latin typeface="+mj-lt"/>
              </a:rPr>
              <a:t>of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 or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 with the remainder after </a:t>
            </a:r>
            <a:r>
              <a:rPr lang="en-US" altLang="en-US" dirty="0" smtClean="0">
                <a:latin typeface="+mj-lt"/>
              </a:rPr>
              <a:t>division.</a:t>
            </a:r>
          </a:p>
          <a:p>
            <a:pPr marL="0" indent="0" algn="just"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Thus </a:t>
            </a:r>
            <a:r>
              <a:rPr lang="en-US" altLang="en-US" dirty="0">
                <a:latin typeface="+mj-lt"/>
              </a:rPr>
              <a:t>the numbers we seek the GCD of are steadily becoming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smaller </a:t>
            </a:r>
            <a:r>
              <a:rPr lang="en-US" altLang="en-US" dirty="0">
                <a:latin typeface="+mj-lt"/>
              </a:rPr>
              <a:t>and smaller. We stop when one of them becomes </a:t>
            </a:r>
            <a:r>
              <a:rPr lang="en-US" altLang="en-US" dirty="0" smtClean="0">
                <a:latin typeface="+mj-lt"/>
              </a:rPr>
              <a:t>0.</a:t>
            </a:r>
          </a:p>
          <a:p>
            <a:pPr marL="0" indent="0" algn="just"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Specifically</a:t>
            </a:r>
            <a:r>
              <a:rPr lang="en-US" altLang="en-US" dirty="0">
                <a:latin typeface="+mj-lt"/>
              </a:rPr>
              <a:t>, we assume that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 is larger than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. If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 is larger than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</a:t>
            </a:r>
            <a:r>
              <a:rPr lang="en-US" altLang="en-US" i="1" dirty="0" smtClean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, then we swap them around so that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 becomes the old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 and </a:t>
            </a:r>
            <a:r>
              <a:rPr lang="en-US" altLang="en-US" i="1" dirty="0">
                <a:latin typeface="+mj-lt"/>
              </a:rPr>
              <a:t>b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becomes </a:t>
            </a:r>
            <a:r>
              <a:rPr lang="en-US" altLang="en-US" dirty="0">
                <a:latin typeface="+mj-lt"/>
              </a:rPr>
              <a:t>the old </a:t>
            </a:r>
            <a:r>
              <a:rPr lang="en-US" altLang="en-US" i="1" dirty="0" smtClean="0">
                <a:latin typeface="+mj-lt"/>
              </a:rPr>
              <a:t>a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0" indent="0" algn="just"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We </a:t>
            </a:r>
            <a:r>
              <a:rPr lang="en-US" altLang="en-US" dirty="0">
                <a:latin typeface="+mj-lt"/>
              </a:rPr>
              <a:t>then look for numbers </a:t>
            </a:r>
            <a:r>
              <a:rPr lang="en-US" altLang="en-US" i="1" dirty="0">
                <a:latin typeface="+mj-lt"/>
              </a:rPr>
              <a:t>q</a:t>
            </a:r>
            <a:r>
              <a:rPr lang="en-US" altLang="en-US" dirty="0">
                <a:latin typeface="+mj-lt"/>
              </a:rPr>
              <a:t> and </a:t>
            </a:r>
            <a:r>
              <a:rPr lang="en-US" altLang="en-US" i="1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 so that </a:t>
            </a:r>
            <a:r>
              <a:rPr lang="en-US" altLang="en-US" i="1" dirty="0">
                <a:latin typeface="+mj-lt"/>
              </a:rPr>
              <a:t>a</a:t>
            </a:r>
            <a:r>
              <a:rPr lang="en-US" altLang="en-US" dirty="0">
                <a:latin typeface="+mj-lt"/>
              </a:rPr>
              <a:t>=</a:t>
            </a:r>
            <a:r>
              <a:rPr lang="en-US" altLang="en-US" i="1" dirty="0" err="1">
                <a:latin typeface="+mj-lt"/>
              </a:rPr>
              <a:t>bq</a:t>
            </a:r>
            <a:r>
              <a:rPr lang="en-US" altLang="en-US" dirty="0" err="1">
                <a:latin typeface="+mj-lt"/>
              </a:rPr>
              <a:t>+</a:t>
            </a:r>
            <a:r>
              <a:rPr lang="en-US" altLang="en-US" i="1" dirty="0" err="1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. They must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have </a:t>
            </a:r>
            <a:r>
              <a:rPr lang="en-US" altLang="en-US" dirty="0">
                <a:latin typeface="+mj-lt"/>
              </a:rPr>
              <a:t>the properties that </a:t>
            </a:r>
            <a:r>
              <a:rPr lang="en-US" altLang="en-US" i="1" dirty="0">
                <a:latin typeface="+mj-lt"/>
              </a:rPr>
              <a:t>q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0 and 0</a:t>
            </a:r>
            <a:r>
              <a:rPr lang="en-US" altLang="en-US" i="1" dirty="0" smtClean="0">
                <a:latin typeface="+mj-lt"/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&lt;</a:t>
            </a:r>
            <a:r>
              <a:rPr lang="en-US" altLang="en-US" i="1" dirty="0" smtClean="0">
                <a:latin typeface="+mj-lt"/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.</a:t>
            </a:r>
          </a:p>
          <a:p>
            <a:pPr marL="0" indent="0" algn="just"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	In </a:t>
            </a:r>
            <a:r>
              <a:rPr lang="en-US" altLang="en-US" dirty="0">
                <a:latin typeface="+mj-lt"/>
                <a:sym typeface="Symbol" panose="05050102010706020507" pitchFamily="18" charset="2"/>
              </a:rPr>
              <a:t>other words, we seek the largest such </a:t>
            </a:r>
            <a:r>
              <a:rPr lang="en-US" altLang="en-US" i="1" dirty="0">
                <a:latin typeface="+mj-lt"/>
                <a:sym typeface="Symbol" panose="05050102010706020507" pitchFamily="18" charset="2"/>
              </a:rPr>
              <a:t>q</a:t>
            </a:r>
            <a:r>
              <a:rPr lang="en-US" altLang="en-US" dirty="0" smtClean="0">
                <a:latin typeface="+mj-lt"/>
                <a:sym typeface="Symbol" panose="05050102010706020507" pitchFamily="18" charset="2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841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As examples, consider the following.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 smtClean="0">
                <a:latin typeface="+mj-lt"/>
                <a:sym typeface="Symbol"/>
              </a:rPr>
              <a:t></a:t>
            </a:r>
            <a:r>
              <a:rPr lang="en-US" altLang="en-US" dirty="0" smtClean="0">
                <a:latin typeface="+mj-lt"/>
              </a:rPr>
              <a:t>	a=12</a:t>
            </a:r>
            <a:r>
              <a:rPr lang="en-US" altLang="en-US" dirty="0">
                <a:latin typeface="+mj-lt"/>
              </a:rPr>
              <a:t>, b=5; 12=5*2+2 so q=2, </a:t>
            </a:r>
            <a:r>
              <a:rPr lang="en-US" altLang="en-US" dirty="0" smtClean="0">
                <a:latin typeface="+mj-lt"/>
              </a:rPr>
              <a:t>r=2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a=24</a:t>
            </a:r>
            <a:r>
              <a:rPr lang="en-US" altLang="en-US" dirty="0">
                <a:latin typeface="+mj-lt"/>
              </a:rPr>
              <a:t>, b=18; 24=18*1+6 so q=1, </a:t>
            </a:r>
            <a:r>
              <a:rPr lang="en-US" altLang="en-US" dirty="0" smtClean="0">
                <a:latin typeface="+mj-lt"/>
              </a:rPr>
              <a:t>r=6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a=30</a:t>
            </a:r>
            <a:r>
              <a:rPr lang="en-US" altLang="en-US" dirty="0">
                <a:latin typeface="+mj-lt"/>
              </a:rPr>
              <a:t>, b=15; 30=15*2+0 so q=2, </a:t>
            </a:r>
            <a:r>
              <a:rPr lang="en-US" altLang="en-US" dirty="0" smtClean="0">
                <a:latin typeface="+mj-lt"/>
              </a:rPr>
              <a:t>r=0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a=27</a:t>
            </a:r>
            <a:r>
              <a:rPr lang="en-US" altLang="en-US" dirty="0">
                <a:latin typeface="+mj-lt"/>
              </a:rPr>
              <a:t>, b=14; 27=14*1+13 so q=1, </a:t>
            </a:r>
            <a:r>
              <a:rPr lang="en-US" altLang="en-US" dirty="0" smtClean="0">
                <a:latin typeface="+mj-lt"/>
              </a:rPr>
              <a:t>r=13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 smtClean="0">
                <a:latin typeface="+mj-lt"/>
              </a:rPr>
              <a:t>Try </a:t>
            </a:r>
            <a:r>
              <a:rPr lang="en-US" altLang="en-US" dirty="0">
                <a:latin typeface="+mj-lt"/>
              </a:rPr>
              <a:t>the ones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888618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Find q and r for the following sets of a and b. The answers are on the next slide.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 smtClean="0">
                <a:latin typeface="+mj-lt"/>
                <a:sym typeface="Symbol"/>
              </a:rPr>
              <a:t></a:t>
            </a:r>
            <a:r>
              <a:rPr lang="en-US" altLang="en-US" dirty="0" smtClean="0">
                <a:latin typeface="+mj-lt"/>
              </a:rPr>
              <a:t>	a=28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dirty="0" smtClean="0">
                <a:latin typeface="+mj-lt"/>
              </a:rPr>
              <a:t>b=12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a=50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dirty="0" smtClean="0">
                <a:latin typeface="+mj-lt"/>
              </a:rPr>
              <a:t>b=30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a=35</a:t>
            </a:r>
            <a:r>
              <a:rPr lang="en-US" altLang="en-US" dirty="0">
                <a:latin typeface="+mj-lt"/>
              </a:rPr>
              <a:t>, </a:t>
            </a:r>
            <a:r>
              <a:rPr lang="en-US" altLang="en-US" dirty="0" smtClean="0">
                <a:latin typeface="+mj-lt"/>
              </a:rPr>
              <a:t>b=14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a=100</a:t>
            </a:r>
            <a:r>
              <a:rPr lang="en-US" altLang="en-US" dirty="0">
                <a:latin typeface="+mj-lt"/>
              </a:rPr>
              <a:t>, b=20</a:t>
            </a:r>
          </a:p>
        </p:txBody>
      </p:sp>
    </p:spTree>
    <p:extLst>
      <p:ext uri="{BB962C8B-B14F-4D97-AF65-F5344CB8AC3E}">
        <p14:creationId xmlns:p14="http://schemas.microsoft.com/office/powerpoint/2010/main" val="18436980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pt-BR" altLang="en-US" b="1" dirty="0" smtClean="0">
                <a:latin typeface="+mj-lt"/>
              </a:rPr>
              <a:t>Answers:</a:t>
            </a:r>
            <a:endParaRPr lang="pt-BR" altLang="en-US" b="1" dirty="0">
              <a:latin typeface="+mj-lt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pt-BR" altLang="en-US" dirty="0" smtClean="0">
                <a:latin typeface="+mj-lt"/>
              </a:rPr>
              <a:t>	</a:t>
            </a:r>
            <a:r>
              <a:rPr lang="pt-BR" altLang="en-US" dirty="0" smtClean="0">
                <a:latin typeface="+mj-lt"/>
                <a:sym typeface="Symbol"/>
              </a:rPr>
              <a:t></a:t>
            </a:r>
            <a:r>
              <a:rPr lang="pt-BR" altLang="en-US" dirty="0" smtClean="0">
                <a:latin typeface="+mj-lt"/>
              </a:rPr>
              <a:t>	q=2</a:t>
            </a:r>
            <a:r>
              <a:rPr lang="pt-BR" altLang="en-US" dirty="0">
                <a:latin typeface="+mj-lt"/>
              </a:rPr>
              <a:t>, </a:t>
            </a:r>
            <a:r>
              <a:rPr lang="pt-BR" altLang="en-US" dirty="0" smtClean="0">
                <a:latin typeface="+mj-lt"/>
              </a:rPr>
              <a:t>r=4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pt-BR" altLang="en-US" dirty="0">
                <a:latin typeface="+mj-lt"/>
              </a:rPr>
              <a:t>	</a:t>
            </a:r>
            <a:r>
              <a:rPr lang="pt-BR" altLang="en-US" dirty="0" smtClean="0">
                <a:sym typeface="Symbol"/>
              </a:rPr>
              <a:t> </a:t>
            </a:r>
            <a:r>
              <a:rPr lang="pt-BR" altLang="en-US" dirty="0" smtClean="0">
                <a:latin typeface="+mj-lt"/>
              </a:rPr>
              <a:t>	q=1</a:t>
            </a:r>
            <a:r>
              <a:rPr lang="pt-BR" altLang="en-US" dirty="0">
                <a:latin typeface="+mj-lt"/>
              </a:rPr>
              <a:t>, </a:t>
            </a:r>
            <a:r>
              <a:rPr lang="pt-BR" altLang="en-US" dirty="0" smtClean="0">
                <a:latin typeface="+mj-lt"/>
              </a:rPr>
              <a:t>r=20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pt-BR" altLang="en-US" dirty="0">
                <a:latin typeface="+mj-lt"/>
              </a:rPr>
              <a:t>	</a:t>
            </a:r>
            <a:r>
              <a:rPr lang="pt-BR" altLang="en-US" dirty="0" smtClean="0">
                <a:sym typeface="Symbol"/>
              </a:rPr>
              <a:t> </a:t>
            </a:r>
            <a:r>
              <a:rPr lang="pt-BR" altLang="en-US" dirty="0" smtClean="0">
                <a:latin typeface="+mj-lt"/>
              </a:rPr>
              <a:t>	q=2</a:t>
            </a:r>
            <a:r>
              <a:rPr lang="pt-BR" altLang="en-US" dirty="0">
                <a:latin typeface="+mj-lt"/>
              </a:rPr>
              <a:t>, </a:t>
            </a:r>
            <a:r>
              <a:rPr lang="pt-BR" altLang="en-US" dirty="0" smtClean="0">
                <a:latin typeface="+mj-lt"/>
              </a:rPr>
              <a:t>r=7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pt-BR" altLang="en-US" dirty="0">
                <a:latin typeface="+mj-lt"/>
              </a:rPr>
              <a:t>	</a:t>
            </a:r>
            <a:r>
              <a:rPr lang="pt-BR" altLang="en-US" dirty="0" smtClean="0">
                <a:sym typeface="Symbol"/>
              </a:rPr>
              <a:t> </a:t>
            </a:r>
            <a:r>
              <a:rPr lang="pt-BR" altLang="en-US" dirty="0" smtClean="0">
                <a:latin typeface="+mj-lt"/>
              </a:rPr>
              <a:t>	q=5</a:t>
            </a:r>
            <a:r>
              <a:rPr lang="pt-BR" altLang="en-US" dirty="0">
                <a:latin typeface="+mj-lt"/>
              </a:rPr>
              <a:t>, r=0</a:t>
            </a:r>
          </a:p>
        </p:txBody>
      </p:sp>
    </p:spTree>
    <p:extLst>
      <p:ext uri="{BB962C8B-B14F-4D97-AF65-F5344CB8AC3E}">
        <p14:creationId xmlns:p14="http://schemas.microsoft.com/office/powerpoint/2010/main" val="4241336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Algorithm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 smtClean="0">
                <a:latin typeface="+mj-lt"/>
              </a:rPr>
              <a:t>	</a:t>
            </a:r>
            <a:r>
              <a:rPr lang="en-US" altLang="en-US" dirty="0" smtClean="0">
                <a:latin typeface="+mj-lt"/>
                <a:sym typeface="Symbol"/>
              </a:rPr>
              <a:t></a:t>
            </a:r>
            <a:r>
              <a:rPr lang="en-US" altLang="en-US" dirty="0" smtClean="0">
                <a:latin typeface="+mj-lt"/>
              </a:rPr>
              <a:t>	The </a:t>
            </a:r>
            <a:r>
              <a:rPr lang="en-US" altLang="en-US" dirty="0">
                <a:latin typeface="+mj-lt"/>
              </a:rPr>
              <a:t>algorithm works in the following </a:t>
            </a:r>
            <a:r>
              <a:rPr lang="en-US" altLang="en-US" dirty="0" smtClean="0">
                <a:latin typeface="+mj-lt"/>
              </a:rPr>
              <a:t>way.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Given </a:t>
            </a:r>
            <a:r>
              <a:rPr lang="en-US" altLang="en-US" dirty="0">
                <a:latin typeface="+mj-lt"/>
              </a:rPr>
              <a:t>a and  b, we find numbers q and r so that </a:t>
            </a:r>
            <a:r>
              <a:rPr lang="en-US" altLang="en-US" dirty="0" smtClean="0">
                <a:latin typeface="+mj-lt"/>
              </a:rPr>
              <a:t>a=</a:t>
            </a:r>
            <a:r>
              <a:rPr lang="en-US" altLang="en-US" dirty="0" err="1" smtClean="0">
                <a:latin typeface="+mj-lt"/>
              </a:rPr>
              <a:t>bq+r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We </a:t>
            </a:r>
            <a:r>
              <a:rPr lang="en-US" altLang="en-US" dirty="0">
                <a:latin typeface="+mj-lt"/>
              </a:rPr>
              <a:t>make sure that q is as large as possible (≥0), and 0≤</a:t>
            </a:r>
            <a:r>
              <a:rPr lang="en-US" altLang="en-US" dirty="0" smtClean="0">
                <a:latin typeface="+mj-lt"/>
              </a:rPr>
              <a:t>r&lt;b.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For </a:t>
            </a:r>
            <a:r>
              <a:rPr lang="en-US" altLang="en-US" dirty="0">
                <a:latin typeface="+mj-lt"/>
              </a:rPr>
              <a:t>example, if a=18, b=12, then we write </a:t>
            </a:r>
            <a:r>
              <a:rPr lang="en-US" altLang="en-US" dirty="0" smtClean="0">
                <a:latin typeface="+mj-lt"/>
              </a:rPr>
              <a:t>18=12*1+6.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Actually </a:t>
            </a:r>
            <a:r>
              <a:rPr lang="en-US" altLang="en-US" dirty="0">
                <a:latin typeface="+mj-lt"/>
              </a:rPr>
              <a:t>the number q isn’t important, it is just easier to find r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with </a:t>
            </a:r>
            <a:r>
              <a:rPr lang="en-US" altLang="en-US" dirty="0">
                <a:latin typeface="+mj-lt"/>
              </a:rPr>
              <a:t>it when solving problems by hand. Most software can find </a:t>
            </a:r>
            <a:r>
              <a:rPr lang="en-US" altLang="en-US" dirty="0" smtClean="0">
                <a:latin typeface="+mj-lt"/>
              </a:rPr>
              <a:t/>
            </a:r>
            <a:br>
              <a:rPr lang="en-US" altLang="en-US" dirty="0" smtClean="0">
                <a:latin typeface="+mj-lt"/>
              </a:rPr>
            </a:br>
            <a:r>
              <a:rPr lang="en-US" altLang="en-US" dirty="0" smtClean="0">
                <a:latin typeface="+mj-lt"/>
              </a:rPr>
              <a:t>		the </a:t>
            </a:r>
            <a:r>
              <a:rPr lang="en-US" altLang="en-US" dirty="0">
                <a:latin typeface="+mj-lt"/>
              </a:rPr>
              <a:t>remainder r without finding </a:t>
            </a:r>
            <a:r>
              <a:rPr lang="en-US" altLang="en-US" dirty="0" smtClean="0">
                <a:latin typeface="+mj-lt"/>
              </a:rPr>
              <a:t>q.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For </a:t>
            </a:r>
            <a:r>
              <a:rPr lang="en-US" altLang="en-US" dirty="0">
                <a:latin typeface="+mj-lt"/>
              </a:rPr>
              <a:t>example the Java statement below will find </a:t>
            </a:r>
            <a:r>
              <a:rPr lang="en-US" altLang="en-US" dirty="0" smtClean="0">
                <a:latin typeface="+mj-lt"/>
              </a:rPr>
              <a:t>r.</a:t>
            </a:r>
          </a:p>
          <a:p>
            <a:pPr marL="0" indent="0" algn="just"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pos="341313" algn="l"/>
                <a:tab pos="627063" algn="l"/>
              </a:tabLst>
            </a:pPr>
            <a:r>
              <a:rPr lang="en-US" altLang="en-US" dirty="0">
                <a:latin typeface="+mj-lt"/>
              </a:rPr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>
                <a:latin typeface="+mj-lt"/>
              </a:rPr>
              <a:t>	r=</a:t>
            </a:r>
            <a:r>
              <a:rPr lang="en-US" altLang="en-US" dirty="0" err="1" smtClean="0">
                <a:latin typeface="+mj-lt"/>
              </a:rPr>
              <a:t>a%b</a:t>
            </a:r>
            <a:r>
              <a:rPr lang="en-US" altLang="en-US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003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Euclidean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 smtClean="0"/>
              <a:t>	</a:t>
            </a:r>
            <a:r>
              <a:rPr lang="en-AU" altLang="en-US" dirty="0" smtClean="0">
                <a:sym typeface="Symbol"/>
              </a:rPr>
              <a:t></a:t>
            </a:r>
            <a:r>
              <a:rPr lang="en-AU" altLang="en-US" dirty="0" smtClean="0"/>
              <a:t>	Once </a:t>
            </a:r>
            <a:r>
              <a:rPr lang="en-AU" altLang="en-US" dirty="0"/>
              <a:t>the remainder r has been found we replace </a:t>
            </a:r>
            <a:r>
              <a:rPr lang="en-AU" altLang="en-US" i="1" dirty="0"/>
              <a:t>a</a:t>
            </a:r>
            <a:r>
              <a:rPr lang="en-AU" altLang="en-US" dirty="0"/>
              <a:t> by </a:t>
            </a:r>
            <a:r>
              <a:rPr lang="en-AU" altLang="en-US" i="1" dirty="0"/>
              <a:t>b</a:t>
            </a:r>
            <a:r>
              <a:rPr lang="en-AU" altLang="en-US" dirty="0"/>
              <a:t> and </a:t>
            </a:r>
            <a:r>
              <a:rPr lang="en-AU" altLang="en-US" i="1" dirty="0"/>
              <a:t>b</a:t>
            </a:r>
            <a:r>
              <a:rPr lang="en-AU" altLang="en-US" dirty="0"/>
              <a:t>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AU" altLang="en-US" dirty="0" smtClean="0"/>
              <a:t>		by </a:t>
            </a:r>
            <a:r>
              <a:rPr lang="en-AU" altLang="en-US" i="1" dirty="0" smtClean="0"/>
              <a:t>r</a:t>
            </a:r>
            <a:r>
              <a:rPr lang="en-AU" altLang="en-US" dirty="0" smtClean="0"/>
              <a:t>.</a:t>
            </a: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This </a:t>
            </a:r>
            <a:r>
              <a:rPr lang="en-AU" altLang="en-US" dirty="0"/>
              <a:t>relies on the fact that GCD(</a:t>
            </a:r>
            <a:r>
              <a:rPr lang="en-AU" altLang="en-US" i="1" dirty="0" err="1"/>
              <a:t>a</a:t>
            </a:r>
            <a:r>
              <a:rPr lang="en-AU" altLang="en-US" dirty="0" err="1"/>
              <a:t>,</a:t>
            </a:r>
            <a:r>
              <a:rPr lang="en-AU" altLang="en-US" i="1" dirty="0" err="1"/>
              <a:t>b</a:t>
            </a:r>
            <a:r>
              <a:rPr lang="en-AU" altLang="en-US" dirty="0"/>
              <a:t>)=GCD(</a:t>
            </a:r>
            <a:r>
              <a:rPr lang="en-AU" altLang="en-US" i="1" dirty="0" err="1"/>
              <a:t>b</a:t>
            </a:r>
            <a:r>
              <a:rPr lang="en-AU" altLang="en-US" dirty="0" err="1"/>
              <a:t>,</a:t>
            </a:r>
            <a:r>
              <a:rPr lang="en-AU" altLang="en-US" i="1" dirty="0" err="1"/>
              <a:t>r</a:t>
            </a:r>
            <a:r>
              <a:rPr lang="en-AU" altLang="en-US" dirty="0" smtClean="0"/>
              <a:t>).</a:t>
            </a: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Hence </a:t>
            </a:r>
            <a:r>
              <a:rPr lang="en-AU" altLang="en-US" dirty="0"/>
              <a:t>we repeatedly find </a:t>
            </a:r>
            <a:r>
              <a:rPr lang="en-AU" altLang="en-US" i="1" dirty="0"/>
              <a:t>r</a:t>
            </a:r>
            <a:r>
              <a:rPr lang="en-AU" altLang="en-US" dirty="0"/>
              <a:t>, the remainder after </a:t>
            </a:r>
            <a:r>
              <a:rPr lang="en-AU" altLang="en-US" i="1" dirty="0"/>
              <a:t>a</a:t>
            </a:r>
            <a:r>
              <a:rPr lang="en-AU" altLang="en-US" dirty="0"/>
              <a:t> is divided by </a:t>
            </a:r>
            <a:r>
              <a:rPr lang="en-AU" altLang="en-US" i="1" dirty="0" smtClean="0"/>
              <a:t>b</a:t>
            </a:r>
            <a:r>
              <a:rPr lang="en-AU" altLang="en-US" dirty="0" smtClean="0"/>
              <a:t>.</a:t>
            </a: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Then </a:t>
            </a:r>
            <a:r>
              <a:rPr lang="en-AU" altLang="en-US" dirty="0"/>
              <a:t>replace </a:t>
            </a:r>
            <a:r>
              <a:rPr lang="en-AU" altLang="en-US" i="1" dirty="0"/>
              <a:t>a</a:t>
            </a:r>
            <a:r>
              <a:rPr lang="en-AU" altLang="en-US" dirty="0"/>
              <a:t> by </a:t>
            </a:r>
            <a:r>
              <a:rPr lang="en-AU" altLang="en-US" i="1" dirty="0"/>
              <a:t>b</a:t>
            </a:r>
            <a:r>
              <a:rPr lang="en-AU" altLang="en-US" dirty="0"/>
              <a:t> and </a:t>
            </a:r>
            <a:r>
              <a:rPr lang="en-AU" altLang="en-US" i="1" dirty="0"/>
              <a:t>b</a:t>
            </a:r>
            <a:r>
              <a:rPr lang="en-AU" altLang="en-US" dirty="0"/>
              <a:t> by </a:t>
            </a:r>
            <a:r>
              <a:rPr lang="en-AU" altLang="en-US" i="1" dirty="0"/>
              <a:t>r</a:t>
            </a:r>
            <a:r>
              <a:rPr lang="en-AU" altLang="en-US" dirty="0"/>
              <a:t>, and keep on in this way until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AU" altLang="en-US" dirty="0" smtClean="0"/>
              <a:t>		</a:t>
            </a:r>
            <a:r>
              <a:rPr lang="en-AU" altLang="en-US" i="1" dirty="0" smtClean="0"/>
              <a:t>r</a:t>
            </a:r>
            <a:r>
              <a:rPr lang="en-AU" altLang="en-US" dirty="0" smtClean="0"/>
              <a:t>=0.</a:t>
            </a: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Let </a:t>
            </a:r>
            <a:r>
              <a:rPr lang="en-AU" altLang="en-US" dirty="0"/>
              <a:t>us look at a graphical interpretation of the Euclidean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AU" altLang="en-US" dirty="0" smtClean="0"/>
              <a:t>		algorithm.</a:t>
            </a:r>
          </a:p>
          <a:p>
            <a:pPr marL="0" indent="0" algn="just">
              <a:buNone/>
              <a:tabLst>
                <a:tab pos="231775" algn="l"/>
                <a:tab pos="573088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Obviously </a:t>
            </a:r>
            <a:r>
              <a:rPr lang="en-AU" altLang="en-US" dirty="0"/>
              <a:t>if </a:t>
            </a:r>
            <a:r>
              <a:rPr lang="en-AU" altLang="en-US" i="1" dirty="0"/>
              <a:t>p</a:t>
            </a:r>
            <a:r>
              <a:rPr lang="en-AU" altLang="en-US" dirty="0"/>
              <a:t>=GCD(</a:t>
            </a:r>
            <a:r>
              <a:rPr lang="en-AU" altLang="en-US" i="1" dirty="0" err="1"/>
              <a:t>a</a:t>
            </a:r>
            <a:r>
              <a:rPr lang="en-AU" altLang="en-US" dirty="0" err="1"/>
              <a:t>,</a:t>
            </a:r>
            <a:r>
              <a:rPr lang="en-AU" altLang="en-US" i="1" dirty="0" err="1"/>
              <a:t>b</a:t>
            </a:r>
            <a:r>
              <a:rPr lang="en-AU" altLang="en-US" dirty="0"/>
              <a:t>) then </a:t>
            </a:r>
            <a:r>
              <a:rPr lang="en-AU" altLang="en-US" i="1" dirty="0" err="1"/>
              <a:t>p</a:t>
            </a:r>
            <a:r>
              <a:rPr lang="en-AU" altLang="en-US" dirty="0" err="1"/>
              <a:t>|</a:t>
            </a:r>
            <a:r>
              <a:rPr lang="en-AU" altLang="en-US" i="1" dirty="0" err="1"/>
              <a:t>a</a:t>
            </a:r>
            <a:r>
              <a:rPr lang="en-AU" altLang="en-US" dirty="0"/>
              <a:t> and </a:t>
            </a:r>
            <a:r>
              <a:rPr lang="en-AU" altLang="en-US" i="1" dirty="0" err="1"/>
              <a:t>p</a:t>
            </a:r>
            <a:r>
              <a:rPr lang="en-AU" altLang="en-US" dirty="0" err="1"/>
              <a:t>|</a:t>
            </a:r>
            <a:r>
              <a:rPr lang="en-AU" altLang="en-US" i="1" dirty="0" err="1"/>
              <a:t>b</a:t>
            </a:r>
            <a:r>
              <a:rPr lang="en-AU" altLang="en-US" dirty="0"/>
              <a:t>, that is to say </a:t>
            </a:r>
            <a:r>
              <a:rPr lang="en-AU" altLang="en-US" i="1" dirty="0"/>
              <a:t>p</a:t>
            </a:r>
            <a:r>
              <a:rPr lang="en-AU" altLang="en-US" dirty="0"/>
              <a:t>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AU" altLang="en-US" dirty="0" smtClean="0"/>
              <a:t>		divides </a:t>
            </a:r>
            <a:r>
              <a:rPr lang="en-AU" altLang="en-US" dirty="0"/>
              <a:t>both </a:t>
            </a:r>
            <a:r>
              <a:rPr lang="en-AU" altLang="en-US" i="1" dirty="0"/>
              <a:t>a</a:t>
            </a:r>
            <a:r>
              <a:rPr lang="en-AU" altLang="en-US" dirty="0"/>
              <a:t> and </a:t>
            </a:r>
            <a:r>
              <a:rPr lang="en-AU" altLang="en-US" i="1" dirty="0"/>
              <a:t>b</a:t>
            </a:r>
            <a:r>
              <a:rPr lang="en-AU" altLang="en-US" dirty="0"/>
              <a:t> evenly with no remainder.</a:t>
            </a:r>
          </a:p>
        </p:txBody>
      </p:sp>
    </p:spTree>
    <p:extLst>
      <p:ext uri="{BB962C8B-B14F-4D97-AF65-F5344CB8AC3E}">
        <p14:creationId xmlns:p14="http://schemas.microsoft.com/office/powerpoint/2010/main" val="1347743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/>
              <a:t>Euclidean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627063" algn="l"/>
              </a:tabLst>
            </a:pPr>
            <a:r>
              <a:rPr lang="en-AU" altLang="en-US" dirty="0" smtClean="0"/>
              <a:t>	</a:t>
            </a:r>
            <a:r>
              <a:rPr lang="en-AU" altLang="en-US" dirty="0" smtClean="0">
                <a:sym typeface="Symbol"/>
              </a:rPr>
              <a:t></a:t>
            </a:r>
            <a:r>
              <a:rPr lang="en-AU" altLang="en-US" dirty="0" smtClean="0"/>
              <a:t>	Hopefully </a:t>
            </a:r>
            <a:r>
              <a:rPr lang="en-AU" altLang="en-US" dirty="0"/>
              <a:t>it will be clear that by now any number that divides </a:t>
            </a:r>
            <a:r>
              <a:rPr lang="en-AU" altLang="en-US" dirty="0" smtClean="0"/>
              <a:t/>
            </a:r>
            <a:br>
              <a:rPr lang="en-AU" altLang="en-US" dirty="0" smtClean="0"/>
            </a:br>
            <a:r>
              <a:rPr lang="en-AU" altLang="en-US" dirty="0" smtClean="0"/>
              <a:t>		both </a:t>
            </a:r>
            <a:r>
              <a:rPr lang="en-AU" altLang="en-US" i="1" dirty="0"/>
              <a:t>a</a:t>
            </a:r>
            <a:r>
              <a:rPr lang="en-AU" altLang="en-US" dirty="0"/>
              <a:t> and </a:t>
            </a:r>
            <a:r>
              <a:rPr lang="en-AU" altLang="en-US" i="1" dirty="0"/>
              <a:t>b</a:t>
            </a:r>
            <a:r>
              <a:rPr lang="en-AU" altLang="en-US" dirty="0"/>
              <a:t> must also divide the remainder </a:t>
            </a:r>
            <a:r>
              <a:rPr lang="en-AU" altLang="en-US" i="1" dirty="0" smtClean="0"/>
              <a:t>r</a:t>
            </a:r>
            <a:r>
              <a:rPr lang="en-AU" altLang="en-US" dirty="0" smtClean="0"/>
              <a:t>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627063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The </a:t>
            </a:r>
            <a:r>
              <a:rPr lang="en-AU" altLang="en-US" dirty="0"/>
              <a:t>largest of these will of course be the GCD of </a:t>
            </a:r>
            <a:r>
              <a:rPr lang="en-AU" altLang="en-US" i="1" dirty="0"/>
              <a:t>a</a:t>
            </a:r>
            <a:r>
              <a:rPr lang="en-AU" altLang="en-US" dirty="0"/>
              <a:t> and </a:t>
            </a:r>
            <a:r>
              <a:rPr lang="en-AU" altLang="en-US" i="1" dirty="0" smtClean="0"/>
              <a:t>b</a:t>
            </a:r>
            <a:r>
              <a:rPr lang="en-AU" altLang="en-US" dirty="0" smtClean="0"/>
              <a:t>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627063" algn="l"/>
              </a:tabLst>
            </a:pPr>
            <a:r>
              <a:rPr lang="en-AU" altLang="en-US" dirty="0"/>
              <a:t>	</a:t>
            </a:r>
            <a:r>
              <a:rPr lang="en-AU" altLang="en-US" dirty="0" smtClean="0">
                <a:sym typeface="Symbol"/>
              </a:rPr>
              <a:t> </a:t>
            </a:r>
            <a:r>
              <a:rPr lang="en-AU" altLang="en-US" dirty="0" smtClean="0"/>
              <a:t>	So </a:t>
            </a:r>
            <a:r>
              <a:rPr lang="en-AU" altLang="en-US" dirty="0"/>
              <a:t>GCD(</a:t>
            </a:r>
            <a:r>
              <a:rPr lang="en-AU" altLang="en-US" i="1" dirty="0" err="1"/>
              <a:t>a</a:t>
            </a:r>
            <a:r>
              <a:rPr lang="en-AU" altLang="en-US" dirty="0" err="1"/>
              <a:t>,</a:t>
            </a:r>
            <a:r>
              <a:rPr lang="en-AU" altLang="en-US" i="1" dirty="0" err="1"/>
              <a:t>b</a:t>
            </a:r>
            <a:r>
              <a:rPr lang="en-AU" altLang="en-US" dirty="0"/>
              <a:t>)=GCD(</a:t>
            </a:r>
            <a:r>
              <a:rPr lang="en-AU" altLang="en-US" i="1" dirty="0" err="1"/>
              <a:t>b</a:t>
            </a:r>
            <a:r>
              <a:rPr lang="en-AU" altLang="en-US" dirty="0" err="1"/>
              <a:t>,</a:t>
            </a:r>
            <a:r>
              <a:rPr lang="en-AU" altLang="en-US" i="1" dirty="0" err="1"/>
              <a:t>r</a:t>
            </a:r>
            <a:r>
              <a:rPr lang="en-AU" alt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39190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 err="1"/>
              <a:t>Karatsuba</a:t>
            </a:r>
            <a:r>
              <a:rPr lang="en-US" sz="2400" b="1" dirty="0"/>
              <a:t>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AU" altLang="en-US" sz="1900" dirty="0" smtClean="0"/>
              <a:t>	</a:t>
            </a:r>
            <a:r>
              <a:rPr lang="en-AU" altLang="en-US" sz="1900" dirty="0" smtClean="0">
                <a:sym typeface="Symbol"/>
              </a:rPr>
              <a:t></a:t>
            </a:r>
            <a:r>
              <a:rPr lang="en-AU" altLang="en-US" sz="1900" dirty="0" smtClean="0"/>
              <a:t>	Fast </a:t>
            </a:r>
            <a:r>
              <a:rPr lang="en-AU" altLang="en-US" sz="1900" dirty="0"/>
              <a:t>multiplication </a:t>
            </a:r>
            <a:r>
              <a:rPr lang="en-AU" altLang="en-US" sz="1900" dirty="0" smtClean="0"/>
              <a:t>algorithm </a:t>
            </a:r>
            <a:r>
              <a:rPr lang="en-US" altLang="en-US" sz="1900" dirty="0" smtClean="0"/>
              <a:t>reduces the multiplication of two </a:t>
            </a:r>
            <a:br>
              <a:rPr lang="en-US" altLang="en-US" sz="1900" dirty="0" smtClean="0"/>
            </a:br>
            <a:r>
              <a:rPr lang="en-US" altLang="en-US" sz="1900" dirty="0" smtClean="0"/>
              <a:t>		n-digit numbers to at most 3 n log 2 3 </a:t>
            </a:r>
            <a:r>
              <a:rPr lang="en-US" altLang="en-US" sz="1900" dirty="0" err="1" smtClean="0"/>
              <a:t>approx</a:t>
            </a:r>
            <a:r>
              <a:rPr lang="en-US" altLang="en-US" sz="1900" dirty="0" smtClean="0"/>
              <a:t> 3 n 1.585 single-digit 		multiplications in general.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altLang="en-US" sz="1900" dirty="0"/>
              <a:t>	</a:t>
            </a:r>
            <a:r>
              <a:rPr lang="en-AU" altLang="en-US" sz="1800" dirty="0" smtClean="0">
                <a:sym typeface="Symbol"/>
              </a:rPr>
              <a:t> </a:t>
            </a:r>
            <a:r>
              <a:rPr lang="en-US" altLang="en-US" sz="1900" dirty="0" smtClean="0"/>
              <a:t>	It </a:t>
            </a:r>
            <a:r>
              <a:rPr lang="en-US" altLang="en-US" sz="1900" dirty="0"/>
              <a:t>operates in O(n^log2(3)) time (~ O(n^1.585)), with n being the </a:t>
            </a:r>
            <a:r>
              <a:rPr lang="en-US" altLang="en-US" sz="1900" dirty="0" smtClean="0"/>
              <a:t>		number </a:t>
            </a:r>
            <a:r>
              <a:rPr lang="en-US" altLang="en-US" sz="1900" dirty="0"/>
              <a:t>of digits of the numbers we are multiplying </a:t>
            </a:r>
            <a:r>
              <a:rPr lang="en-US" altLang="en-US" sz="1900" dirty="0" smtClean="0"/>
              <a:t>together.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altLang="en-US" sz="1900" dirty="0"/>
              <a:t>	</a:t>
            </a:r>
            <a:r>
              <a:rPr lang="en-AU" altLang="en-US" sz="1800" dirty="0" smtClean="0">
                <a:sym typeface="Symbol"/>
              </a:rPr>
              <a:t> </a:t>
            </a:r>
            <a:r>
              <a:rPr lang="en-US" altLang="en-US" sz="1900" dirty="0" smtClean="0"/>
              <a:t>	Standard </a:t>
            </a:r>
            <a:r>
              <a:rPr lang="en-US" altLang="en-US" sz="1900" dirty="0"/>
              <a:t>grade-school multiplication operates in O(n^2) time. </a:t>
            </a:r>
            <a:r>
              <a:rPr lang="en-US" altLang="en-US" sz="1900" dirty="0" smtClean="0"/>
              <a:t/>
            </a:r>
            <a:br>
              <a:rPr lang="en-US" altLang="en-US" sz="1900" dirty="0" smtClean="0"/>
            </a:br>
            <a:r>
              <a:rPr lang="en-US" altLang="en-US" sz="1900" dirty="0" smtClean="0"/>
              <a:t>		</a:t>
            </a:r>
            <a:r>
              <a:rPr lang="en-US" altLang="en-US" sz="1900" dirty="0" err="1" smtClean="0"/>
              <a:t>Karatsuba's</a:t>
            </a:r>
            <a:r>
              <a:rPr lang="en-US" altLang="en-US" sz="1900" dirty="0" smtClean="0"/>
              <a:t> </a:t>
            </a:r>
            <a:r>
              <a:rPr lang="en-US" altLang="en-US" sz="1900" dirty="0"/>
              <a:t>method is asymptotically much faster</a:t>
            </a:r>
            <a:r>
              <a:rPr lang="en-US" altLang="en-US" sz="1900" dirty="0" smtClean="0"/>
              <a:t>.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altLang="en-US" sz="1900" dirty="0"/>
              <a:t>	</a:t>
            </a:r>
            <a:r>
              <a:rPr lang="en-AU" altLang="en-US" sz="1800" dirty="0" smtClean="0">
                <a:sym typeface="Symbol"/>
              </a:rPr>
              <a:t> </a:t>
            </a:r>
            <a:r>
              <a:rPr lang="en-US" altLang="en-US" sz="1900" dirty="0" smtClean="0"/>
              <a:t>	Normally</a:t>
            </a:r>
            <a:r>
              <a:rPr lang="en-US" altLang="en-US" sz="1900" dirty="0"/>
              <a:t>, you can choose any base you want, but we will be using </a:t>
            </a:r>
            <a:r>
              <a:rPr lang="en-US" altLang="en-US" sz="1900" dirty="0" smtClean="0"/>
              <a:t/>
            </a:r>
            <a:br>
              <a:rPr lang="en-US" altLang="en-US" sz="1900" dirty="0" smtClean="0"/>
            </a:br>
            <a:r>
              <a:rPr lang="en-US" altLang="en-US" sz="1900" dirty="0" smtClean="0"/>
              <a:t>		base </a:t>
            </a:r>
            <a:r>
              <a:rPr lang="en-US" altLang="en-US" sz="1900" dirty="0"/>
              <a:t>10 in this algorithm with m varying depending on the length of </a:t>
            </a:r>
            <a:r>
              <a:rPr lang="en-US" altLang="en-US" sz="1900" dirty="0" smtClean="0"/>
              <a:t/>
            </a:r>
            <a:br>
              <a:rPr lang="en-US" altLang="en-US" sz="1900" dirty="0" smtClean="0"/>
            </a:br>
            <a:r>
              <a:rPr lang="en-US" altLang="en-US" sz="1900" dirty="0" smtClean="0"/>
              <a:t>		the </a:t>
            </a:r>
            <a:r>
              <a:rPr lang="en-US" altLang="en-US" sz="1900" dirty="0"/>
              <a:t>inputs</a:t>
            </a:r>
            <a:r>
              <a:rPr lang="en-US" altLang="en-US" sz="1900" dirty="0" smtClean="0"/>
              <a:t>.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altLang="en-US" sz="1900" dirty="0"/>
              <a:t>	</a:t>
            </a:r>
            <a:r>
              <a:rPr lang="en-AU" altLang="en-US" sz="1800" dirty="0" smtClean="0">
                <a:sym typeface="Symbol"/>
              </a:rPr>
              <a:t> </a:t>
            </a:r>
            <a:r>
              <a:rPr lang="en-US" altLang="en-US" sz="1900" dirty="0" smtClean="0"/>
              <a:t>	Specific </a:t>
            </a:r>
            <a:r>
              <a:rPr lang="en-US" altLang="en-US" sz="1900" dirty="0"/>
              <a:t>details are included with an example in the comments </a:t>
            </a:r>
            <a:r>
              <a:rPr lang="en-US" altLang="en-US" sz="1900" dirty="0" smtClean="0"/>
              <a:t/>
            </a:r>
            <a:br>
              <a:rPr lang="en-US" altLang="en-US" sz="1900" dirty="0" smtClean="0"/>
            </a:br>
            <a:r>
              <a:rPr lang="en-US" altLang="en-US" sz="1900" dirty="0" smtClean="0"/>
              <a:t>		before </a:t>
            </a:r>
            <a:r>
              <a:rPr lang="en-US" altLang="en-US" sz="1900" dirty="0"/>
              <a:t>the actual method.</a:t>
            </a:r>
          </a:p>
        </p:txBody>
      </p:sp>
    </p:spTree>
    <p:extLst>
      <p:ext uri="{BB962C8B-B14F-4D97-AF65-F5344CB8AC3E}">
        <p14:creationId xmlns:p14="http://schemas.microsoft.com/office/powerpoint/2010/main" val="290918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/>
              <a:t>Algorithm Steps: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 smtClean="0"/>
              <a:t>	</a:t>
            </a:r>
            <a:r>
              <a:rPr lang="en-US" altLang="en-US" dirty="0" smtClean="0">
                <a:sym typeface="Symbol"/>
              </a:rPr>
              <a:t></a:t>
            </a:r>
            <a:r>
              <a:rPr lang="en-US" altLang="en-US" dirty="0" smtClean="0"/>
              <a:t>	Compute </a:t>
            </a:r>
            <a:r>
              <a:rPr lang="en-US" altLang="en-US" dirty="0"/>
              <a:t>starting set  (</a:t>
            </a:r>
            <a:r>
              <a:rPr lang="en-US" altLang="en-US" dirty="0" smtClean="0"/>
              <a:t>a*c)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/>
              <a:t>	Compute </a:t>
            </a:r>
            <a:r>
              <a:rPr lang="en-US" altLang="en-US" dirty="0"/>
              <a:t>set after starting set may it be ending set (</a:t>
            </a:r>
            <a:r>
              <a:rPr lang="en-US" altLang="en-US" dirty="0" smtClean="0"/>
              <a:t>b*d)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/>
              <a:t>	Compute </a:t>
            </a:r>
            <a:r>
              <a:rPr lang="en-US" altLang="en-US" dirty="0"/>
              <a:t>starting set with ending </a:t>
            </a:r>
            <a:r>
              <a:rPr lang="en-US" altLang="en-US" dirty="0" smtClean="0"/>
              <a:t>sets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/>
              <a:t>	Subtract </a:t>
            </a:r>
            <a:r>
              <a:rPr lang="en-US" altLang="en-US" dirty="0"/>
              <a:t>values of step 3 from step2 from </a:t>
            </a:r>
            <a:r>
              <a:rPr lang="en-US" altLang="en-US" dirty="0" smtClean="0"/>
              <a:t>step1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87338" algn="l"/>
                <a:tab pos="573088" algn="l"/>
              </a:tabLst>
            </a:pPr>
            <a:r>
              <a:rPr lang="en-US" altLang="en-US" dirty="0"/>
              <a:t>	</a:t>
            </a:r>
            <a:r>
              <a:rPr lang="en-US" altLang="en-US" dirty="0" smtClean="0">
                <a:sym typeface="Symbol"/>
              </a:rPr>
              <a:t> </a:t>
            </a:r>
            <a:r>
              <a:rPr lang="en-US" altLang="en-US" dirty="0" smtClean="0"/>
              <a:t>	Pad </a:t>
            </a:r>
            <a:r>
              <a:rPr lang="en-US" altLang="en-US" dirty="0"/>
              <a:t>up (Add) 4 zeros to the number obtained from Step1, step2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value </a:t>
            </a:r>
            <a:r>
              <a:rPr lang="en-US" altLang="en-US" dirty="0"/>
              <a:t>unchanged, and pad up two zeros to value obtained from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step4</a:t>
            </a:r>
            <a:r>
              <a:rPr lang="en-US" altLang="en-US" dirty="0"/>
              <a:t>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492025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/>
              <a:t>Longest Sequence of 1 after flipping a bit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Give an integer n. We can flip exactly one bit. Write code to find the length of the longest sequence of 1 s you could create.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 smtClean="0"/>
              <a:t>Input:</a:t>
            </a:r>
            <a:endParaRPr lang="en-US" altLang="en-US" b="1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1775        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b="1" dirty="0" smtClean="0"/>
              <a:t>Output:</a:t>
            </a:r>
            <a:endParaRPr lang="en-US" altLang="en-US" b="1" dirty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8 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Binary representation of 1775 is 11011101111.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/>
              <a:t>After flipping the highlighted bit, we get </a:t>
            </a:r>
            <a:r>
              <a:rPr lang="en-US" altLang="en-US" dirty="0" smtClean="0"/>
              <a:t>consecutive </a:t>
            </a:r>
            <a:r>
              <a:rPr lang="en-US" altLang="en-US" dirty="0"/>
              <a:t>8 bits. </a:t>
            </a:r>
            <a:endParaRPr lang="en-US" altLang="en-US" dirty="0" smtClean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dirty="0" smtClean="0"/>
              <a:t>11011111111</a:t>
            </a:r>
            <a:r>
              <a:rPr lang="en-US" altLang="en-US" dirty="0"/>
              <a:t>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098972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Binary Palindrome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Write a program to check if the binary representation of a number is palindrome or not.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Input: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9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Output: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Yes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9 = (1001)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A </a:t>
            </a:r>
            <a:r>
              <a:rPr lang="en-US" dirty="0">
                <a:latin typeface="+mj-lt"/>
                <a:cs typeface="Times New Roman" pitchFamily="18" charset="0"/>
              </a:rPr>
              <a:t>palindrome is a sequence that is same both forwards and backwards. The binary representation of a number is checked for being a palindrome but no leading 0’s are considered</a:t>
            </a:r>
          </a:p>
        </p:txBody>
      </p:sp>
    </p:spTree>
    <p:extLst>
      <p:ext uri="{BB962C8B-B14F-4D97-AF65-F5344CB8AC3E}">
        <p14:creationId xmlns:p14="http://schemas.microsoft.com/office/powerpoint/2010/main" val="2432716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/>
              <a:t>Longest Sequence of 1 after flipping a bit </a:t>
            </a:r>
            <a:endParaRPr lang="en-US" sz="2400" b="1" dirty="0" smtClean="0"/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/>
              <a:t>Solution is to walk through the bits in binary representation of given number. We keep track of current 1’s sequence length and the previous 1’s sequence length. When we see a zero, update previous Length: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 smtClean="0"/>
              <a:t>If </a:t>
            </a:r>
            <a:r>
              <a:rPr lang="en-US" altLang="en-US" sz="1900" dirty="0"/>
              <a:t>the next bit is a 1, previous Length should be set to current Length.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/>
              <a:t>If the next bit is a 0, then we can’t merge these sequences together. So, set previous Length to 0.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/>
              <a:t>We update max length by comparing following two: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 smtClean="0"/>
              <a:t>Current </a:t>
            </a:r>
            <a:r>
              <a:rPr lang="en-US" altLang="en-US" sz="1900" dirty="0"/>
              <a:t>value of max-length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/>
              <a:t>Current-Length + Previous-Length 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1900" dirty="0"/>
              <a:t>result = return max-length+1 (// add 1 for flip bit </a:t>
            </a:r>
            <a:r>
              <a:rPr lang="en-US" altLang="en-US" sz="1900" dirty="0" smtClean="0"/>
              <a:t>count)</a:t>
            </a:r>
            <a:endParaRPr lang="en-AU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0445262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/>
              <a:t>Swap two nibbles in a byte</a:t>
            </a:r>
            <a:endParaRPr lang="en-US" sz="2400" b="1" dirty="0" smtClean="0"/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/>
              <a:t>Four bit aggregation or half an </a:t>
            </a:r>
            <a:r>
              <a:rPr lang="en-US" altLang="en-US" dirty="0" smtClean="0"/>
              <a:t>octet one </a:t>
            </a:r>
            <a:r>
              <a:rPr lang="en-US" altLang="en-US" dirty="0"/>
              <a:t>byte has 8 bits or 2 nibbles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/>
              <a:t>For example 100 is be represented as 01100100 in a byte (or 8 bits).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 smtClean="0"/>
              <a:t>The </a:t>
            </a:r>
            <a:r>
              <a:rPr lang="en-US" altLang="en-US" dirty="0"/>
              <a:t>two nibbles are (0110) and (0100). If we swap the two nibbles, we get 01000110 which is 70 in decimal.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b="1" dirty="0" smtClean="0"/>
              <a:t>Input:</a:t>
            </a:r>
            <a:r>
              <a:rPr lang="en-US" altLang="en-US" dirty="0" smtClean="0"/>
              <a:t> </a:t>
            </a:r>
            <a:r>
              <a:rPr lang="en-US" altLang="en-US" dirty="0"/>
              <a:t>01100100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b="1" dirty="0" smtClean="0"/>
              <a:t>Output:</a:t>
            </a:r>
            <a:r>
              <a:rPr lang="en-US" altLang="en-US" dirty="0" smtClean="0"/>
              <a:t> </a:t>
            </a:r>
            <a:r>
              <a:rPr lang="en-US" altLang="en-US" dirty="0"/>
              <a:t>01000110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altLang="en-US" dirty="0"/>
              <a:t>We use bitwise operators to swap two nibbles in a byte</a:t>
            </a:r>
          </a:p>
        </p:txBody>
      </p:sp>
    </p:spTree>
    <p:extLst>
      <p:ext uri="{BB962C8B-B14F-4D97-AF65-F5344CB8AC3E}">
        <p14:creationId xmlns:p14="http://schemas.microsoft.com/office/powerpoint/2010/main" val="2001891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143" y="3149136"/>
            <a:ext cx="2800257" cy="518581"/>
          </a:xfrm>
        </p:spPr>
        <p:txBody>
          <a:bodyPr>
            <a:noAutofit/>
          </a:bodyPr>
          <a:lstStyle/>
          <a:p>
            <a:pPr algn="ctr"/>
            <a:r>
              <a:rPr lang="en-US" b="1" smtClean="0"/>
              <a:t>Thank You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60244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Algorithms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1.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Find </a:t>
            </a:r>
            <a:r>
              <a:rPr lang="en-US" sz="1800" dirty="0">
                <a:latin typeface="+mj-lt"/>
                <a:cs typeface="Times New Roman" pitchFamily="18" charset="0"/>
              </a:rPr>
              <a:t>number of bits in x using </a:t>
            </a:r>
            <a:r>
              <a:rPr lang="en-US" sz="1800" dirty="0" err="1">
                <a:latin typeface="+mj-lt"/>
                <a:cs typeface="Times New Roman" pitchFamily="18" charset="0"/>
              </a:rPr>
              <a:t>sizeof</a:t>
            </a:r>
            <a:r>
              <a:rPr lang="en-US" sz="1800" dirty="0">
                <a:latin typeface="+mj-lt"/>
                <a:cs typeface="Times New Roman" pitchFamily="18" charset="0"/>
              </a:rPr>
              <a:t>() operator.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2.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Initialize </a:t>
            </a:r>
            <a:r>
              <a:rPr lang="en-US" sz="1800" dirty="0">
                <a:latin typeface="+mj-lt"/>
                <a:cs typeface="Times New Roman" pitchFamily="18" charset="0"/>
              </a:rPr>
              <a:t>left and right positions as 1 and n respectively.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3.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Do </a:t>
            </a:r>
            <a:r>
              <a:rPr lang="en-US" sz="1800" dirty="0">
                <a:latin typeface="+mj-lt"/>
                <a:cs typeface="Times New Roman" pitchFamily="18" charset="0"/>
              </a:rPr>
              <a:t>following while left ‘l’ is smaller than right ‘r’.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(a</a:t>
            </a:r>
            <a:r>
              <a:rPr lang="en-US" sz="1800" dirty="0">
                <a:latin typeface="+mj-lt"/>
                <a:cs typeface="Times New Roman" pitchFamily="18" charset="0"/>
              </a:rPr>
              <a:t>) If bit at position ‘l’ is not same as bit at position ‘r’, then return false.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(b</a:t>
            </a:r>
            <a:r>
              <a:rPr lang="en-US" sz="1800" dirty="0">
                <a:latin typeface="+mj-lt"/>
                <a:cs typeface="Times New Roman" pitchFamily="18" charset="0"/>
              </a:rPr>
              <a:t>) Increment ‘l’ and decrement ‘r’, i.e., do l++ and r–-.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4.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If </a:t>
            </a:r>
            <a:r>
              <a:rPr lang="en-US" sz="1800" dirty="0">
                <a:latin typeface="+mj-lt"/>
                <a:cs typeface="Times New Roman" pitchFamily="18" charset="0"/>
              </a:rPr>
              <a:t>we reach here, it means we didn’t find a mismatching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bit.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To </a:t>
            </a:r>
            <a:r>
              <a:rPr lang="en-US" sz="1800" dirty="0">
                <a:latin typeface="+mj-lt"/>
                <a:cs typeface="Times New Roman" pitchFamily="18" charset="0"/>
              </a:rPr>
              <a:t>find the bit at a given position, we can use the idea similar to this post. The expression “x &amp; (1 &lt;&lt; (k-1))” gives us non-zero value if bit at </a:t>
            </a:r>
            <a:r>
              <a:rPr lang="en-US" sz="1800" dirty="0" err="1">
                <a:latin typeface="+mj-lt"/>
                <a:cs typeface="Times New Roman" pitchFamily="18" charset="0"/>
              </a:rPr>
              <a:t>k’th</a:t>
            </a:r>
            <a:r>
              <a:rPr lang="en-US" sz="1800" dirty="0">
                <a:latin typeface="+mj-lt"/>
                <a:cs typeface="Times New Roman" pitchFamily="18" charset="0"/>
              </a:rPr>
              <a:t> position from right is set and gives a zero value if </a:t>
            </a:r>
            <a:r>
              <a:rPr lang="en-US" sz="1800" dirty="0" err="1">
                <a:latin typeface="+mj-lt"/>
                <a:cs typeface="Times New Roman" pitchFamily="18" charset="0"/>
              </a:rPr>
              <a:t>if</a:t>
            </a:r>
            <a:r>
              <a:rPr lang="en-US" sz="1800" dirty="0">
                <a:latin typeface="+mj-lt"/>
                <a:cs typeface="Times New Roman" pitchFamily="18" charset="0"/>
              </a:rPr>
              <a:t> </a:t>
            </a:r>
            <a:r>
              <a:rPr lang="en-US" sz="1800" dirty="0" err="1">
                <a:latin typeface="+mj-lt"/>
                <a:cs typeface="Times New Roman" pitchFamily="18" charset="0"/>
              </a:rPr>
              <a:t>k’th</a:t>
            </a:r>
            <a:r>
              <a:rPr lang="en-US" sz="1800" dirty="0">
                <a:latin typeface="+mj-lt"/>
                <a:cs typeface="Times New Roman" pitchFamily="18" charset="0"/>
              </a:rPr>
              <a:t> bit is not set.</a:t>
            </a:r>
          </a:p>
        </p:txBody>
      </p:sp>
    </p:spTree>
    <p:extLst>
      <p:ext uri="{BB962C8B-B14F-4D97-AF65-F5344CB8AC3E}">
        <p14:creationId xmlns:p14="http://schemas.microsoft.com/office/powerpoint/2010/main" val="31971821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Booth’s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Booth's </a:t>
            </a:r>
            <a:r>
              <a:rPr lang="en-US" dirty="0">
                <a:latin typeface="+mj-lt"/>
                <a:cs typeface="Times New Roman" pitchFamily="18" charset="0"/>
              </a:rPr>
              <a:t>multiplication algorithm is an algorithm which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multiplies </a:t>
            </a:r>
            <a:r>
              <a:rPr lang="en-US" dirty="0">
                <a:latin typeface="+mj-lt"/>
                <a:cs typeface="Times New Roman" pitchFamily="18" charset="0"/>
              </a:rPr>
              <a:t>2 signed or unsigned integers in 2's </a:t>
            </a:r>
            <a:r>
              <a:rPr lang="en-US" dirty="0" smtClean="0">
                <a:latin typeface="+mj-lt"/>
                <a:cs typeface="Times New Roman" pitchFamily="18" charset="0"/>
              </a:rPr>
              <a:t>complement.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This </a:t>
            </a:r>
            <a:r>
              <a:rPr lang="en-US" dirty="0">
                <a:latin typeface="+mj-lt"/>
                <a:cs typeface="Times New Roman" pitchFamily="18" charset="0"/>
              </a:rPr>
              <a:t>approach uses fewer additions and subtractions than more </a:t>
            </a:r>
            <a:r>
              <a:rPr lang="en-US" dirty="0" smtClean="0">
                <a:latin typeface="+mj-lt"/>
                <a:cs typeface="Times New Roman" pitchFamily="18" charset="0"/>
              </a:rPr>
              <a:t/>
            </a:r>
            <a:br>
              <a:rPr lang="en-US" dirty="0" smtClean="0">
                <a:latin typeface="+mj-lt"/>
                <a:cs typeface="Times New Roman" pitchFamily="18" charset="0"/>
              </a:rPr>
            </a:br>
            <a:r>
              <a:rPr lang="en-US" dirty="0" smtClean="0">
                <a:latin typeface="+mj-lt"/>
                <a:cs typeface="Times New Roman" pitchFamily="18" charset="0"/>
              </a:rPr>
              <a:t>		straightforward </a:t>
            </a:r>
            <a:r>
              <a:rPr lang="en-US" dirty="0">
                <a:latin typeface="+mj-lt"/>
                <a:cs typeface="Times New Roman" pitchFamily="18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23093996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Booth’s algorithm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Firstly </a:t>
            </a:r>
            <a:r>
              <a:rPr lang="en-US" sz="1800" dirty="0">
                <a:latin typeface="+mj-lt"/>
                <a:cs typeface="Times New Roman" pitchFamily="18" charset="0"/>
              </a:rPr>
              <a:t>take two registers Q and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M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Load </a:t>
            </a:r>
            <a:r>
              <a:rPr lang="en-US" sz="1800" dirty="0">
                <a:latin typeface="+mj-lt"/>
                <a:cs typeface="Times New Roman" pitchFamily="18" charset="0"/>
              </a:rPr>
              <a:t>multiplicand and multiplier in this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registers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For </a:t>
            </a:r>
            <a:r>
              <a:rPr lang="en-US" sz="1800" dirty="0" err="1">
                <a:latin typeface="+mj-lt"/>
                <a:cs typeface="Times New Roman" pitchFamily="18" charset="0"/>
              </a:rPr>
              <a:t>eg</a:t>
            </a:r>
            <a:r>
              <a:rPr lang="en-US" sz="1800" dirty="0">
                <a:latin typeface="+mj-lt"/>
                <a:cs typeface="Times New Roman" pitchFamily="18" charset="0"/>
              </a:rPr>
              <a:t>., In 4 * 5 , 4 is multiplicand and 5 is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multiplier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We </a:t>
            </a:r>
            <a:r>
              <a:rPr lang="en-US" sz="1800" dirty="0">
                <a:latin typeface="+mj-lt"/>
                <a:cs typeface="Times New Roman" pitchFamily="18" charset="0"/>
              </a:rPr>
              <a:t>also need third register A, which is initialize to 0(zero). </a:t>
            </a:r>
            <a:endParaRPr lang="en-US" sz="1800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latin typeface="+mj-lt"/>
                <a:cs typeface="Times New Roman" pitchFamily="18" charset="0"/>
              </a:rPr>
              <a:t>We </a:t>
            </a:r>
            <a:r>
              <a:rPr lang="en-US" sz="1800" dirty="0">
                <a:latin typeface="+mj-lt"/>
                <a:cs typeface="Times New Roman" pitchFamily="18" charset="0"/>
              </a:rPr>
              <a:t>also need a register to store carry bit resulting from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addition. </a:t>
            </a:r>
            <a:r>
              <a:rPr lang="en-US" sz="1800" dirty="0">
                <a:latin typeface="+mj-lt"/>
                <a:cs typeface="Times New Roman" pitchFamily="18" charset="0"/>
              </a:rPr>
              <a:t>Hence,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we </a:t>
            </a:r>
            <a:r>
              <a:rPr lang="en-US" sz="1800" dirty="0">
                <a:latin typeface="+mj-lt"/>
                <a:cs typeface="Times New Roman" pitchFamily="18" charset="0"/>
              </a:rPr>
              <a:t>take one bit register Q-1 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Multiplicand(M</a:t>
            </a:r>
            <a:r>
              <a:rPr lang="en-US" sz="1800" dirty="0">
                <a:latin typeface="+mj-lt"/>
                <a:cs typeface="Times New Roman" pitchFamily="18" charset="0"/>
              </a:rPr>
              <a:t>) is added to register Q and the result is stored in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register </a:t>
            </a:r>
            <a:r>
              <a:rPr lang="en-US" sz="1800" dirty="0">
                <a:latin typeface="+mj-lt"/>
                <a:cs typeface="Times New Roman" pitchFamily="18" charset="0"/>
              </a:rPr>
              <a:t>A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Then </a:t>
            </a:r>
            <a:r>
              <a:rPr lang="en-US" sz="1800" dirty="0">
                <a:latin typeface="+mj-lt"/>
                <a:cs typeface="Times New Roman" pitchFamily="18" charset="0"/>
              </a:rPr>
              <a:t>all bits of the A,Q,Q-1 are shifted to the right one bit.</a:t>
            </a:r>
          </a:p>
          <a:p>
            <a:pPr marL="0" indent="0" algn="just">
              <a:lnSpc>
                <a:spcPct val="135000"/>
              </a:lnSpc>
              <a:spcBef>
                <a:spcPts val="350"/>
              </a:spcBef>
              <a:spcAft>
                <a:spcPts val="350"/>
              </a:spcAft>
              <a:buNone/>
              <a:tabLst>
                <a:tab pos="231775" algn="l"/>
                <a:tab pos="573088" algn="l"/>
              </a:tabLst>
            </a:pPr>
            <a:r>
              <a:rPr lang="en-US" sz="1800" dirty="0" smtClean="0">
                <a:latin typeface="+mj-lt"/>
                <a:cs typeface="Times New Roman" pitchFamily="18" charset="0"/>
              </a:rPr>
              <a:t>	</a:t>
            </a:r>
            <a:r>
              <a:rPr lang="en-US" sz="1800" dirty="0" smtClean="0">
                <a:cs typeface="Times New Roman" pitchFamily="18" charset="0"/>
                <a:sym typeface="Symbol"/>
              </a:rPr>
              <a:t>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	Depending </a:t>
            </a:r>
            <a:r>
              <a:rPr lang="en-US" sz="1800" dirty="0">
                <a:latin typeface="+mj-lt"/>
                <a:cs typeface="Times New Roman" pitchFamily="18" charset="0"/>
              </a:rPr>
              <a:t>upon last bit of Q and single bit of Q-1 following arithmetic </a:t>
            </a:r>
            <a:r>
              <a:rPr lang="en-US" sz="1800" dirty="0" smtClean="0">
                <a:latin typeface="+mj-lt"/>
                <a:cs typeface="Times New Roman" pitchFamily="18" charset="0"/>
              </a:rPr>
              <a:t/>
            </a:r>
            <a:br>
              <a:rPr lang="en-US" sz="1800" dirty="0" smtClean="0">
                <a:latin typeface="+mj-lt"/>
                <a:cs typeface="Times New Roman" pitchFamily="18" charset="0"/>
              </a:rPr>
            </a:br>
            <a:r>
              <a:rPr lang="en-US" sz="1800" dirty="0" smtClean="0">
                <a:latin typeface="+mj-lt"/>
                <a:cs typeface="Times New Roman" pitchFamily="18" charset="0"/>
              </a:rPr>
              <a:t>		operations </a:t>
            </a:r>
            <a:r>
              <a:rPr lang="en-US" sz="1800" dirty="0">
                <a:latin typeface="+mj-lt"/>
                <a:cs typeface="Times New Roman" pitchFamily="18" charset="0"/>
              </a:rPr>
              <a:t>are performed</a:t>
            </a:r>
          </a:p>
        </p:txBody>
      </p:sp>
    </p:spTree>
    <p:extLst>
      <p:ext uri="{BB962C8B-B14F-4D97-AF65-F5344CB8AC3E}">
        <p14:creationId xmlns:p14="http://schemas.microsoft.com/office/powerpoint/2010/main" val="3418066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Points to remember(for unsigned)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Possible </a:t>
            </a:r>
            <a:r>
              <a:rPr lang="en-US" dirty="0">
                <a:latin typeface="+mj-lt"/>
                <a:cs typeface="Times New Roman" pitchFamily="18" charset="0"/>
              </a:rPr>
              <a:t>arithmetic actions</a:t>
            </a:r>
            <a:r>
              <a:rPr lang="en-US" dirty="0" smtClean="0">
                <a:latin typeface="+mj-lt"/>
                <a:cs typeface="Times New Roman" pitchFamily="18" charset="0"/>
              </a:rPr>
              <a:t>: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00 </a:t>
            </a:r>
            <a:r>
              <a:rPr lang="en-US" dirty="0">
                <a:latin typeface="+mj-lt"/>
                <a:cs typeface="Times New Roman" pitchFamily="18" charset="0"/>
              </a:rPr>
              <a:t>-&gt; no arithmetic </a:t>
            </a:r>
            <a:r>
              <a:rPr lang="en-US" dirty="0" smtClean="0">
                <a:latin typeface="+mj-lt"/>
                <a:cs typeface="Times New Roman" pitchFamily="18" charset="0"/>
              </a:rPr>
              <a:t>operation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01 </a:t>
            </a:r>
            <a:r>
              <a:rPr lang="en-US" dirty="0">
                <a:latin typeface="+mj-lt"/>
                <a:cs typeface="Times New Roman" pitchFamily="18" charset="0"/>
              </a:rPr>
              <a:t>-&gt; add multiplicand to left half </a:t>
            </a:r>
            <a:r>
              <a:rPr lang="en-US" dirty="0" smtClean="0">
                <a:latin typeface="+mj-lt"/>
                <a:cs typeface="Times New Roman" pitchFamily="18" charset="0"/>
              </a:rPr>
              <a:t>of product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10 </a:t>
            </a:r>
            <a:r>
              <a:rPr lang="en-US" dirty="0">
                <a:latin typeface="+mj-lt"/>
                <a:cs typeface="Times New Roman" pitchFamily="18" charset="0"/>
              </a:rPr>
              <a:t>-&gt; subtract multiplicand from left half </a:t>
            </a:r>
            <a:r>
              <a:rPr lang="en-US" dirty="0" smtClean="0">
                <a:latin typeface="+mj-lt"/>
                <a:cs typeface="Times New Roman" pitchFamily="18" charset="0"/>
              </a:rPr>
              <a:t>of product</a:t>
            </a:r>
          </a:p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11 </a:t>
            </a:r>
            <a:r>
              <a:rPr lang="en-US" dirty="0">
                <a:latin typeface="+mj-lt"/>
                <a:cs typeface="Times New Roman" pitchFamily="18" charset="0"/>
              </a:rPr>
              <a:t>-&gt; no arithmetic operation</a:t>
            </a:r>
          </a:p>
        </p:txBody>
      </p:sp>
    </p:spTree>
    <p:extLst>
      <p:ext uri="{BB962C8B-B14F-4D97-AF65-F5344CB8AC3E}">
        <p14:creationId xmlns:p14="http://schemas.microsoft.com/office/powerpoint/2010/main" val="28211289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Points to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remember (</a:t>
            </a:r>
            <a:r>
              <a:rPr lang="en-US" sz="2400" b="1" dirty="0">
                <a:latin typeface="+mj-lt"/>
                <a:cs typeface="Times New Roman" pitchFamily="18" charset="0"/>
              </a:rPr>
              <a:t>for signed)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Firstly signed integers is converted into unsigned using 2’s </a:t>
            </a:r>
            <a:r>
              <a:rPr lang="en-US" dirty="0" smtClean="0">
                <a:latin typeface="+mj-lt"/>
                <a:cs typeface="Times New Roman" pitchFamily="18" charset="0"/>
              </a:rPr>
              <a:t>complement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Then its is loaded in registers.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Example 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2’s compliment of (-5)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Binary:-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0111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b="1" dirty="0">
                <a:latin typeface="+mj-lt"/>
                <a:cs typeface="Times New Roman" pitchFamily="18" charset="0"/>
              </a:rPr>
              <a:t>1’s compliment:-</a:t>
            </a:r>
            <a:r>
              <a:rPr lang="en-US" dirty="0">
                <a:latin typeface="+mj-lt"/>
                <a:cs typeface="Times New Roman" pitchFamily="18" charset="0"/>
              </a:rPr>
              <a:t> 1000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		</a:t>
            </a:r>
            <a:r>
              <a:rPr lang="en-US" dirty="0" smtClean="0">
                <a:latin typeface="+mj-lt"/>
                <a:cs typeface="Times New Roman" pitchFamily="18" charset="0"/>
              </a:rPr>
              <a:t>                         + </a:t>
            </a:r>
            <a:r>
              <a:rPr lang="en-US" dirty="0">
                <a:latin typeface="+mj-lt"/>
                <a:cs typeface="Times New Roman" pitchFamily="18" charset="0"/>
              </a:rPr>
              <a:t>1</a:t>
            </a:r>
          </a:p>
          <a:p>
            <a:pPr marL="0" indent="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-------------------------------------------</a:t>
            </a:r>
          </a:p>
          <a:p>
            <a:pPr marL="0" indent="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231775" algn="l"/>
                <a:tab pos="573088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2’s </a:t>
            </a:r>
            <a:r>
              <a:rPr lang="en-US" b="1" dirty="0">
                <a:latin typeface="+mj-lt"/>
                <a:cs typeface="Times New Roman" pitchFamily="18" charset="0"/>
              </a:rPr>
              <a:t>compliment:-</a:t>
            </a:r>
            <a:r>
              <a:rPr lang="en-US" dirty="0">
                <a:latin typeface="+mj-lt"/>
                <a:cs typeface="Times New Roman" pitchFamily="18" charset="0"/>
              </a:rPr>
              <a:t> 1001</a:t>
            </a:r>
          </a:p>
        </p:txBody>
      </p:sp>
    </p:spTree>
    <p:extLst>
      <p:ext uri="{BB962C8B-B14F-4D97-AF65-F5344CB8AC3E}">
        <p14:creationId xmlns:p14="http://schemas.microsoft.com/office/powerpoint/2010/main" val="2398746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Binary subtraction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Following are the possibilities in binary subtraction.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  <a:sym typeface="Symbol"/>
              </a:rPr>
              <a:t></a:t>
            </a:r>
            <a:r>
              <a:rPr lang="en-US" dirty="0" smtClean="0">
                <a:latin typeface="+mj-lt"/>
                <a:cs typeface="Times New Roman" pitchFamily="18" charset="0"/>
              </a:rPr>
              <a:t>	1-0-</a:t>
            </a:r>
            <a:r>
              <a:rPr lang="en-US" dirty="0">
                <a:latin typeface="+mj-lt"/>
                <a:cs typeface="Times New Roman" pitchFamily="18" charset="0"/>
              </a:rPr>
              <a:t>-&gt; </a:t>
            </a:r>
            <a:r>
              <a:rPr lang="en-US" dirty="0" smtClean="0">
                <a:latin typeface="+mj-lt"/>
                <a:cs typeface="Times New Roman" pitchFamily="18" charset="0"/>
              </a:rPr>
              <a:t>1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1-1-</a:t>
            </a:r>
            <a:r>
              <a:rPr lang="en-US" dirty="0">
                <a:latin typeface="+mj-lt"/>
                <a:cs typeface="Times New Roman" pitchFamily="18" charset="0"/>
              </a:rPr>
              <a:t>-&gt; </a:t>
            </a:r>
            <a:r>
              <a:rPr lang="en-US" dirty="0" smtClean="0">
                <a:latin typeface="+mj-lt"/>
                <a:cs typeface="Times New Roman" pitchFamily="18" charset="0"/>
              </a:rPr>
              <a:t>0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0-1-</a:t>
            </a:r>
            <a:r>
              <a:rPr lang="en-US" dirty="0">
                <a:latin typeface="+mj-lt"/>
                <a:cs typeface="Times New Roman" pitchFamily="18" charset="0"/>
              </a:rPr>
              <a:t>-&gt; 1 with carry </a:t>
            </a:r>
            <a:r>
              <a:rPr lang="en-US" dirty="0" smtClean="0">
                <a:latin typeface="+mj-lt"/>
                <a:cs typeface="Times New Roman" pitchFamily="18" charset="0"/>
              </a:rPr>
              <a:t>1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0-0-</a:t>
            </a:r>
            <a:r>
              <a:rPr lang="en-US" dirty="0">
                <a:latin typeface="+mj-lt"/>
                <a:cs typeface="Times New Roman" pitchFamily="18" charset="0"/>
              </a:rPr>
              <a:t>-&gt; 0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b="1" dirty="0" smtClean="0">
                <a:latin typeface="+mj-lt"/>
                <a:cs typeface="Times New Roman" pitchFamily="18" charset="0"/>
              </a:rPr>
              <a:t>Example:</a:t>
            </a:r>
            <a:endParaRPr lang="en-US" b="1" dirty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  <a:sym typeface="Symbol"/>
              </a:rPr>
              <a:t>  </a:t>
            </a:r>
            <a:r>
              <a:rPr lang="en-US" dirty="0" smtClean="0">
                <a:latin typeface="+mj-lt"/>
                <a:cs typeface="Times New Roman" pitchFamily="18" charset="0"/>
              </a:rPr>
              <a:t>	(</a:t>
            </a:r>
            <a:r>
              <a:rPr lang="en-US" dirty="0">
                <a:latin typeface="+mj-lt"/>
                <a:cs typeface="Times New Roman" pitchFamily="18" charset="0"/>
              </a:rPr>
              <a:t>1) 00000 (left half of product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  <a:sym typeface="Symbol"/>
              </a:rPr>
              <a:t> </a:t>
            </a:r>
            <a:r>
              <a:rPr lang="en-US" dirty="0" smtClean="0">
                <a:latin typeface="+mj-lt"/>
                <a:cs typeface="Times New Roman" pitchFamily="18" charset="0"/>
              </a:rPr>
              <a:t>	-</a:t>
            </a:r>
            <a:r>
              <a:rPr lang="en-US" dirty="0">
                <a:latin typeface="+mj-lt"/>
                <a:cs typeface="Times New Roman" pitchFamily="18" charset="0"/>
              </a:rPr>
              <a:t>00010 (</a:t>
            </a:r>
            <a:r>
              <a:rPr lang="en-US" dirty="0" err="1">
                <a:latin typeface="+mj-lt"/>
                <a:cs typeface="Times New Roman" pitchFamily="18" charset="0"/>
              </a:rPr>
              <a:t>mulitplicand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  <a:sym typeface="Symbol"/>
              </a:rPr>
              <a:t>  </a:t>
            </a:r>
            <a:r>
              <a:rPr lang="en-US" dirty="0" smtClean="0">
                <a:latin typeface="+mj-lt"/>
                <a:cs typeface="Times New Roman" pitchFamily="18" charset="0"/>
              </a:rPr>
              <a:t>	11110 </a:t>
            </a:r>
            <a:r>
              <a:rPr lang="en-US" dirty="0">
                <a:latin typeface="+mj-lt"/>
                <a:cs typeface="Times New Roman" pitchFamily="18" charset="0"/>
              </a:rPr>
              <a:t>(uses a phantom borrow)</a:t>
            </a:r>
          </a:p>
        </p:txBody>
      </p:sp>
    </p:spTree>
    <p:extLst>
      <p:ext uri="{BB962C8B-B14F-4D97-AF65-F5344CB8AC3E}">
        <p14:creationId xmlns:p14="http://schemas.microsoft.com/office/powerpoint/2010/main" val="987087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55" y="914400"/>
            <a:ext cx="8067445" cy="54864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spcAft>
                <a:spcPts val="500"/>
              </a:spcAft>
              <a:buNone/>
              <a:tabLst>
                <a:tab pos="46355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Flowchart</a:t>
            </a:r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None/>
              <a:tabLst>
                <a:tab pos="231775" algn="l"/>
                <a:tab pos="573088" algn="l"/>
              </a:tabLst>
            </a:pPr>
            <a:endParaRPr lang="en-U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Content Placeholder 2" descr="Diagram&#10;&#10;Description automatically generated">
            <a:extLst>
              <a:ext uri="{FF2B5EF4-FFF2-40B4-BE49-F238E27FC236}">
                <a16:creationId xmlns="" xmlns:a16="http://schemas.microsoft.com/office/drawing/2014/main" id="{D0E99242-AD27-4A83-A5AB-2DB7D7E1C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1398"/>
          <a:stretch/>
        </p:blipFill>
        <p:spPr bwMode="auto">
          <a:xfrm>
            <a:off x="2062716" y="1574431"/>
            <a:ext cx="5645890" cy="482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631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</Words>
  <Application>Microsoft Office PowerPoint</Application>
  <PresentationFormat>On-screen Show (4:3)</PresentationFormat>
  <Paragraphs>137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Smart_ppt_Theme</vt:lpstr>
      <vt:lpstr>BITWISE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2021-09-02T05:12:05Z</dcterms:modified>
</cp:coreProperties>
</file>